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60" r:id="rId4"/>
    <p:sldId id="261" r:id="rId5"/>
    <p:sldId id="277" r:id="rId6"/>
    <p:sldId id="266" r:id="rId7"/>
    <p:sldId id="267" r:id="rId8"/>
    <p:sldId id="268" r:id="rId9"/>
    <p:sldId id="270" r:id="rId10"/>
    <p:sldId id="269" r:id="rId11"/>
    <p:sldId id="276" r:id="rId12"/>
    <p:sldId id="278" r:id="rId13"/>
    <p:sldId id="280" r:id="rId14"/>
  </p:sldIdLst>
  <p:sldSz cx="9144000" cy="6858000" type="screen4x3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CACC"/>
          </a:solidFill>
        </a:fill>
      </a:tcStyle>
    </a:wholeTbl>
    <a:band2H>
      <a:tcTxStyle/>
      <a:tcStyle>
        <a:tcBdr/>
        <a:fill>
          <a:solidFill>
            <a:srgbClr val="F2E6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ECB"/>
          </a:solidFill>
        </a:fill>
      </a:tcStyle>
    </a:wholeTbl>
    <a:band2H>
      <a:tcTxStyle/>
      <a:tcStyle>
        <a:tcBdr/>
        <a:fill>
          <a:solidFill>
            <a:srgbClr val="FBEF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7E1"/>
          </a:solidFill>
        </a:fill>
      </a:tcStyle>
    </a:wholeTbl>
    <a:band2H>
      <a:tcTxStyle/>
      <a:tcStyle>
        <a:tcBdr/>
        <a:fill>
          <a:solidFill>
            <a:srgbClr val="E9EC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2"/>
    <p:restoredTop sz="75094"/>
  </p:normalViewPr>
  <p:slideViewPr>
    <p:cSldViewPr snapToGrid="0">
      <p:cViewPr varScale="1">
        <p:scale>
          <a:sx n="56" d="100"/>
          <a:sy n="56" d="100"/>
        </p:scale>
        <p:origin x="18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06CAB-A34B-4E64-8720-25800E2B717D}" type="datetimeFigureOut">
              <a:rPr lang="nb-NO" smtClean="0"/>
              <a:t>06.12.2016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B31C3-998F-4B3A-80AD-6768CB95A5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950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289816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 dirty="0" smtClean="0"/>
              <a:t>Informasjon om </a:t>
            </a:r>
            <a:r>
              <a:rPr dirty="0" err="1" smtClean="0"/>
              <a:t>Seksjon</a:t>
            </a:r>
            <a:r>
              <a:rPr dirty="0" smtClean="0"/>
              <a:t> </a:t>
            </a:r>
            <a:r>
              <a:rPr dirty="0"/>
              <a:t>for </a:t>
            </a:r>
            <a:r>
              <a:rPr dirty="0" err="1"/>
              <a:t>nautiske</a:t>
            </a:r>
            <a:r>
              <a:rPr dirty="0"/>
              <a:t> </a:t>
            </a:r>
            <a:r>
              <a:rPr dirty="0" err="1"/>
              <a:t>publikasjoner</a:t>
            </a:r>
            <a:endParaRPr dirty="0"/>
          </a:p>
          <a:p>
            <a:r>
              <a:rPr lang="nb-NO" dirty="0" smtClean="0"/>
              <a:t>Informere om at vi j</a:t>
            </a:r>
            <a:r>
              <a:rPr dirty="0" err="1" smtClean="0"/>
              <a:t>obber</a:t>
            </a:r>
            <a:r>
              <a:rPr dirty="0" smtClean="0"/>
              <a:t> med </a:t>
            </a:r>
            <a:r>
              <a:rPr dirty="0" err="1"/>
              <a:t>en</a:t>
            </a:r>
            <a:r>
              <a:rPr dirty="0"/>
              <a:t> digital </a:t>
            </a:r>
            <a:r>
              <a:rPr dirty="0" err="1"/>
              <a:t>utgave</a:t>
            </a:r>
            <a:r>
              <a:rPr dirty="0"/>
              <a:t> </a:t>
            </a:r>
            <a:r>
              <a:rPr dirty="0" err="1"/>
              <a:t>av</a:t>
            </a:r>
            <a:r>
              <a:rPr dirty="0"/>
              <a:t> DNL. </a:t>
            </a:r>
            <a:endParaRPr lang="nb-NO" dirty="0" smtClean="0"/>
          </a:p>
          <a:p>
            <a:endParaRPr lang="nb-NO" dirty="0" smtClean="0"/>
          </a:p>
          <a:p>
            <a:r>
              <a:rPr lang="nb-NO" dirty="0" smtClean="0"/>
              <a:t>Vi er helt i startfasen og ønsker svært gjerne tilbakemeldinger fra dere.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1737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Dette</a:t>
            </a:r>
            <a:r>
              <a:rPr dirty="0"/>
              <a:t> </a:t>
            </a:r>
            <a:r>
              <a:rPr dirty="0" err="1"/>
              <a:t>er</a:t>
            </a:r>
            <a:r>
              <a:rPr dirty="0"/>
              <a:t> </a:t>
            </a:r>
            <a:r>
              <a:rPr lang="nb-NO" dirty="0" smtClean="0"/>
              <a:t>kjernen</a:t>
            </a:r>
            <a:r>
              <a:rPr lang="nb-NO" baseline="0" dirty="0" smtClean="0"/>
              <a:t> </a:t>
            </a:r>
            <a:r>
              <a:rPr dirty="0" smtClean="0"/>
              <a:t>for </a:t>
            </a:r>
            <a:r>
              <a:rPr dirty="0" err="1"/>
              <a:t>ny</a:t>
            </a:r>
            <a:r>
              <a:rPr dirty="0"/>
              <a:t> DNL</a:t>
            </a:r>
          </a:p>
          <a:p>
            <a:r>
              <a:rPr dirty="0"/>
              <a:t>Her </a:t>
            </a:r>
            <a:r>
              <a:rPr dirty="0" err="1"/>
              <a:t>er</a:t>
            </a:r>
            <a:r>
              <a:rPr dirty="0"/>
              <a:t> </a:t>
            </a:r>
            <a:r>
              <a:rPr dirty="0" err="1"/>
              <a:t>føringene</a:t>
            </a:r>
            <a:r>
              <a:rPr dirty="0"/>
              <a:t> for </a:t>
            </a:r>
            <a:r>
              <a:rPr dirty="0" err="1"/>
              <a:t>vårt</a:t>
            </a:r>
            <a:r>
              <a:rPr dirty="0"/>
              <a:t> </a:t>
            </a:r>
            <a:r>
              <a:rPr dirty="0" err="1"/>
              <a:t>arbeid</a:t>
            </a:r>
            <a:r>
              <a:rPr dirty="0"/>
              <a:t> med </a:t>
            </a:r>
            <a:r>
              <a:rPr dirty="0" smtClean="0"/>
              <a:t>DNL</a:t>
            </a:r>
            <a:r>
              <a:rPr lang="nb-NO" dirty="0" smtClean="0"/>
              <a:t>.</a:t>
            </a:r>
            <a:endParaRPr dirty="0"/>
          </a:p>
          <a:p>
            <a:r>
              <a:rPr lang="nb-NO" dirty="0" smtClean="0"/>
              <a:t>F</a:t>
            </a:r>
            <a:r>
              <a:rPr dirty="0" err="1" smtClean="0"/>
              <a:t>ør</a:t>
            </a:r>
            <a:r>
              <a:rPr dirty="0" smtClean="0"/>
              <a:t> </a:t>
            </a:r>
            <a:r>
              <a:rPr dirty="0" err="1"/>
              <a:t>reiste</a:t>
            </a:r>
            <a:r>
              <a:rPr dirty="0"/>
              <a:t> vi </a:t>
            </a:r>
            <a:r>
              <a:rPr dirty="0" err="1"/>
              <a:t>kysten</a:t>
            </a:r>
            <a:r>
              <a:rPr dirty="0"/>
              <a:t> </a:t>
            </a:r>
            <a:r>
              <a:rPr dirty="0" err="1"/>
              <a:t>rundt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målte</a:t>
            </a:r>
            <a:r>
              <a:rPr dirty="0"/>
              <a:t> </a:t>
            </a:r>
            <a:r>
              <a:rPr dirty="0" err="1"/>
              <a:t>kaier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innhentet</a:t>
            </a:r>
            <a:r>
              <a:rPr dirty="0"/>
              <a:t> </a:t>
            </a:r>
            <a:r>
              <a:rPr dirty="0" err="1"/>
              <a:t>informasjon</a:t>
            </a:r>
            <a:r>
              <a:rPr dirty="0"/>
              <a:t> </a:t>
            </a:r>
            <a:r>
              <a:rPr dirty="0" err="1"/>
              <a:t>som</a:t>
            </a:r>
            <a:r>
              <a:rPr dirty="0"/>
              <a:t> </a:t>
            </a:r>
            <a:r>
              <a:rPr dirty="0" err="1"/>
              <a:t>ble</a:t>
            </a:r>
            <a:r>
              <a:rPr dirty="0"/>
              <a:t> </a:t>
            </a:r>
            <a:r>
              <a:rPr dirty="0" err="1"/>
              <a:t>utgitt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 smtClean="0"/>
              <a:t>bokformat</a:t>
            </a:r>
            <a:r>
              <a:rPr lang="nb-NO" dirty="0" smtClean="0"/>
              <a:t> nå vil</a:t>
            </a:r>
            <a:r>
              <a:rPr lang="nb-NO" baseline="0" dirty="0" smtClean="0"/>
              <a:t> innholdet bli levert av andre aktører, og </a:t>
            </a:r>
            <a:r>
              <a:rPr lang="nb-NO" baseline="0" dirty="0" err="1" smtClean="0"/>
              <a:t>dnl</a:t>
            </a:r>
            <a:r>
              <a:rPr lang="nb-NO" baseline="0" dirty="0" smtClean="0"/>
              <a:t> vil inneha mye mer oppdatert informasjon</a:t>
            </a:r>
            <a:endParaRPr dirty="0"/>
          </a:p>
          <a:p>
            <a:r>
              <a:rPr dirty="0" err="1" smtClean="0"/>
              <a:t>Fremtiden</a:t>
            </a:r>
            <a:r>
              <a:rPr dirty="0" smtClean="0"/>
              <a:t> </a:t>
            </a:r>
            <a:r>
              <a:rPr dirty="0" err="1"/>
              <a:t>vil</a:t>
            </a:r>
            <a:r>
              <a:rPr dirty="0"/>
              <a:t> vi </a:t>
            </a:r>
            <a:r>
              <a:rPr dirty="0" err="1"/>
              <a:t>hente</a:t>
            </a:r>
            <a:r>
              <a:rPr dirty="0"/>
              <a:t> data </a:t>
            </a:r>
            <a:r>
              <a:rPr dirty="0" err="1"/>
              <a:t>fra</a:t>
            </a:r>
            <a:r>
              <a:rPr dirty="0"/>
              <a:t> </a:t>
            </a:r>
            <a:r>
              <a:rPr dirty="0" smtClean="0"/>
              <a:t>N</a:t>
            </a:r>
            <a:r>
              <a:rPr lang="nb-NO" dirty="0" smtClean="0"/>
              <a:t>orge</a:t>
            </a:r>
            <a:r>
              <a:rPr lang="nb-NO" baseline="0" dirty="0" smtClean="0"/>
              <a:t> </a:t>
            </a:r>
            <a:r>
              <a:rPr dirty="0" smtClean="0"/>
              <a:t>D</a:t>
            </a:r>
            <a:r>
              <a:rPr lang="nb-NO" dirty="0" err="1" smtClean="0"/>
              <a:t>igitalt</a:t>
            </a:r>
            <a:r>
              <a:rPr dirty="0" smtClean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GeoNorge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7973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2915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Kartet</a:t>
            </a:r>
            <a:r>
              <a:rPr dirty="0"/>
              <a:t> </a:t>
            </a:r>
            <a:r>
              <a:rPr dirty="0" err="1"/>
              <a:t>er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hovedfokus</a:t>
            </a:r>
            <a:r>
              <a:rPr dirty="0"/>
              <a:t/>
            </a:r>
            <a:br>
              <a:rPr dirty="0"/>
            </a:br>
            <a:r>
              <a:rPr dirty="0" err="1"/>
              <a:t>Kartlag</a:t>
            </a:r>
            <a:r>
              <a:rPr dirty="0"/>
              <a:t> </a:t>
            </a:r>
            <a:r>
              <a:rPr dirty="0" err="1"/>
              <a:t>som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</a:t>
            </a:r>
            <a:r>
              <a:rPr dirty="0" err="1"/>
              <a:t>slås</a:t>
            </a:r>
            <a:r>
              <a:rPr dirty="0"/>
              <a:t> </a:t>
            </a:r>
            <a:r>
              <a:rPr dirty="0" err="1"/>
              <a:t>av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på</a:t>
            </a:r>
            <a:endParaRPr dirty="0"/>
          </a:p>
          <a:p>
            <a:r>
              <a:rPr lang="nb-NO" dirty="0" smtClean="0"/>
              <a:t>Informasjon om offline innhold – oppdateringsfrekvens hver</a:t>
            </a:r>
            <a:r>
              <a:rPr lang="nb-NO" baseline="0" dirty="0" smtClean="0"/>
              <a:t> 14 dag.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801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ApplicationInspire-standardS-102DataownersNorwegian </a:t>
            </a:r>
            <a:r>
              <a:rPr lang="nb-NO" smtClean="0"/>
              <a:t>PilotF.Eks</a:t>
            </a:r>
            <a:r>
              <a:rPr lang="nb-NO" dirty="0" smtClean="0"/>
              <a:t> en havn forvalter dataene i </a:t>
            </a:r>
            <a:r>
              <a:rPr lang="nb-NO" dirty="0" err="1" smtClean="0"/>
              <a:t>geonorge</a:t>
            </a:r>
            <a:r>
              <a:rPr lang="nb-NO" dirty="0" smtClean="0"/>
              <a:t> (eier dataene)</a:t>
            </a:r>
          </a:p>
          <a:p>
            <a:r>
              <a:rPr lang="nb-NO" dirty="0" err="1" smtClean="0"/>
              <a:t>Inspire</a:t>
            </a:r>
            <a:r>
              <a:rPr lang="nb-NO" dirty="0" smtClean="0"/>
              <a:t> standard (erstattes av </a:t>
            </a:r>
            <a:r>
              <a:rPr lang="nb-NO" dirty="0" err="1" smtClean="0"/>
              <a:t>geonorge</a:t>
            </a:r>
            <a:r>
              <a:rPr lang="nb-NO" dirty="0" smtClean="0"/>
              <a:t>)</a:t>
            </a:r>
          </a:p>
          <a:p>
            <a:r>
              <a:rPr lang="nb-NO" dirty="0" smtClean="0"/>
              <a:t>Losen henter dataene</a:t>
            </a:r>
            <a:r>
              <a:rPr lang="nb-NO" baseline="0" dirty="0" smtClean="0"/>
              <a:t> inn via </a:t>
            </a:r>
            <a:r>
              <a:rPr lang="nb-NO" baseline="0" dirty="0" err="1" smtClean="0"/>
              <a:t>geonorge</a:t>
            </a:r>
            <a:r>
              <a:rPr lang="nb-NO" baseline="0" dirty="0" smtClean="0"/>
              <a:t> som igjen leverer data ut til applikasjon</a:t>
            </a:r>
          </a:p>
          <a:p>
            <a:r>
              <a:rPr lang="nb-NO" baseline="0" dirty="0" smtClean="0"/>
              <a:t>Andre aktører vil også hente data via losen, der blir dataene levert som S102 data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9199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Informasjon om </a:t>
            </a:r>
            <a:r>
              <a:rPr lang="nb-NO" dirty="0" err="1" smtClean="0"/>
              <a:t>apier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7479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1.jpeg" descr="Blått forløp 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2.jpeg" descr="Grønt forløp 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3236913" y="538162"/>
            <a:ext cx="5262563" cy="1485901"/>
          </a:xfrm>
          <a:prstGeom prst="rect">
            <a:avLst/>
          </a:prstGeom>
          <a:effectLst>
            <a:outerShdw blurRad="12700" dist="12700" dir="5400000" rotWithShape="0">
              <a:srgbClr val="FFFFFF"/>
            </a:outerShdw>
          </a:effectLst>
        </p:spPr>
        <p:txBody>
          <a:bodyPr anchor="t"/>
          <a:lstStyle>
            <a:lvl1pPr algn="l">
              <a:spcBef>
                <a:spcPts val="1100"/>
              </a:spcBef>
              <a:defRPr sz="4800">
                <a:solidFill>
                  <a:srgbClr val="4B4E4B"/>
                </a:solidFill>
              </a:defRPr>
            </a:lvl1pPr>
            <a:lvl2pPr marL="947056" indent="-489856" algn="l">
              <a:spcBef>
                <a:spcPts val="1100"/>
              </a:spcBef>
              <a:defRPr sz="4800">
                <a:solidFill>
                  <a:srgbClr val="4B4E4B"/>
                </a:solidFill>
              </a:defRPr>
            </a:lvl2pPr>
            <a:lvl3pPr marL="1371600" indent="-457200" algn="l">
              <a:spcBef>
                <a:spcPts val="1100"/>
              </a:spcBef>
              <a:defRPr sz="4800">
                <a:solidFill>
                  <a:srgbClr val="4B4E4B"/>
                </a:solidFill>
              </a:defRPr>
            </a:lvl3pPr>
            <a:lvl4pPr marL="1920240" indent="-548640" algn="l">
              <a:spcBef>
                <a:spcPts val="1100"/>
              </a:spcBef>
              <a:defRPr sz="4800">
                <a:solidFill>
                  <a:srgbClr val="4B4E4B"/>
                </a:solidFill>
              </a:defRPr>
            </a:lvl4pPr>
            <a:lvl5pPr marL="2377440" indent="-548640" algn="l">
              <a:spcBef>
                <a:spcPts val="1100"/>
              </a:spcBef>
              <a:defRPr sz="4800">
                <a:solidFill>
                  <a:srgbClr val="4B4E4B"/>
                </a:solidFill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sz="quarter" idx="13"/>
          </p:nvPr>
        </p:nvSpPr>
        <p:spPr>
          <a:xfrm>
            <a:off x="3227389" y="2185988"/>
            <a:ext cx="5272088" cy="458176"/>
          </a:xfrm>
          <a:prstGeom prst="rect">
            <a:avLst/>
          </a:prstGeom>
        </p:spPr>
        <p:txBody>
          <a:bodyPr anchor="t"/>
          <a:lstStyle/>
          <a:p>
            <a:pPr marL="322325" indent="-322325" algn="l" defTabSz="429768">
              <a:spcBef>
                <a:spcPts val="600"/>
              </a:spcBef>
              <a:buSzPct val="100000"/>
              <a:buFont typeface="Arial"/>
              <a:buChar char="•"/>
              <a:defRPr sz="3008" b="0">
                <a:solidFill>
                  <a:srgbClr val="676767"/>
                </a:solidFill>
              </a:defRPr>
            </a:pP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pic" idx="14"/>
          </p:nvPr>
        </p:nvSpPr>
        <p:spPr>
          <a:xfrm>
            <a:off x="0" y="2746375"/>
            <a:ext cx="9144000" cy="401796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22" name="image4.jpeg" descr="kartverke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661" y="488987"/>
            <a:ext cx="3017779" cy="211244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ilde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1.jpeg" descr="Blått forløp 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2.jpeg" descr="Grønt forløp 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3.jpeg" descr="Liggende logo we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76" y="6365356"/>
            <a:ext cx="975493" cy="324862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574675" y="539750"/>
            <a:ext cx="7924800" cy="135255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133" name="Shape 133"/>
          <p:cNvSpPr>
            <a:spLocks noGrp="1"/>
          </p:cNvSpPr>
          <p:nvPr>
            <p:ph type="pic" sz="half" idx="13"/>
          </p:nvPr>
        </p:nvSpPr>
        <p:spPr>
          <a:xfrm>
            <a:off x="571498" y="2214341"/>
            <a:ext cx="3865823" cy="40512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pic" sz="half" idx="14"/>
          </p:nvPr>
        </p:nvSpPr>
        <p:spPr>
          <a:xfrm>
            <a:off x="4614529" y="2207254"/>
            <a:ext cx="3867192" cy="40512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 og 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1.jpeg" descr="Blått forløp 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2.jpeg" descr="Grønt forløp 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3.jpeg" descr="Liggende logo we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76" y="6365356"/>
            <a:ext cx="975493" cy="324862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574675" y="539750"/>
            <a:ext cx="7924800" cy="135255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146" name="Shape 146"/>
          <p:cNvSpPr>
            <a:spLocks noGrp="1"/>
          </p:cNvSpPr>
          <p:nvPr>
            <p:ph type="pic" idx="13"/>
          </p:nvPr>
        </p:nvSpPr>
        <p:spPr>
          <a:xfrm>
            <a:off x="571500" y="2185988"/>
            <a:ext cx="7927975" cy="40512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afer med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1.jpeg" descr="Blått forløp 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2.jpeg" descr="Grønt forløp 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3.jpeg" descr="Liggende logo we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76" y="6365356"/>
            <a:ext cx="975493" cy="32486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571501" y="547690"/>
            <a:ext cx="7924363" cy="1344612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or teks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or teks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1.jpeg" descr="Blått forløp 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2.jpeg" descr="Grønt forløp 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493" y="6345620"/>
            <a:ext cx="242932" cy="350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6682" y="6347066"/>
            <a:ext cx="252443" cy="351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pic>
        <p:nvPicPr>
          <p:cNvPr id="201" name="image6.jpeg" descr="Logo symbol web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5376" y="6356782"/>
            <a:ext cx="249803" cy="362997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g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1.jpeg" descr="Blått forløp 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2.jpeg" descr="Grønt forløp 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3.jpeg" descr="Liggende logo we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76" y="6365356"/>
            <a:ext cx="975493" cy="32486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74678" y="550268"/>
            <a:ext cx="7924801" cy="1341909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574678" y="2209486"/>
            <a:ext cx="7924801" cy="4027805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500"/>
              </a:spcBef>
              <a:defRPr sz="2400" b="0">
                <a:solidFill>
                  <a:srgbClr val="4A4A4A"/>
                </a:solidFill>
                <a:effectLst>
                  <a:outerShdw blurRad="12700" dist="12700" dir="5400000" rotWithShape="0">
                    <a:srgbClr val="FFFFFF"/>
                  </a:outerShdw>
                </a:effectLst>
              </a:defRPr>
            </a:lvl1pPr>
            <a:lvl2pPr marL="702128" indent="-244928" algn="l">
              <a:spcBef>
                <a:spcPts val="500"/>
              </a:spcBef>
              <a:defRPr sz="2400" b="0">
                <a:solidFill>
                  <a:srgbClr val="4A4A4A"/>
                </a:solidFill>
                <a:effectLst>
                  <a:outerShdw blurRad="12700" dist="12700" dir="5400000" rotWithShape="0">
                    <a:srgbClr val="FFFFFF"/>
                  </a:outerShdw>
                </a:effectLst>
              </a:defRPr>
            </a:lvl2pPr>
            <a:lvl3pPr marL="1143000" indent="-228600" algn="l">
              <a:spcBef>
                <a:spcPts val="500"/>
              </a:spcBef>
              <a:defRPr sz="2400" b="0">
                <a:solidFill>
                  <a:srgbClr val="4A4A4A"/>
                </a:solidFill>
                <a:effectLst>
                  <a:outerShdw blurRad="12700" dist="12700" dir="5400000" rotWithShape="0">
                    <a:srgbClr val="FFFFFF"/>
                  </a:outerShdw>
                </a:effectLst>
              </a:defRPr>
            </a:lvl3pPr>
            <a:lvl4pPr marL="1645920" indent="-274320" algn="l">
              <a:spcBef>
                <a:spcPts val="500"/>
              </a:spcBef>
              <a:defRPr sz="2400" b="0">
                <a:solidFill>
                  <a:srgbClr val="4A4A4A"/>
                </a:solidFill>
                <a:effectLst>
                  <a:outerShdw blurRad="12700" dist="12700" dir="5400000" rotWithShape="0">
                    <a:srgbClr val="FFFFFF"/>
                  </a:outerShdw>
                </a:effectLst>
              </a:defRPr>
            </a:lvl4pPr>
            <a:lvl5pPr marL="2103120" indent="-274320" algn="l">
              <a:spcBef>
                <a:spcPts val="500"/>
              </a:spcBef>
              <a:defRPr sz="2400" b="0">
                <a:solidFill>
                  <a:srgbClr val="4A4A4A"/>
                </a:solidFill>
                <a:effectLst>
                  <a:outerShdw blurRad="12700" dist="12700" dir="5400000" rotWithShape="0">
                    <a:srgbClr val="FFFFFF"/>
                  </a:outerShdw>
                </a:effectLst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plass til cus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1.jpeg" descr="Blått forløp 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2.jpeg" descr="Grønt forløp 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3.jpeg" descr="Liggende logo we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76" y="6365356"/>
            <a:ext cx="975493" cy="32486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574675" y="539750"/>
            <a:ext cx="7924800" cy="135255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1.jpeg" descr="Blått forløp 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2.jpeg" descr="Grønt forløp 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.jpeg" descr="Liggende logo we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76" y="6365356"/>
            <a:ext cx="975493" cy="324862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574675" y="538162"/>
            <a:ext cx="7918713" cy="1354138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half" idx="1"/>
          </p:nvPr>
        </p:nvSpPr>
        <p:spPr>
          <a:xfrm>
            <a:off x="3227389" y="2204864"/>
            <a:ext cx="5272086" cy="4032426"/>
          </a:xfrm>
          <a:prstGeom prst="rect">
            <a:avLst/>
          </a:prstGeom>
        </p:spPr>
        <p:txBody>
          <a:bodyPr lIns="45718" tIns="45718" rIns="45718" bIns="45718" anchor="t"/>
          <a:lstStyle>
            <a:lvl1pPr marL="342900" indent="-3429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1pPr>
            <a:lvl2pPr marL="742950" indent="-28575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2pPr>
            <a:lvl3pPr marL="1143000" indent="-2286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defRPr sz="1800" b="0">
                <a:solidFill>
                  <a:srgbClr val="676767"/>
                </a:solidFill>
              </a:defRPr>
            </a:lvl3pPr>
            <a:lvl4pPr marL="1600200" indent="-2286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4pPr>
            <a:lvl5pPr marL="2057400" indent="-2286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1.jpeg" descr="Blått forløp 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2.jpeg" descr="Grønt forløp 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3.jpeg" descr="Liggende logo we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76" y="6365356"/>
            <a:ext cx="975493" cy="324862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574675" y="539750"/>
            <a:ext cx="2484440" cy="13525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Titteltekst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xfrm>
            <a:off x="3227388" y="539750"/>
            <a:ext cx="5277342" cy="5697538"/>
          </a:xfrm>
          <a:prstGeom prst="rect">
            <a:avLst/>
          </a:prstGeom>
        </p:spPr>
        <p:txBody>
          <a:bodyPr lIns="45718" tIns="45718" rIns="45718" bIns="45718" anchor="t"/>
          <a:lstStyle>
            <a:lvl1pPr marL="342900" indent="-342900" algn="l">
              <a:spcBef>
                <a:spcPts val="500"/>
              </a:spcBef>
              <a:buClr>
                <a:srgbClr val="168035"/>
              </a:buClr>
              <a:buSzPct val="150000"/>
              <a:buFont typeface="Arial"/>
              <a:buChar char="•"/>
              <a:defRPr sz="2400" b="0">
                <a:solidFill>
                  <a:srgbClr val="676767"/>
                </a:solidFill>
              </a:defRPr>
            </a:lvl1pPr>
            <a:lvl2pPr marL="742950" indent="-285750" algn="l">
              <a:spcBef>
                <a:spcPts val="500"/>
              </a:spcBef>
              <a:buClr>
                <a:srgbClr val="168035"/>
              </a:buClr>
              <a:buSzPct val="150000"/>
              <a:buFont typeface="Arial"/>
              <a:buChar char="•"/>
              <a:defRPr sz="2400" b="0">
                <a:solidFill>
                  <a:srgbClr val="676767"/>
                </a:solidFill>
              </a:defRPr>
            </a:lvl2pPr>
            <a:lvl3pPr marL="1143000" indent="-228600" algn="l">
              <a:spcBef>
                <a:spcPts val="500"/>
              </a:spcBef>
              <a:buClr>
                <a:srgbClr val="168035"/>
              </a:buClr>
              <a:buSzPct val="150000"/>
              <a:buFont typeface="Arial"/>
              <a:defRPr sz="2400" b="0">
                <a:solidFill>
                  <a:srgbClr val="676767"/>
                </a:solidFill>
              </a:defRPr>
            </a:lvl3pPr>
            <a:lvl4pPr marL="1600200" indent="-228600" algn="l">
              <a:spcBef>
                <a:spcPts val="500"/>
              </a:spcBef>
              <a:buClr>
                <a:srgbClr val="168035"/>
              </a:buClr>
              <a:buSzPct val="150000"/>
              <a:buFont typeface="Arial"/>
              <a:buChar char="•"/>
              <a:defRPr sz="2400" b="0">
                <a:solidFill>
                  <a:srgbClr val="676767"/>
                </a:solidFill>
              </a:defRPr>
            </a:lvl4pPr>
            <a:lvl5pPr marL="2057400" indent="-228600" algn="l">
              <a:spcBef>
                <a:spcPts val="500"/>
              </a:spcBef>
              <a:buClr>
                <a:srgbClr val="168035"/>
              </a:buClr>
              <a:buSzPct val="150000"/>
              <a:buFont typeface="Arial"/>
              <a:buChar char="•"/>
              <a:defRPr sz="2400" b="0">
                <a:solidFill>
                  <a:srgbClr val="676767"/>
                </a:solidFill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1.jpeg" descr="Blått forløp 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2.jpeg" descr="Grønt forløp 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3.jpeg" descr="Liggende logo we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76" y="6365356"/>
            <a:ext cx="975493" cy="324862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574675" y="538162"/>
            <a:ext cx="7918713" cy="1354138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571500" y="2204864"/>
            <a:ext cx="7927975" cy="4032426"/>
          </a:xfrm>
          <a:prstGeom prst="rect">
            <a:avLst/>
          </a:prstGeom>
        </p:spPr>
        <p:txBody>
          <a:bodyPr lIns="45718" tIns="45718" rIns="45718" bIns="45718" anchor="t"/>
          <a:lstStyle>
            <a:lvl1pPr marL="342900" indent="-3429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1pPr>
            <a:lvl2pPr marL="742950" indent="-28575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2pPr>
            <a:lvl3pPr marL="1143000" indent="-2286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defRPr sz="1800" b="0">
                <a:solidFill>
                  <a:srgbClr val="676767"/>
                </a:solidFill>
              </a:defRPr>
            </a:lvl3pPr>
            <a:lvl4pPr marL="1600200" indent="-2286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4pPr>
            <a:lvl5pPr marL="2057400" indent="-2286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 og 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1.jpeg" descr="Blått forløp 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mage2.jpeg" descr="Grønt forløp 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age3.jpeg" descr="Liggende logo we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76" y="6365356"/>
            <a:ext cx="975493" cy="324862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3227389" y="2185988"/>
            <a:ext cx="5272086" cy="40512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574675" y="539750"/>
            <a:ext cx="7924800" cy="135255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571500" y="2185989"/>
            <a:ext cx="2487615" cy="4051302"/>
          </a:xfrm>
          <a:prstGeom prst="rect">
            <a:avLst/>
          </a:prstGeom>
        </p:spPr>
        <p:txBody>
          <a:bodyPr lIns="45718" tIns="45718" rIns="45718" bIns="45718" anchor="t"/>
          <a:lstStyle>
            <a:lvl1pPr marL="342900" indent="-3429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1pPr>
            <a:lvl2pPr marL="742950" indent="-28575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2pPr>
            <a:lvl3pPr marL="1143000" indent="-2286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defRPr sz="1800" b="0">
                <a:solidFill>
                  <a:srgbClr val="676767"/>
                </a:solidFill>
              </a:defRPr>
            </a:lvl3pPr>
            <a:lvl4pPr marL="1600200" indent="-2286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4pPr>
            <a:lvl5pPr marL="2057400" indent="-2286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1.jpeg" descr="Blått forløp 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age2.jpeg" descr="Grønt forløp 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image3.jpeg" descr="Liggende logo we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76" y="6365356"/>
            <a:ext cx="975493" cy="324862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574675" y="539750"/>
            <a:ext cx="7924800" cy="135255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106" name="Shape 106"/>
          <p:cNvSpPr>
            <a:spLocks noGrp="1"/>
          </p:cNvSpPr>
          <p:nvPr>
            <p:ph type="pic" sz="quarter" idx="13"/>
          </p:nvPr>
        </p:nvSpPr>
        <p:spPr>
          <a:xfrm>
            <a:off x="571500" y="2185988"/>
            <a:ext cx="2487615" cy="40512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half" idx="1"/>
          </p:nvPr>
        </p:nvSpPr>
        <p:spPr>
          <a:xfrm>
            <a:off x="3203943" y="2193076"/>
            <a:ext cx="5323371" cy="4037604"/>
          </a:xfrm>
          <a:prstGeom prst="rect">
            <a:avLst/>
          </a:prstGeom>
        </p:spPr>
        <p:txBody>
          <a:bodyPr lIns="45718" tIns="45718" rIns="45718" bIns="45718" anchor="t"/>
          <a:lstStyle>
            <a:lvl1pPr marL="342900" indent="-3429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1pPr>
            <a:lvl2pPr marL="742950" indent="-28575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2pPr>
            <a:lvl3pPr marL="1143000" indent="-2286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defRPr sz="1800" b="0">
                <a:solidFill>
                  <a:srgbClr val="676767"/>
                </a:solidFill>
              </a:defRPr>
            </a:lvl3pPr>
            <a:lvl4pPr marL="1600200" indent="-2286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4pPr>
            <a:lvl5pPr marL="2057400" indent="-2286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ilde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1.jpeg" descr="Blått forløp w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2.jpeg" descr="Grønt forløp w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3.jpeg" descr="Liggende logo we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76" y="6365356"/>
            <a:ext cx="975493" cy="324862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574675" y="539750"/>
            <a:ext cx="7924800" cy="135255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119" name="Shape 119"/>
          <p:cNvSpPr>
            <a:spLocks noGrp="1"/>
          </p:cNvSpPr>
          <p:nvPr>
            <p:ph type="pic" sz="quarter" idx="13"/>
          </p:nvPr>
        </p:nvSpPr>
        <p:spPr>
          <a:xfrm>
            <a:off x="571500" y="2185988"/>
            <a:ext cx="2487615" cy="40512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pic" sz="quarter" idx="14"/>
          </p:nvPr>
        </p:nvSpPr>
        <p:spPr>
          <a:xfrm>
            <a:off x="3282801" y="2203710"/>
            <a:ext cx="2487616" cy="40512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pic" sz="quarter" idx="15"/>
          </p:nvPr>
        </p:nvSpPr>
        <p:spPr>
          <a:xfrm>
            <a:off x="5994105" y="2207254"/>
            <a:ext cx="2487615" cy="40512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 descr="Blått forløp web.jp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-3" y="6748119"/>
            <a:ext cx="9144004" cy="11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jpeg" descr="Grønt forløp web.jp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10800000">
            <a:off x="3240589" y="8"/>
            <a:ext cx="5258371" cy="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5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1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99493" y="6345620"/>
            <a:ext cx="242932" cy="350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5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571500" y="539750"/>
            <a:ext cx="7927975" cy="5697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pic>
        <p:nvPicPr>
          <p:cNvPr id="8" name="image6.jpeg" descr="Logo symbol web.jp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55376" y="6356782"/>
            <a:ext cx="249803" cy="36299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370012" y="1371600"/>
            <a:ext cx="7315201" cy="465138"/>
          </a:xfrm>
          <a:prstGeom prst="rect">
            <a:avLst/>
          </a:prstGeom>
          <a:ln w="12700">
            <a:miter lim="400000"/>
          </a:ln>
          <a:effectLst>
            <a:outerShdw blurRad="12700" dist="12700" dir="5400000" rotWithShape="0">
              <a:srgbClr val="FFFFFF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Titteltekst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xfrm>
            <a:off x="6352174" y="6215381"/>
            <a:ext cx="201027" cy="2819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ransition spd="med"/>
  <p:txStyles>
    <p:titleStyle>
      <a:lvl1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00" baseline="0">
          <a:ln>
            <a:noFill/>
          </a:ln>
          <a:solidFill>
            <a:srgbClr val="4C4D4A"/>
          </a:solidFill>
          <a:effectLst>
            <a:outerShdw blurRad="12700" dist="12700" dir="5400000" rotWithShape="0">
              <a:srgbClr val="FFFFFF"/>
            </a:outerShdw>
          </a:effectLst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00" baseline="0">
          <a:ln>
            <a:noFill/>
          </a:ln>
          <a:solidFill>
            <a:srgbClr val="4C4D4A"/>
          </a:solidFill>
          <a:effectLst>
            <a:outerShdw blurRad="12700" dist="12700" dir="5400000" rotWithShape="0">
              <a:srgbClr val="FFFFFF"/>
            </a:outerShdw>
          </a:effectLst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00" baseline="0">
          <a:ln>
            <a:noFill/>
          </a:ln>
          <a:solidFill>
            <a:srgbClr val="4C4D4A"/>
          </a:solidFill>
          <a:effectLst>
            <a:outerShdw blurRad="12700" dist="12700" dir="5400000" rotWithShape="0">
              <a:srgbClr val="FFFFFF"/>
            </a:outerShdw>
          </a:effectLst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00" baseline="0">
          <a:ln>
            <a:noFill/>
          </a:ln>
          <a:solidFill>
            <a:srgbClr val="4C4D4A"/>
          </a:solidFill>
          <a:effectLst>
            <a:outerShdw blurRad="12700" dist="12700" dir="5400000" rotWithShape="0">
              <a:srgbClr val="FFFFFF"/>
            </a:outerShdw>
          </a:effectLst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00" baseline="0">
          <a:ln>
            <a:noFill/>
          </a:ln>
          <a:solidFill>
            <a:srgbClr val="4C4D4A"/>
          </a:solidFill>
          <a:effectLst>
            <a:outerShdw blurRad="12700" dist="12700" dir="5400000" rotWithShape="0">
              <a:srgbClr val="FFFFFF"/>
            </a:outerShdw>
          </a:effectLst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00" baseline="0">
          <a:ln>
            <a:noFill/>
          </a:ln>
          <a:solidFill>
            <a:srgbClr val="4C4D4A"/>
          </a:solidFill>
          <a:effectLst>
            <a:outerShdw blurRad="12700" dist="12700" dir="5400000" rotWithShape="0">
              <a:srgbClr val="FFFFFF"/>
            </a:outerShdw>
          </a:effectLst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00" baseline="0">
          <a:ln>
            <a:noFill/>
          </a:ln>
          <a:solidFill>
            <a:srgbClr val="4C4D4A"/>
          </a:solidFill>
          <a:effectLst>
            <a:outerShdw blurRad="12700" dist="12700" dir="5400000" rotWithShape="0">
              <a:srgbClr val="FFFFFF"/>
            </a:outerShdw>
          </a:effectLst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00" baseline="0">
          <a:ln>
            <a:noFill/>
          </a:ln>
          <a:solidFill>
            <a:srgbClr val="4C4D4A"/>
          </a:solidFill>
          <a:effectLst>
            <a:outerShdw blurRad="12700" dist="12700" dir="5400000" rotWithShape="0">
              <a:srgbClr val="FFFFFF"/>
            </a:outerShdw>
          </a:effectLst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457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-100" baseline="0">
          <a:ln>
            <a:noFill/>
          </a:ln>
          <a:solidFill>
            <a:srgbClr val="4C4D4A"/>
          </a:solidFill>
          <a:effectLst>
            <a:outerShdw blurRad="12700" dist="12700" dir="5400000" rotWithShape="0">
              <a:srgbClr val="FFFFFF"/>
            </a:outerShdw>
          </a:effectLst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ctr" defTabSz="457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1436913" marR="0" indent="-979713" algn="ctr" defTabSz="4572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00000"/>
        <a:buFontTx/>
        <a:buChar char="–"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1828800" marR="0" indent="-914400" algn="ctr" defTabSz="4572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00000"/>
        <a:buFontTx/>
        <a:buChar char="•"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2468880" marR="0" indent="-1097280" algn="ctr" defTabSz="4572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00000"/>
        <a:buFontTx/>
        <a:buChar char="–"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2926080" marR="0" indent="-1097280" algn="ctr" defTabSz="4572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00000"/>
        <a:buFontTx/>
        <a:buChar char="»"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3383280" marR="0" indent="-1097280" algn="ctr" defTabSz="4572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00000"/>
        <a:buFontTx/>
        <a:buChar char="•"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3840480" marR="0" indent="-1097280" algn="ctr" defTabSz="4572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00000"/>
        <a:buFontTx/>
        <a:buChar char="•"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4297677" marR="0" indent="-1097277" algn="ctr" defTabSz="4572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00000"/>
        <a:buFontTx/>
        <a:buChar char="•"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4754877" marR="0" indent="-1097277" algn="ctr" defTabSz="457200" rtl="0" latinLnBrk="0">
        <a:lnSpc>
          <a:spcPct val="100000"/>
        </a:lnSpc>
        <a:spcBef>
          <a:spcPts val="2300"/>
        </a:spcBef>
        <a:spcAft>
          <a:spcPts val="0"/>
        </a:spcAft>
        <a:buClrTx/>
        <a:buSzPct val="100000"/>
        <a:buFontTx/>
        <a:buChar char="•"/>
        <a:tabLst/>
        <a:defRPr sz="9600" b="1" i="0" u="none" strike="noStrike" cap="none" spc="0" baseline="0">
          <a:ln>
            <a:noFill/>
          </a:ln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tif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xfrm>
            <a:off x="2321169" y="413120"/>
            <a:ext cx="6178307" cy="148590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r">
              <a:defRPr i="1"/>
            </a:pPr>
            <a:r>
              <a:rPr lang="nb-NO" sz="2800" dirty="0" smtClean="0"/>
              <a:t>The Norwegian </a:t>
            </a:r>
            <a:r>
              <a:rPr lang="nb-NO" sz="2800" dirty="0" err="1" smtClean="0"/>
              <a:t>Hydrografic</a:t>
            </a:r>
            <a:r>
              <a:rPr lang="nb-NO" sz="2800" dirty="0"/>
              <a:t> </a:t>
            </a:r>
            <a:r>
              <a:rPr lang="nb-NO" sz="2800" dirty="0" smtClean="0"/>
              <a:t>Pilot</a:t>
            </a:r>
            <a:endParaRPr sz="2800" dirty="0" smtClean="0"/>
          </a:p>
          <a:p>
            <a:pPr algn="r">
              <a:spcBef>
                <a:spcPts val="700"/>
              </a:spcBef>
              <a:defRPr sz="3200" b="0"/>
            </a:pPr>
            <a:r>
              <a:rPr lang="nb-NO" sz="2400" dirty="0" smtClean="0"/>
              <a:t>"From book to </a:t>
            </a:r>
            <a:r>
              <a:rPr lang="nb-NO" sz="2400" dirty="0" err="1" smtClean="0"/>
              <a:t>app</a:t>
            </a:r>
            <a:r>
              <a:rPr lang="nb-NO" sz="2400" dirty="0" smtClean="0"/>
              <a:t>"</a:t>
            </a:r>
          </a:p>
          <a:p>
            <a:pPr algn="r">
              <a:spcBef>
                <a:spcPts val="700"/>
              </a:spcBef>
              <a:defRPr sz="3200" b="0"/>
            </a:pPr>
            <a:r>
              <a:rPr lang="nb-NO" sz="2400" dirty="0"/>
              <a:t>" </a:t>
            </a:r>
            <a:r>
              <a:rPr lang="nb-NO" sz="2400" dirty="0" smtClean="0"/>
              <a:t>From pull to push" 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r">
              <a:spcBef>
                <a:spcPts val="300"/>
              </a:spcBef>
              <a:buFont typeface="Arial"/>
              <a:defRPr sz="1600" b="0" i="1">
                <a:solidFill>
                  <a:srgbClr val="4A4A4A"/>
                </a:solidFill>
                <a:effectLst>
                  <a:outerShdw blurRad="12700" dist="12700" dir="5400000" rotWithShape="0">
                    <a:srgbClr val="FFFFFF"/>
                  </a:outerShdw>
                </a:effectLst>
              </a:defRPr>
            </a:lvl1pPr>
          </a:lstStyle>
          <a:p>
            <a:r>
              <a:rPr lang="nb-NO" dirty="0" smtClean="0"/>
              <a:t>Anniken Puntervold Kvernstrøm</a:t>
            </a:r>
            <a:r>
              <a:rPr dirty="0" smtClean="0"/>
              <a:t>-</a:t>
            </a:r>
            <a:r>
              <a:rPr lang="nb-NO" dirty="0" smtClean="0"/>
              <a:t> IHO NIPWG 2016</a:t>
            </a:r>
            <a:endParaRPr dirty="0"/>
          </a:p>
        </p:txBody>
      </p:sp>
      <p:pic>
        <p:nvPicPr>
          <p:cNvPr id="225" name="Plassholder for bilde 224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39370" y="2597045"/>
            <a:ext cx="8763660" cy="4116764"/>
          </a:xfrm>
          <a:prstGeom prst="rect">
            <a:avLst/>
          </a:prstGeom>
          <a:ln w="9525">
            <a:round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spc="-75"/>
            </a:lvl1pPr>
          </a:lstStyle>
          <a:p>
            <a:r>
              <a:rPr lang="nb-NO" dirty="0" err="1" smtClean="0"/>
              <a:t>Weather</a:t>
            </a:r>
            <a:r>
              <a:rPr lang="nb-NO" dirty="0" smtClean="0"/>
              <a:t> </a:t>
            </a:r>
            <a:r>
              <a:rPr lang="nb-NO" dirty="0" err="1" smtClean="0"/>
              <a:t>forecast</a:t>
            </a:r>
            <a:endParaRPr dirty="0"/>
          </a:p>
        </p:txBody>
      </p:sp>
      <p:grpSp>
        <p:nvGrpSpPr>
          <p:cNvPr id="309" name="Group 309"/>
          <p:cNvGrpSpPr/>
          <p:nvPr/>
        </p:nvGrpSpPr>
        <p:grpSpPr>
          <a:xfrm>
            <a:off x="3187122" y="1428807"/>
            <a:ext cx="5044137" cy="4664350"/>
            <a:chOff x="0" y="0"/>
            <a:chExt cx="5044135" cy="4664349"/>
          </a:xfrm>
        </p:grpSpPr>
        <p:pic>
          <p:nvPicPr>
            <p:cNvPr id="308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14432"/>
            <a:stretch>
              <a:fillRect/>
            </a:stretch>
          </p:blipFill>
          <p:spPr>
            <a:xfrm>
              <a:off x="203200" y="203200"/>
              <a:ext cx="4637736" cy="42198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7" name="Bilde 306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044136" cy="4664350"/>
            </a:xfrm>
            <a:prstGeom prst="rect">
              <a:avLst/>
            </a:prstGeom>
            <a:effectLst/>
          </p:spPr>
        </p:pic>
      </p:grpSp>
      <p:grpSp>
        <p:nvGrpSpPr>
          <p:cNvPr id="312" name="Group 312"/>
          <p:cNvGrpSpPr/>
          <p:nvPr/>
        </p:nvGrpSpPr>
        <p:grpSpPr>
          <a:xfrm>
            <a:off x="548445" y="4400133"/>
            <a:ext cx="5044137" cy="1988626"/>
            <a:chOff x="0" y="0"/>
            <a:chExt cx="5044135" cy="1988624"/>
          </a:xfrm>
        </p:grpSpPr>
        <p:pic>
          <p:nvPicPr>
            <p:cNvPr id="311" name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4637736" cy="15441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0" name="Bilde 309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044136" cy="1988625"/>
            </a:xfrm>
            <a:prstGeom prst="rect">
              <a:avLst/>
            </a:prstGeom>
            <a:effectLst/>
          </p:spPr>
        </p:pic>
      </p:grpSp>
      <p:grpSp>
        <p:nvGrpSpPr>
          <p:cNvPr id="315" name="Group 315"/>
          <p:cNvGrpSpPr/>
          <p:nvPr/>
        </p:nvGrpSpPr>
        <p:grpSpPr>
          <a:xfrm>
            <a:off x="874582" y="1256300"/>
            <a:ext cx="1919597" cy="3216337"/>
            <a:chOff x="0" y="0"/>
            <a:chExt cx="1919595" cy="3216335"/>
          </a:xfrm>
        </p:grpSpPr>
        <p:pic>
          <p:nvPicPr>
            <p:cNvPr id="314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3200" y="203200"/>
              <a:ext cx="1513196" cy="27718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3" name="Bilde 312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919596" cy="3216336"/>
            </a:xfrm>
            <a:prstGeom prst="rect">
              <a:avLst/>
            </a:prstGeom>
            <a:effectLst/>
          </p:spPr>
        </p:pic>
      </p:grpSp>
      <p:grpSp>
        <p:nvGrpSpPr>
          <p:cNvPr id="318" name="Group 318"/>
          <p:cNvGrpSpPr/>
          <p:nvPr/>
        </p:nvGrpSpPr>
        <p:grpSpPr>
          <a:xfrm>
            <a:off x="5839030" y="817588"/>
            <a:ext cx="3036154" cy="1419729"/>
            <a:chOff x="0" y="0"/>
            <a:chExt cx="3036152" cy="1419727"/>
          </a:xfrm>
        </p:grpSpPr>
        <p:pic>
          <p:nvPicPr>
            <p:cNvPr id="317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3200" y="203200"/>
              <a:ext cx="2629753" cy="9752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6" name="Bilde 315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036153" cy="1419728"/>
            </a:xfrm>
            <a:prstGeom prst="rect">
              <a:avLst/>
            </a:prstGeom>
            <a:effectLst/>
          </p:spPr>
        </p:pic>
      </p:grpSp>
      <p:grpSp>
        <p:nvGrpSpPr>
          <p:cNvPr id="321" name="Group 321"/>
          <p:cNvGrpSpPr/>
          <p:nvPr/>
        </p:nvGrpSpPr>
        <p:grpSpPr>
          <a:xfrm>
            <a:off x="6063131" y="4564979"/>
            <a:ext cx="2970803" cy="2019972"/>
            <a:chOff x="0" y="0"/>
            <a:chExt cx="2970801" cy="2019970"/>
          </a:xfrm>
        </p:grpSpPr>
        <p:pic>
          <p:nvPicPr>
            <p:cNvPr id="320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03200" y="203200"/>
              <a:ext cx="2564402" cy="15754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9" name="Bilde 318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2970802" cy="201997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spc="-75"/>
            </a:lvl1pPr>
          </a:lstStyle>
          <a:p>
            <a:r>
              <a:rPr lang="nb-NO" dirty="0" smtClean="0"/>
              <a:t>Relevant </a:t>
            </a:r>
            <a:r>
              <a:rPr lang="nb-NO" dirty="0" err="1" smtClean="0"/>
              <a:t>functions</a:t>
            </a:r>
            <a:endParaRPr dirty="0"/>
          </a:p>
        </p:txBody>
      </p:sp>
      <p:pic>
        <p:nvPicPr>
          <p:cNvPr id="349" name="Plassholder for bilde 348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68300" y="1538980"/>
            <a:ext cx="2894014" cy="4495799"/>
          </a:xfrm>
          <a:prstGeom prst="rect">
            <a:avLst/>
          </a:prstGeom>
          <a:ln w="9525">
            <a:round/>
          </a:ln>
        </p:spPr>
      </p:pic>
      <p:sp>
        <p:nvSpPr>
          <p:cNvPr id="350" name="Shape 350"/>
          <p:cNvSpPr>
            <a:spLocks noGrp="1"/>
          </p:cNvSpPr>
          <p:nvPr>
            <p:ph type="body" sz="half" idx="1"/>
          </p:nvPr>
        </p:nvSpPr>
        <p:spPr>
          <a:xfrm>
            <a:off x="3586403" y="1546829"/>
            <a:ext cx="4894195" cy="4037604"/>
          </a:xfrm>
          <a:prstGeom prst="rect">
            <a:avLst/>
          </a:prstGeom>
        </p:spPr>
        <p:txBody>
          <a:bodyPr/>
          <a:lstStyle/>
          <a:p>
            <a:pPr marL="339470" lvl="1" indent="-339470" defTabSz="452627">
              <a:defRPr sz="1700" b="1"/>
            </a:pPr>
            <a:r>
              <a:rPr lang="nb-NO" dirty="0" err="1" smtClean="0"/>
              <a:t>Available</a:t>
            </a:r>
            <a:r>
              <a:rPr lang="nb-NO" dirty="0" smtClean="0"/>
              <a:t> offline </a:t>
            </a:r>
            <a:endParaRPr lang="nb-NO" dirty="0" smtClean="0"/>
          </a:p>
          <a:p>
            <a:pPr marL="339470" lvl="1" indent="-339470" defTabSz="452627">
              <a:defRPr sz="1700" b="1"/>
            </a:pPr>
            <a:r>
              <a:rPr dirty="0" smtClean="0"/>
              <a:t>M</a:t>
            </a:r>
            <a:r>
              <a:rPr lang="nb-NO" dirty="0" smtClean="0"/>
              <a:t>y </a:t>
            </a:r>
            <a:r>
              <a:rPr lang="nb-NO" dirty="0" err="1" smtClean="0"/>
              <a:t>pages</a:t>
            </a:r>
            <a:endParaRPr dirty="0"/>
          </a:p>
          <a:p>
            <a:pPr marL="339470" lvl="1" indent="-339470" defTabSz="452627">
              <a:defRPr sz="1700" b="1"/>
            </a:pPr>
            <a:r>
              <a:rPr lang="nb-NO" dirty="0" err="1" smtClean="0"/>
              <a:t>Voyage</a:t>
            </a:r>
            <a:r>
              <a:rPr lang="nb-NO" dirty="0" smtClean="0"/>
              <a:t> planning</a:t>
            </a:r>
            <a:endParaRPr dirty="0"/>
          </a:p>
          <a:p>
            <a:pPr marL="323850" indent="-323850" defTabSz="452627">
              <a:defRPr sz="1700" b="1"/>
            </a:pPr>
            <a:r>
              <a:rPr lang="nb-NO" dirty="0" err="1" smtClean="0"/>
              <a:t>Search</a:t>
            </a:r>
            <a:endParaRPr dirty="0"/>
          </a:p>
          <a:p>
            <a:pPr marL="323850" indent="-323850">
              <a:defRPr b="1"/>
            </a:pPr>
            <a:r>
              <a:rPr lang="nb-NO" sz="1700" dirty="0" smtClean="0"/>
              <a:t>Integrated </a:t>
            </a:r>
            <a:r>
              <a:rPr lang="nb-NO" sz="1700" dirty="0" err="1" smtClean="0"/>
              <a:t>with</a:t>
            </a:r>
            <a:r>
              <a:rPr lang="nb-NO" sz="1700" dirty="0" smtClean="0"/>
              <a:t> </a:t>
            </a:r>
            <a:r>
              <a:rPr sz="1700" dirty="0" smtClean="0"/>
              <a:t>ECDIS </a:t>
            </a:r>
            <a:endParaRPr sz="1700" dirty="0"/>
          </a:p>
          <a:p>
            <a:pPr marL="781050" lvl="1" indent="-323850"/>
            <a:r>
              <a:rPr sz="1700" dirty="0"/>
              <a:t>Import </a:t>
            </a:r>
            <a:r>
              <a:rPr lang="nb-NO" sz="1700" dirty="0" smtClean="0"/>
              <a:t>or </a:t>
            </a:r>
            <a:r>
              <a:rPr sz="1700" dirty="0" smtClean="0"/>
              <a:t>export </a:t>
            </a:r>
            <a:r>
              <a:rPr lang="nb-NO" sz="1700" dirty="0" err="1" smtClean="0"/>
              <a:t>of</a:t>
            </a:r>
            <a:r>
              <a:rPr lang="nb-NO" sz="1700" dirty="0" smtClean="0"/>
              <a:t> </a:t>
            </a:r>
            <a:r>
              <a:rPr lang="nb-NO" sz="1700" dirty="0" err="1" smtClean="0"/>
              <a:t>routes</a:t>
            </a:r>
            <a:endParaRPr sz="1700" dirty="0"/>
          </a:p>
          <a:p>
            <a:pPr marL="339470" lvl="1" indent="-339470" defTabSz="452627">
              <a:defRPr sz="1700" b="1"/>
            </a:pPr>
            <a:r>
              <a:rPr lang="nb-NO" dirty="0" smtClean="0"/>
              <a:t>Feedback </a:t>
            </a:r>
            <a:r>
              <a:rPr lang="nb-NO" dirty="0" err="1" smtClean="0"/>
              <a:t>function</a:t>
            </a:r>
            <a:endParaRPr dirty="0"/>
          </a:p>
          <a:p>
            <a:pPr marL="0" lvl="1" indent="0" defTabSz="452627">
              <a:buNone/>
              <a:defRPr sz="1700" b="1"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324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" y="51763"/>
            <a:ext cx="9036170" cy="67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953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576131" y="530739"/>
            <a:ext cx="8225164" cy="1354139"/>
          </a:xfrm>
          <a:prstGeom prst="rect">
            <a:avLst/>
          </a:prstGeom>
        </p:spPr>
        <p:txBody>
          <a:bodyPr/>
          <a:lstStyle>
            <a:lvl1pPr defTabSz="438911">
              <a:defRPr sz="3600" spc="-78"/>
            </a:lvl1pPr>
          </a:lstStyle>
          <a:p>
            <a:pPr>
              <a:defRPr>
                <a:effectLst/>
              </a:defRPr>
            </a:pPr>
            <a:r>
              <a:rPr lang="nb-NO" dirty="0" smtClean="0"/>
              <a:t>NHS </a:t>
            </a:r>
            <a:r>
              <a:rPr lang="nb-NO" dirty="0" err="1" smtClean="0"/>
              <a:t>critical</a:t>
            </a:r>
            <a:r>
              <a:rPr lang="nb-NO" dirty="0" smtClean="0"/>
              <a:t> </a:t>
            </a:r>
            <a:r>
              <a:rPr lang="nb-NO" dirty="0" err="1" smtClean="0"/>
              <a:t>task</a:t>
            </a:r>
            <a:endParaRPr dirty="0"/>
          </a:p>
        </p:txBody>
      </p:sp>
      <p:sp>
        <p:nvSpPr>
          <p:cNvPr id="238" name="Shape 238"/>
          <p:cNvSpPr>
            <a:spLocks noGrp="1"/>
          </p:cNvSpPr>
          <p:nvPr>
            <p:ph type="body" idx="1"/>
          </p:nvPr>
        </p:nvSpPr>
        <p:spPr>
          <a:xfrm>
            <a:off x="534389" y="1916557"/>
            <a:ext cx="7927976" cy="403242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000" i="1"/>
            </a:pPr>
            <a:r>
              <a:rPr lang="nb-NO" dirty="0" smtClean="0"/>
              <a:t>To </a:t>
            </a:r>
            <a:r>
              <a:rPr lang="nb-NO" dirty="0" err="1" smtClean="0"/>
              <a:t>ensure</a:t>
            </a:r>
            <a:r>
              <a:rPr lang="nb-NO" dirty="0" smtClean="0"/>
              <a:t> safe and </a:t>
            </a:r>
            <a:r>
              <a:rPr lang="nb-NO" dirty="0" err="1" smtClean="0"/>
              <a:t>effective</a:t>
            </a:r>
            <a:r>
              <a:rPr lang="nb-NO" dirty="0" smtClean="0"/>
              <a:t> </a:t>
            </a:r>
            <a:r>
              <a:rPr lang="nb-NO" dirty="0" err="1" smtClean="0"/>
              <a:t>navigation</a:t>
            </a:r>
            <a:r>
              <a:rPr lang="nb-NO" dirty="0" smtClean="0"/>
              <a:t> by </a:t>
            </a:r>
            <a:r>
              <a:rPr lang="nb-NO" dirty="0" err="1" smtClean="0"/>
              <a:t>means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making</a:t>
            </a:r>
            <a:r>
              <a:rPr lang="nb-NO" dirty="0" smtClean="0"/>
              <a:t> marine </a:t>
            </a:r>
            <a:r>
              <a:rPr lang="nb-NO" dirty="0" err="1" smtClean="0"/>
              <a:t>geographic</a:t>
            </a:r>
            <a:r>
              <a:rPr lang="nb-NO" dirty="0" smtClean="0"/>
              <a:t> </a:t>
            </a:r>
            <a:r>
              <a:rPr lang="nb-NO" dirty="0" err="1" smtClean="0"/>
              <a:t>information</a:t>
            </a:r>
            <a:r>
              <a:rPr lang="nb-NO" dirty="0" smtClean="0"/>
              <a:t> </a:t>
            </a:r>
            <a:r>
              <a:rPr lang="nb-NO" dirty="0" err="1"/>
              <a:t>available</a:t>
            </a:r>
            <a:r>
              <a:rPr lang="nb-NO" dirty="0"/>
              <a:t> </a:t>
            </a:r>
            <a:r>
              <a:rPr lang="nb-NO" dirty="0" smtClean="0"/>
              <a:t>in a </a:t>
            </a:r>
            <a:r>
              <a:rPr lang="nb-NO" dirty="0" err="1" smtClean="0"/>
              <a:t>cost-effective</a:t>
            </a:r>
            <a:r>
              <a:rPr lang="nb-NO" dirty="0" smtClean="0"/>
              <a:t> and </a:t>
            </a:r>
            <a:r>
              <a:rPr lang="nb-NO" dirty="0" err="1" smtClean="0"/>
              <a:t>user-friendly</a:t>
            </a:r>
            <a:r>
              <a:rPr lang="nb-NO" dirty="0" smtClean="0"/>
              <a:t> </a:t>
            </a:r>
            <a:r>
              <a:rPr lang="nb-NO" dirty="0" err="1" smtClean="0"/>
              <a:t>way</a:t>
            </a:r>
            <a:r>
              <a:rPr lang="nb-NO" dirty="0" smtClean="0"/>
              <a:t> to all </a:t>
            </a:r>
            <a:r>
              <a:rPr lang="nb-NO" dirty="0" err="1" smtClean="0"/>
              <a:t>with</a:t>
            </a:r>
            <a:r>
              <a:rPr lang="nb-NO" dirty="0" smtClean="0"/>
              <a:t> an </a:t>
            </a:r>
            <a:r>
              <a:rPr lang="nb-NO" dirty="0" err="1" smtClean="0"/>
              <a:t>interest</a:t>
            </a:r>
            <a:r>
              <a:rPr lang="nb-NO" dirty="0" smtClean="0"/>
              <a:t> in </a:t>
            </a:r>
            <a:r>
              <a:rPr lang="nb-NO" dirty="0" err="1" smtClean="0"/>
              <a:t>the</a:t>
            </a:r>
            <a:r>
              <a:rPr lang="nb-NO" dirty="0" smtClean="0"/>
              <a:t> maritime </a:t>
            </a:r>
            <a:r>
              <a:rPr lang="nb-NO" dirty="0" err="1" smtClean="0"/>
              <a:t>domain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Norway. </a:t>
            </a:r>
          </a:p>
          <a:p>
            <a:pPr marL="0" indent="0">
              <a:buNone/>
              <a:defRPr sz="2000" i="1"/>
            </a:pPr>
            <a:endParaRPr dirty="0"/>
          </a:p>
          <a:p>
            <a:pPr>
              <a:defRPr sz="2000" i="1"/>
            </a:pPr>
            <a:r>
              <a:rPr lang="nb-NO" dirty="0" err="1" smtClean="0"/>
              <a:t>Safety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navigation</a:t>
            </a:r>
            <a:r>
              <a:rPr lang="nb-NO" dirty="0" smtClean="0"/>
              <a:t> has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highest</a:t>
            </a:r>
            <a:r>
              <a:rPr lang="nb-NO" dirty="0" smtClean="0"/>
              <a:t> </a:t>
            </a:r>
            <a:r>
              <a:rPr lang="nb-NO" dirty="0" err="1" smtClean="0"/>
              <a:t>priority</a:t>
            </a:r>
            <a:r>
              <a:rPr lang="nb-NO" dirty="0" smtClean="0"/>
              <a:t>. The </a:t>
            </a:r>
            <a:r>
              <a:rPr lang="nb-NO" dirty="0" err="1" smtClean="0"/>
              <a:t>need</a:t>
            </a:r>
            <a:r>
              <a:rPr lang="nb-NO" dirty="0" smtClean="0"/>
              <a:t> for </a:t>
            </a:r>
            <a:r>
              <a:rPr lang="nb-NO" dirty="0" err="1" smtClean="0"/>
              <a:t>integrated</a:t>
            </a:r>
            <a:r>
              <a:rPr lang="nb-NO" dirty="0" smtClean="0"/>
              <a:t> maritime and marine services and </a:t>
            </a:r>
            <a:r>
              <a:rPr lang="nb-NO" dirty="0" err="1" smtClean="0"/>
              <a:t>products</a:t>
            </a:r>
            <a:r>
              <a:rPr lang="nb-NO" dirty="0" smtClean="0"/>
              <a:t> </a:t>
            </a:r>
            <a:r>
              <a:rPr lang="nb-NO" dirty="0" err="1" smtClean="0"/>
              <a:t>will</a:t>
            </a:r>
            <a:r>
              <a:rPr lang="nb-NO" dirty="0" smtClean="0"/>
              <a:t> be met </a:t>
            </a:r>
            <a:r>
              <a:rPr lang="nb-NO" dirty="0" err="1" smtClean="0"/>
              <a:t>through</a:t>
            </a:r>
            <a:r>
              <a:rPr lang="nb-NO" dirty="0" smtClean="0"/>
              <a:t> </a:t>
            </a:r>
            <a:r>
              <a:rPr lang="nb-NO" dirty="0" err="1" smtClean="0"/>
              <a:t>targeted</a:t>
            </a:r>
            <a:r>
              <a:rPr lang="nb-NO" dirty="0" smtClean="0"/>
              <a:t> MSDI </a:t>
            </a:r>
            <a:r>
              <a:rPr lang="nb-NO" dirty="0" err="1" smtClean="0"/>
              <a:t>activities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other</a:t>
            </a:r>
            <a:r>
              <a:rPr lang="nb-NO" dirty="0" smtClean="0"/>
              <a:t> </a:t>
            </a:r>
            <a:r>
              <a:rPr lang="nb-NO" dirty="0" err="1" smtClean="0"/>
              <a:t>government</a:t>
            </a:r>
            <a:r>
              <a:rPr lang="nb-NO" dirty="0" smtClean="0"/>
              <a:t> and private </a:t>
            </a:r>
            <a:r>
              <a:rPr lang="nb-NO" dirty="0" err="1" smtClean="0"/>
              <a:t>actors</a:t>
            </a:r>
            <a:r>
              <a:rPr lang="nb-NO" dirty="0" smtClean="0"/>
              <a:t>.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xfrm>
            <a:off x="574675" y="538162"/>
            <a:ext cx="7918713" cy="135413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29184">
              <a:defRPr sz="3600" spc="-120">
                <a:effectLst>
                  <a:outerShdw blurRad="12700" dist="9144" dir="5400000" rotWithShape="0">
                    <a:srgbClr val="FFFFFF"/>
                  </a:outerShdw>
                </a:effectLst>
              </a:defRPr>
            </a:pPr>
            <a:r>
              <a:rPr lang="nb-NO" dirty="0" smtClean="0"/>
              <a:t>The pilot guide </a:t>
            </a:r>
            <a:r>
              <a:rPr lang="nb-NO" dirty="0" err="1" smtClean="0"/>
              <a:t>should</a:t>
            </a:r>
            <a:r>
              <a:rPr dirty="0" smtClean="0"/>
              <a:t>: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249" name="Shape 249"/>
          <p:cNvSpPr>
            <a:spLocks noGrp="1"/>
          </p:cNvSpPr>
          <p:nvPr>
            <p:ph type="body" sz="half" idx="1"/>
          </p:nvPr>
        </p:nvSpPr>
        <p:spPr>
          <a:xfrm>
            <a:off x="3506623" y="1648208"/>
            <a:ext cx="5272089" cy="40324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nb-NO" dirty="0" smtClean="0"/>
              <a:t>Lead to </a:t>
            </a:r>
            <a:r>
              <a:rPr lang="nb-NO" dirty="0" err="1" smtClean="0"/>
              <a:t>increased</a:t>
            </a:r>
            <a:r>
              <a:rPr lang="nb-NO" dirty="0" smtClean="0"/>
              <a:t> </a:t>
            </a:r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among</a:t>
            </a:r>
            <a:r>
              <a:rPr lang="nb-NO" dirty="0" smtClean="0"/>
              <a:t> mariners and </a:t>
            </a:r>
            <a:r>
              <a:rPr lang="nb-NO" dirty="0" err="1" smtClean="0"/>
              <a:t>other</a:t>
            </a:r>
            <a:r>
              <a:rPr lang="nb-NO" dirty="0" smtClean="0"/>
              <a:t> </a:t>
            </a:r>
            <a:r>
              <a:rPr lang="nb-NO" dirty="0" err="1" smtClean="0"/>
              <a:t>users</a:t>
            </a:r>
            <a:r>
              <a:rPr lang="nb-NO" dirty="0" smtClean="0"/>
              <a:t>. </a:t>
            </a:r>
          </a:p>
          <a:p>
            <a:pPr marL="0" indent="0">
              <a:buNone/>
            </a:pPr>
            <a:endParaRPr dirty="0"/>
          </a:p>
          <a:p>
            <a:r>
              <a:rPr lang="nb-NO" dirty="0" err="1" smtClean="0"/>
              <a:t>Become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preferred</a:t>
            </a:r>
            <a:r>
              <a:rPr lang="nb-NO" dirty="0" smtClean="0"/>
              <a:t> medium for relevant stakeholders to </a:t>
            </a:r>
            <a:r>
              <a:rPr lang="nb-NO" dirty="0" err="1" smtClean="0"/>
              <a:t>get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information</a:t>
            </a:r>
            <a:r>
              <a:rPr lang="nb-NO" dirty="0" smtClean="0"/>
              <a:t> </a:t>
            </a:r>
            <a:r>
              <a:rPr lang="nb-NO" dirty="0" err="1" smtClean="0"/>
              <a:t>they</a:t>
            </a:r>
            <a:r>
              <a:rPr lang="nb-NO" dirty="0" smtClean="0"/>
              <a:t> </a:t>
            </a:r>
            <a:r>
              <a:rPr lang="nb-NO" dirty="0" err="1" smtClean="0"/>
              <a:t>need</a:t>
            </a:r>
            <a:r>
              <a:rPr lang="nb-NO" dirty="0" smtClean="0"/>
              <a:t>. </a:t>
            </a:r>
          </a:p>
          <a:p>
            <a:pPr marL="0" indent="0">
              <a:buNone/>
            </a:pPr>
            <a:endParaRPr dirty="0"/>
          </a:p>
          <a:p>
            <a:r>
              <a:rPr lang="nb-NO" dirty="0" smtClean="0"/>
              <a:t>Have an </a:t>
            </a:r>
            <a:r>
              <a:rPr lang="nb-NO" dirty="0" err="1" smtClean="0"/>
              <a:t>almost</a:t>
            </a:r>
            <a:r>
              <a:rPr lang="nb-NO" dirty="0" smtClean="0"/>
              <a:t> real time </a:t>
            </a:r>
            <a:r>
              <a:rPr lang="nb-NO" dirty="0" err="1" smtClean="0"/>
              <a:t>update</a:t>
            </a:r>
            <a:r>
              <a:rPr lang="nb-NO" dirty="0" smtClean="0"/>
              <a:t> </a:t>
            </a:r>
            <a:r>
              <a:rPr lang="nb-NO" dirty="0" err="1" smtClean="0"/>
              <a:t>frequency</a:t>
            </a:r>
            <a:r>
              <a:rPr dirty="0"/>
              <a:t/>
            </a:r>
            <a:br>
              <a:rPr dirty="0"/>
            </a:br>
            <a:endParaRPr dirty="0"/>
          </a:p>
          <a:p>
            <a:r>
              <a:rPr lang="nb-NO" dirty="0" smtClean="0"/>
              <a:t>Be a </a:t>
            </a:r>
            <a:r>
              <a:rPr lang="nb-NO" dirty="0" err="1" smtClean="0"/>
              <a:t>simpler</a:t>
            </a:r>
            <a:r>
              <a:rPr lang="nb-NO" dirty="0" smtClean="0"/>
              <a:t> </a:t>
            </a:r>
            <a:r>
              <a:rPr lang="nb-NO" dirty="0" err="1" smtClean="0"/>
              <a:t>distribution</a:t>
            </a:r>
            <a:r>
              <a:rPr lang="nb-NO" dirty="0" smtClean="0"/>
              <a:t> </a:t>
            </a:r>
            <a:r>
              <a:rPr lang="nb-NO" dirty="0" err="1" smtClean="0"/>
              <a:t>model</a:t>
            </a:r>
            <a:r>
              <a:rPr lang="nb-NO" dirty="0" smtClean="0"/>
              <a:t> for providing </a:t>
            </a:r>
            <a:r>
              <a:rPr lang="nb-NO" dirty="0" err="1" smtClean="0"/>
              <a:t>new</a:t>
            </a:r>
            <a:r>
              <a:rPr lang="nb-NO" dirty="0" smtClean="0"/>
              <a:t> </a:t>
            </a:r>
            <a:r>
              <a:rPr lang="nb-NO" dirty="0" err="1" smtClean="0"/>
              <a:t>content</a:t>
            </a:r>
            <a:r>
              <a:rPr lang="nb-NO" dirty="0" smtClean="0"/>
              <a:t> to end-</a:t>
            </a:r>
            <a:r>
              <a:rPr lang="nb-NO" dirty="0" err="1" smtClean="0"/>
              <a:t>users</a:t>
            </a:r>
            <a:r>
              <a:rPr lang="nb-NO" dirty="0" smtClean="0"/>
              <a:t>. </a:t>
            </a:r>
            <a:endParaRPr dirty="0"/>
          </a:p>
        </p:txBody>
      </p:sp>
      <p:grpSp>
        <p:nvGrpSpPr>
          <p:cNvPr id="252" name="Group 252"/>
          <p:cNvGrpSpPr/>
          <p:nvPr/>
        </p:nvGrpSpPr>
        <p:grpSpPr>
          <a:xfrm>
            <a:off x="279235" y="1445008"/>
            <a:ext cx="2894015" cy="4476926"/>
            <a:chOff x="0" y="0"/>
            <a:chExt cx="2894014" cy="4476925"/>
          </a:xfrm>
        </p:grpSpPr>
        <p:pic>
          <p:nvPicPr>
            <p:cNvPr id="251" name="image11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03200"/>
              <a:ext cx="2487615" cy="40324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0" name="Bilde 249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894015" cy="4476926"/>
            </a:xfrm>
            <a:prstGeom prst="rect">
              <a:avLst/>
            </a:prstGeom>
            <a:effectLst/>
          </p:spPr>
        </p:pic>
      </p:grpSp>
      <p:pic>
        <p:nvPicPr>
          <p:cNvPr id="7" name="Bil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1" y="1440976"/>
            <a:ext cx="3017090" cy="46348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574675" y="538162"/>
            <a:ext cx="7918713" cy="1354138"/>
          </a:xfrm>
          <a:prstGeom prst="rect">
            <a:avLst/>
          </a:prstGeom>
        </p:spPr>
        <p:txBody>
          <a:bodyPr/>
          <a:lstStyle/>
          <a:p>
            <a:pPr lvl="1" defTabSz="438911">
              <a:defRPr sz="3600" spc="0">
                <a:solidFill>
                  <a:srgbClr val="000000"/>
                </a:solidFill>
                <a:effectLst/>
              </a:defRPr>
            </a:pPr>
            <a:r>
              <a:rPr lang="nb-NO" dirty="0" err="1" smtClean="0"/>
              <a:t>Qualification</a:t>
            </a:r>
            <a:r>
              <a:rPr lang="nb-NO" dirty="0" smtClean="0"/>
              <a:t> for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new</a:t>
            </a:r>
            <a:r>
              <a:rPr lang="nb-NO" dirty="0" smtClean="0"/>
              <a:t> NHP</a:t>
            </a:r>
            <a:endParaRPr dirty="0"/>
          </a:p>
        </p:txBody>
      </p:sp>
      <p:sp>
        <p:nvSpPr>
          <p:cNvPr id="255" name="Shape 255"/>
          <p:cNvSpPr>
            <a:spLocks noGrp="1"/>
          </p:cNvSpPr>
          <p:nvPr>
            <p:ph type="body" sz="half" idx="1"/>
          </p:nvPr>
        </p:nvSpPr>
        <p:spPr>
          <a:xfrm>
            <a:off x="3421710" y="1665114"/>
            <a:ext cx="5272088" cy="42367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err="1" smtClean="0"/>
              <a:t>Based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official</a:t>
            </a:r>
            <a:r>
              <a:rPr lang="nb-NO" dirty="0" smtClean="0"/>
              <a:t> Norwegian </a:t>
            </a:r>
            <a:r>
              <a:rPr lang="nb-NO" dirty="0" err="1" smtClean="0"/>
              <a:t>ENC’s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err="1" smtClean="0"/>
              <a:t>Suitable</a:t>
            </a:r>
            <a:r>
              <a:rPr lang="nb-NO" dirty="0" smtClean="0"/>
              <a:t> for </a:t>
            </a:r>
            <a:r>
              <a:rPr lang="nb-NO" dirty="0" err="1" smtClean="0"/>
              <a:t>ios</a:t>
            </a:r>
            <a:r>
              <a:rPr lang="nb-NO" dirty="0" smtClean="0"/>
              <a:t>/</a:t>
            </a:r>
            <a:r>
              <a:rPr lang="nb-NO" dirty="0" err="1" smtClean="0"/>
              <a:t>Android</a:t>
            </a:r>
            <a:r>
              <a:rPr lang="nb-NO" dirty="0" smtClean="0"/>
              <a:t> </a:t>
            </a:r>
            <a:endParaRPr lang="nb-NO" dirty="0" smtClean="0"/>
          </a:p>
          <a:p>
            <a:pPr marL="315468" indent="-315468" defTabSz="420623">
              <a:spcBef>
                <a:spcPts val="300"/>
              </a:spcBef>
              <a:defRPr sz="1656"/>
            </a:pPr>
            <a:endParaRPr lang="nb-NO" dirty="0"/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err="1" smtClean="0"/>
              <a:t>Available</a:t>
            </a:r>
            <a:r>
              <a:rPr lang="nb-NO" dirty="0" smtClean="0"/>
              <a:t> </a:t>
            </a:r>
            <a:r>
              <a:rPr lang="nb-NO" dirty="0" smtClean="0"/>
              <a:t>offline</a:t>
            </a:r>
            <a:r>
              <a:rPr dirty="0"/>
              <a:t/>
            </a:r>
            <a:br>
              <a:rPr dirty="0"/>
            </a:br>
            <a:endParaRPr dirty="0"/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smtClean="0"/>
              <a:t>All </a:t>
            </a:r>
            <a:r>
              <a:rPr lang="nb-NO" dirty="0" err="1" smtClean="0"/>
              <a:t>content</a:t>
            </a:r>
            <a:r>
              <a:rPr lang="nb-NO" dirty="0" smtClean="0"/>
              <a:t> </a:t>
            </a:r>
            <a:r>
              <a:rPr lang="nb-NO" dirty="0" err="1" smtClean="0"/>
              <a:t>that</a:t>
            </a:r>
            <a:r>
              <a:rPr lang="nb-NO" dirty="0" smtClean="0"/>
              <a:t> </a:t>
            </a:r>
            <a:r>
              <a:rPr lang="nb-NO" dirty="0" err="1" smtClean="0"/>
              <a:t>can</a:t>
            </a:r>
            <a:r>
              <a:rPr lang="nb-NO" dirty="0" smtClean="0"/>
              <a:t> be </a:t>
            </a:r>
            <a:r>
              <a:rPr lang="nb-NO" dirty="0" err="1" smtClean="0"/>
              <a:t>georeferenced</a:t>
            </a:r>
            <a:r>
              <a:rPr lang="nb-NO" dirty="0" smtClean="0"/>
              <a:t>, </a:t>
            </a:r>
            <a:r>
              <a:rPr lang="nb-NO" dirty="0" err="1" smtClean="0"/>
              <a:t>will</a:t>
            </a:r>
            <a:r>
              <a:rPr lang="nb-NO" dirty="0" smtClean="0"/>
              <a:t> </a:t>
            </a:r>
            <a:r>
              <a:rPr lang="nb-NO" dirty="0" smtClean="0"/>
              <a:t>be </a:t>
            </a:r>
            <a:r>
              <a:rPr lang="nb-NO" dirty="0" err="1" smtClean="0"/>
              <a:t>saved</a:t>
            </a:r>
            <a:r>
              <a:rPr lang="nb-NO" dirty="0" smtClean="0"/>
              <a:t> in a database for </a:t>
            </a:r>
            <a:r>
              <a:rPr lang="nb-NO" dirty="0" err="1" smtClean="0"/>
              <a:t>presentation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a </a:t>
            </a:r>
            <a:r>
              <a:rPr lang="nb-NO" dirty="0" err="1" smtClean="0"/>
              <a:t>nautical</a:t>
            </a:r>
            <a:r>
              <a:rPr lang="nb-NO" dirty="0" smtClean="0"/>
              <a:t> </a:t>
            </a:r>
            <a:r>
              <a:rPr lang="nb-NO" dirty="0" err="1" smtClean="0"/>
              <a:t>chart</a:t>
            </a:r>
            <a:r>
              <a:rPr lang="nb-NO" dirty="0" smtClean="0"/>
              <a:t>. </a:t>
            </a:r>
            <a:r>
              <a:rPr dirty="0"/>
              <a:t/>
            </a:r>
            <a:br>
              <a:rPr dirty="0"/>
            </a:br>
            <a:r>
              <a:rPr dirty="0"/>
              <a:t> </a:t>
            </a:r>
          </a:p>
        </p:txBody>
      </p:sp>
      <p:grpSp>
        <p:nvGrpSpPr>
          <p:cNvPr id="258" name="Group 258" descr="3687706763_4f3ba3abc4_o.jpg"/>
          <p:cNvGrpSpPr/>
          <p:nvPr/>
        </p:nvGrpSpPr>
        <p:grpSpPr>
          <a:xfrm>
            <a:off x="366843" y="1450286"/>
            <a:ext cx="2894015" cy="4476926"/>
            <a:chOff x="0" y="0"/>
            <a:chExt cx="2894014" cy="4476925"/>
          </a:xfrm>
        </p:grpSpPr>
        <p:pic>
          <p:nvPicPr>
            <p:cNvPr id="257" name="image12.jpeg" descr="3687706763_4f3ba3abc4_o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30" r="3730"/>
            <a:stretch>
              <a:fillRect/>
            </a:stretch>
          </p:blipFill>
          <p:spPr>
            <a:xfrm>
              <a:off x="203200" y="203200"/>
              <a:ext cx="2487615" cy="40324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6" name="Bilde 255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894015" cy="447692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37"/>
          <p:cNvSpPr>
            <a:spLocks noGrp="1"/>
          </p:cNvSpPr>
          <p:nvPr>
            <p:ph type="title"/>
          </p:nvPr>
        </p:nvSpPr>
        <p:spPr>
          <a:xfrm>
            <a:off x="329594" y="502430"/>
            <a:ext cx="8225164" cy="1354139"/>
          </a:xfrm>
          <a:prstGeom prst="rect">
            <a:avLst/>
          </a:prstGeom>
        </p:spPr>
        <p:txBody>
          <a:bodyPr/>
          <a:lstStyle>
            <a:lvl1pPr defTabSz="438911">
              <a:defRPr sz="3600" spc="-78"/>
            </a:lvl1pPr>
          </a:lstStyle>
          <a:p>
            <a:pPr>
              <a:defRPr>
                <a:effectLst/>
              </a:defRPr>
            </a:pPr>
            <a:r>
              <a:rPr lang="nb-NO" dirty="0" smtClean="0"/>
              <a:t>Data </a:t>
            </a:r>
            <a:r>
              <a:rPr lang="nb-NO" dirty="0" err="1" smtClean="0"/>
              <a:t>flow</a:t>
            </a:r>
            <a:endParaRPr dirty="0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r="27227"/>
          <a:stretch/>
        </p:blipFill>
        <p:spPr>
          <a:xfrm>
            <a:off x="3204927" y="656339"/>
            <a:ext cx="5060887" cy="563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02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xfrm>
            <a:off x="574675" y="430340"/>
            <a:ext cx="7924800" cy="13525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600" spc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rPr lang="nb-NO" dirty="0" smtClean="0"/>
              <a:t>Services from </a:t>
            </a:r>
            <a:r>
              <a:rPr lang="nb-NO" dirty="0" err="1" smtClean="0"/>
              <a:t>the</a:t>
            </a:r>
            <a:r>
              <a:rPr lang="nb-NO" dirty="0" smtClean="0"/>
              <a:t> Norwegian Coastal Administration</a:t>
            </a:r>
            <a:endParaRPr dirty="0"/>
          </a:p>
        </p:txBody>
      </p:sp>
      <p:sp>
        <p:nvSpPr>
          <p:cNvPr id="285" name="Shape 285"/>
          <p:cNvSpPr>
            <a:spLocks noGrp="1"/>
          </p:cNvSpPr>
          <p:nvPr>
            <p:ph type="body" sz="half" idx="1"/>
          </p:nvPr>
        </p:nvSpPr>
        <p:spPr>
          <a:xfrm>
            <a:off x="4120798" y="1792618"/>
            <a:ext cx="3602928" cy="40513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err="1" smtClean="0"/>
              <a:t>Fairways</a:t>
            </a:r>
            <a:endParaRPr dirty="0"/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smtClean="0"/>
              <a:t>Pilot Services</a:t>
            </a:r>
            <a:endParaRPr dirty="0"/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err="1" smtClean="0"/>
              <a:t>Ship’s</a:t>
            </a:r>
            <a:r>
              <a:rPr lang="nb-NO" dirty="0" smtClean="0"/>
              <a:t> speed </a:t>
            </a:r>
            <a:r>
              <a:rPr lang="nb-NO" dirty="0" err="1" smtClean="0"/>
              <a:t>regulations</a:t>
            </a:r>
            <a:r>
              <a:rPr lang="nb-NO" dirty="0" smtClean="0"/>
              <a:t> </a:t>
            </a:r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err="1" smtClean="0"/>
              <a:t>Ships</a:t>
            </a:r>
            <a:r>
              <a:rPr lang="nb-NO" dirty="0" smtClean="0"/>
              <a:t> </a:t>
            </a:r>
            <a:r>
              <a:rPr lang="nb-NO" dirty="0" err="1" smtClean="0"/>
              <a:t>traffic</a:t>
            </a:r>
            <a:endParaRPr dirty="0" smtClean="0"/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err="1" smtClean="0"/>
              <a:t>Harbours</a:t>
            </a:r>
            <a:endParaRPr dirty="0"/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err="1" smtClean="0"/>
              <a:t>Emergency</a:t>
            </a:r>
            <a:r>
              <a:rPr lang="nb-NO" dirty="0" smtClean="0"/>
              <a:t> </a:t>
            </a:r>
            <a:r>
              <a:rPr lang="nb-NO" dirty="0" err="1" smtClean="0"/>
              <a:t>harbours</a:t>
            </a:r>
            <a:endParaRPr dirty="0"/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err="1" smtClean="0"/>
              <a:t>Lighthouses</a:t>
            </a:r>
            <a:r>
              <a:rPr lang="nb-NO" dirty="0" smtClean="0"/>
              <a:t> and </a:t>
            </a:r>
            <a:r>
              <a:rPr lang="nb-NO" dirty="0" err="1" smtClean="0"/>
              <a:t>other</a:t>
            </a:r>
            <a:r>
              <a:rPr lang="nb-NO" dirty="0" smtClean="0"/>
              <a:t> aids to </a:t>
            </a:r>
            <a:r>
              <a:rPr lang="nb-NO" dirty="0" err="1" smtClean="0"/>
              <a:t>navigation</a:t>
            </a:r>
            <a:endParaRPr dirty="0"/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smtClean="0"/>
              <a:t>Relevant </a:t>
            </a:r>
            <a:r>
              <a:rPr lang="nb-NO" dirty="0" err="1" smtClean="0"/>
              <a:t>regulations</a:t>
            </a:r>
            <a:endParaRPr dirty="0"/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smtClean="0"/>
              <a:t>Shipping </a:t>
            </a:r>
            <a:r>
              <a:rPr lang="nb-NO" dirty="0" err="1" smtClean="0"/>
              <a:t>monitoring</a:t>
            </a:r>
            <a:endParaRPr dirty="0"/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smtClean="0"/>
              <a:t>Coastal </a:t>
            </a:r>
            <a:r>
              <a:rPr lang="nb-NO" dirty="0" err="1" smtClean="0"/>
              <a:t>weather</a:t>
            </a:r>
            <a:r>
              <a:rPr lang="nb-NO" dirty="0" smtClean="0"/>
              <a:t> </a:t>
            </a:r>
            <a:r>
              <a:rPr lang="nb-NO" dirty="0" err="1" smtClean="0"/>
              <a:t>forecasts</a:t>
            </a:r>
            <a:r>
              <a:rPr lang="nb-NO" dirty="0" smtClean="0"/>
              <a:t> </a:t>
            </a:r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err="1" smtClean="0"/>
              <a:t>Wave</a:t>
            </a:r>
            <a:r>
              <a:rPr lang="nb-NO" dirty="0" smtClean="0"/>
              <a:t> </a:t>
            </a:r>
            <a:r>
              <a:rPr lang="nb-NO" dirty="0" err="1" smtClean="0"/>
              <a:t>warnings</a:t>
            </a:r>
            <a:r>
              <a:rPr lang="nb-NO" dirty="0" smtClean="0"/>
              <a:t> </a:t>
            </a:r>
          </a:p>
          <a:p>
            <a:pPr marL="315468" indent="-315468" defTabSz="420623">
              <a:spcBef>
                <a:spcPts val="300"/>
              </a:spcBef>
              <a:defRPr sz="1656"/>
            </a:pPr>
            <a:r>
              <a:rPr lang="nb-NO" dirty="0" smtClean="0"/>
              <a:t>Coastal </a:t>
            </a:r>
            <a:r>
              <a:rPr lang="nb-NO" dirty="0" err="1" smtClean="0"/>
              <a:t>information</a:t>
            </a:r>
            <a:endParaRPr dirty="0"/>
          </a:p>
        </p:txBody>
      </p:sp>
      <p:grpSp>
        <p:nvGrpSpPr>
          <p:cNvPr id="288" name="Group 288"/>
          <p:cNvGrpSpPr/>
          <p:nvPr/>
        </p:nvGrpSpPr>
        <p:grpSpPr>
          <a:xfrm>
            <a:off x="395059" y="1570370"/>
            <a:ext cx="3404574" cy="4495799"/>
            <a:chOff x="0" y="0"/>
            <a:chExt cx="3404572" cy="4495798"/>
          </a:xfrm>
        </p:grpSpPr>
        <p:pic>
          <p:nvPicPr>
            <p:cNvPr id="287" name="IMG_077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63" r="663"/>
            <a:stretch>
              <a:fillRect/>
            </a:stretch>
          </p:blipFill>
          <p:spPr>
            <a:xfrm>
              <a:off x="203200" y="203200"/>
              <a:ext cx="2998172" cy="40512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6" name="Bilde 285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404573" cy="449579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574675" y="539750"/>
            <a:ext cx="7924800" cy="812565"/>
          </a:xfrm>
          <a:prstGeom prst="rect">
            <a:avLst/>
          </a:prstGeom>
        </p:spPr>
        <p:txBody>
          <a:bodyPr/>
          <a:lstStyle>
            <a:lvl1pPr>
              <a:defRPr sz="3600" spc="-75"/>
            </a:lvl1pPr>
          </a:lstStyle>
          <a:p>
            <a:r>
              <a:rPr dirty="0" smtClean="0"/>
              <a:t>Ha</a:t>
            </a:r>
            <a:r>
              <a:rPr lang="nb-NO" dirty="0" err="1" smtClean="0"/>
              <a:t>rbour</a:t>
            </a:r>
            <a:r>
              <a:rPr lang="nb-NO" dirty="0" smtClean="0"/>
              <a:t> info</a:t>
            </a:r>
            <a:r>
              <a:rPr dirty="0" smtClean="0"/>
              <a:t> </a:t>
            </a:r>
            <a:endParaRPr dirty="0"/>
          </a:p>
        </p:txBody>
      </p:sp>
      <p:grpSp>
        <p:nvGrpSpPr>
          <p:cNvPr id="293" name="Group 293"/>
          <p:cNvGrpSpPr/>
          <p:nvPr/>
        </p:nvGrpSpPr>
        <p:grpSpPr>
          <a:xfrm>
            <a:off x="3313815" y="1428802"/>
            <a:ext cx="5575416" cy="4314188"/>
            <a:chOff x="0" y="0"/>
            <a:chExt cx="5575415" cy="4314187"/>
          </a:xfrm>
        </p:grpSpPr>
        <p:pic>
          <p:nvPicPr>
            <p:cNvPr id="292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43" b="144"/>
            <a:stretch>
              <a:fillRect/>
            </a:stretch>
          </p:blipFill>
          <p:spPr>
            <a:xfrm>
              <a:off x="203199" y="203200"/>
              <a:ext cx="5169017" cy="38696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1" name="Bilde 290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5575417" cy="4314189"/>
            </a:xfrm>
            <a:prstGeom prst="rect">
              <a:avLst/>
            </a:prstGeom>
            <a:effectLst/>
          </p:spPr>
        </p:pic>
      </p:grpSp>
      <p:sp>
        <p:nvSpPr>
          <p:cNvPr id="294" name="Shape 294"/>
          <p:cNvSpPr>
            <a:spLocks noGrp="1"/>
          </p:cNvSpPr>
          <p:nvPr>
            <p:ph type="body" sz="quarter" idx="4294967295"/>
          </p:nvPr>
        </p:nvSpPr>
        <p:spPr>
          <a:xfrm>
            <a:off x="595311" y="1636755"/>
            <a:ext cx="2487615" cy="4051302"/>
          </a:xfrm>
          <a:prstGeom prst="rect">
            <a:avLst/>
          </a:prstGeom>
        </p:spPr>
        <p:txBody>
          <a:bodyPr lIns="45718" tIns="45718" rIns="45718" bIns="45718" anchor="t">
            <a:normAutofit/>
          </a:bodyPr>
          <a:lstStyle/>
          <a:p>
            <a:pPr marL="342900" indent="-3429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pPr>
            <a:r>
              <a:rPr lang="nb-NO" dirty="0" err="1" smtClean="0"/>
              <a:t>Anchoring</a:t>
            </a:r>
            <a:endParaRPr dirty="0"/>
          </a:p>
          <a:p>
            <a:pPr marL="342900" indent="-3429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pPr>
            <a:r>
              <a:rPr lang="nb-NO" dirty="0" err="1" smtClean="0"/>
              <a:t>Fuel</a:t>
            </a:r>
            <a:endParaRPr dirty="0"/>
          </a:p>
          <a:p>
            <a:pPr marL="342900" indent="-3429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pPr>
            <a:r>
              <a:rPr lang="nb-NO" dirty="0" err="1" smtClean="0"/>
              <a:t>Berthing</a:t>
            </a:r>
            <a:endParaRPr dirty="0"/>
          </a:p>
          <a:p>
            <a:pPr marL="342900" indent="-3429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pPr>
            <a:r>
              <a:rPr lang="nb-NO" dirty="0" err="1" smtClean="0"/>
              <a:t>Harbour</a:t>
            </a:r>
            <a:r>
              <a:rPr lang="nb-NO" dirty="0" smtClean="0"/>
              <a:t> </a:t>
            </a:r>
            <a:r>
              <a:rPr lang="nb-NO" dirty="0" err="1" smtClean="0"/>
              <a:t>regulations</a:t>
            </a:r>
            <a:endParaRPr dirty="0"/>
          </a:p>
          <a:p>
            <a:pPr marL="342900" indent="-3429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pPr>
            <a:r>
              <a:rPr lang="nb-NO" dirty="0" err="1" smtClean="0"/>
              <a:t>Current</a:t>
            </a:r>
            <a:r>
              <a:rPr lang="nb-NO" dirty="0" smtClean="0"/>
              <a:t> and </a:t>
            </a:r>
            <a:r>
              <a:rPr lang="nb-NO" dirty="0" err="1" smtClean="0"/>
              <a:t>tidal</a:t>
            </a:r>
            <a:r>
              <a:rPr lang="nb-NO" dirty="0" smtClean="0"/>
              <a:t> </a:t>
            </a:r>
            <a:r>
              <a:rPr lang="nb-NO" dirty="0" err="1" smtClean="0"/>
              <a:t>information</a:t>
            </a:r>
            <a:endParaRPr dirty="0"/>
          </a:p>
          <a:p>
            <a:pPr marL="342900" indent="-3429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pPr>
            <a:r>
              <a:rPr lang="nb-NO" dirty="0" err="1" smtClean="0"/>
              <a:t>Contact</a:t>
            </a:r>
            <a:r>
              <a:rPr lang="nb-NO" dirty="0" smtClean="0"/>
              <a:t> </a:t>
            </a:r>
            <a:r>
              <a:rPr lang="nb-NO" dirty="0" err="1" smtClean="0"/>
              <a:t>details</a:t>
            </a:r>
            <a:endParaRPr dirty="0"/>
          </a:p>
          <a:p>
            <a:pPr marL="342900" indent="-3429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pPr>
            <a:r>
              <a:rPr lang="nb-NO" dirty="0" err="1" smtClean="0"/>
              <a:t>Sailing</a:t>
            </a:r>
            <a:r>
              <a:rPr lang="nb-NO" dirty="0" smtClean="0"/>
              <a:t> </a:t>
            </a:r>
            <a:r>
              <a:rPr lang="nb-NO" dirty="0" err="1" smtClean="0"/>
              <a:t>directions</a:t>
            </a:r>
            <a:endParaRPr dirty="0"/>
          </a:p>
          <a:p>
            <a:pPr marL="342900" indent="-3429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pPr>
            <a:endParaRPr dirty="0"/>
          </a:p>
          <a:p>
            <a:pPr marL="342900" indent="-342900" algn="l">
              <a:spcBef>
                <a:spcPts val="400"/>
              </a:spcBef>
              <a:buClr>
                <a:srgbClr val="168035"/>
              </a:buClr>
              <a:buSzPct val="150000"/>
              <a:buFont typeface="Arial"/>
              <a:buChar char="•"/>
              <a:defRPr sz="1800" b="0">
                <a:solidFill>
                  <a:srgbClr val="676767"/>
                </a:solidFill>
              </a:defRPr>
            </a:pPr>
            <a:r>
              <a:rPr dirty="0" err="1" smtClean="0"/>
              <a:t>Fis</a:t>
            </a:r>
            <a:r>
              <a:rPr lang="nb-NO" dirty="0" err="1" smtClean="0"/>
              <a:t>hing</a:t>
            </a:r>
            <a:r>
              <a:rPr lang="nb-NO" dirty="0" smtClean="0"/>
              <a:t> </a:t>
            </a:r>
            <a:r>
              <a:rPr lang="nb-NO" dirty="0" err="1" smtClean="0"/>
              <a:t>harbours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spc="-75"/>
            </a:lvl1pPr>
          </a:lstStyle>
          <a:p>
            <a:r>
              <a:rPr dirty="0" err="1" smtClean="0"/>
              <a:t>Tid</a:t>
            </a:r>
            <a:r>
              <a:rPr lang="nb-NO" dirty="0" smtClean="0"/>
              <a:t>al info</a:t>
            </a:r>
            <a:r>
              <a:rPr dirty="0" smtClean="0"/>
              <a:t> </a:t>
            </a:r>
            <a:endParaRPr dirty="0"/>
          </a:p>
        </p:txBody>
      </p:sp>
      <p:sp>
        <p:nvSpPr>
          <p:cNvPr id="303" name="Shape 303"/>
          <p:cNvSpPr/>
          <p:nvPr/>
        </p:nvSpPr>
        <p:spPr>
          <a:xfrm>
            <a:off x="538173" y="1511238"/>
            <a:ext cx="3259845" cy="3693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endParaRPr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32" y="1176527"/>
            <a:ext cx="5334526" cy="2555506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32" y="3625703"/>
            <a:ext cx="5399478" cy="270743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347" y="1931232"/>
            <a:ext cx="3242527" cy="197038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7210" y="4268897"/>
            <a:ext cx="3215991" cy="2007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507876" y="445337"/>
            <a:ext cx="7924801" cy="135255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nb-NO" sz="6100" spc="-127" dirty="0" err="1" smtClean="0"/>
              <a:t>Notices</a:t>
            </a:r>
            <a:r>
              <a:rPr lang="nb-NO" sz="6100" spc="-127" dirty="0" smtClean="0"/>
              <a:t> to mariners</a:t>
            </a:r>
            <a:endParaRPr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35" y="1302754"/>
            <a:ext cx="6672221" cy="5412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l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rtverket med slides">
  <a:themeElements>
    <a:clrScheme name="Kartverket med slid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00736"/>
      </a:accent1>
      <a:accent2>
        <a:srgbClr val="DD5D26"/>
      </a:accent2>
      <a:accent3>
        <a:srgbClr val="EC9E25"/>
      </a:accent3>
      <a:accent4>
        <a:srgbClr val="6D3B7D"/>
      </a:accent4>
      <a:accent5>
        <a:srgbClr val="6F7371"/>
      </a:accent5>
      <a:accent6>
        <a:srgbClr val="5781A8"/>
      </a:accent6>
      <a:hlink>
        <a:srgbClr val="0000FF"/>
      </a:hlink>
      <a:folHlink>
        <a:srgbClr val="FF00FF"/>
      </a:folHlink>
    </a:clrScheme>
    <a:fontScheme name="Kartverket med slide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rtverket med slid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rtverket med slides">
  <a:themeElements>
    <a:clrScheme name="Kartverket med slid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00736"/>
      </a:accent1>
      <a:accent2>
        <a:srgbClr val="DD5D26"/>
      </a:accent2>
      <a:accent3>
        <a:srgbClr val="EC9E25"/>
      </a:accent3>
      <a:accent4>
        <a:srgbClr val="6D3B7D"/>
      </a:accent4>
      <a:accent5>
        <a:srgbClr val="6F7371"/>
      </a:accent5>
      <a:accent6>
        <a:srgbClr val="5781A8"/>
      </a:accent6>
      <a:hlink>
        <a:srgbClr val="0000FF"/>
      </a:hlink>
      <a:folHlink>
        <a:srgbClr val="FF00FF"/>
      </a:folHlink>
    </a:clrScheme>
    <a:fontScheme name="Kartverket med slide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rtverket med slid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368</Words>
  <Application>Microsoft Office PowerPoint</Application>
  <PresentationFormat>Skjermfremvisning (4:3)</PresentationFormat>
  <Paragraphs>71</Paragraphs>
  <Slides>13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Verdana</vt:lpstr>
      <vt:lpstr>Kartverket med slides</vt:lpstr>
      <vt:lpstr>PowerPoint-presentasjon</vt:lpstr>
      <vt:lpstr>NHS critical task</vt:lpstr>
      <vt:lpstr>The pilot guide should: </vt:lpstr>
      <vt:lpstr>Qualification for the new NHP</vt:lpstr>
      <vt:lpstr>Data flow</vt:lpstr>
      <vt:lpstr>Services from the Norwegian Coastal Administration</vt:lpstr>
      <vt:lpstr>Harbour info </vt:lpstr>
      <vt:lpstr>Tidal info </vt:lpstr>
      <vt:lpstr>Notices to mariners</vt:lpstr>
      <vt:lpstr>Weather forecast</vt:lpstr>
      <vt:lpstr>Relevant functions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Evert Flier</dc:creator>
  <cp:lastModifiedBy>Anniken Puntervold Kvernstrøm</cp:lastModifiedBy>
  <cp:revision>39</cp:revision>
  <cp:lastPrinted>2016-12-01T13:52:17Z</cp:lastPrinted>
  <dcterms:modified xsi:type="dcterms:W3CDTF">2016-12-06T15:56:34Z</dcterms:modified>
</cp:coreProperties>
</file>