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4" r:id="rId3"/>
    <p:sldId id="277" r:id="rId4"/>
    <p:sldId id="279" r:id="rId5"/>
    <p:sldId id="280" r:id="rId6"/>
    <p:sldId id="278" r:id="rId7"/>
    <p:sldId id="281" r:id="rId8"/>
    <p:sldId id="275" r:id="rId9"/>
    <p:sldId id="283" r:id="rId10"/>
    <p:sldId id="284" r:id="rId11"/>
  </p:sldIdLst>
  <p:sldSz cx="9145588" cy="6859588"/>
  <p:notesSz cx="6805613" cy="9944100"/>
  <p:defaultTextStyle>
    <a:defPPr>
      <a:defRPr lang="da-DK"/>
    </a:defPPr>
    <a:lvl1pPr marL="0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8570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7142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5712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4284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92854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51426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9996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68568" algn="l" defTabSz="9171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985" autoAdjust="0"/>
    <p:restoredTop sz="94660"/>
  </p:normalViewPr>
  <p:slideViewPr>
    <p:cSldViewPr>
      <p:cViewPr>
        <p:scale>
          <a:sx n="80" d="100"/>
          <a:sy n="80" d="100"/>
        </p:scale>
        <p:origin x="-2514" y="-1092"/>
      </p:cViewPr>
      <p:guideLst>
        <p:guide orient="horz" pos="317"/>
        <p:guide orient="horz" pos="1211"/>
        <p:guide orient="horz" pos="3732"/>
        <p:guide pos="285"/>
        <p:guide pos="54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2C106-1B24-4C41-A78F-CE689A2795B2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243F1-5196-459A-96C4-B1E1C6A91D02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075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59F0D-3317-43B7-B192-922F3EB08BFC}" type="datetimeFigureOut">
              <a:rPr lang="en-GB" smtClean="0"/>
              <a:t>19/05/2017</a:t>
            </a:fld>
            <a:endParaRPr lang="en-GB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for at </a:t>
            </a:r>
            <a:r>
              <a:rPr lang="en-GB" dirty="0" err="1" smtClean="0"/>
              <a:t>redigere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master</a:t>
            </a:r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01E17-9508-4F75-8DF4-D058B0EAC3C9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8570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7142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5712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4284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92854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51426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9996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8568" algn="l" defTabSz="9171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82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7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89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8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8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176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01E17-9508-4F75-8DF4-D058B0EAC3C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08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52440" y="2235883"/>
            <a:ext cx="8240400" cy="947372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52439" y="3152746"/>
            <a:ext cx="8240400" cy="2149690"/>
          </a:xfrm>
        </p:spPr>
        <p:txBody>
          <a:bodyPr tIns="0">
            <a:noAutofit/>
          </a:bodyPr>
          <a:lstStyle>
            <a:lvl1pPr marL="0" indent="0" algn="l">
              <a:buNone/>
              <a:defRPr sz="6600">
                <a:solidFill>
                  <a:schemeClr val="tx1"/>
                </a:solidFill>
              </a:defRPr>
            </a:lvl1pPr>
            <a:lvl2pPr marL="45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9134747" y="0"/>
            <a:ext cx="1733550" cy="131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For at se gitter- og 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Klik på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Vis</a:t>
            </a:r>
            <a:endParaRPr kumimoji="0" lang="en-GB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Vælg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Gitterlinjer</a:t>
            </a:r>
            <a:endParaRPr kumimoji="0" lang="en-GB" sz="9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og/eller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Hjælpelinjer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endParaRPr kumimoji="0" lang="en-GB" sz="900" b="1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Tip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 Alt + F9 for hurtig visning af hjælpelinjer</a:t>
            </a:r>
            <a:endParaRPr kumimoji="0" lang="en-GB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-2850922" y="3571242"/>
            <a:ext cx="285092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b" anchorCtr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at indsætte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en-GB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</a:t>
            </a:r>
            <a:r>
              <a:rPr kumimoji="0" lang="en-GB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topmenuen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altLang="da-DK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en-GB" altLang="da-DK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Sidehoved og 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Indsæt ønsket indhold i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Sidefod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Vælg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 på alle 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eller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Anvend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922" y="4655731"/>
            <a:ext cx="2695575" cy="22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/>
          <p:nvPr userDrawn="1"/>
        </p:nvSpPr>
        <p:spPr>
          <a:xfrm>
            <a:off x="9134747" y="3357786"/>
            <a:ext cx="1578819" cy="1574790"/>
          </a:xfrm>
          <a:prstGeom prst="rect">
            <a:avLst/>
          </a:prstGeom>
          <a:noFill/>
        </p:spPr>
        <p:txBody>
          <a:bodyPr wrap="square" lIns="144000" tIns="0" rIns="0" bIns="0" anchor="b" anchorCtr="0">
            <a:spAutoFit/>
          </a:bodyPr>
          <a:lstStyle/>
          <a:p>
            <a:pPr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Vælg layout/design</a:t>
            </a:r>
          </a:p>
          <a:p>
            <a:pPr>
              <a:spcAft>
                <a:spcPts val="240"/>
              </a:spcAft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Højreklik uden for dit slide </a:t>
            </a:r>
          </a:p>
          <a:p>
            <a:pPr>
              <a:spcAft>
                <a:spcPts val="240"/>
              </a:spcAft>
              <a:defRPr/>
            </a:pP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Vælg et passende layout </a:t>
            </a:r>
            <a:b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fra “drop ned” menuen</a:t>
            </a:r>
          </a:p>
          <a:p>
            <a:pPr>
              <a:spcAft>
                <a:spcPts val="240"/>
              </a:spcAft>
              <a:defRPr/>
            </a:pP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/>
            </a:r>
            <a:b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Alternativt kan du  vælge layout direkte under knappen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Nyt dias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i fanen </a:t>
            </a:r>
            <a:r>
              <a:rPr kumimoji="0" lang="en-GB" sz="900" b="1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Hjem</a:t>
            </a:r>
            <a:r>
              <a:rPr kumimoji="0" lang="en-GB" sz="9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når du laver et nyt slide</a:t>
            </a:r>
            <a:endParaRPr kumimoji="0" lang="en-GB" sz="9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588" y="4996752"/>
            <a:ext cx="1313571" cy="186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" y="453600"/>
            <a:ext cx="1755090" cy="586800"/>
          </a:xfrm>
          <a:prstGeom prst="rect">
            <a:avLst/>
          </a:prstGeom>
        </p:spPr>
      </p:pic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15" name="Pladsholder til sidefod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3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3237"/>
            <a:ext cx="8240400" cy="851845"/>
          </a:xfrm>
        </p:spPr>
        <p:txBody>
          <a:bodyPr anchor="t">
            <a:normAutofit/>
          </a:bodyPr>
          <a:lstStyle>
            <a:lvl1pPr algn="l">
              <a:lnSpc>
                <a:spcPts val="2407"/>
              </a:lnSpc>
              <a:defRPr sz="220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46053" y="1707920"/>
            <a:ext cx="4054733" cy="4216630"/>
          </a:xfrm>
        </p:spPr>
        <p:txBody>
          <a:bodyPr numCol="1" spcCol="180540"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644803" y="1701602"/>
            <a:ext cx="4046760" cy="4222949"/>
          </a:xfrm>
        </p:spPr>
        <p:txBody>
          <a:bodyPr tIns="540000" bIns="0" anchor="ctr" anchorCtr="0"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71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6" name="Pladsholder til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224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1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verskrif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425" cy="6858426"/>
          </a:xfrm>
          <a:solidFill>
            <a:schemeClr val="bg1">
              <a:lumMod val="95000"/>
            </a:schemeClr>
          </a:solidFill>
        </p:spPr>
        <p:txBody>
          <a:bodyPr tIns="1080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her og indsæt billede via Fanen Indsæt vælg Billede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52440" y="2235883"/>
            <a:ext cx="8240400" cy="947372"/>
          </a:xfrm>
        </p:spPr>
        <p:txBody>
          <a:bodyPr anchor="t">
            <a:noAutofit/>
          </a:bodyPr>
          <a:lstStyle>
            <a:lvl1pPr algn="l">
              <a:defRPr sz="66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1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452439" y="3152746"/>
            <a:ext cx="8240400" cy="2149690"/>
          </a:xfrm>
        </p:spPr>
        <p:txBody>
          <a:bodyPr tIns="0">
            <a:noAutofit/>
          </a:bodyPr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00">
                <a:solidFill>
                  <a:schemeClr val="bg1"/>
                </a:solidFill>
              </a:defRPr>
            </a:lvl1pPr>
            <a:lvl2pPr marL="458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1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overskrift</a:t>
            </a:r>
            <a:endParaRPr lang="en-GB" dirty="0" smtClean="0"/>
          </a:p>
        </p:txBody>
      </p:sp>
      <p:sp>
        <p:nvSpPr>
          <p:cNvPr id="16" name="Pladsholder til billede streg venstre"/>
          <p:cNvSpPr>
            <a:spLocks noGrp="1"/>
          </p:cNvSpPr>
          <p:nvPr>
            <p:ph type="pic" sz="quarter" idx="15" hasCustomPrompt="1"/>
          </p:nvPr>
        </p:nvSpPr>
        <p:spPr>
          <a:xfrm>
            <a:off x="453600" y="5960807"/>
            <a:ext cx="4042800" cy="0"/>
          </a:xfrm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0" name="Pladsholder til billede streg højre"/>
          <p:cNvSpPr>
            <a:spLocks noGrp="1"/>
          </p:cNvSpPr>
          <p:nvPr>
            <p:ph type="pic" sz="quarter" idx="16" hasCustomPrompt="1"/>
          </p:nvPr>
        </p:nvSpPr>
        <p:spPr>
          <a:xfrm>
            <a:off x="4642398" y="5960807"/>
            <a:ext cx="4042800" cy="0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7"/>
          </p:nvPr>
        </p:nvSpPr>
        <p:spPr>
          <a:xfrm>
            <a:off x="4642398" y="7601088"/>
            <a:ext cx="1143797" cy="36521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17B4F05-DE64-465D-9B24-7B1AF8983FBD}" type="datetime4">
              <a:rPr lang="en-GB" smtClean="0"/>
              <a:pPr/>
              <a:t>19 May 2017</a:t>
            </a:fld>
            <a:endParaRPr lang="en-GB" dirty="0"/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8"/>
          </p:nvPr>
        </p:nvSpPr>
        <p:spPr>
          <a:xfrm>
            <a:off x="449999" y="7606258"/>
            <a:ext cx="3919039" cy="36521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Danish Geodata Agency</a:t>
            </a:r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9"/>
          </p:nvPr>
        </p:nvSpPr>
        <p:spPr>
          <a:xfrm>
            <a:off x="7957169" y="7601088"/>
            <a:ext cx="734201" cy="36521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24" name="Gruppe 24"/>
          <p:cNvGrpSpPr/>
          <p:nvPr userDrawn="1"/>
        </p:nvGrpSpPr>
        <p:grpSpPr>
          <a:xfrm>
            <a:off x="9144000" y="1610554"/>
            <a:ext cx="2032000" cy="3636893"/>
            <a:chOff x="9144000" y="2030668"/>
            <a:chExt cx="2032000" cy="3636893"/>
          </a:xfrm>
        </p:grpSpPr>
        <p:sp>
          <p:nvSpPr>
            <p:cNvPr id="25" name="TextBox 12"/>
            <p:cNvSpPr txBox="1">
              <a:spLocks noChangeArrowheads="1"/>
            </p:cNvSpPr>
            <p:nvPr userDrawn="1"/>
          </p:nvSpPr>
          <p:spPr bwMode="auto">
            <a:xfrm>
              <a:off x="9144000" y="2030668"/>
              <a:ext cx="2032000" cy="363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 Klik på det lille billede-indsættelsesikon i midten</a:t>
              </a:r>
              <a:b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Klik </a:t>
              </a: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</a:t>
              </a: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altLang="da-DK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Ønsker du at skalere billedet, så hold </a:t>
              </a:r>
              <a:r>
                <a:rPr lang="en-GB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altLang="da-DK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 Højreklik på billedet </a:t>
              </a:r>
              <a:b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og vælg </a:t>
              </a: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Placer bagerst</a:t>
              </a: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en-GB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Tips</a:t>
              </a: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Hvis du sletter billedet, og indsætter et nyt, kan billedet lægge sig foran tekst og grafik, hvis dette sker, skal du vælge billedet, højreklik og vælg </a:t>
              </a: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Placer bagest</a:t>
              </a: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26" name="Picture 25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184246"/>
              <a:ext cx="335979" cy="266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948246"/>
              <a:ext cx="3349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2438" y="452438"/>
            <a:ext cx="1756800" cy="5868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3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2438" y="503237"/>
            <a:ext cx="8239125" cy="1294411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1214" y="1917750"/>
            <a:ext cx="8240400" cy="3994232"/>
          </a:xfrm>
        </p:spPr>
        <p:txBody>
          <a:bodyPr tIns="0">
            <a:noAutofit/>
          </a:bodyPr>
          <a:lstStyle>
            <a:lvl1pPr marL="0" indent="0">
              <a:buNone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, </a:t>
            </a:r>
            <a:r>
              <a:rPr lang="en-GB" dirty="0" err="1" smtClean="0"/>
              <a:t>tabel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graf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04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425" cy="68584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14" tIns="45857" rIns="91714" bIns="45857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4000"/>
            <a:ext cx="8240400" cy="130796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9999" y="1917913"/>
            <a:ext cx="8240400" cy="3994232"/>
          </a:xfrm>
        </p:spPr>
        <p:txBody>
          <a:bodyPr tIns="0">
            <a:noAutofit/>
          </a:bodyPr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marL="0" marR="0" lvl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, </a:t>
            </a:r>
            <a:r>
              <a:rPr lang="en-GB" dirty="0" err="1" smtClean="0"/>
              <a:t>tabel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graf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7" name="Lige forbindelse 8"/>
          <p:cNvCxnSpPr/>
          <p:nvPr userDrawn="1"/>
        </p:nvCxnSpPr>
        <p:spPr>
          <a:xfrm>
            <a:off x="450000" y="6099341"/>
            <a:ext cx="404141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9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0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4425" cy="68584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14" tIns="45857" rIns="91714" bIns="45857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4000"/>
            <a:ext cx="8240400" cy="130796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49999" y="1917913"/>
            <a:ext cx="8240400" cy="3994232"/>
          </a:xfrm>
        </p:spPr>
        <p:txBody>
          <a:bodyPr tIns="0">
            <a:noAutofit/>
          </a:bodyPr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000"/>
            </a:lvl1pPr>
            <a:lvl2pPr>
              <a:defRPr sz="3000"/>
            </a:lvl2pPr>
            <a:lvl3pPr>
              <a:defRPr sz="3000"/>
            </a:lvl3pPr>
            <a:lvl4pPr>
              <a:defRPr sz="3000"/>
            </a:lvl4pPr>
            <a:lvl5pPr>
              <a:defRPr sz="3000"/>
            </a:lvl5pPr>
          </a:lstStyle>
          <a:p>
            <a:pPr marL="0" marR="0" lvl="0" indent="0" algn="l" defTabSz="9171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, </a:t>
            </a:r>
            <a:r>
              <a:rPr lang="en-GB" dirty="0" err="1" smtClean="0"/>
              <a:t>tabel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graf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7" name="Lige forbindelse 8"/>
          <p:cNvCxnSpPr/>
          <p:nvPr userDrawn="1"/>
        </p:nvCxnSpPr>
        <p:spPr>
          <a:xfrm>
            <a:off x="450000" y="6099341"/>
            <a:ext cx="404141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9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0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022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1216" y="504000"/>
            <a:ext cx="3847294" cy="2642693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1999" y="503239"/>
            <a:ext cx="4119563" cy="5421312"/>
          </a:xfrm>
        </p:spPr>
        <p:txBody>
          <a:bodyPr tIns="0">
            <a:noAutofit/>
          </a:bodyPr>
          <a:lstStyle>
            <a:lvl1pPr marL="370998" indent="-370998">
              <a:buSzPct val="100000"/>
              <a:buFont typeface="Symbol" panose="05050102010706020507" pitchFamily="18" charset="2"/>
              <a:buChar char="¾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61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 userDrawn="1"/>
        </p:nvSpPr>
        <p:spPr>
          <a:xfrm>
            <a:off x="4566752" y="0"/>
            <a:ext cx="4578835" cy="68595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14" tIns="45857" rIns="91714" bIns="45857" rtlCol="0" anchor="ctr"/>
          <a:lstStyle/>
          <a:p>
            <a:pPr algn="ctr"/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9844" y="504000"/>
            <a:ext cx="3847294" cy="253238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3130475"/>
            <a:ext cx="3848400" cy="27940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Char char="​"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dirty="0"/>
          </a:p>
        </p:txBody>
      </p:sp>
      <p:sp>
        <p:nvSpPr>
          <p:cNvPr id="10" name="Pladsholder til indhold 3"/>
          <p:cNvSpPr>
            <a:spLocks noGrp="1"/>
          </p:cNvSpPr>
          <p:nvPr>
            <p:ph idx="1" hasCustomPrompt="1"/>
          </p:nvPr>
        </p:nvSpPr>
        <p:spPr>
          <a:xfrm>
            <a:off x="4860826" y="503239"/>
            <a:ext cx="3830736" cy="5421312"/>
          </a:xfrm>
        </p:spPr>
        <p:txBody>
          <a:bodyPr tIns="0">
            <a:noAutofit/>
          </a:bodyPr>
          <a:lstStyle>
            <a:lvl1pPr marL="0" indent="0">
              <a:buSzPct val="100000"/>
              <a:buFont typeface="Arial" panose="020B0604020202020204" pitchFamily="34" charset="0"/>
              <a:buChar char="​"/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r>
              <a:rPr lang="en-GB" dirty="0" smtClean="0"/>
              <a:t>, </a:t>
            </a:r>
            <a:r>
              <a:rPr lang="en-GB" dirty="0" err="1" smtClean="0"/>
              <a:t>tabel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graf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1" name="Lige forbindelse midt"/>
          <p:cNvCxnSpPr/>
          <p:nvPr userDrawn="1"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forbindelse højre"/>
          <p:cNvCxnSpPr/>
          <p:nvPr userDrawn="1"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7" name="Pladsholder til sidefod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5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000" y="503238"/>
            <a:ext cx="3848400" cy="2529316"/>
          </a:xfrm>
        </p:spPr>
        <p:txBody>
          <a:bodyPr tIns="0" anchor="t">
            <a:noAutofit/>
          </a:bodyPr>
          <a:lstStyle>
            <a:lvl1pPr algn="l">
              <a:lnSpc>
                <a:spcPts val="4915"/>
              </a:lnSpc>
              <a:defRPr sz="4700" b="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3130551"/>
            <a:ext cx="3848400" cy="2793999"/>
          </a:xfrm>
        </p:spPr>
        <p:txBody>
          <a:bodyPr>
            <a:noAutofit/>
          </a:bodyPr>
          <a:lstStyle>
            <a:lvl1pPr marL="0" indent="0"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7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566752" y="857"/>
            <a:ext cx="4578836" cy="6857874"/>
          </a:xfrm>
        </p:spPr>
        <p:txBody>
          <a:bodyPr tIns="540000" bIns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 smtClean="0"/>
              <a:t>Klik på ikonet og indsæt billede</a:t>
            </a:r>
            <a:endParaRPr lang="da-DK" dirty="0"/>
          </a:p>
        </p:txBody>
      </p:sp>
      <p:sp>
        <p:nvSpPr>
          <p:cNvPr id="14" name="Pladsholder til billede streg bund h"/>
          <p:cNvSpPr>
            <a:spLocks noGrp="1"/>
          </p:cNvSpPr>
          <p:nvPr>
            <p:ph type="pic" sz="quarter" idx="15" hasCustomPrompt="1"/>
          </p:nvPr>
        </p:nvSpPr>
        <p:spPr>
          <a:xfrm>
            <a:off x="6717600" y="6099177"/>
            <a:ext cx="1976400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6" name="Pladsholder til billede streg bund v"/>
          <p:cNvSpPr>
            <a:spLocks noGrp="1"/>
          </p:cNvSpPr>
          <p:nvPr>
            <p:ph type="pic" sz="quarter" idx="16" hasCustomPrompt="1"/>
          </p:nvPr>
        </p:nvSpPr>
        <p:spPr>
          <a:xfrm>
            <a:off x="4659539" y="6099177"/>
            <a:ext cx="1874949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7" name="Pladsholder til billede streg top"/>
          <p:cNvSpPr>
            <a:spLocks noGrp="1"/>
          </p:cNvSpPr>
          <p:nvPr>
            <p:ph type="pic" sz="quarter" idx="17" hasCustomPrompt="1"/>
          </p:nvPr>
        </p:nvSpPr>
        <p:spPr>
          <a:xfrm>
            <a:off x="6819051" y="833945"/>
            <a:ext cx="1874949" cy="0"/>
          </a:xfr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12" name="Gruppe 24"/>
          <p:cNvGrpSpPr/>
          <p:nvPr userDrawn="1"/>
        </p:nvGrpSpPr>
        <p:grpSpPr>
          <a:xfrm>
            <a:off x="9144000" y="1610554"/>
            <a:ext cx="2032000" cy="3257302"/>
            <a:chOff x="9144000" y="2030668"/>
            <a:chExt cx="2032000" cy="3257302"/>
          </a:xfrm>
        </p:grpSpPr>
        <p:sp>
          <p:nvSpPr>
            <p:cNvPr id="13" name="TextBox 12"/>
            <p:cNvSpPr txBox="1">
              <a:spLocks noChangeArrowheads="1"/>
            </p:cNvSpPr>
            <p:nvPr userDrawn="1"/>
          </p:nvSpPr>
          <p:spPr bwMode="auto">
            <a:xfrm>
              <a:off x="9144000" y="2030668"/>
              <a:ext cx="2032000" cy="325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spcAft>
                  <a:spcPts val="600"/>
                </a:spcAft>
                <a:buFontTx/>
                <a:buNone/>
                <a:defRPr/>
              </a:pP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Indsæt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 Klik på det lille billede-indsættelsesikon i midten</a:t>
              </a:r>
              <a:b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af pladsholderen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Indsæt det ønskede billede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 Klik </a:t>
              </a: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Beskær</a:t>
              </a: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for at ændre</a:t>
              </a:r>
            </a:p>
            <a:p>
              <a:pPr algn="l" eaLnBrk="1" hangingPunct="1">
                <a:spcBef>
                  <a:spcPts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billedets fokus/størrelse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altLang="da-DK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4. Ønsker du at skalere billedet, så hold </a:t>
              </a:r>
              <a:r>
                <a:rPr lang="en-GB" altLang="da-DK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SHIFT</a:t>
              </a:r>
              <a:r>
                <a:rPr lang="en-GB" altLang="da-DK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itchFamily="34" charset="0"/>
                </a:rPr>
                <a:t>-knappen nede, mens der trækkes i billedets hjørner</a:t>
              </a: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hangingPunct="1">
                <a:spcBef>
                  <a:spcPct val="0"/>
                </a:spcBef>
                <a:spcAft>
                  <a:spcPts val="240"/>
                </a:spcAft>
                <a:buFontTx/>
                <a:buNone/>
                <a:defRPr/>
              </a:pP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endParaRPr lang="en-GB" sz="900" b="1" noProof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l" eaLnBrk="1" fontAlgn="auto" hangingPunct="1">
                <a:spcBef>
                  <a:spcPts val="600"/>
                </a:spcBef>
                <a:spcAft>
                  <a:spcPts val="240"/>
                </a:spcAft>
                <a:buFontTx/>
                <a:buNone/>
                <a:defRPr/>
              </a:pP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Tips</a:t>
              </a:r>
              <a:r>
                <a:rPr lang="en-GB" sz="900" b="0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: Hvis du sletter billedet, og indsætter et nyt, kan billedet lægge sig foran tekst og grafik, hvis dette sker, skal du vælge billedet, højreklik og vælg </a:t>
              </a:r>
              <a:r>
                <a:rPr lang="en-GB" sz="900" b="1" noProof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Placer bagest</a:t>
              </a:r>
              <a:endParaRPr lang="en-GB" altLang="da-DK" sz="900" b="0" noProof="1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184246"/>
              <a:ext cx="335979" cy="266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200" y="3948246"/>
              <a:ext cx="3349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Pladsholder til dato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77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0349" y="503238"/>
            <a:ext cx="8240400" cy="851984"/>
          </a:xfrm>
        </p:spPr>
        <p:txBody>
          <a:bodyPr anchor="t">
            <a:normAutofit/>
          </a:bodyPr>
          <a:lstStyle>
            <a:lvl1pPr algn="l">
              <a:lnSpc>
                <a:spcPts val="2407"/>
              </a:lnSpc>
              <a:defRPr sz="2200"/>
            </a:lvl1pPr>
          </a:lstStyle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15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450000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2" name="Lige forbindelse 2"/>
          <p:cNvCxnSpPr/>
          <p:nvPr userDrawn="1"/>
        </p:nvCxnSpPr>
        <p:spPr>
          <a:xfrm>
            <a:off x="452438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tekst 3"/>
          <p:cNvSpPr>
            <a:spLocks noGrp="1"/>
          </p:cNvSpPr>
          <p:nvPr>
            <p:ph type="body" sz="quarter" idx="14" hasCustomPrompt="1"/>
          </p:nvPr>
        </p:nvSpPr>
        <p:spPr>
          <a:xfrm>
            <a:off x="2547418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3" name="Lige forbindelse 3"/>
          <p:cNvCxnSpPr/>
          <p:nvPr userDrawn="1"/>
        </p:nvCxnSpPr>
        <p:spPr>
          <a:xfrm>
            <a:off x="2547418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tekst 4"/>
          <p:cNvSpPr>
            <a:spLocks noGrp="1"/>
          </p:cNvSpPr>
          <p:nvPr>
            <p:ph type="body" sz="quarter" idx="15" hasCustomPrompt="1"/>
          </p:nvPr>
        </p:nvSpPr>
        <p:spPr>
          <a:xfrm>
            <a:off x="4642398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0" name="Lige forbindelse 4"/>
          <p:cNvCxnSpPr/>
          <p:nvPr userDrawn="1"/>
        </p:nvCxnSpPr>
        <p:spPr>
          <a:xfrm>
            <a:off x="4642398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6747563" y="2011660"/>
            <a:ext cx="1944000" cy="3912889"/>
          </a:xfrm>
        </p:spPr>
        <p:txBody>
          <a:bodyPr numCol="1" spcCol="180540">
            <a:normAutofit/>
          </a:bodyPr>
          <a:lstStyle>
            <a:lvl1pPr marL="0" indent="0">
              <a:buFont typeface="Arial" panose="020B0604020202020204" pitchFamily="34" charset="0"/>
              <a:buChar char="​"/>
              <a:defRPr sz="1400"/>
            </a:lvl1pPr>
            <a:lvl2pPr marL="288000">
              <a:defRPr sz="1400"/>
            </a:lvl2pPr>
            <a:lvl3pPr marL="432000" indent="-216000">
              <a:defRPr sz="1400"/>
            </a:lvl3pPr>
            <a:lvl4pPr marL="648000" indent="-216000">
              <a:defRPr sz="1400"/>
            </a:lvl4pPr>
            <a:lvl5pPr marL="864000" indent="-216000">
              <a:defRPr sz="1400"/>
            </a:lvl5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cxnSp>
        <p:nvCxnSpPr>
          <p:cNvPr id="11" name="Lige forbindelse 5"/>
          <p:cNvCxnSpPr/>
          <p:nvPr userDrawn="1"/>
        </p:nvCxnSpPr>
        <p:spPr>
          <a:xfrm>
            <a:off x="6737379" y="1801719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694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49329" y="503238"/>
            <a:ext cx="8240400" cy="91472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titel</a:t>
            </a:r>
            <a:endParaRPr lang="en-GB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49330" y="1922462"/>
            <a:ext cx="8240400" cy="40020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indsæt</a:t>
            </a:r>
            <a:r>
              <a:rPr lang="en-GB" dirty="0" smtClean="0"/>
              <a:t> </a:t>
            </a:r>
            <a:r>
              <a:rPr lang="en-GB" dirty="0" err="1" smtClean="0"/>
              <a:t>tekst</a:t>
            </a:r>
            <a:endParaRPr lang="en-GB" dirty="0" smtClean="0"/>
          </a:p>
          <a:p>
            <a:pPr lvl="1"/>
            <a:r>
              <a:rPr lang="en-GB" dirty="0" err="1" smtClean="0"/>
              <a:t>Andet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Tredje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Fjerde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Femte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5"/>
            <a:r>
              <a:rPr lang="en-GB" dirty="0" smtClean="0"/>
              <a:t>6</a:t>
            </a:r>
          </a:p>
          <a:p>
            <a:pPr lvl="6"/>
            <a:r>
              <a:rPr lang="en-GB" dirty="0" smtClean="0"/>
              <a:t>7</a:t>
            </a:r>
          </a:p>
          <a:p>
            <a:pPr lvl="7"/>
            <a:r>
              <a:rPr lang="en-GB" dirty="0" smtClean="0"/>
              <a:t>8</a:t>
            </a:r>
          </a:p>
          <a:p>
            <a:pPr lvl="8"/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747563" y="6248276"/>
            <a:ext cx="1143797" cy="365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49999" y="6248276"/>
            <a:ext cx="4041419" cy="365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marR="0" indent="0" algn="l" defTabSz="9171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Danish Geodata Agency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957169" y="6248276"/>
            <a:ext cx="734201" cy="365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9" name="Lige forbindelse venstre"/>
          <p:cNvCxnSpPr/>
          <p:nvPr/>
        </p:nvCxnSpPr>
        <p:spPr>
          <a:xfrm>
            <a:off x="450000" y="6099341"/>
            <a:ext cx="404141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Lige forbindelse midt"/>
          <p:cNvCxnSpPr/>
          <p:nvPr/>
        </p:nvCxnSpPr>
        <p:spPr>
          <a:xfrm>
            <a:off x="4642398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højre"/>
          <p:cNvCxnSpPr/>
          <p:nvPr/>
        </p:nvCxnSpPr>
        <p:spPr>
          <a:xfrm>
            <a:off x="6747563" y="6099341"/>
            <a:ext cx="19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9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2" r:id="rId9"/>
    <p:sldLayoutId id="2147483666" r:id="rId10"/>
    <p:sldLayoutId id="2147483667" r:id="rId11"/>
    <p:sldLayoutId id="2147483668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714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7142" rtl="0" eaLnBrk="1" latinLnBrk="0" hangingPunct="1">
        <a:spcBef>
          <a:spcPct val="20000"/>
        </a:spcBef>
        <a:buFont typeface="Arial" panose="020B0604020202020204" pitchFamily="34" charset="0"/>
        <a:buChar char="​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714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570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7142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712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284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2854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1426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9996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8568" algn="l" defTabSz="9171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36" userDrawn="1">
          <p15:clr>
            <a:srgbClr val="F26B43"/>
          </p15:clr>
        </p15:guide>
        <p15:guide id="2" pos="5417" userDrawn="1">
          <p15:clr>
            <a:srgbClr val="F26B43"/>
          </p15:clr>
        </p15:guide>
        <p15:guide id="3" orient="horz" pos="308" userDrawn="1">
          <p15:clr>
            <a:srgbClr val="F26B43"/>
          </p15:clr>
        </p15:guide>
        <p15:guide id="4" orient="horz" pos="1132" userDrawn="1">
          <p15:clr>
            <a:srgbClr val="F26B43"/>
          </p15:clr>
        </p15:guide>
        <p15:guide id="5" orient="horz" pos="1208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ronlandskehavnelods.d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Sailing Directions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	From paper to </a:t>
            </a:r>
            <a:r>
              <a:rPr lang="en-GB" sz="2800" dirty="0" smtClean="0"/>
              <a:t>web -</a:t>
            </a:r>
            <a:endParaRPr lang="en-GB" sz="2800" dirty="0" smtClean="0"/>
          </a:p>
          <a:p>
            <a:r>
              <a:rPr lang="en-GB" sz="2800" dirty="0"/>
              <a:t>	</a:t>
            </a:r>
            <a:r>
              <a:rPr lang="en-GB" sz="2800" dirty="0" smtClean="0"/>
              <a:t>	Greenland Harbour Pilot</a:t>
            </a:r>
            <a:endParaRPr lang="en-GB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01" y="3429000"/>
            <a:ext cx="364331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477467"/>
            <a:ext cx="3848400" cy="5447084"/>
          </a:xfrm>
        </p:spPr>
        <p:txBody>
          <a:bodyPr/>
          <a:lstStyle/>
          <a:p>
            <a:r>
              <a:rPr lang="en-GB" sz="2700" dirty="0" smtClean="0"/>
              <a:t>Web </a:t>
            </a:r>
            <a:r>
              <a:rPr lang="en-GB" sz="2700" dirty="0" smtClean="0"/>
              <a:t>publication</a:t>
            </a:r>
          </a:p>
          <a:p>
            <a:r>
              <a:rPr lang="en-US" sz="2000" dirty="0"/>
              <a:t>can be downloaded free of </a:t>
            </a:r>
            <a:r>
              <a:rPr lang="en-US" sz="2000" dirty="0" smtClean="0"/>
              <a:t>charge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Sailing </a:t>
            </a:r>
            <a:r>
              <a:rPr lang="en-US" sz="2000" dirty="0"/>
              <a:t>Directions </a:t>
            </a:r>
            <a:r>
              <a:rPr lang="en-US" sz="2000" dirty="0" smtClean="0"/>
              <a:t>for East Greenland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General information about East Greenland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Explanations of the place names</a:t>
            </a:r>
          </a:p>
          <a:p>
            <a:pPr>
              <a:buNone/>
            </a:pPr>
            <a:r>
              <a:rPr lang="en-US" sz="2700" dirty="0" smtClean="0"/>
              <a:t>Web information</a:t>
            </a:r>
            <a:endParaRPr lang="en-US" sz="27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Den </a:t>
            </a:r>
            <a:r>
              <a:rPr lang="en-US" sz="2000" dirty="0" err="1" smtClean="0"/>
              <a:t>danske</a:t>
            </a:r>
            <a:r>
              <a:rPr lang="en-US" sz="2000" dirty="0" smtClean="0"/>
              <a:t> </a:t>
            </a:r>
            <a:r>
              <a:rPr lang="en-US" sz="2000" dirty="0" err="1" smtClean="0"/>
              <a:t>Havnelods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Den </a:t>
            </a:r>
            <a:r>
              <a:rPr lang="en-US" sz="2000" dirty="0" err="1" smtClean="0"/>
              <a:t>grønlandske</a:t>
            </a:r>
            <a:r>
              <a:rPr lang="en-US" sz="2000" dirty="0" smtClean="0"/>
              <a:t> </a:t>
            </a:r>
            <a:r>
              <a:rPr lang="en-US" sz="2000" dirty="0" err="1" smtClean="0"/>
              <a:t>Havnelods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Navigation.gl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Mariners' </a:t>
            </a:r>
            <a:r>
              <a:rPr lang="en-US" sz="2000" dirty="0" err="1"/>
              <a:t>Routeing</a:t>
            </a:r>
            <a:r>
              <a:rPr lang="en-US" sz="2000" dirty="0"/>
              <a:t> Guide Baltic Sea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Danish Geodata Agency</a:t>
            </a:r>
            <a:endParaRPr lang="en-GB" dirty="0" smtClean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E044AEF-F590-47CE-BE8F-5C241A59BA2A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0"/>
            <a:ext cx="2497113" cy="326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54" y="549474"/>
            <a:ext cx="28450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2113708"/>
            <a:ext cx="2308448" cy="33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703" y="3266065"/>
            <a:ext cx="3254310" cy="201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4077866"/>
            <a:ext cx="2405658" cy="19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549474"/>
            <a:ext cx="3848400" cy="5375077"/>
          </a:xfrm>
        </p:spPr>
        <p:txBody>
          <a:bodyPr/>
          <a:lstStyle/>
          <a:p>
            <a:r>
              <a:rPr lang="en-GB" sz="2000" dirty="0"/>
              <a:t>In December 2015 The Danish Hydrographic Office published 3 pilots as internet publications only</a:t>
            </a:r>
            <a:r>
              <a:rPr lang="en-US" sz="2000" dirty="0"/>
              <a:t> and the paper version was withdrawn.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“Den </a:t>
            </a:r>
            <a:r>
              <a:rPr lang="en-GB" sz="2000" dirty="0" err="1"/>
              <a:t>grønlandske</a:t>
            </a:r>
            <a:r>
              <a:rPr lang="en-GB" sz="2000" dirty="0"/>
              <a:t> </a:t>
            </a:r>
            <a:r>
              <a:rPr lang="en-GB" sz="2000" dirty="0" err="1"/>
              <a:t>Havnelods</a:t>
            </a:r>
            <a:r>
              <a:rPr lang="en-GB" sz="2000" dirty="0"/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000" dirty="0"/>
              <a:t>”Den grønlandske Lods – Sejladsanvisninger Østgrønland”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“Den </a:t>
            </a:r>
            <a:r>
              <a:rPr lang="en-GB" sz="2000" dirty="0" err="1"/>
              <a:t>grønlandske</a:t>
            </a:r>
            <a:r>
              <a:rPr lang="en-GB" sz="2000" dirty="0"/>
              <a:t> </a:t>
            </a:r>
            <a:r>
              <a:rPr lang="en-GB" sz="2000" dirty="0" err="1"/>
              <a:t>Lods</a:t>
            </a:r>
            <a:r>
              <a:rPr lang="en-GB" sz="2000" dirty="0"/>
              <a:t> – </a:t>
            </a:r>
            <a:r>
              <a:rPr lang="en-GB" sz="2000" dirty="0" err="1"/>
              <a:t>Generelle</a:t>
            </a:r>
            <a:r>
              <a:rPr lang="en-GB" sz="2000" dirty="0"/>
              <a:t> </a:t>
            </a:r>
            <a:r>
              <a:rPr lang="en-GB" sz="2000" dirty="0" err="1"/>
              <a:t>oplysninger</a:t>
            </a:r>
            <a:r>
              <a:rPr lang="en-GB" sz="2000" dirty="0"/>
              <a:t> om </a:t>
            </a:r>
            <a:r>
              <a:rPr lang="en-GB" sz="2000" dirty="0" err="1"/>
              <a:t>Østgrønland</a:t>
            </a:r>
            <a:r>
              <a:rPr lang="en-GB" sz="2000" dirty="0" smtClean="0"/>
              <a:t>”</a:t>
            </a:r>
          </a:p>
          <a:p>
            <a:pPr>
              <a:buNone/>
            </a:pPr>
            <a:r>
              <a:rPr lang="en-GB" sz="2000" dirty="0" smtClean="0"/>
              <a:t>And the first English version.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“</a:t>
            </a:r>
            <a:r>
              <a:rPr lang="en-US" sz="2000" dirty="0" smtClean="0"/>
              <a:t>Greenland </a:t>
            </a:r>
            <a:r>
              <a:rPr lang="en-US" sz="2000" dirty="0"/>
              <a:t>Pilot – Sailing Directions for East </a:t>
            </a:r>
            <a:r>
              <a:rPr lang="en-US" sz="2000" dirty="0" smtClean="0"/>
              <a:t>Greenland”</a:t>
            </a:r>
            <a:endParaRPr lang="en-GB" sz="2000" dirty="0"/>
          </a:p>
          <a:p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117426"/>
            <a:ext cx="3830638" cy="278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25" y="2349674"/>
            <a:ext cx="4003797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Greenland Harbour Pilot</a:t>
            </a:r>
            <a:br>
              <a:rPr lang="en-GB" dirty="0" smtClean="0"/>
            </a:br>
            <a:r>
              <a:rPr lang="en-GB" sz="2400" dirty="0" smtClean="0"/>
              <a:t>From </a:t>
            </a:r>
            <a:r>
              <a:rPr lang="en-GB" sz="2400" dirty="0" smtClean="0"/>
              <a:t>printed publication </a:t>
            </a:r>
            <a:r>
              <a:rPr lang="en-GB" sz="2400" dirty="0" smtClean="0"/>
              <a:t>to web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2061642"/>
            <a:ext cx="259205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52" y="2061642"/>
            <a:ext cx="5167108" cy="377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Lige forbindelse 8"/>
          <p:cNvCxnSpPr/>
          <p:nvPr/>
        </p:nvCxnSpPr>
        <p:spPr>
          <a:xfrm>
            <a:off x="3420666" y="1917626"/>
            <a:ext cx="0" cy="3923045"/>
          </a:xfrm>
          <a:prstGeom prst="line">
            <a:avLst/>
          </a:prstGeom>
          <a:ln w="50800" cmpd="sng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3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Greenland Harbour Pilot</a:t>
            </a:r>
            <a:br>
              <a:rPr lang="en-GB" dirty="0" smtClean="0"/>
            </a:br>
            <a:r>
              <a:rPr lang="en-GB" sz="2400" dirty="0" smtClean="0"/>
              <a:t>Data available in </a:t>
            </a:r>
            <a:r>
              <a:rPr lang="en-GB" sz="2400" dirty="0" smtClean="0"/>
              <a:t>printed publication (</a:t>
            </a:r>
            <a:r>
              <a:rPr lang="en-GB" sz="2400" dirty="0" err="1" smtClean="0"/>
              <a:t>Ikerassuaq</a:t>
            </a:r>
            <a:r>
              <a:rPr lang="en-GB" sz="2400" dirty="0" smtClean="0"/>
              <a:t> </a:t>
            </a:r>
            <a:r>
              <a:rPr lang="en-GB" sz="2400" dirty="0" err="1" smtClean="0"/>
              <a:t>Vejrstation</a:t>
            </a:r>
            <a:r>
              <a:rPr lang="en-GB" sz="2400" dirty="0" smtClean="0"/>
              <a:t>)</a:t>
            </a:r>
            <a:endParaRPr lang="en-GB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572" y="1917700"/>
            <a:ext cx="5899269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1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Greenland Harbour Pilot</a:t>
            </a:r>
            <a:br>
              <a:rPr lang="en-GB" dirty="0" smtClean="0"/>
            </a:br>
            <a:r>
              <a:rPr lang="en-GB" sz="2400" dirty="0" smtClean="0"/>
              <a:t>Data available in </a:t>
            </a:r>
            <a:r>
              <a:rPr lang="en-GB" sz="2400" dirty="0"/>
              <a:t>printed publication (</a:t>
            </a:r>
            <a:r>
              <a:rPr lang="en-GB" sz="2400" dirty="0" err="1"/>
              <a:t>Ikerassuaq</a:t>
            </a:r>
            <a:r>
              <a:rPr lang="en-GB" sz="2400" dirty="0"/>
              <a:t> </a:t>
            </a:r>
            <a:r>
              <a:rPr lang="en-GB" sz="2400" dirty="0" err="1"/>
              <a:t>Vejrstation</a:t>
            </a:r>
            <a:r>
              <a:rPr lang="en-GB" sz="2400" dirty="0"/>
              <a:t>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51" y="1917700"/>
            <a:ext cx="602491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3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549474"/>
            <a:ext cx="3848400" cy="53750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Data from 96 </a:t>
            </a:r>
            <a:r>
              <a:rPr lang="en-US" sz="2000" dirty="0" err="1" smtClean="0"/>
              <a:t>harbours</a:t>
            </a:r>
            <a:r>
              <a:rPr lang="en-US" sz="2000" dirty="0" smtClean="0"/>
              <a:t> </a:t>
            </a:r>
            <a:r>
              <a:rPr lang="en-US" sz="2000" dirty="0" smtClean="0"/>
              <a:t>and settlements was entered manually.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 large amount of outdated data should be </a:t>
            </a:r>
            <a:r>
              <a:rPr lang="en-US" sz="2000" dirty="0" smtClean="0"/>
              <a:t>updated.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Due to poor infrastructure in Greenland alternative fact finding was necessary.</a:t>
            </a:r>
          </a:p>
          <a:p>
            <a:endParaRPr lang="en-US" sz="2000" dirty="0" smtClean="0"/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284993"/>
            <a:ext cx="3908507" cy="572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Greenland Harbour Pilot</a:t>
            </a:r>
            <a:br>
              <a:rPr lang="en-GB" dirty="0" smtClean="0"/>
            </a:br>
            <a:r>
              <a:rPr lang="en-GB" sz="2400" dirty="0" smtClean="0"/>
              <a:t>Information </a:t>
            </a:r>
            <a:r>
              <a:rPr lang="en-GB" sz="2400" dirty="0" smtClean="0"/>
              <a:t>available on web (</a:t>
            </a:r>
            <a:r>
              <a:rPr lang="en-GB" sz="2400" dirty="0" err="1" smtClean="0"/>
              <a:t>Ikerassuaq</a:t>
            </a:r>
            <a:r>
              <a:rPr lang="en-GB" sz="2400" dirty="0" smtClean="0"/>
              <a:t> </a:t>
            </a:r>
            <a:r>
              <a:rPr lang="en-GB" sz="2400" dirty="0" err="1"/>
              <a:t>Vejrstation</a:t>
            </a:r>
            <a:r>
              <a:rPr lang="en-GB" sz="2400" dirty="0"/>
              <a:t>)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Danish Geodata Agency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Page </a:t>
            </a:r>
            <a:fld id="{8E044AEF-F590-47CE-BE8F-5C241A59BA2A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23" y="1917700"/>
            <a:ext cx="4662966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822674" y="5783505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 smtClean="0">
                <a:hlinkClick r:id="rId4"/>
              </a:rPr>
              <a:t>http://www.gronlandskehavnelods.dk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387410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477467"/>
            <a:ext cx="3848400" cy="5447084"/>
          </a:xfrm>
        </p:spPr>
        <p:txBody>
          <a:bodyPr/>
          <a:lstStyle/>
          <a:p>
            <a:r>
              <a:rPr lang="en-GB" sz="2800" dirty="0"/>
              <a:t>Greenland Harbour </a:t>
            </a:r>
            <a:r>
              <a:rPr lang="en-GB" sz="2800" dirty="0" smtClean="0"/>
              <a:t>Pilot</a:t>
            </a:r>
          </a:p>
          <a:p>
            <a:r>
              <a:rPr lang="en-GB" sz="2000" dirty="0" smtClean="0"/>
              <a:t>Information </a:t>
            </a:r>
            <a:r>
              <a:rPr lang="en-GB" sz="2000" dirty="0"/>
              <a:t>available on web </a:t>
            </a:r>
            <a:endParaRPr lang="en-GB" sz="2000" dirty="0" smtClean="0"/>
          </a:p>
          <a:p>
            <a:r>
              <a:rPr lang="en-GB" sz="2000" dirty="0" smtClean="0"/>
              <a:t>456 </a:t>
            </a:r>
            <a:r>
              <a:rPr lang="en-GB" sz="2000" dirty="0" smtClean="0"/>
              <a:t>photos </a:t>
            </a:r>
            <a:r>
              <a:rPr lang="en-GB" sz="2000" dirty="0" smtClean="0"/>
              <a:t>from </a:t>
            </a:r>
          </a:p>
          <a:p>
            <a:pPr marL="522900" lvl="1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Captains</a:t>
            </a:r>
          </a:p>
          <a:p>
            <a:pPr marL="522900" lvl="1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Shipping Companies</a:t>
            </a:r>
          </a:p>
          <a:p>
            <a:pPr marL="522900" lvl="1" indent="-342900">
              <a:buFont typeface="Wingdings" panose="05000000000000000000" pitchFamily="2" charset="2"/>
              <a:buChar char="§"/>
            </a:pPr>
            <a:r>
              <a:rPr lang="en-GB" sz="2000" dirty="0" err="1" smtClean="0"/>
              <a:t>Icepatrol</a:t>
            </a:r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All photos </a:t>
            </a:r>
            <a:r>
              <a:rPr lang="en-GB" sz="2000" dirty="0" smtClean="0"/>
              <a:t>customized manually.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Danish Geodata Agency</a:t>
            </a:r>
            <a:endParaRPr lang="en-GB" dirty="0" smtClean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E044AEF-F590-47CE-BE8F-5C241A59BA2A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75" y="85808"/>
            <a:ext cx="3302658" cy="236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1413570"/>
            <a:ext cx="2880320" cy="250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88" y="3429794"/>
            <a:ext cx="3763751" cy="267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450000" y="477467"/>
            <a:ext cx="3848400" cy="5447084"/>
          </a:xfrm>
        </p:spPr>
        <p:txBody>
          <a:bodyPr/>
          <a:lstStyle/>
          <a:p>
            <a:r>
              <a:rPr lang="en-GB" sz="2800" dirty="0"/>
              <a:t>Greenland Harbour </a:t>
            </a:r>
            <a:r>
              <a:rPr lang="en-GB" sz="2800" dirty="0" smtClean="0"/>
              <a:t>Pilot</a:t>
            </a:r>
          </a:p>
          <a:p>
            <a:r>
              <a:rPr lang="en-GB" sz="2000" dirty="0" smtClean="0"/>
              <a:t>Information </a:t>
            </a:r>
            <a:r>
              <a:rPr lang="en-GB" sz="2000" dirty="0"/>
              <a:t>available on web </a:t>
            </a:r>
            <a:endParaRPr lang="en-GB" sz="2000" dirty="0" smtClean="0"/>
          </a:p>
          <a:p>
            <a:r>
              <a:rPr lang="en-GB" sz="2000" dirty="0" smtClean="0"/>
              <a:t>166 plans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Different quality</a:t>
            </a:r>
            <a:endParaRPr lang="en-GB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All </a:t>
            </a:r>
            <a:r>
              <a:rPr lang="en-GB" sz="2000" dirty="0" smtClean="0"/>
              <a:t>plans customized manually in 3 different formats</a:t>
            </a:r>
            <a:r>
              <a:rPr lang="en-GB" sz="20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/>
              <a:t>Need for new type of notes</a:t>
            </a:r>
            <a:endParaRPr lang="en-GB" sz="200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4CFED0-7067-4BAF-955F-4692F129A4AB}" type="datetime4">
              <a:rPr lang="en-GB" smtClean="0"/>
              <a:t>19 May 2017</a:t>
            </a:fld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Danish Geodata Agency</a:t>
            </a:r>
            <a:endParaRPr lang="en-GB" dirty="0" smtClean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8E044AEF-F590-47CE-BE8F-5C241A59BA2A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199" y="530352"/>
            <a:ext cx="3376803" cy="54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94" y="549474"/>
            <a:ext cx="3024336" cy="25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02" y="3724224"/>
            <a:ext cx="253089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9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datastyrelsen PowerPoint skabelon UK">
  <a:themeElements>
    <a:clrScheme name="Geodatastyrelsen">
      <a:dk1>
        <a:srgbClr val="000000"/>
      </a:dk1>
      <a:lt1>
        <a:sysClr val="window" lastClr="FFFFFF"/>
      </a:lt1>
      <a:dk2>
        <a:srgbClr val="1F497D"/>
      </a:dk2>
      <a:lt2>
        <a:srgbClr val="1DE2CD"/>
      </a:lt2>
      <a:accent1>
        <a:srgbClr val="0097A7"/>
      </a:accent1>
      <a:accent2>
        <a:srgbClr val="045C65"/>
      </a:accent2>
      <a:accent3>
        <a:srgbClr val="FF5252"/>
      </a:accent3>
      <a:accent4>
        <a:srgbClr val="673AB7"/>
      </a:accent4>
      <a:accent5>
        <a:srgbClr val="0C2D83"/>
      </a:accent5>
      <a:accent6>
        <a:srgbClr val="0091EA"/>
      </a:accent6>
      <a:hlink>
        <a:srgbClr val="0000FF"/>
      </a:hlink>
      <a:folHlink>
        <a:srgbClr val="800080"/>
      </a:folHlink>
    </a:clrScheme>
    <a:fontScheme name="EFK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FKM_Ppt_GST_vDK_01 master" id="{1C253A2C-E2E0-4E26-BB0C-EC1E6AB65DDB}" vid="{479DF336-C151-4A5C-AD41-FD9D15713D87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Geodatastyrelsen PowerPoint skabelon UK</Template>
  <TotalTime>0</TotalTime>
  <Words>259</Words>
  <Application>Microsoft Office PowerPoint</Application>
  <PresentationFormat>Brugerdefineret</PresentationFormat>
  <Paragraphs>79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Geodatastyrelsen PowerPoint skabelon UK</vt:lpstr>
      <vt:lpstr>Sailing Directions</vt:lpstr>
      <vt:lpstr>PowerPoint-præsentation</vt:lpstr>
      <vt:lpstr>Greenland Harbour Pilot From printed publication to web</vt:lpstr>
      <vt:lpstr>Greenland Harbour Pilot Data available in printed publication (Ikerassuaq Vejrstation)</vt:lpstr>
      <vt:lpstr>Greenland Harbour Pilot Data available in printed publication (Ikerassuaq Vejrstation)</vt:lpstr>
      <vt:lpstr>PowerPoint-præsentation</vt:lpstr>
      <vt:lpstr>Greenland Harbour Pilot Information available on web (Ikerassuaq Vejrstation)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2017-05-18T06:54:56Z</dcterms:created>
  <dcterms:modified xsi:type="dcterms:W3CDTF">2017-05-19T06:06:58Z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