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68" r:id="rId3"/>
    <p:sldId id="257" r:id="rId4"/>
    <p:sldId id="274" r:id="rId5"/>
    <p:sldId id="284" r:id="rId6"/>
    <p:sldId id="276" r:id="rId7"/>
    <p:sldId id="277" r:id="rId8"/>
    <p:sldId id="278" r:id="rId9"/>
    <p:sldId id="283" r:id="rId10"/>
    <p:sldId id="281" r:id="rId11"/>
    <p:sldId id="263" r:id="rId12"/>
    <p:sldId id="264" r:id="rId13"/>
    <p:sldId id="273"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81435" autoAdjust="0"/>
  </p:normalViewPr>
  <p:slideViewPr>
    <p:cSldViewPr snapToGrid="0">
      <p:cViewPr varScale="1">
        <p:scale>
          <a:sx n="90" d="100"/>
          <a:sy n="90" d="100"/>
        </p:scale>
        <p:origin x="1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578"/>
          </a:xfrm>
          <a:prstGeom prst="rect">
            <a:avLst/>
          </a:prstGeom>
        </p:spPr>
        <p:txBody>
          <a:bodyPr vert="horz" lIns="92647" tIns="46324" rIns="92647" bIns="46324" rtlCol="0"/>
          <a:lstStyle>
            <a:lvl1pPr algn="l">
              <a:defRPr sz="1200"/>
            </a:lvl1pPr>
          </a:lstStyle>
          <a:p>
            <a:endParaRPr lang="en-US" dirty="0"/>
          </a:p>
        </p:txBody>
      </p:sp>
      <p:sp>
        <p:nvSpPr>
          <p:cNvPr id="3" name="Date Placeholder 2"/>
          <p:cNvSpPr>
            <a:spLocks noGrp="1"/>
          </p:cNvSpPr>
          <p:nvPr>
            <p:ph type="dt" idx="1"/>
          </p:nvPr>
        </p:nvSpPr>
        <p:spPr>
          <a:xfrm>
            <a:off x="3970938" y="0"/>
            <a:ext cx="3037840" cy="466578"/>
          </a:xfrm>
          <a:prstGeom prst="rect">
            <a:avLst/>
          </a:prstGeom>
        </p:spPr>
        <p:txBody>
          <a:bodyPr vert="horz" lIns="92647" tIns="46324" rIns="92647" bIns="46324" rtlCol="0"/>
          <a:lstStyle>
            <a:lvl1pPr algn="r">
              <a:defRPr sz="1200"/>
            </a:lvl1pPr>
          </a:lstStyle>
          <a:p>
            <a:fld id="{DC57BF96-D776-4A66-889F-6E3D9DF990D3}" type="datetimeFigureOut">
              <a:rPr lang="en-US" smtClean="0"/>
              <a:t>9/20/2019</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647" tIns="46324" rIns="92647" bIns="46324" rtlCol="0" anchor="ctr"/>
          <a:lstStyle/>
          <a:p>
            <a:endParaRPr lang="en-US" dirty="0"/>
          </a:p>
        </p:txBody>
      </p:sp>
      <p:sp>
        <p:nvSpPr>
          <p:cNvPr id="5" name="Notes Placeholder 4"/>
          <p:cNvSpPr>
            <a:spLocks noGrp="1"/>
          </p:cNvSpPr>
          <p:nvPr>
            <p:ph type="body" sz="quarter" idx="3"/>
          </p:nvPr>
        </p:nvSpPr>
        <p:spPr>
          <a:xfrm>
            <a:off x="701040" y="4474033"/>
            <a:ext cx="5608320" cy="3660718"/>
          </a:xfrm>
          <a:prstGeom prst="rect">
            <a:avLst/>
          </a:prstGeom>
        </p:spPr>
        <p:txBody>
          <a:bodyPr vert="horz" lIns="92647" tIns="46324" rIns="92647" bIns="46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2"/>
            <a:ext cx="3037840" cy="466578"/>
          </a:xfrm>
          <a:prstGeom prst="rect">
            <a:avLst/>
          </a:prstGeom>
        </p:spPr>
        <p:txBody>
          <a:bodyPr vert="horz" lIns="92647" tIns="46324" rIns="92647" bIns="4632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822"/>
            <a:ext cx="3037840" cy="466578"/>
          </a:xfrm>
          <a:prstGeom prst="rect">
            <a:avLst/>
          </a:prstGeom>
        </p:spPr>
        <p:txBody>
          <a:bodyPr vert="horz" lIns="92647" tIns="46324" rIns="92647" bIns="46324" rtlCol="0" anchor="b"/>
          <a:lstStyle>
            <a:lvl1pPr algn="r">
              <a:defRPr sz="1200"/>
            </a:lvl1pPr>
          </a:lstStyle>
          <a:p>
            <a:fld id="{1B57CEAF-D27A-4DDB-84AB-023D49C679D3}" type="slidenum">
              <a:rPr lang="en-US" smtClean="0"/>
              <a:t>‹#›</a:t>
            </a:fld>
            <a:endParaRPr lang="en-US" dirty="0"/>
          </a:p>
        </p:txBody>
      </p:sp>
    </p:spTree>
    <p:extLst>
      <p:ext uri="{BB962C8B-B14F-4D97-AF65-F5344CB8AC3E}">
        <p14:creationId xmlns:p14="http://schemas.microsoft.com/office/powerpoint/2010/main" val="3282893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1</a:t>
            </a:fld>
            <a:endParaRPr lang="en-US" dirty="0"/>
          </a:p>
        </p:txBody>
      </p:sp>
    </p:spTree>
    <p:extLst>
      <p:ext uri="{BB962C8B-B14F-4D97-AF65-F5344CB8AC3E}">
        <p14:creationId xmlns:p14="http://schemas.microsoft.com/office/powerpoint/2010/main" val="439629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feedback on S-100 HDF5 changes</a:t>
            </a:r>
          </a:p>
          <a:p>
            <a:r>
              <a:rPr lang="en-US" dirty="0"/>
              <a:t>	-Above proposed changes should benefit other S-XXX HDF5 time series data, such as S-111</a:t>
            </a:r>
          </a:p>
          <a:p>
            <a:r>
              <a:rPr lang="en-US" dirty="0"/>
              <a:t>	-Are changes implementable by OEMs in ECDIS? Are they implementable in S-100?</a:t>
            </a:r>
          </a:p>
          <a:p>
            <a:r>
              <a:rPr lang="en-US" dirty="0"/>
              <a:t>-Continue testing proposed HDF5 formats</a:t>
            </a:r>
          </a:p>
          <a:p>
            <a:r>
              <a:rPr lang="en-US" dirty="0"/>
              <a:t>-Submit S-100 Change Proposal</a:t>
            </a:r>
          </a:p>
          <a:p>
            <a:r>
              <a:rPr lang="en-US" dirty="0"/>
              <a:t>-Integrate changes to S-104 PS (Data Classification and Encoding Guide- </a:t>
            </a:r>
            <a:r>
              <a:rPr lang="en-US" dirty="0" err="1"/>
              <a:t>waterLevelTime</a:t>
            </a:r>
            <a:r>
              <a:rPr lang="en-US" dirty="0"/>
              <a:t>; enter F&amp;A into IHO GI Registry; Feature Catalogue (XML); trend (0.2 m) discussion; portrayal discussion; Exchange Datasets; </a:t>
            </a:r>
            <a:r>
              <a:rPr lang="en-US" dirty="0" err="1"/>
              <a:t>uncertainty+DQ</a:t>
            </a:r>
            <a:r>
              <a:rPr lang="en-US" dirty="0"/>
              <a:t>)</a:t>
            </a:r>
          </a:p>
          <a:p>
            <a:endParaRPr lang="en-US" dirty="0"/>
          </a:p>
        </p:txBody>
      </p:sp>
      <p:sp>
        <p:nvSpPr>
          <p:cNvPr id="4" name="Slide Number Placeholder 3"/>
          <p:cNvSpPr>
            <a:spLocks noGrp="1"/>
          </p:cNvSpPr>
          <p:nvPr>
            <p:ph type="sldNum" sz="quarter" idx="10"/>
          </p:nvPr>
        </p:nvSpPr>
        <p:spPr/>
        <p:txBody>
          <a:bodyPr/>
          <a:lstStyle/>
          <a:p>
            <a:fld id="{1B57CEAF-D27A-4DDB-84AB-023D49C679D3}" type="slidenum">
              <a:rPr lang="en-US" smtClean="0"/>
              <a:t>10</a:t>
            </a:fld>
            <a:endParaRPr lang="en-US" dirty="0"/>
          </a:p>
        </p:txBody>
      </p:sp>
    </p:spTree>
    <p:extLst>
      <p:ext uri="{BB962C8B-B14F-4D97-AF65-F5344CB8AC3E}">
        <p14:creationId xmlns:p14="http://schemas.microsoft.com/office/powerpoint/2010/main" val="1850666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57CEAF-D27A-4DDB-84AB-023D49C679D3}" type="slidenum">
              <a:rPr lang="en-US" smtClean="0"/>
              <a:t>11</a:t>
            </a:fld>
            <a:endParaRPr lang="en-US" dirty="0"/>
          </a:p>
        </p:txBody>
      </p:sp>
    </p:spTree>
    <p:extLst>
      <p:ext uri="{BB962C8B-B14F-4D97-AF65-F5344CB8AC3E}">
        <p14:creationId xmlns:p14="http://schemas.microsoft.com/office/powerpoint/2010/main" val="577372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9044" indent="-579044">
              <a:buFont typeface="Wingdings" panose="05000000000000000000" pitchFamily="2" charset="2"/>
              <a:buChar char="§"/>
            </a:pPr>
            <a:r>
              <a:rPr lang="en-US" sz="1000" dirty="0">
                <a:solidFill>
                  <a:srgbClr val="C00000"/>
                </a:solidFill>
              </a:rPr>
              <a:t>Descoped S-104; generic S-100 Data Transfer standard:</a:t>
            </a:r>
          </a:p>
          <a:p>
            <a:pPr marL="579044" indent="-579044">
              <a:buFont typeface="Wingdings" panose="05000000000000000000" pitchFamily="2" charset="2"/>
              <a:buChar char="§"/>
            </a:pPr>
            <a:endParaRPr lang="en-US" sz="1000" dirty="0">
              <a:solidFill>
                <a:srgbClr val="C00000"/>
              </a:solidFill>
            </a:endParaRPr>
          </a:p>
          <a:p>
            <a:pPr marL="579044" indent="-579044">
              <a:buFont typeface="Wingdings" panose="05000000000000000000" pitchFamily="2" charset="2"/>
              <a:buChar char="§"/>
            </a:pPr>
            <a:r>
              <a:rPr lang="en-US" sz="1000" dirty="0">
                <a:solidFill>
                  <a:srgbClr val="C00000"/>
                </a:solidFill>
              </a:rPr>
              <a:t> S-112 Dynamic Water Level Data Transfer will be discontinued; functionality will be in S-104 and/or generic S-100 Data Transfer standard</a:t>
            </a:r>
          </a:p>
          <a:p>
            <a:pPr marL="1042279" lvl="1" indent="-579044">
              <a:buFont typeface="Wingdings" panose="05000000000000000000" pitchFamily="2" charset="2"/>
              <a:buChar char="§"/>
            </a:pPr>
            <a:r>
              <a:rPr lang="en-US" sz="1000" dirty="0"/>
              <a:t>Tides, Water Level and Currents (TWCWG) to HSSC9: “The HSSC is invited to consider development of a </a:t>
            </a:r>
            <a:r>
              <a:rPr lang="en-US" sz="1000" b="1" dirty="0"/>
              <a:t>generic S-100 Data Transfer standard </a:t>
            </a:r>
            <a:r>
              <a:rPr lang="en-US" sz="1000" dirty="0"/>
              <a:t>rather than continue development of S-112”</a:t>
            </a:r>
          </a:p>
          <a:p>
            <a:pPr marL="1042279" lvl="1" indent="-579044">
              <a:buFont typeface="Wingdings" panose="05000000000000000000" pitchFamily="2" charset="2"/>
              <a:buChar char="§"/>
            </a:pPr>
            <a:r>
              <a:rPr lang="en-US" sz="1000" dirty="0"/>
              <a:t>HSSC9/38 HSSC noted that development of S-112 is no longer required as the functionality will be in </a:t>
            </a:r>
            <a:r>
              <a:rPr lang="en-US" sz="1000" b="1" dirty="0"/>
              <a:t>S-104 – Water Levels </a:t>
            </a:r>
            <a:r>
              <a:rPr lang="en-US" sz="1000" dirty="0"/>
              <a:t>- and agreed to reassign the S-112 identifier to another product specification as appropriate </a:t>
            </a:r>
          </a:p>
          <a:p>
            <a:endParaRPr lang="en-US" sz="1000" dirty="0"/>
          </a:p>
          <a:p>
            <a:r>
              <a:rPr lang="en-US" sz="1000" dirty="0"/>
              <a:t>-need to re-draft data classification and encoding guide with </a:t>
            </a:r>
            <a:r>
              <a:rPr lang="en-US" sz="1000" dirty="0" err="1"/>
              <a:t>waterLevelTime</a:t>
            </a:r>
            <a:r>
              <a:rPr lang="en-US" sz="1000" dirty="0"/>
              <a:t>, make sure no gridded hydroid for now</a:t>
            </a:r>
          </a:p>
          <a:p>
            <a:r>
              <a:rPr lang="en-US" sz="1000" dirty="0"/>
              <a:t>-need to enter F&amp;A into IHO GI Registry</a:t>
            </a:r>
          </a:p>
          <a:p>
            <a:r>
              <a:rPr lang="en-US" sz="1000" dirty="0"/>
              <a:t>-Feature Catalogue (XML) for Ed. 1.0.0 will follow</a:t>
            </a:r>
          </a:p>
          <a:p>
            <a:r>
              <a:rPr lang="en-US" sz="1000" dirty="0"/>
              <a:t>-So will Portrayal Catalogue, Exchange Datasets, uncertainty, data quality</a:t>
            </a:r>
          </a:p>
          <a:p>
            <a:endParaRPr lang="en-US" sz="1000" dirty="0"/>
          </a:p>
          <a:p>
            <a:r>
              <a:rPr lang="en-US" sz="1000" dirty="0"/>
              <a:t>Other items are all in </a:t>
            </a:r>
            <a:r>
              <a:rPr lang="en-US" sz="1000" dirty="0" err="1"/>
              <a:t>paper+Appendix</a:t>
            </a:r>
            <a:r>
              <a:rPr lang="en-US" sz="1000" dirty="0"/>
              <a:t> A</a:t>
            </a:r>
          </a:p>
          <a:p>
            <a:r>
              <a:rPr lang="en-US" sz="1000" dirty="0"/>
              <a:t>-</a:t>
            </a:r>
            <a:r>
              <a:rPr lang="en-US" sz="1000" dirty="0" err="1"/>
              <a:t>waterLevelTrend</a:t>
            </a:r>
            <a:r>
              <a:rPr lang="en-US" sz="1000" dirty="0"/>
              <a:t> 0.2m: As for the trend categories and the critical value (i.e., 0.2 m), there are good arguments on both sides. Having a single value for all HOs will produce uniformity. On the other hand, allowing each HO to set values will be flexible enough to include low tide-range areas (the Baltic Sea) or even high tide-range areas (Bay of Fundy). I'd like to hear more from Zarina and other PT members about this issue, and I've added Thomas </a:t>
            </a:r>
            <a:r>
              <a:rPr lang="en-US" sz="1000" dirty="0" err="1"/>
              <a:t>Hammarklint</a:t>
            </a:r>
            <a:r>
              <a:rPr lang="en-US" sz="1000" dirty="0"/>
              <a:t>, who questioned the 0.2 m value at TWCWG4, to the distribution list.</a:t>
            </a:r>
          </a:p>
          <a:p>
            <a:endParaRPr lang="en-US" sz="1000" dirty="0"/>
          </a:p>
          <a:p>
            <a:r>
              <a:rPr lang="en-US" sz="1000" dirty="0"/>
              <a:t>-Finally, we can postpone discussion about the pick report and graphic plot portrayal until later, since the data to support all the options will be included in the HDF5 file. (deselect time series on graphic plot, portrayal of vertical datum on pick report, change default priority of pick report, </a:t>
            </a:r>
            <a:r>
              <a:rPr lang="en-US" sz="1000" dirty="0" err="1"/>
              <a:t>etc</a:t>
            </a:r>
            <a:r>
              <a:rPr lang="en-US" sz="1000" dirty="0"/>
              <a:t>).</a:t>
            </a:r>
          </a:p>
        </p:txBody>
      </p:sp>
      <p:sp>
        <p:nvSpPr>
          <p:cNvPr id="4" name="Slide Number Placeholder 3"/>
          <p:cNvSpPr>
            <a:spLocks noGrp="1"/>
          </p:cNvSpPr>
          <p:nvPr>
            <p:ph type="sldNum" sz="quarter" idx="5"/>
          </p:nvPr>
        </p:nvSpPr>
        <p:spPr/>
        <p:txBody>
          <a:bodyPr/>
          <a:lstStyle/>
          <a:p>
            <a:fld id="{1B57CEAF-D27A-4DDB-84AB-023D49C679D3}" type="slidenum">
              <a:rPr lang="en-US" smtClean="0"/>
              <a:t>12</a:t>
            </a:fld>
            <a:endParaRPr lang="en-US" dirty="0"/>
          </a:p>
        </p:txBody>
      </p:sp>
    </p:spTree>
    <p:extLst>
      <p:ext uri="{BB962C8B-B14F-4D97-AF65-F5344CB8AC3E}">
        <p14:creationId xmlns:p14="http://schemas.microsoft.com/office/powerpoint/2010/main" val="780466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-TWCWG not yet in agreement on tidal zones of influence; S-104 Ed. 1.0.0 will not include AIS delivery of real-time data until areas of influence are resolved in TWCWG. Maybe by Ed. 2.0.0.</a:t>
            </a:r>
          </a:p>
          <a:p>
            <a:r>
              <a:rPr lang="en-US" sz="1000" dirty="0"/>
              <a:t>-TWCWG has discussed framework for zones (GML), but it would be up to the HO to generate the zone data.</a:t>
            </a:r>
          </a:p>
          <a:p>
            <a:r>
              <a:rPr lang="en-US" sz="1000" dirty="0"/>
              <a:t>-S-104 Ed 1.0.0 will still have HDF5 (i.e. via internet)</a:t>
            </a:r>
          </a:p>
          <a:p>
            <a:endParaRPr lang="en-US" sz="1000" dirty="0"/>
          </a:p>
          <a:p>
            <a:r>
              <a:rPr lang="en-US" sz="1000" dirty="0"/>
              <a:t>In Progress/Next Steps:</a:t>
            </a:r>
          </a:p>
          <a:p>
            <a:r>
              <a:rPr lang="en-US" sz="1000" dirty="0"/>
              <a:t>	-Get feedback on S-100 HDF5 changes</a:t>
            </a:r>
          </a:p>
          <a:p>
            <a:r>
              <a:rPr lang="en-US" sz="1000" dirty="0"/>
              <a:t>	-Continue testing proposed HDF5 formats</a:t>
            </a:r>
          </a:p>
          <a:p>
            <a:r>
              <a:rPr lang="en-US" sz="1000" dirty="0"/>
              <a:t>	-Submit S-100 Change Proposal</a:t>
            </a:r>
          </a:p>
          <a:p>
            <a:r>
              <a:rPr lang="en-US" sz="1000" dirty="0"/>
              <a:t>	-Integrate changes to S-104 PS (Data Classification and Encoding Guide- </a:t>
            </a:r>
            <a:r>
              <a:rPr lang="en-US" sz="1000" dirty="0" err="1"/>
              <a:t>waterLevelTime</a:t>
            </a:r>
            <a:r>
              <a:rPr lang="en-US" sz="1000" dirty="0"/>
              <a:t>; enter F&amp;A into IHO GI Registry; Feature Catalogue (XML); trend (0.2 m) discussion; portrayal discussion; Exchange Datasets; </a:t>
            </a:r>
            <a:r>
              <a:rPr lang="en-US" sz="1000" dirty="0" err="1"/>
              <a:t>uncertainty+DQ</a:t>
            </a:r>
            <a:r>
              <a:rPr lang="en-US" sz="1000" dirty="0"/>
              <a:t>)</a:t>
            </a:r>
          </a:p>
          <a:p>
            <a:endParaRPr lang="en-US" sz="1000" dirty="0"/>
          </a:p>
          <a:p>
            <a:pPr marL="579044" indent="-579044">
              <a:buFont typeface="Wingdings" panose="05000000000000000000" pitchFamily="2" charset="2"/>
              <a:buChar char="§"/>
            </a:pPr>
            <a:r>
              <a:rPr lang="en-US" sz="1000" dirty="0">
                <a:solidFill>
                  <a:srgbClr val="C00000"/>
                </a:solidFill>
              </a:rPr>
              <a:t> S-112 Dynamic Water Level Data Transfer will be discontinued; functionality will be in S-104 and/or generic S-100 Data Transfer standard</a:t>
            </a:r>
          </a:p>
          <a:p>
            <a:pPr marL="1042279" lvl="1" indent="-579044">
              <a:buFont typeface="Wingdings" panose="05000000000000000000" pitchFamily="2" charset="2"/>
              <a:buChar char="§"/>
            </a:pPr>
            <a:r>
              <a:rPr lang="en-US" sz="1000" dirty="0"/>
              <a:t>Tides, Water Level and Currents (TWCWG) to HSSC9: “The HSSC is invited to consider development of a </a:t>
            </a:r>
            <a:r>
              <a:rPr lang="en-US" sz="1000" b="1" dirty="0"/>
              <a:t>generic S-100 Data Transfer standard </a:t>
            </a:r>
            <a:r>
              <a:rPr lang="en-US" sz="1000" dirty="0"/>
              <a:t>rather than continue development of S-112”</a:t>
            </a:r>
          </a:p>
          <a:p>
            <a:pPr marL="1042279" lvl="1" indent="-579044">
              <a:buFont typeface="Wingdings" panose="05000000000000000000" pitchFamily="2" charset="2"/>
              <a:buChar char="§"/>
            </a:pPr>
            <a:r>
              <a:rPr lang="en-US" sz="1000" dirty="0"/>
              <a:t>HSSC9/38 HSSC noted that development of S-112 is no longer required as the functionality will be in </a:t>
            </a:r>
            <a:r>
              <a:rPr lang="en-US" sz="1000" b="1" dirty="0"/>
              <a:t>S-104 – Water Levels </a:t>
            </a:r>
            <a:r>
              <a:rPr lang="en-US" sz="1000" dirty="0"/>
              <a:t>- and agreed to reassign the S-112 identifier to another product specification as appropriate </a:t>
            </a:r>
          </a:p>
          <a:p>
            <a:endParaRPr lang="en-US" sz="1000" dirty="0"/>
          </a:p>
        </p:txBody>
      </p:sp>
      <p:sp>
        <p:nvSpPr>
          <p:cNvPr id="4" name="Slide Number Placeholder 3"/>
          <p:cNvSpPr>
            <a:spLocks noGrp="1"/>
          </p:cNvSpPr>
          <p:nvPr>
            <p:ph type="sldNum" sz="quarter" idx="10"/>
          </p:nvPr>
        </p:nvSpPr>
        <p:spPr/>
        <p:txBody>
          <a:bodyPr/>
          <a:lstStyle/>
          <a:p>
            <a:fld id="{1B57CEAF-D27A-4DDB-84AB-023D49C679D3}" type="slidenum">
              <a:rPr lang="en-US" smtClean="0"/>
              <a:t>2</a:t>
            </a:fld>
            <a:endParaRPr lang="en-US" dirty="0"/>
          </a:p>
        </p:txBody>
      </p:sp>
    </p:spTree>
    <p:extLst>
      <p:ext uri="{BB962C8B-B14F-4D97-AF65-F5344CB8AC3E}">
        <p14:creationId xmlns:p14="http://schemas.microsoft.com/office/powerpoint/2010/main" val="2839661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-focused on </a:t>
            </a:r>
            <a:r>
              <a:rPr lang="en-US" dirty="0" err="1"/>
              <a:t>dataCodingFormat</a:t>
            </a:r>
            <a:r>
              <a:rPr lang="en-US" dirty="0"/>
              <a:t> 1 as </a:t>
            </a:r>
            <a:r>
              <a:rPr lang="en-US" dirty="0" err="1"/>
              <a:t>dataCodingFormat</a:t>
            </a:r>
            <a:r>
              <a:rPr lang="en-US" dirty="0"/>
              <a:t> 2, 3 can be structured in ways similar to those described in S-111</a:t>
            </a:r>
          </a:p>
          <a:p>
            <a:r>
              <a:rPr lang="en-US" dirty="0"/>
              <a:t>-pick report: display of a graphic showing station name, valid date and time (local or UTC), </a:t>
            </a:r>
            <a:r>
              <a:rPr lang="en-US" b="1" dirty="0"/>
              <a:t>water level height and trend</a:t>
            </a:r>
            <a:r>
              <a:rPr lang="en-US" dirty="0"/>
              <a:t>, and type of water level data</a:t>
            </a:r>
          </a:p>
          <a:p>
            <a:r>
              <a:rPr lang="en-US" dirty="0"/>
              <a:t>-graphic plot: plots of multiple types of time series data over a specific time period. Type of data (observation, prediction, </a:t>
            </a:r>
            <a:r>
              <a:rPr lang="en-US" dirty="0" err="1"/>
              <a:t>etc</a:t>
            </a:r>
            <a:r>
              <a:rPr lang="en-US" dirty="0"/>
              <a:t>) represented by line </a:t>
            </a:r>
            <a:r>
              <a:rPr lang="en-US" dirty="0" err="1"/>
              <a:t>colour</a:t>
            </a:r>
            <a:endParaRPr lang="en-US" dirty="0"/>
          </a:p>
          <a:p>
            <a:pPr defTabSz="926470">
              <a:defRPr/>
            </a:pPr>
            <a:r>
              <a:rPr lang="en-US" dirty="0"/>
              <a:t>	-In graphic plot, time series of different types of water level shown from one station (e.g. </a:t>
            </a:r>
            <a:r>
              <a:rPr lang="en-US" dirty="0" err="1"/>
              <a:t>obs</a:t>
            </a:r>
            <a:r>
              <a:rPr lang="en-US" dirty="0"/>
              <a:t>, pre, </a:t>
            </a:r>
            <a:r>
              <a:rPr lang="en-US" dirty="0" err="1"/>
              <a:t>fcst</a:t>
            </a:r>
            <a:r>
              <a:rPr lang="en-US" dirty="0"/>
              <a:t>) </a:t>
            </a:r>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3</a:t>
            </a:fld>
            <a:endParaRPr lang="en-US" dirty="0"/>
          </a:p>
        </p:txBody>
      </p:sp>
    </p:spTree>
    <p:extLst>
      <p:ext uri="{BB962C8B-B14F-4D97-AF65-F5344CB8AC3E}">
        <p14:creationId xmlns:p14="http://schemas.microsoft.com/office/powerpoint/2010/main" val="183841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470">
              <a:defRPr/>
            </a:pPr>
            <a:r>
              <a:rPr lang="en-US" dirty="0"/>
              <a:t>We introduced the use cases in previous slide. Here is a sample S-104 HDF5 file for fixed time series that accommodates the use cases.</a:t>
            </a:r>
          </a:p>
          <a:p>
            <a:pPr defTabSz="926470">
              <a:defRPr/>
            </a:pPr>
            <a:endParaRPr lang="en-US" dirty="0"/>
          </a:p>
          <a:p>
            <a:pPr defTabSz="926470">
              <a:defRPr/>
            </a:pPr>
            <a:r>
              <a:rPr lang="en-US" dirty="0"/>
              <a:t>For pick report for Station 1, height and trend will come from only available series, the predictions.</a:t>
            </a:r>
          </a:p>
          <a:p>
            <a:pPr defTabSz="926470">
              <a:defRPr/>
            </a:pPr>
            <a:r>
              <a:rPr lang="en-US" dirty="0"/>
              <a:t>For pick report for Station 2, height and trend will be available from one of three possible series.</a:t>
            </a:r>
          </a:p>
          <a:p>
            <a:pPr defTabSz="926470">
              <a:defRPr/>
            </a:pPr>
            <a:endParaRPr lang="en-US" dirty="0"/>
          </a:p>
          <a:p>
            <a:pPr defTabSz="926470">
              <a:defRPr/>
            </a:pPr>
            <a:r>
              <a:rPr lang="en-US" dirty="0"/>
              <a:t>For graphic plot for Station 1, the time series of predicted height values will be plotted; trend is not plotted.</a:t>
            </a:r>
          </a:p>
          <a:p>
            <a:pPr defTabSz="926470">
              <a:defRPr/>
            </a:pPr>
            <a:r>
              <a:rPr lang="en-US" dirty="0"/>
              <a:t>For graphic plot for Station 2, all available (three) time series heights (but not trends) will be plotted, unless an option exists for deselection of some series. The </a:t>
            </a:r>
            <a:r>
              <a:rPr lang="en-US" dirty="0" err="1"/>
              <a:t>colour</a:t>
            </a:r>
            <a:r>
              <a:rPr lang="en-US" dirty="0"/>
              <a:t> and line type (solid, dashed, dotted, etc.) for each series is to be defined in the S-104 </a:t>
            </a:r>
            <a:r>
              <a:rPr lang="en-US"/>
              <a:t>Product Specification.</a:t>
            </a:r>
            <a:endParaRPr lang="en-US" dirty="0"/>
          </a:p>
          <a:p>
            <a:pPr defTabSz="926470">
              <a:defRPr/>
            </a:pPr>
            <a:endParaRPr lang="en-US" dirty="0"/>
          </a:p>
          <a:p>
            <a:pPr defTabSz="926470">
              <a:defRPr/>
            </a:pPr>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4</a:t>
            </a:fld>
            <a:endParaRPr lang="en-US" dirty="0"/>
          </a:p>
        </p:txBody>
      </p:sp>
    </p:spTree>
    <p:extLst>
      <p:ext uri="{BB962C8B-B14F-4D97-AF65-F5344CB8AC3E}">
        <p14:creationId xmlns:p14="http://schemas.microsoft.com/office/powerpoint/2010/main" val="220415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5</a:t>
            </a:fld>
            <a:endParaRPr lang="en-US" dirty="0"/>
          </a:p>
        </p:txBody>
      </p:sp>
    </p:spTree>
    <p:extLst>
      <p:ext uri="{BB962C8B-B14F-4D97-AF65-F5344CB8AC3E}">
        <p14:creationId xmlns:p14="http://schemas.microsoft.com/office/powerpoint/2010/main" val="1872783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713" indent="-173713">
              <a:buFont typeface="Arial" panose="020B0604020202020204" pitchFamily="34" charset="0"/>
              <a:buChar char="•"/>
            </a:pPr>
            <a:r>
              <a:rPr lang="en-US" sz="1000" dirty="0"/>
              <a:t>Currently, S-100 Ed. 4.0.0 details support for only uniform time interval series data.</a:t>
            </a:r>
          </a:p>
          <a:p>
            <a:pPr marL="173713" indent="-173713">
              <a:buFont typeface="Arial" panose="020B0604020202020204" pitchFamily="34" charset="0"/>
              <a:buChar char="•"/>
            </a:pPr>
            <a:r>
              <a:rPr lang="en-US" sz="1000" dirty="0"/>
              <a:t>S-100 Ed. 4.0.0 Part 10c-6 mentions as a goal that the S-100 HDF5 profile must apply to “either static data or time series data (for any of the other kinds), with fixed or variable intervals”. </a:t>
            </a:r>
          </a:p>
          <a:p>
            <a:pPr marL="173713" indent="-173713">
              <a:buFont typeface="Arial" panose="020B0604020202020204" pitchFamily="34" charset="0"/>
              <a:buChar char="•"/>
            </a:pPr>
            <a:r>
              <a:rPr lang="en-US" sz="1000" dirty="0"/>
              <a:t>As suggested by an S-104 Project Team member, observation time series may have variable time intervals.</a:t>
            </a:r>
            <a:r>
              <a:rPr lang="en-US" sz="1000" dirty="0">
                <a:effectLst/>
              </a:rPr>
              <a:t> </a:t>
            </a:r>
          </a:p>
          <a:p>
            <a:pPr marL="173713" indent="-173713">
              <a:buFont typeface="Arial" panose="020B0604020202020204" pitchFamily="34" charset="0"/>
              <a:buChar char="•"/>
            </a:pPr>
            <a:endParaRPr lang="en-US" sz="1000" dirty="0">
              <a:effectLst/>
            </a:endParaRPr>
          </a:p>
          <a:p>
            <a:pPr marL="347426" indent="-347426">
              <a:buFont typeface="Arial" panose="020B0604020202020204" pitchFamily="34" charset="0"/>
              <a:buChar char="•"/>
            </a:pPr>
            <a:r>
              <a:rPr lang="en-US" sz="1000" dirty="0">
                <a:ea typeface="Times New Roman" panose="02020603050405020304" pitchFamily="18" charset="0"/>
              </a:rPr>
              <a:t>S-100 Ed. 4.0.0 allows for doubly-compound arrays</a:t>
            </a:r>
          </a:p>
          <a:p>
            <a:pPr marL="810661" lvl="1" indent="-347426">
              <a:buFont typeface="Arial" panose="020B0604020202020204" pitchFamily="34" charset="0"/>
              <a:buChar char="•"/>
            </a:pPr>
            <a:r>
              <a:rPr lang="en-US" sz="1000" dirty="0">
                <a:solidFill>
                  <a:schemeClr val="accent1">
                    <a:lumMod val="75000"/>
                  </a:schemeClr>
                </a:solidFill>
                <a:ea typeface="Times New Roman" panose="02020603050405020304" pitchFamily="18" charset="0"/>
              </a:rPr>
              <a:t>e.g. S-111 </a:t>
            </a:r>
            <a:r>
              <a:rPr lang="en-US" sz="1000" i="1" dirty="0" err="1">
                <a:solidFill>
                  <a:schemeClr val="accent1">
                    <a:lumMod val="75000"/>
                  </a:schemeClr>
                </a:solidFill>
                <a:ea typeface="Times New Roman" panose="02020603050405020304" pitchFamily="18" charset="0"/>
              </a:rPr>
              <a:t>surfaceCurrentSpeed</a:t>
            </a:r>
            <a:r>
              <a:rPr lang="en-US" sz="1000" i="1" dirty="0">
                <a:solidFill>
                  <a:schemeClr val="accent1">
                    <a:lumMod val="75000"/>
                  </a:schemeClr>
                </a:solidFill>
                <a:ea typeface="Times New Roman" panose="02020603050405020304" pitchFamily="18" charset="0"/>
              </a:rPr>
              <a:t>, </a:t>
            </a:r>
            <a:r>
              <a:rPr lang="en-US" sz="1000" i="1" dirty="0" err="1">
                <a:solidFill>
                  <a:schemeClr val="accent1">
                    <a:lumMod val="75000"/>
                  </a:schemeClr>
                </a:solidFill>
                <a:ea typeface="Times New Roman" panose="02020603050405020304" pitchFamily="18" charset="0"/>
              </a:rPr>
              <a:t>surfaceCurrentDirection</a:t>
            </a:r>
            <a:endParaRPr lang="en-US" sz="1000" i="1" dirty="0">
              <a:ea typeface="Times New Roman" panose="02020603050405020304" pitchFamily="18" charset="0"/>
            </a:endParaRPr>
          </a:p>
          <a:p>
            <a:pPr marL="347426" indent="-347426">
              <a:buFont typeface="Arial" panose="020B0604020202020204" pitchFamily="34" charset="0"/>
              <a:buChar char="•"/>
            </a:pPr>
            <a:r>
              <a:rPr lang="en-US" sz="1000" dirty="0">
                <a:ea typeface="Times New Roman" panose="02020603050405020304" pitchFamily="18" charset="0"/>
              </a:rPr>
              <a:t>Not clear if triply (or higher) compound values datasets allowed:</a:t>
            </a:r>
          </a:p>
          <a:p>
            <a:pPr marL="810661" lvl="1" indent="-347426">
              <a:buFont typeface="Arial" panose="020B0604020202020204" pitchFamily="34" charset="0"/>
              <a:buChar char="•"/>
            </a:pPr>
            <a:r>
              <a:rPr lang="en-US" sz="1000" dirty="0">
                <a:solidFill>
                  <a:schemeClr val="accent1">
                    <a:lumMod val="75000"/>
                  </a:schemeClr>
                </a:solidFill>
                <a:ea typeface="Times New Roman" panose="02020603050405020304" pitchFamily="18" charset="0"/>
              </a:rPr>
              <a:t>e.g. S-104 </a:t>
            </a:r>
            <a:r>
              <a:rPr lang="en-US" sz="1000" i="1" dirty="0" err="1">
                <a:solidFill>
                  <a:schemeClr val="accent1">
                    <a:lumMod val="75000"/>
                  </a:schemeClr>
                </a:solidFill>
                <a:ea typeface="Times New Roman" panose="02020603050405020304" pitchFamily="18" charset="0"/>
              </a:rPr>
              <a:t>waterLevelHeight</a:t>
            </a:r>
            <a:r>
              <a:rPr lang="en-US" sz="1000" dirty="0">
                <a:solidFill>
                  <a:schemeClr val="accent1">
                    <a:lumMod val="75000"/>
                  </a:schemeClr>
                </a:solidFill>
                <a:ea typeface="Times New Roman" panose="02020603050405020304" pitchFamily="18" charset="0"/>
              </a:rPr>
              <a:t>, </a:t>
            </a:r>
            <a:r>
              <a:rPr lang="en-US" sz="1000" i="1" dirty="0" err="1">
                <a:solidFill>
                  <a:schemeClr val="accent1">
                    <a:lumMod val="75000"/>
                  </a:schemeClr>
                </a:solidFill>
                <a:ea typeface="Times New Roman" panose="02020603050405020304" pitchFamily="18" charset="0"/>
              </a:rPr>
              <a:t>waterLevelTrend</a:t>
            </a:r>
            <a:r>
              <a:rPr lang="en-US" sz="1000" dirty="0">
                <a:solidFill>
                  <a:schemeClr val="accent1">
                    <a:lumMod val="75000"/>
                  </a:schemeClr>
                </a:solidFill>
                <a:ea typeface="Times New Roman" panose="02020603050405020304" pitchFamily="18" charset="0"/>
              </a:rPr>
              <a:t>, </a:t>
            </a:r>
            <a:r>
              <a:rPr lang="en-US" sz="1000" i="1" dirty="0" err="1">
                <a:solidFill>
                  <a:schemeClr val="accent1">
                    <a:lumMod val="75000"/>
                  </a:schemeClr>
                </a:solidFill>
                <a:ea typeface="Times New Roman" panose="02020603050405020304" pitchFamily="18" charset="0"/>
              </a:rPr>
              <a:t>waterLevelTime</a:t>
            </a:r>
            <a:r>
              <a:rPr lang="en-US" sz="1000" i="1" dirty="0">
                <a:solidFill>
                  <a:schemeClr val="accent1">
                    <a:lumMod val="75000"/>
                  </a:schemeClr>
                </a:solidFill>
                <a:ea typeface="Times New Roman" panose="02020603050405020304" pitchFamily="18" charset="0"/>
              </a:rPr>
              <a:t> </a:t>
            </a:r>
            <a:endParaRPr lang="en-US" sz="1000" dirty="0">
              <a:solidFill>
                <a:schemeClr val="accent1">
                  <a:lumMod val="75000"/>
                </a:schemeClr>
              </a:solidFill>
              <a:ea typeface="Times New Roman" panose="02020603050405020304" pitchFamily="18" charset="0"/>
            </a:endParaRPr>
          </a:p>
          <a:p>
            <a:pPr marL="1273896" lvl="2" indent="-347426">
              <a:buFont typeface="Arial" panose="020B0604020202020204" pitchFamily="34" charset="0"/>
              <a:buChar char="•"/>
            </a:pPr>
            <a:r>
              <a:rPr lang="en-US" sz="1000" i="1" dirty="0" err="1">
                <a:ea typeface="Times New Roman" panose="02020603050405020304" pitchFamily="18" charset="0"/>
              </a:rPr>
              <a:t>waterLevelTime</a:t>
            </a:r>
            <a:r>
              <a:rPr lang="en-US" sz="1000" i="1" dirty="0">
                <a:ea typeface="Times New Roman" panose="02020603050405020304" pitchFamily="18" charset="0"/>
              </a:rPr>
              <a:t> </a:t>
            </a:r>
            <a:r>
              <a:rPr lang="en-US" sz="1000" dirty="0">
                <a:ea typeface="Times New Roman" panose="02020603050405020304" pitchFamily="18" charset="0"/>
              </a:rPr>
              <a:t>optional S-104 Feature Attribute, </a:t>
            </a:r>
            <a:br>
              <a:rPr lang="en-US" sz="1000" dirty="0">
                <a:ea typeface="Times New Roman" panose="02020603050405020304" pitchFamily="18" charset="0"/>
              </a:rPr>
            </a:br>
            <a:r>
              <a:rPr lang="en-US" sz="1000" dirty="0">
                <a:ea typeface="Times New Roman" panose="02020603050405020304" pitchFamily="18" charset="0"/>
              </a:rPr>
              <a:t>required for non-uniform interval time series</a:t>
            </a:r>
          </a:p>
          <a:p>
            <a:pPr marL="1273896" lvl="2" indent="-347426">
              <a:buFont typeface="Arial" panose="020B0604020202020204" pitchFamily="34" charset="0"/>
              <a:buChar char="•"/>
            </a:pPr>
            <a:endParaRPr lang="en-US" sz="1000" dirty="0">
              <a:effectLst/>
            </a:endParaRPr>
          </a:p>
          <a:p>
            <a:pPr marL="173713" indent="-173713" defTabSz="926470">
              <a:buFont typeface="Arial" panose="020B0604020202020204" pitchFamily="34" charset="0"/>
              <a:buChar char="•"/>
              <a:defRPr/>
            </a:pPr>
            <a:r>
              <a:rPr lang="en-US" sz="1000" dirty="0"/>
              <a:t>Table 10c-17 states for fixed stations that the HDF5 dataset is comprised of a compound array, “one component for each attribute specified in the corresponding feature information dataset in the Feature Information group (Table 10c-8)”.</a:t>
            </a:r>
          </a:p>
          <a:p>
            <a:pPr marL="173713" indent="-173713">
              <a:buFont typeface="Arial" panose="020B0604020202020204" pitchFamily="34" charset="0"/>
              <a:buChar char="•"/>
            </a:pPr>
            <a:endParaRPr lang="en-US" sz="1000" dirty="0">
              <a:effectLst/>
            </a:endParaRPr>
          </a:p>
          <a:p>
            <a:pPr marL="173713" indent="-173713">
              <a:buFont typeface="Arial" panose="020B0604020202020204" pitchFamily="34" charset="0"/>
              <a:buChar char="•"/>
            </a:pPr>
            <a:endParaRPr lang="en-US" sz="1000" dirty="0"/>
          </a:p>
          <a:p>
            <a:endParaRPr lang="en-US" sz="1000" dirty="0"/>
          </a:p>
        </p:txBody>
      </p:sp>
      <p:sp>
        <p:nvSpPr>
          <p:cNvPr id="4" name="Slide Number Placeholder 3"/>
          <p:cNvSpPr>
            <a:spLocks noGrp="1"/>
          </p:cNvSpPr>
          <p:nvPr>
            <p:ph type="sldNum" sz="quarter" idx="5"/>
          </p:nvPr>
        </p:nvSpPr>
        <p:spPr/>
        <p:txBody>
          <a:bodyPr/>
          <a:lstStyle/>
          <a:p>
            <a:fld id="{1B57CEAF-D27A-4DDB-84AB-023D49C679D3}" type="slidenum">
              <a:rPr lang="en-US" smtClean="0"/>
              <a:t>6</a:t>
            </a:fld>
            <a:endParaRPr lang="en-US" dirty="0"/>
          </a:p>
        </p:txBody>
      </p:sp>
    </p:spTree>
    <p:extLst>
      <p:ext uri="{BB962C8B-B14F-4D97-AF65-F5344CB8AC3E}">
        <p14:creationId xmlns:p14="http://schemas.microsoft.com/office/powerpoint/2010/main" val="6132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713" indent="-173713" defTabSz="926470">
              <a:buFont typeface="Arial" panose="020B0604020202020204" pitchFamily="34" charset="0"/>
              <a:buChar char="•"/>
              <a:defRPr/>
            </a:pPr>
            <a:r>
              <a:rPr lang="en-US" b="1" dirty="0"/>
              <a:t>TSM7-5.17 paper provides suggested wording changes:</a:t>
            </a:r>
          </a:p>
          <a:p>
            <a:pPr marL="173713" indent="-173713" defTabSz="926470">
              <a:buFont typeface="Arial" panose="020B0604020202020204" pitchFamily="34" charset="0"/>
              <a:buChar char="•"/>
              <a:defRPr/>
            </a:pPr>
            <a:endParaRPr lang="en-US" dirty="0"/>
          </a:p>
          <a:p>
            <a:pPr marL="173713" indent="-173713" defTabSz="926470">
              <a:buFont typeface="Arial" panose="020B0604020202020204" pitchFamily="34" charset="0"/>
              <a:buChar char="•"/>
              <a:defRPr/>
            </a:pPr>
            <a:r>
              <a:rPr lang="en-US" dirty="0"/>
              <a:t>The first paragraph below Table 10c-18 should now read “Time series data for all except the fixed station and moving platforms format (</a:t>
            </a:r>
            <a:r>
              <a:rPr lang="en-US" dirty="0" err="1"/>
              <a:t>dataEncodingFormat</a:t>
            </a:r>
            <a:r>
              <a:rPr lang="en-US" dirty="0"/>
              <a:t> = 1, 4) are encoded in successive groups contained within the instance group.” </a:t>
            </a:r>
          </a:p>
          <a:p>
            <a:pPr marL="173713" indent="-173713" defTabSz="926470">
              <a:buFont typeface="Arial" panose="020B0604020202020204" pitchFamily="34" charset="0"/>
              <a:buChar char="•"/>
              <a:defRPr/>
            </a:pPr>
            <a:r>
              <a:rPr lang="en-US" dirty="0"/>
              <a:t>The third paragraph below Table 10c-18 should now read “For all coverage types except fixed stations and moving platforms, the number of Groups is the number of time records.”  </a:t>
            </a:r>
          </a:p>
          <a:p>
            <a:pPr marL="173713" indent="-173713" defTabSz="926470">
              <a:buFont typeface="Arial" panose="020B0604020202020204" pitchFamily="34" charset="0"/>
              <a:buChar char="•"/>
              <a:defRPr/>
            </a:pPr>
            <a:r>
              <a:rPr lang="en-US" dirty="0"/>
              <a:t>And add “For fixed stations, the number of Groups is the number of stations”. </a:t>
            </a:r>
          </a:p>
          <a:p>
            <a:pPr marL="173713" indent="-173713" defTabSz="926470">
              <a:buFont typeface="Arial" panose="020B0604020202020204" pitchFamily="34" charset="0"/>
              <a:buChar char="•"/>
              <a:defRPr/>
            </a:pPr>
            <a:r>
              <a:rPr lang="en-US" dirty="0"/>
              <a:t>Also, Table 10c-17, second row, should be revised from ‘values: 1-dimensional Array, length = </a:t>
            </a:r>
            <a:r>
              <a:rPr lang="en-US" dirty="0" err="1"/>
              <a:t>numberOfStations</a:t>
            </a:r>
            <a:r>
              <a:rPr lang="en-US" dirty="0"/>
              <a:t>’ to ‘values: 1-dimensional Array, length = </a:t>
            </a:r>
            <a:r>
              <a:rPr lang="en-US" dirty="0" err="1"/>
              <a:t>numberOfTimes</a:t>
            </a:r>
            <a:r>
              <a:rPr lang="en-US" dirty="0"/>
              <a:t>’.</a:t>
            </a:r>
          </a:p>
          <a:p>
            <a:pPr marL="173713" indent="-173713" defTabSz="926470">
              <a:buFont typeface="Arial" panose="020B0604020202020204" pitchFamily="34" charset="0"/>
              <a:buChar char="•"/>
              <a:defRPr/>
            </a:pPr>
            <a:r>
              <a:rPr lang="en-US" dirty="0"/>
              <a:t>Table 10c-18, second row, should also be revised to reflect this change. Please see Item 3 (Expansion of the Values Group metadata) below for specific revisions to Table 10c-18.</a:t>
            </a:r>
          </a:p>
          <a:p>
            <a:pPr marL="173713" indent="-173713">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7</a:t>
            </a:fld>
            <a:endParaRPr lang="en-US" dirty="0"/>
          </a:p>
        </p:txBody>
      </p:sp>
    </p:spTree>
    <p:extLst>
      <p:ext uri="{BB962C8B-B14F-4D97-AF65-F5344CB8AC3E}">
        <p14:creationId xmlns:p14="http://schemas.microsoft.com/office/powerpoint/2010/main" val="4006514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713" indent="-173713" defTabSz="926470">
              <a:buFont typeface="Arial" panose="020B0604020202020204" pitchFamily="34" charset="0"/>
              <a:buChar char="•"/>
              <a:defRPr/>
            </a:pPr>
            <a:r>
              <a:rPr lang="en-US" dirty="0"/>
              <a:t>Note that additional variables such as Marine Resource Names (MRN) and station category (e.g., high or long-term, medium, or low) could be added here. </a:t>
            </a:r>
          </a:p>
          <a:p>
            <a:pPr marL="173713" indent="-173713" defTabSz="926470">
              <a:buFont typeface="Arial" panose="020B0604020202020204" pitchFamily="34" charset="0"/>
              <a:buChar char="•"/>
              <a:defRPr/>
            </a:pPr>
            <a:r>
              <a:rPr lang="en-US" b="1" dirty="0"/>
              <a:t>TSM7 5.17 paper provides suggested changes to Table 10c-18 row 2.</a:t>
            </a:r>
          </a:p>
          <a:p>
            <a:pPr defTabSz="926470">
              <a:defRPr/>
            </a:pPr>
            <a:endParaRPr lang="en-US" b="1" dirty="0"/>
          </a:p>
          <a:p>
            <a:pPr defTabSz="926470">
              <a:defRPr/>
            </a:pPr>
            <a:endParaRPr lang="en-US" dirty="0"/>
          </a:p>
          <a:p>
            <a:pPr defTabSz="926470">
              <a:defRPr/>
            </a:pPr>
            <a:endParaRPr lang="en-US" b="1" dirty="0"/>
          </a:p>
          <a:p>
            <a:pPr defTabSz="926470">
              <a:defRPr/>
            </a:pPr>
            <a:endParaRPr lang="en-US" b="1" dirty="0"/>
          </a:p>
          <a:p>
            <a:endParaRPr lang="en-US" dirty="0"/>
          </a:p>
        </p:txBody>
      </p:sp>
      <p:sp>
        <p:nvSpPr>
          <p:cNvPr id="4" name="Slide Number Placeholder 3"/>
          <p:cNvSpPr>
            <a:spLocks noGrp="1"/>
          </p:cNvSpPr>
          <p:nvPr>
            <p:ph type="sldNum" sz="quarter" idx="5"/>
          </p:nvPr>
        </p:nvSpPr>
        <p:spPr/>
        <p:txBody>
          <a:bodyPr/>
          <a:lstStyle/>
          <a:p>
            <a:fld id="{1B57CEAF-D27A-4DDB-84AB-023D49C679D3}" type="slidenum">
              <a:rPr lang="en-US" smtClean="0"/>
              <a:t>8</a:t>
            </a:fld>
            <a:endParaRPr lang="en-US" dirty="0"/>
          </a:p>
        </p:txBody>
      </p:sp>
    </p:spTree>
    <p:extLst>
      <p:ext uri="{BB962C8B-B14F-4D97-AF65-F5344CB8AC3E}">
        <p14:creationId xmlns:p14="http://schemas.microsoft.com/office/powerpoint/2010/main" val="3467998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need to discuss whether end user can change </a:t>
            </a:r>
            <a:r>
              <a:rPr lang="en-US" i="1" dirty="0" err="1"/>
              <a:t>pickPriorityType</a:t>
            </a:r>
            <a:r>
              <a:rPr lang="en-US" i="0" dirty="0"/>
              <a:t>, as part of S-104 portrayal specification discussion.</a:t>
            </a:r>
            <a:endParaRPr lang="en-US" i="1" dirty="0"/>
          </a:p>
        </p:txBody>
      </p:sp>
      <p:sp>
        <p:nvSpPr>
          <p:cNvPr id="4" name="Slide Number Placeholder 3"/>
          <p:cNvSpPr>
            <a:spLocks noGrp="1"/>
          </p:cNvSpPr>
          <p:nvPr>
            <p:ph type="sldNum" sz="quarter" idx="5"/>
          </p:nvPr>
        </p:nvSpPr>
        <p:spPr/>
        <p:txBody>
          <a:bodyPr/>
          <a:lstStyle/>
          <a:p>
            <a:fld id="{1B57CEAF-D27A-4DDB-84AB-023D49C679D3}" type="slidenum">
              <a:rPr lang="en-US" smtClean="0"/>
              <a:t>9</a:t>
            </a:fld>
            <a:endParaRPr lang="en-US" dirty="0"/>
          </a:p>
        </p:txBody>
      </p:sp>
    </p:spTree>
    <p:extLst>
      <p:ext uri="{BB962C8B-B14F-4D97-AF65-F5344CB8AC3E}">
        <p14:creationId xmlns:p14="http://schemas.microsoft.com/office/powerpoint/2010/main" val="106297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75460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201169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2983880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1446893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solidFill>
                  <a:schemeClr val="accent1">
                    <a:lumMod val="60000"/>
                    <a:lumOff val="40000"/>
                  </a:schemeClr>
                </a:solidFill>
                <a:latin typeface="Arial" pitchFamily="34" charset="0"/>
                <a:cs typeface="Arial" pitchFamily="34" charset="0"/>
              </a:defRPr>
            </a:lvl2pPr>
            <a:lvl3pPr>
              <a:defRPr>
                <a:solidFill>
                  <a:schemeClr val="tx1">
                    <a:lumMod val="65000"/>
                  </a:schemeClr>
                </a:solidFill>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7716928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5264856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7881E83F-27AE-43C4-8A81-22183211A757}" type="slidenum">
              <a:rPr lang="en-US" altLang="en-US"/>
              <a:pPr/>
              <a:t>‹#›</a:t>
            </a:fld>
            <a:endParaRPr lang="en-US" altLang="en-US" dirty="0"/>
          </a:p>
        </p:txBody>
      </p:sp>
    </p:spTree>
    <p:extLst>
      <p:ext uri="{BB962C8B-B14F-4D97-AF65-F5344CB8AC3E}">
        <p14:creationId xmlns:p14="http://schemas.microsoft.com/office/powerpoint/2010/main" val="111616280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F01EC02F-C5C1-4F13-82C5-199CA7683954}" type="slidenum">
              <a:rPr lang="en-US" altLang="en-US"/>
              <a:pPr/>
              <a:t>‹#›</a:t>
            </a:fld>
            <a:endParaRPr lang="en-US" altLang="en-US" dirty="0"/>
          </a:p>
        </p:txBody>
      </p:sp>
    </p:spTree>
    <p:extLst>
      <p:ext uri="{BB962C8B-B14F-4D97-AF65-F5344CB8AC3E}">
        <p14:creationId xmlns:p14="http://schemas.microsoft.com/office/powerpoint/2010/main" val="165955529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F84B1C8E-895F-4172-AE2B-50AC0F6C95F4}" type="slidenum">
              <a:rPr lang="en-US" altLang="en-US"/>
              <a:pPr/>
              <a:t>‹#›</a:t>
            </a:fld>
            <a:endParaRPr lang="en-US" altLang="en-US" dirty="0"/>
          </a:p>
        </p:txBody>
      </p:sp>
    </p:spTree>
    <p:extLst>
      <p:ext uri="{BB962C8B-B14F-4D97-AF65-F5344CB8AC3E}">
        <p14:creationId xmlns:p14="http://schemas.microsoft.com/office/powerpoint/2010/main" val="27195792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8142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836123A8-C85E-43EA-B31A-81F6E461C689}" type="slidenum">
              <a:rPr lang="en-US" altLang="en-US"/>
              <a:pPr/>
              <a:t>‹#›</a:t>
            </a:fld>
            <a:endParaRPr lang="en-US" altLang="en-US" dirty="0"/>
          </a:p>
        </p:txBody>
      </p:sp>
    </p:spTree>
    <p:extLst>
      <p:ext uri="{BB962C8B-B14F-4D97-AF65-F5344CB8AC3E}">
        <p14:creationId xmlns:p14="http://schemas.microsoft.com/office/powerpoint/2010/main" val="601811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1519028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37F7C801-D26B-4060-8614-44C4EE1F593C}" type="slidenum">
              <a:rPr lang="en-US" altLang="en-US"/>
              <a:pPr/>
              <a:t>‹#›</a:t>
            </a:fld>
            <a:endParaRPr lang="en-US" altLang="en-US" dirty="0"/>
          </a:p>
        </p:txBody>
      </p:sp>
    </p:spTree>
    <p:extLst>
      <p:ext uri="{BB962C8B-B14F-4D97-AF65-F5344CB8AC3E}">
        <p14:creationId xmlns:p14="http://schemas.microsoft.com/office/powerpoint/2010/main" val="419407478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5" name="Slide Number Placeholder 5"/>
          <p:cNvSpPr>
            <a:spLocks noGrp="1"/>
          </p:cNvSpPr>
          <p:nvPr>
            <p:ph type="sldNum" sz="quarter" idx="11"/>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662E39F4-092B-4B49-AD51-27E07B1FD8BB}" type="slidenum">
              <a:rPr lang="en-US" altLang="en-US"/>
              <a:pPr/>
              <a:t>‹#›</a:t>
            </a:fld>
            <a:endParaRPr lang="en-US" altLang="en-US" dirty="0"/>
          </a:p>
        </p:txBody>
      </p:sp>
    </p:spTree>
    <p:extLst>
      <p:ext uri="{BB962C8B-B14F-4D97-AF65-F5344CB8AC3E}">
        <p14:creationId xmlns:p14="http://schemas.microsoft.com/office/powerpoint/2010/main" val="29672479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solidFill>
                  <a:prstClr val="white"/>
                </a:solidFill>
                <a:latin typeface="Arial" charset="0"/>
                <a:cs typeface="Arial" charset="0"/>
              </a:defRPr>
            </a:lvl1pPr>
          </a:lstStyle>
          <a:p>
            <a:pPr>
              <a:defRPr/>
            </a:pPr>
            <a:r>
              <a:rPr lang="en-US" dirty="0"/>
              <a:t>November 2006</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77EACAE6-A935-4CD5-8CDA-6A0F9C16DA80}" type="slidenum">
              <a:rPr lang="en-US" altLang="en-US"/>
              <a:pPr/>
              <a:t>‹#›</a:t>
            </a:fld>
            <a:endParaRPr lang="en-US" altLang="en-US" dirty="0"/>
          </a:p>
        </p:txBody>
      </p:sp>
    </p:spTree>
    <p:extLst>
      <p:ext uri="{BB962C8B-B14F-4D97-AF65-F5344CB8AC3E}">
        <p14:creationId xmlns:p14="http://schemas.microsoft.com/office/powerpoint/2010/main" val="190241941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5" name="Rectangle 4"/>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6" name="Rectangle 5"/>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10" name="Title 1"/>
          <p:cNvSpPr>
            <a:spLocks noGrp="1"/>
          </p:cNvSpPr>
          <p:nvPr>
            <p:ph type="title"/>
          </p:nvPr>
        </p:nvSpPr>
        <p:spPr>
          <a:xfrm>
            <a:off x="219456" y="155448"/>
            <a:ext cx="3438144" cy="1139952"/>
          </a:xfrm>
        </p:spPr>
        <p:txBody>
          <a:bodyPr lIns="73152" bIns="0">
            <a:sp3d prstMaterial="matte"/>
          </a:bodyPr>
          <a:lstStyle>
            <a:lvl1pPr algn="r">
              <a:lnSpc>
                <a:spcPts val="2600"/>
              </a:lnSpc>
              <a:defRPr sz="2400" b="1"/>
            </a:lvl1pPr>
            <a:extLst/>
          </a:lstStyle>
          <a:p>
            <a:r>
              <a:rPr lang="en-US" dirty="0"/>
              <a:t>Click to edit Master title style</a:t>
            </a:r>
          </a:p>
        </p:txBody>
      </p:sp>
      <p:sp>
        <p:nvSpPr>
          <p:cNvPr id="7" name="Footer Placeholder 5"/>
          <p:cNvSpPr>
            <a:spLocks noGrp="1"/>
          </p:cNvSpPr>
          <p:nvPr>
            <p:ph type="ftr" sz="quarter" idx="10"/>
          </p:nvPr>
        </p:nvSpPr>
        <p:spPr>
          <a:xfrm>
            <a:off x="4165600" y="6356351"/>
            <a:ext cx="3860800" cy="365125"/>
          </a:xfrm>
          <a:prstGeom prst="rect">
            <a:avLst/>
          </a:prstGeom>
        </p:spPr>
        <p:txBody>
          <a:bodyPr/>
          <a:lstStyle>
            <a:lvl1pPr>
              <a:defRPr>
                <a:solidFill>
                  <a:prstClr val="white"/>
                </a:solidFill>
                <a:latin typeface="Arial" charset="0"/>
                <a:cs typeface="Arial" charset="0"/>
              </a:defRPr>
            </a:lvl1pPr>
          </a:lstStyle>
          <a:p>
            <a:pPr>
              <a:defRPr/>
            </a:pPr>
            <a:r>
              <a:rPr lang="en-US" dirty="0"/>
              <a:t>A Changing Arctic: An Urgent Call For Collaborative And Cooperative Action</a:t>
            </a:r>
          </a:p>
        </p:txBody>
      </p:sp>
      <p:sp>
        <p:nvSpPr>
          <p:cNvPr id="8" name="Slide Number Placeholder 6"/>
          <p:cNvSpPr>
            <a:spLocks noGrp="1"/>
          </p:cNvSpPr>
          <p:nvPr>
            <p:ph type="sldNum" sz="quarter" idx="11"/>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FFFFFF"/>
                </a:solidFill>
                <a:latin typeface="Arial" panose="020B0604020202020204" pitchFamily="34" charset="0"/>
              </a:defRPr>
            </a:lvl1pPr>
          </a:lstStyle>
          <a:p>
            <a:fld id="{FF189E6A-7899-4F2F-AFD3-8AF47D6EBBBF}" type="slidenum">
              <a:rPr lang="en-US" altLang="en-US"/>
              <a:pPr/>
              <a:t>‹#›</a:t>
            </a:fld>
            <a:endParaRPr lang="en-US" altLang="en-US" dirty="0"/>
          </a:p>
        </p:txBody>
      </p:sp>
    </p:spTree>
    <p:extLst>
      <p:ext uri="{BB962C8B-B14F-4D97-AF65-F5344CB8AC3E}">
        <p14:creationId xmlns:p14="http://schemas.microsoft.com/office/powerpoint/2010/main" val="4884026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163206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331800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410946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309558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396049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290734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1DE2C8-D59C-440C-B8C3-AD85F073E948}"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99922-5F56-48A3-899C-25FDCEAC0458}" type="slidenum">
              <a:rPr lang="en-US" smtClean="0"/>
              <a:t>‹#›</a:t>
            </a:fld>
            <a:endParaRPr lang="en-US" dirty="0"/>
          </a:p>
        </p:txBody>
      </p:sp>
    </p:spTree>
    <p:extLst>
      <p:ext uri="{BB962C8B-B14F-4D97-AF65-F5344CB8AC3E}">
        <p14:creationId xmlns:p14="http://schemas.microsoft.com/office/powerpoint/2010/main" val="206727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DE2C8-D59C-440C-B8C3-AD85F073E948}" type="datetimeFigureOut">
              <a:rPr lang="en-US" smtClean="0"/>
              <a:t>9/20/2019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99922-5F56-48A3-899C-25FDCEAC0458}" type="slidenum">
              <a:rPr lang="en-US" smtClean="0"/>
              <a:t>‹#›</a:t>
            </a:fld>
            <a:endParaRPr lang="en-US" dirty="0"/>
          </a:p>
        </p:txBody>
      </p:sp>
    </p:spTree>
    <p:extLst>
      <p:ext uri="{BB962C8B-B14F-4D97-AF65-F5344CB8AC3E}">
        <p14:creationId xmlns:p14="http://schemas.microsoft.com/office/powerpoint/2010/main" val="236640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B5395"/>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0" y="6400800"/>
            <a:ext cx="12192000" cy="457200"/>
          </a:xfrm>
          <a:prstGeom prst="rect">
            <a:avLst/>
          </a:prstGeom>
          <a:solidFill>
            <a:srgbClr val="0088CE"/>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TextBox 7"/>
          <p:cNvSpPr txBox="1"/>
          <p:nvPr/>
        </p:nvSpPr>
        <p:spPr>
          <a:xfrm>
            <a:off x="609600" y="6400800"/>
            <a:ext cx="9448800" cy="400050"/>
          </a:xfrm>
          <a:prstGeom prst="rect">
            <a:avLst/>
          </a:prstGeom>
          <a:noFill/>
        </p:spPr>
        <p:txBody>
          <a:bodyPr>
            <a:spAutoFit/>
          </a:bodyPr>
          <a:lstStyle/>
          <a:p>
            <a:pPr>
              <a:defRPr/>
            </a:pPr>
            <a:r>
              <a:rPr lang="en-US" sz="2000" b="1" spc="600" dirty="0">
                <a:solidFill>
                  <a:prstClr val="white"/>
                </a:solidFill>
                <a:latin typeface="Calibri"/>
                <a:cs typeface="Arial" charset="0"/>
              </a:rPr>
              <a:t>Office of Coast Survey</a:t>
            </a:r>
          </a:p>
        </p:txBody>
      </p:sp>
      <p:pic>
        <p:nvPicPr>
          <p:cNvPr id="1032" name="Picture 9" descr="Logo with transparent background.gi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464800" y="5867400"/>
            <a:ext cx="111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5618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hf hdr="0" dt="0"/>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Calibri" pitchFamily="34" charset="0"/>
        </a:defRPr>
      </a:lvl2pPr>
      <a:lvl3pPr algn="l" rtl="0" eaLnBrk="0" fontAlgn="base" hangingPunct="0">
        <a:spcBef>
          <a:spcPct val="0"/>
        </a:spcBef>
        <a:spcAft>
          <a:spcPct val="0"/>
        </a:spcAft>
        <a:defRPr sz="4000">
          <a:solidFill>
            <a:schemeClr val="tx1"/>
          </a:solidFill>
          <a:latin typeface="Calibri" pitchFamily="34" charset="0"/>
        </a:defRPr>
      </a:lvl3pPr>
      <a:lvl4pPr algn="l" rtl="0" eaLnBrk="0" fontAlgn="base" hangingPunct="0">
        <a:spcBef>
          <a:spcPct val="0"/>
        </a:spcBef>
        <a:spcAft>
          <a:spcPct val="0"/>
        </a:spcAft>
        <a:defRPr sz="4000">
          <a:solidFill>
            <a:schemeClr val="tx1"/>
          </a:solidFill>
          <a:latin typeface="Calibri" pitchFamily="34" charset="0"/>
        </a:defRPr>
      </a:lvl4pPr>
      <a:lvl5pPr algn="l" rtl="0" eaLnBrk="0" fontAlgn="base" hangingPunct="0">
        <a:spcBef>
          <a:spcPct val="0"/>
        </a:spcBef>
        <a:spcAft>
          <a:spcPct val="0"/>
        </a:spcAft>
        <a:defRPr sz="4000">
          <a:solidFill>
            <a:schemeClr val="tx1"/>
          </a:solidFill>
          <a:latin typeface="Calibri" pitchFamily="34" charset="0"/>
        </a:defRPr>
      </a:lvl5pPr>
      <a:lvl6pPr marL="457200" algn="l" rtl="0" fontAlgn="base">
        <a:spcBef>
          <a:spcPct val="0"/>
        </a:spcBef>
        <a:spcAft>
          <a:spcPct val="0"/>
        </a:spcAft>
        <a:defRPr sz="4000">
          <a:solidFill>
            <a:schemeClr val="tx1"/>
          </a:solidFill>
          <a:latin typeface="Calibri" pitchFamily="34" charset="0"/>
        </a:defRPr>
      </a:lvl6pPr>
      <a:lvl7pPr marL="914400" algn="l" rtl="0" fontAlgn="base">
        <a:spcBef>
          <a:spcPct val="0"/>
        </a:spcBef>
        <a:spcAft>
          <a:spcPct val="0"/>
        </a:spcAft>
        <a:defRPr sz="4000">
          <a:solidFill>
            <a:schemeClr val="tx1"/>
          </a:solidFill>
          <a:latin typeface="Calibri" pitchFamily="34" charset="0"/>
        </a:defRPr>
      </a:lvl7pPr>
      <a:lvl8pPr marL="1371600" algn="l" rtl="0" fontAlgn="base">
        <a:spcBef>
          <a:spcPct val="0"/>
        </a:spcBef>
        <a:spcAft>
          <a:spcPct val="0"/>
        </a:spcAft>
        <a:defRPr sz="4000">
          <a:solidFill>
            <a:schemeClr val="tx1"/>
          </a:solidFill>
          <a:latin typeface="Calibri" pitchFamily="34" charset="0"/>
        </a:defRPr>
      </a:lvl8pPr>
      <a:lvl9pPr marL="1828800" algn="l" rtl="0" fontAlgn="base">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446567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74922" y="552893"/>
            <a:ext cx="6096000" cy="954107"/>
          </a:xfrm>
          <a:prstGeom prst="rect">
            <a:avLst/>
          </a:prstGeom>
        </p:spPr>
        <p:txBody>
          <a:bodyPr>
            <a:spAutoFit/>
          </a:bodyPr>
          <a:lstStyle/>
          <a:p>
            <a:r>
              <a:rPr lang="en-US" sz="2000" b="1" dirty="0">
                <a:solidFill>
                  <a:srgbClr val="FFFFFF"/>
                </a:solidFill>
                <a:latin typeface="Calibri" panose="020F0502020204030204" pitchFamily="34" charset="0"/>
              </a:rPr>
              <a:t>Coast Survey Development Laboratory</a:t>
            </a:r>
          </a:p>
          <a:p>
            <a:r>
              <a:rPr lang="en-US" sz="1200" b="1" dirty="0">
                <a:solidFill>
                  <a:srgbClr val="FFFFFF"/>
                </a:solidFill>
                <a:latin typeface="Calibri" panose="020F0502020204030204" pitchFamily="34" charset="0"/>
              </a:rPr>
              <a:t>Office of Coast Survey</a:t>
            </a:r>
          </a:p>
          <a:p>
            <a:r>
              <a:rPr lang="en-US" sz="1200" b="1" dirty="0">
                <a:solidFill>
                  <a:srgbClr val="FFFFFF"/>
                </a:solidFill>
                <a:latin typeface="Calibri" panose="020F0502020204030204" pitchFamily="34" charset="0"/>
              </a:rPr>
              <a:t>National Ocean Service</a:t>
            </a:r>
          </a:p>
          <a:p>
            <a:r>
              <a:rPr lang="en-US" sz="1200" b="1" dirty="0">
                <a:solidFill>
                  <a:srgbClr val="FFFFFF"/>
                </a:solidFill>
                <a:latin typeface="Calibri" panose="020F0502020204030204" pitchFamily="34" charset="0"/>
              </a:rPr>
              <a:t>National Oceanic and Atmospheric Administration</a:t>
            </a:r>
            <a:endParaRPr lang="en-US" sz="1200" dirty="0"/>
          </a:p>
        </p:txBody>
      </p:sp>
      <p:sp>
        <p:nvSpPr>
          <p:cNvPr id="8" name="Rectangle 7">
            <a:extLst>
              <a:ext uri="{FF2B5EF4-FFF2-40B4-BE49-F238E27FC236}">
                <a16:creationId xmlns:a16="http://schemas.microsoft.com/office/drawing/2014/main" id="{4B91CBCD-950E-4D4D-BA9B-C8406C00B48D}"/>
              </a:ext>
            </a:extLst>
          </p:cNvPr>
          <p:cNvSpPr/>
          <p:nvPr/>
        </p:nvSpPr>
        <p:spPr>
          <a:xfrm>
            <a:off x="0" y="4728618"/>
            <a:ext cx="12192000" cy="1200329"/>
          </a:xfrm>
          <a:prstGeom prst="rect">
            <a:avLst/>
          </a:prstGeom>
        </p:spPr>
        <p:txBody>
          <a:bodyPr wrap="square">
            <a:spAutoFit/>
          </a:bodyPr>
          <a:lstStyle/>
          <a:p>
            <a:pPr algn="ctr"/>
            <a:r>
              <a:rPr lang="en-US" sz="3600" dirty="0">
                <a:solidFill>
                  <a:srgbClr val="FFFFFF"/>
                </a:solidFill>
                <a:latin typeface="Calibri" panose="020F0502020204030204" pitchFamily="34" charset="0"/>
              </a:rPr>
              <a:t>Greg </a:t>
            </a:r>
            <a:r>
              <a:rPr lang="en-US" sz="3600" dirty="0" smtClean="0">
                <a:solidFill>
                  <a:srgbClr val="FFFFFF"/>
                </a:solidFill>
                <a:latin typeface="Calibri" panose="020F0502020204030204" pitchFamily="34" charset="0"/>
              </a:rPr>
              <a:t>Seroka, </a:t>
            </a:r>
            <a:br>
              <a:rPr lang="en-US" sz="3600" dirty="0" smtClean="0">
                <a:solidFill>
                  <a:srgbClr val="FFFFFF"/>
                </a:solidFill>
                <a:latin typeface="Calibri" panose="020F0502020204030204" pitchFamily="34" charset="0"/>
              </a:rPr>
            </a:br>
            <a:r>
              <a:rPr lang="en-US" sz="3600" dirty="0" smtClean="0">
                <a:solidFill>
                  <a:srgbClr val="FFFFFF"/>
                </a:solidFill>
                <a:latin typeface="Calibri" panose="020F0502020204030204" pitchFamily="34" charset="0"/>
              </a:rPr>
              <a:t>on behalf of TWCWG</a:t>
            </a:r>
            <a:endParaRPr lang="en-US" sz="2000" dirty="0"/>
          </a:p>
        </p:txBody>
      </p:sp>
      <p:sp>
        <p:nvSpPr>
          <p:cNvPr id="9" name="Rectangle 8">
            <a:extLst>
              <a:ext uri="{FF2B5EF4-FFF2-40B4-BE49-F238E27FC236}">
                <a16:creationId xmlns:a16="http://schemas.microsoft.com/office/drawing/2014/main" id="{5074367C-9FE8-9443-AAEC-247615D05CF8}"/>
              </a:ext>
            </a:extLst>
          </p:cNvPr>
          <p:cNvSpPr/>
          <p:nvPr/>
        </p:nvSpPr>
        <p:spPr>
          <a:xfrm>
            <a:off x="0" y="2240646"/>
            <a:ext cx="12192000" cy="1754326"/>
          </a:xfrm>
          <a:prstGeom prst="rect">
            <a:avLst/>
          </a:prstGeom>
        </p:spPr>
        <p:txBody>
          <a:bodyPr wrap="square">
            <a:spAutoFit/>
          </a:bodyPr>
          <a:lstStyle/>
          <a:p>
            <a:pPr algn="ctr"/>
            <a:r>
              <a:rPr lang="en-US" sz="5400" b="1" dirty="0">
                <a:solidFill>
                  <a:srgbClr val="FFFFFF"/>
                </a:solidFill>
                <a:latin typeface="Calibri" panose="020F0502020204030204" pitchFamily="34" charset="0"/>
              </a:rPr>
              <a:t>Update on S-104, </a:t>
            </a:r>
            <a:br>
              <a:rPr lang="en-US" sz="5400" b="1" dirty="0">
                <a:solidFill>
                  <a:srgbClr val="FFFFFF"/>
                </a:solidFill>
                <a:latin typeface="Calibri" panose="020F0502020204030204" pitchFamily="34" charset="0"/>
              </a:rPr>
            </a:br>
            <a:r>
              <a:rPr lang="en-US" sz="5400" b="1" dirty="0">
                <a:solidFill>
                  <a:srgbClr val="FFFFFF"/>
                </a:solidFill>
                <a:latin typeface="Calibri" panose="020F0502020204030204" pitchFamily="34" charset="0"/>
              </a:rPr>
              <a:t>Potential S-100 HDF5 Changes</a:t>
            </a:r>
          </a:p>
        </p:txBody>
      </p:sp>
    </p:spTree>
    <p:extLst>
      <p:ext uri="{BB962C8B-B14F-4D97-AF65-F5344CB8AC3E}">
        <p14:creationId xmlns:p14="http://schemas.microsoft.com/office/powerpoint/2010/main" val="239971156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8314" y="748023"/>
            <a:ext cx="8647386" cy="493603"/>
          </a:xfrm>
        </p:spPr>
        <p:txBody>
          <a:bodyPr>
            <a:noAutofit/>
          </a:bodyPr>
          <a:lstStyle/>
          <a:p>
            <a:r>
              <a:rPr lang="en-US" sz="4000" b="1" dirty="0">
                <a:solidFill>
                  <a:srgbClr val="0070C0"/>
                </a:solidFill>
                <a:latin typeface="+mn-lt"/>
              </a:rPr>
              <a:t>In Progress/Next steps for S-104</a:t>
            </a:r>
          </a:p>
        </p:txBody>
      </p:sp>
      <p:sp>
        <p:nvSpPr>
          <p:cNvPr id="5" name="Subtitle 4"/>
          <p:cNvSpPr>
            <a:spLocks noGrp="1"/>
          </p:cNvSpPr>
          <p:nvPr>
            <p:ph type="subTitle" idx="1"/>
          </p:nvPr>
        </p:nvSpPr>
        <p:spPr>
          <a:xfrm>
            <a:off x="498050" y="1616149"/>
            <a:ext cx="11167914" cy="4529470"/>
          </a:xfrm>
        </p:spPr>
        <p:txBody>
          <a:bodyPr>
            <a:noAutofit/>
          </a:bodyPr>
          <a:lstStyle/>
          <a:p>
            <a:pPr marL="514350" indent="-514350" algn="l">
              <a:lnSpc>
                <a:spcPct val="100000"/>
              </a:lnSpc>
              <a:spcBef>
                <a:spcPts val="600"/>
              </a:spcBef>
              <a:buFont typeface="+mj-lt"/>
              <a:buAutoNum type="arabicPeriod"/>
            </a:pPr>
            <a:r>
              <a:rPr lang="en-US" sz="3200" dirty="0">
                <a:solidFill>
                  <a:srgbClr val="C00000"/>
                </a:solidFill>
              </a:rPr>
              <a:t>Gather feedback from TSM7 on S-100 HDF5 changes</a:t>
            </a:r>
          </a:p>
          <a:p>
            <a:pPr marL="514350" indent="-514350" algn="l">
              <a:lnSpc>
                <a:spcPct val="100000"/>
              </a:lnSpc>
              <a:spcBef>
                <a:spcPts val="600"/>
              </a:spcBef>
              <a:buFont typeface="+mj-lt"/>
              <a:buAutoNum type="arabicPeriod"/>
            </a:pPr>
            <a:endParaRPr lang="en-US" sz="3200" dirty="0">
              <a:solidFill>
                <a:srgbClr val="C00000"/>
              </a:solidFill>
            </a:endParaRPr>
          </a:p>
          <a:p>
            <a:pPr marL="514350" indent="-514350" algn="l">
              <a:lnSpc>
                <a:spcPct val="100000"/>
              </a:lnSpc>
              <a:spcBef>
                <a:spcPts val="600"/>
              </a:spcBef>
              <a:buFont typeface="+mj-lt"/>
              <a:buAutoNum type="arabicPeriod"/>
            </a:pPr>
            <a:r>
              <a:rPr lang="en-US" sz="3200" dirty="0">
                <a:solidFill>
                  <a:srgbClr val="C00000"/>
                </a:solidFill>
              </a:rPr>
              <a:t>Continue testing proposed HDF5 formats</a:t>
            </a:r>
          </a:p>
          <a:p>
            <a:pPr marL="514350" indent="-514350" algn="l">
              <a:lnSpc>
                <a:spcPct val="100000"/>
              </a:lnSpc>
              <a:spcBef>
                <a:spcPts val="600"/>
              </a:spcBef>
              <a:buFont typeface="+mj-lt"/>
              <a:buAutoNum type="arabicPeriod"/>
            </a:pPr>
            <a:endParaRPr lang="en-US" sz="3200" dirty="0">
              <a:solidFill>
                <a:srgbClr val="C00000"/>
              </a:solidFill>
            </a:endParaRPr>
          </a:p>
          <a:p>
            <a:pPr marL="514350" indent="-514350" algn="l">
              <a:lnSpc>
                <a:spcPct val="100000"/>
              </a:lnSpc>
              <a:spcBef>
                <a:spcPts val="600"/>
              </a:spcBef>
              <a:buFont typeface="+mj-lt"/>
              <a:buAutoNum type="arabicPeriod"/>
            </a:pPr>
            <a:r>
              <a:rPr lang="en-US" sz="3200" dirty="0">
                <a:solidFill>
                  <a:srgbClr val="C00000"/>
                </a:solidFill>
              </a:rPr>
              <a:t>Submit S-100 Change Proposal</a:t>
            </a:r>
          </a:p>
          <a:p>
            <a:pPr marL="514350" indent="-514350" algn="l">
              <a:lnSpc>
                <a:spcPct val="100000"/>
              </a:lnSpc>
              <a:spcBef>
                <a:spcPts val="600"/>
              </a:spcBef>
              <a:buFont typeface="+mj-lt"/>
              <a:buAutoNum type="arabicPeriod"/>
            </a:pPr>
            <a:endParaRPr lang="en-US" sz="3200" dirty="0">
              <a:solidFill>
                <a:srgbClr val="C00000"/>
              </a:solidFill>
            </a:endParaRPr>
          </a:p>
          <a:p>
            <a:pPr marL="514350" indent="-514350" algn="l">
              <a:lnSpc>
                <a:spcPct val="100000"/>
              </a:lnSpc>
              <a:spcBef>
                <a:spcPts val="600"/>
              </a:spcBef>
              <a:buFont typeface="+mj-lt"/>
              <a:buAutoNum type="arabicPeriod"/>
            </a:pPr>
            <a:r>
              <a:rPr lang="en-US" sz="3200" dirty="0">
                <a:solidFill>
                  <a:srgbClr val="C00000"/>
                </a:solidFill>
              </a:rPr>
              <a:t>Integrate changes to S-104 PS</a:t>
            </a:r>
          </a:p>
        </p:txBody>
      </p:sp>
    </p:spTree>
    <p:extLst>
      <p:ext uri="{BB962C8B-B14F-4D97-AF65-F5344CB8AC3E}">
        <p14:creationId xmlns:p14="http://schemas.microsoft.com/office/powerpoint/2010/main" val="416580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6156" y="2110098"/>
            <a:ext cx="6028267" cy="1325563"/>
          </a:xfrm>
        </p:spPr>
        <p:txBody>
          <a:bodyPr>
            <a:normAutofit/>
          </a:bodyPr>
          <a:lstStyle/>
          <a:p>
            <a:pPr algn="ctr"/>
            <a:r>
              <a:rPr lang="en-US" sz="3600" b="1" dirty="0">
                <a:solidFill>
                  <a:srgbClr val="0070C0"/>
                </a:solidFill>
                <a:latin typeface="+mn-lt"/>
              </a:rPr>
              <a:t>Supplementary Slides</a:t>
            </a:r>
          </a:p>
        </p:txBody>
      </p:sp>
    </p:spTree>
    <p:extLst>
      <p:ext uri="{BB962C8B-B14F-4D97-AF65-F5344CB8AC3E}">
        <p14:creationId xmlns:p14="http://schemas.microsoft.com/office/powerpoint/2010/main" val="1250783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66043" y="258903"/>
            <a:ext cx="10882489" cy="809625"/>
          </a:xfrm>
        </p:spPr>
        <p:txBody>
          <a:bodyPr>
            <a:noAutofit/>
          </a:bodyPr>
          <a:lstStyle/>
          <a:p>
            <a:pPr algn="ctr"/>
            <a:r>
              <a:rPr lang="en-US" sz="3800" b="1" dirty="0">
                <a:solidFill>
                  <a:srgbClr val="0070C0"/>
                </a:solidFill>
              </a:rPr>
              <a:t>Present status of the S-104 Product Specification</a:t>
            </a:r>
          </a:p>
        </p:txBody>
      </p:sp>
      <p:sp>
        <p:nvSpPr>
          <p:cNvPr id="6" name="Rectangle 5"/>
          <p:cNvSpPr/>
          <p:nvPr/>
        </p:nvSpPr>
        <p:spPr>
          <a:xfrm>
            <a:off x="2002653" y="1164221"/>
            <a:ext cx="8209268" cy="4953151"/>
          </a:xfrm>
          <a:prstGeom prst="rect">
            <a:avLst/>
          </a:prstGeom>
          <a:noFill/>
        </p:spPr>
        <p:txBody>
          <a:bodyPr wrap="square">
            <a:spAutoFit/>
          </a:bodyPr>
          <a:lstStyle/>
          <a:p>
            <a:pPr marL="457200" defTabSz="457200">
              <a:lnSpc>
                <a:spcPct val="107000"/>
              </a:lnSpc>
              <a:spcAft>
                <a:spcPts val="600"/>
              </a:spcAft>
              <a:defRPr/>
            </a:pPr>
            <a:r>
              <a:rPr lang="en-US" sz="2000" b="1" u="sng" dirty="0">
                <a:solidFill>
                  <a:srgbClr val="7030A0"/>
                </a:solidFill>
                <a:latin typeface="Calibri" panose="020F0502020204030204" pitchFamily="34" charset="0"/>
                <a:ea typeface="Calibri" panose="020F0502020204030204" pitchFamily="34" charset="0"/>
                <a:cs typeface="Times New Roman" panose="02020603050405020304" pitchFamily="18" charset="0"/>
              </a:rPr>
              <a:t>COMPONENTS OF THE S-104 PRODUCT SPECIFICATION</a:t>
            </a:r>
          </a:p>
          <a:p>
            <a:pPr marL="257175" indent="-257175" defTabSz="457200">
              <a:lnSpc>
                <a:spcPct val="107000"/>
              </a:lnSpc>
              <a:buFont typeface="+mj-lt"/>
              <a:buAutoNum type="arabicPeriod"/>
              <a:defRPr/>
            </a:pP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Main Document							(</a:t>
            </a: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ver. 0.0.7</a:t>
            </a:r>
            <a:r>
              <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257175" indent="-257175" defTabSz="457200">
              <a:lnSpc>
                <a:spcPct val="107000"/>
              </a:lnSpc>
              <a:buFont typeface="+mj-lt"/>
              <a:buAutoNum type="arabicPeriod"/>
              <a:defRPr/>
            </a:pP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Data Classification and Encoding Guide</a:t>
            </a:r>
          </a:p>
          <a:p>
            <a:pPr marL="801688" lvl="1" indent="-344488" defTabSz="457200">
              <a:lnSpc>
                <a:spcPct val="107000"/>
              </a:lnSpc>
              <a:buFont typeface="+mj-lt"/>
              <a:buAutoNum type="alphaLcPeriod"/>
              <a:defRPr/>
            </a:pPr>
            <a:r>
              <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Establish Feature(s) and Attributes (F&amp;A)      		(</a:t>
            </a:r>
            <a:r>
              <a:rPr lang="en-US" sz="1400" dirty="0">
                <a:latin typeface="Calibri" panose="020F0502020204030204" pitchFamily="34" charset="0"/>
                <a:ea typeface="Calibri" panose="020F0502020204030204" pitchFamily="34" charset="0"/>
                <a:cs typeface="Times New Roman" panose="02020603050405020304" pitchFamily="18" charset="0"/>
              </a:rPr>
              <a:t>Draft Annex A,</a:t>
            </a: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add </a:t>
            </a:r>
            <a:r>
              <a:rPr lang="en-US" sz="1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waterLevelTime</a:t>
            </a:r>
            <a:r>
              <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801688" lvl="1" indent="-344488"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Enter F&amp;A into the IHO GI Registry 	</a:t>
            </a:r>
          </a:p>
          <a:p>
            <a:pPr defTabSz="457200">
              <a:lnSpc>
                <a:spcPct val="107000"/>
              </a:lnSpc>
              <a:defRPr/>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3. Feature Catalogue (XML)					</a:t>
            </a:r>
          </a:p>
          <a:p>
            <a:pPr defTabSz="457200">
              <a:lnSpc>
                <a:spcPct val="107000"/>
              </a:lnSpc>
              <a:defRPr/>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4. Portrayal Catalogue 						</a:t>
            </a:r>
          </a:p>
          <a:p>
            <a:pPr marL="800100" lvl="1" indent="-342900"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Establish Symbol						</a:t>
            </a:r>
          </a:p>
          <a:p>
            <a:pPr marL="800100" lvl="1" indent="-342900"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Convert Symbol into SVG Files				</a:t>
            </a:r>
          </a:p>
          <a:p>
            <a:pPr marL="800100" lvl="1" indent="-342900"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Portrayal rules – plain text					</a:t>
            </a:r>
          </a:p>
          <a:p>
            <a:pPr marL="800100" lvl="1" indent="-342900"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Portrayal Rules (XSL)						</a:t>
            </a:r>
          </a:p>
          <a:p>
            <a:pPr marL="800100" lvl="1" indent="-342900" defTabSz="457200">
              <a:lnSpc>
                <a:spcPct val="107000"/>
              </a:lnSpc>
              <a:buFont typeface="+mj-lt"/>
              <a:buAutoNum type="alphaLcPeriod"/>
              <a:defRP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Enter symbol into Portrayal Register			</a:t>
            </a:r>
          </a:p>
          <a:p>
            <a:pPr indent="-342900" defTabSz="457200">
              <a:lnSpc>
                <a:spcPct val="107000"/>
              </a:lnSpc>
              <a:buFont typeface="+mj-lt"/>
              <a:buAutoNum type="arabicPeriod" startAt="5"/>
              <a:defRPr/>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Exchange Format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7000"/>
              </a:lnSpc>
              <a:spcAft>
                <a:spcPts val="600"/>
              </a:spcAft>
              <a:defRPr/>
            </a:pP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457200" defTabSz="457200">
              <a:lnSpc>
                <a:spcPct val="107000"/>
              </a:lnSpc>
              <a:spcAft>
                <a:spcPts val="600"/>
              </a:spcAft>
              <a:defRPr/>
            </a:pPr>
            <a:r>
              <a:rPr lang="en-US" sz="2000" b="1" u="sng" dirty="0">
                <a:solidFill>
                  <a:srgbClr val="7030A0"/>
                </a:solidFill>
                <a:latin typeface="Calibri" panose="020F0502020204030204" pitchFamily="34" charset="0"/>
                <a:ea typeface="Calibri" panose="020F0502020204030204" pitchFamily="34" charset="0"/>
                <a:cs typeface="Times New Roman" panose="02020603050405020304" pitchFamily="18" charset="0"/>
              </a:rPr>
              <a:t>S-104 EXCHANGE FILE CREATION</a:t>
            </a:r>
          </a:p>
          <a:p>
            <a:pPr marL="257175" indent="-257175" defTabSz="457200">
              <a:lnSpc>
                <a:spcPct val="107000"/>
              </a:lnSpc>
              <a:buFont typeface="+mj-lt"/>
              <a:buAutoNum type="arabicPeriod"/>
              <a:defRPr/>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S-100 Dataset (HDF5)						(</a:t>
            </a: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under development/testing</a:t>
            </a: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L="257175" indent="-257175" defTabSz="457200">
              <a:lnSpc>
                <a:spcPct val="107000"/>
              </a:lnSpc>
              <a:buFont typeface="+mj-lt"/>
              <a:buAutoNum type="arabicPeriod"/>
              <a:defRPr/>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Catalogue File (XML)						</a:t>
            </a:r>
          </a:p>
        </p:txBody>
      </p:sp>
    </p:spTree>
    <p:extLst>
      <p:ext uri="{BB962C8B-B14F-4D97-AF65-F5344CB8AC3E}">
        <p14:creationId xmlns:p14="http://schemas.microsoft.com/office/powerpoint/2010/main" val="429403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570350" y="387605"/>
            <a:ext cx="10882489" cy="602318"/>
          </a:xfrm>
        </p:spPr>
        <p:txBody>
          <a:bodyPr>
            <a:noAutofit/>
          </a:bodyPr>
          <a:lstStyle/>
          <a:p>
            <a:pPr algn="ctr"/>
            <a:r>
              <a:rPr lang="en-US" sz="4000" b="1" dirty="0">
                <a:solidFill>
                  <a:srgbClr val="0070C0"/>
                </a:solidFill>
                <a:latin typeface="+mn-lt"/>
              </a:rPr>
              <a:t>Progress in S-104: Overview</a:t>
            </a:r>
          </a:p>
        </p:txBody>
      </p:sp>
      <p:sp>
        <p:nvSpPr>
          <p:cNvPr id="6" name="Rectangle 5"/>
          <p:cNvSpPr/>
          <p:nvPr/>
        </p:nvSpPr>
        <p:spPr>
          <a:xfrm>
            <a:off x="950496" y="1124714"/>
            <a:ext cx="10122195" cy="5110245"/>
          </a:xfrm>
          <a:prstGeom prst="rect">
            <a:avLst/>
          </a:prstGeom>
          <a:noFill/>
        </p:spPr>
        <p:txBody>
          <a:bodyPr wrap="square">
            <a:spAutoFit/>
          </a:bodyPr>
          <a:lstStyle/>
          <a:p>
            <a:pPr marL="800100" indent="-342900" defTabSz="457200">
              <a:lnSpc>
                <a:spcPct val="107000"/>
              </a:lnSpc>
              <a:spcAft>
                <a:spcPts val="600"/>
              </a:spcAft>
              <a:buFont typeface="+mj-lt"/>
              <a:buAutoNum type="arabicPeriod"/>
              <a:defRPr/>
            </a:pPr>
            <a:r>
              <a:rPr lang="en-US" sz="2600" dirty="0">
                <a:latin typeface="Calibri" panose="020F0502020204030204" pitchFamily="34" charset="0"/>
                <a:ea typeface="Calibri" panose="020F0502020204030204" pitchFamily="34" charset="0"/>
                <a:cs typeface="Times New Roman" panose="02020603050405020304" pitchFamily="18" charset="0"/>
              </a:rPr>
              <a:t>Progress since TSM6 in Sep 2018</a:t>
            </a:r>
          </a:p>
          <a:p>
            <a:pPr marL="914400" lvl="1" defTabSz="457200">
              <a:lnSpc>
                <a:spcPct val="107000"/>
              </a:lnSpc>
              <a:spcAft>
                <a:spcPts val="600"/>
              </a:spcAft>
              <a:defRPr/>
            </a:pPr>
            <a:r>
              <a:rPr lang="en-US" sz="2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TWCWG4: Changes to PS, from TSM6 feedback (Ed. 0.0.7 current)</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800100" indent="-342900" defTabSz="457200">
              <a:lnSpc>
                <a:spcPct val="107000"/>
              </a:lnSpc>
              <a:spcAft>
                <a:spcPts val="600"/>
              </a:spcAft>
              <a:buFont typeface="+mj-lt"/>
              <a:buAutoNum type="arabicPeriod"/>
              <a:defRPr/>
            </a:pPr>
            <a:r>
              <a:rPr lang="en-US" sz="2600" dirty="0">
                <a:latin typeface="Calibri" panose="020F0502020204030204" pitchFamily="34" charset="0"/>
                <a:ea typeface="Calibri" panose="020F0502020204030204" pitchFamily="34" charset="0"/>
                <a:cs typeface="Times New Roman" panose="02020603050405020304" pitchFamily="18" charset="0"/>
              </a:rPr>
              <a:t>Descoping Ed. 1.0.0</a:t>
            </a:r>
          </a:p>
          <a:p>
            <a:pPr marL="914400" lvl="1" defTabSz="457200">
              <a:lnSpc>
                <a:spcPct val="107000"/>
              </a:lnSpc>
              <a:spcAft>
                <a:spcPts val="600"/>
              </a:spcAft>
              <a:defRPr/>
            </a:pPr>
            <a:r>
              <a:rPr lang="en-US" sz="2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AIS removed until areas of influence </a:t>
            </a:r>
            <a:r>
              <a:rPr lang="en-US" sz="22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are resolved</a:t>
            </a:r>
            <a:endParaRPr lang="en-US" sz="2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914400" lvl="1" defTabSz="457200">
              <a:lnSpc>
                <a:spcPct val="107000"/>
              </a:lnSpc>
              <a:spcAft>
                <a:spcPts val="600"/>
              </a:spcAft>
              <a:defRPr/>
            </a:pPr>
            <a:r>
              <a:rPr lang="en-US" sz="2200" dirty="0">
                <a:latin typeface="Calibri" panose="020F0502020204030204" pitchFamily="34" charset="0"/>
                <a:ea typeface="Calibri" panose="020F0502020204030204" pitchFamily="34" charset="0"/>
                <a:cs typeface="Times New Roman" panose="02020603050405020304" pitchFamily="18" charset="0"/>
              </a:rPr>
              <a:t>S-100 </a:t>
            </a:r>
            <a:r>
              <a:rPr lang="en-US" sz="2200" dirty="0"/>
              <a:t>generic data transfer standard (real-time)</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800100" indent="-342900" defTabSz="457200">
              <a:lnSpc>
                <a:spcPct val="107000"/>
              </a:lnSpc>
              <a:spcAft>
                <a:spcPts val="600"/>
              </a:spcAft>
              <a:buFont typeface="+mj-lt"/>
              <a:buAutoNum type="arabicPeriod"/>
              <a:defRPr/>
            </a:pPr>
            <a:r>
              <a:rPr lang="en-US" sz="2600" dirty="0">
                <a:latin typeface="Calibri" panose="020F0502020204030204" pitchFamily="34" charset="0"/>
                <a:ea typeface="Calibri" panose="020F0502020204030204" pitchFamily="34" charset="0"/>
                <a:cs typeface="Times New Roman" panose="02020603050405020304" pitchFamily="18" charset="0"/>
              </a:rPr>
              <a:t>Development of HDF5 structure  </a:t>
            </a:r>
          </a:p>
          <a:p>
            <a:pPr marL="914400" lvl="1" defTabSz="457200">
              <a:lnSpc>
                <a:spcPct val="107000"/>
              </a:lnSpc>
              <a:spcAft>
                <a:spcPts val="600"/>
              </a:spcAft>
              <a:defRPr/>
            </a:pPr>
            <a:r>
              <a:rPr lang="en-US" sz="22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Potential changes to S-100 HDF5 (TSM7-5.17 Paper)</a:t>
            </a:r>
          </a:p>
          <a:p>
            <a:pPr marL="800100" indent="-342900" defTabSz="457200">
              <a:lnSpc>
                <a:spcPct val="107000"/>
              </a:lnSpc>
              <a:spcAft>
                <a:spcPts val="600"/>
              </a:spcAft>
              <a:buFont typeface="+mj-lt"/>
              <a:buAutoNum type="arabicPeriod"/>
              <a:defRPr/>
            </a:pPr>
            <a:r>
              <a:rPr lang="en-US" sz="2600" dirty="0" smtClean="0">
                <a:latin typeface="Calibri" panose="020F0502020204030204" pitchFamily="34" charset="0"/>
                <a:ea typeface="Calibri" panose="020F0502020204030204" pitchFamily="34" charset="0"/>
                <a:cs typeface="Times New Roman" panose="02020603050405020304" pitchFamily="18" charset="0"/>
              </a:rPr>
              <a:t>In </a:t>
            </a:r>
            <a:r>
              <a:rPr lang="en-US" sz="2600" dirty="0">
                <a:latin typeface="Calibri" panose="020F0502020204030204" pitchFamily="34" charset="0"/>
                <a:ea typeface="Calibri" panose="020F0502020204030204" pitchFamily="34" charset="0"/>
                <a:cs typeface="Times New Roman" panose="02020603050405020304" pitchFamily="18" charset="0"/>
              </a:rPr>
              <a:t>Progress/Next Steps</a:t>
            </a:r>
          </a:p>
          <a:p>
            <a:pPr marL="914400" lvl="1" defTabSz="457200">
              <a:lnSpc>
                <a:spcPct val="107000"/>
              </a:lnSpc>
              <a:spcAft>
                <a:spcPts val="600"/>
              </a:spcAft>
              <a:defRPr/>
            </a:pPr>
            <a:r>
              <a:rPr lang="en-US" sz="2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Continue testing proposed HDF5 formats</a:t>
            </a:r>
          </a:p>
          <a:p>
            <a:pPr marL="914400" lvl="1" defTabSz="457200">
              <a:lnSpc>
                <a:spcPct val="107000"/>
              </a:lnSpc>
              <a:spcAft>
                <a:spcPts val="600"/>
              </a:spcAft>
              <a:defRPr/>
            </a:pPr>
            <a:r>
              <a:rPr lang="en-US" sz="2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Submit S-100 Change Proposal</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914400" lvl="1" defTabSz="457200">
              <a:lnSpc>
                <a:spcPct val="107000"/>
              </a:lnSpc>
              <a:spcAft>
                <a:spcPts val="600"/>
              </a:spcAft>
              <a:defRPr/>
            </a:pPr>
            <a:r>
              <a:rPr lang="en-US" sz="2200" dirty="0">
                <a:latin typeface="Calibri" panose="020F0502020204030204" pitchFamily="34" charset="0"/>
                <a:ea typeface="Calibri" panose="020F0502020204030204" pitchFamily="34" charset="0"/>
                <a:cs typeface="Times New Roman" panose="02020603050405020304" pitchFamily="18" charset="0"/>
              </a:rPr>
              <a:t>Integrate changes to S-104 PS</a:t>
            </a:r>
          </a:p>
        </p:txBody>
      </p:sp>
    </p:spTree>
    <p:extLst>
      <p:ext uri="{BB962C8B-B14F-4D97-AF65-F5344CB8AC3E}">
        <p14:creationId xmlns:p14="http://schemas.microsoft.com/office/powerpoint/2010/main" val="89209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D506B8D-BCC2-2D4E-9499-F28FD76F99D1}"/>
              </a:ext>
            </a:extLst>
          </p:cNvPr>
          <p:cNvSpPr txBox="1"/>
          <p:nvPr/>
        </p:nvSpPr>
        <p:spPr>
          <a:xfrm>
            <a:off x="462955" y="963973"/>
            <a:ext cx="8213212" cy="601703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t>After selection of station:</a:t>
            </a:r>
          </a:p>
          <a:p>
            <a:pPr marL="800100" lvl="1" indent="-342900">
              <a:spcAft>
                <a:spcPts val="600"/>
              </a:spcAft>
              <a:buFont typeface="Arial" panose="020B0604020202020204" pitchFamily="34" charset="0"/>
              <a:buChar char="•"/>
            </a:pPr>
            <a:r>
              <a:rPr lang="en-US" sz="2400" dirty="0">
                <a:solidFill>
                  <a:schemeClr val="accent1">
                    <a:lumMod val="75000"/>
                  </a:schemeClr>
                </a:solidFill>
              </a:rPr>
              <a:t>Use Case 1: Pick report</a:t>
            </a:r>
          </a:p>
          <a:p>
            <a:pPr marL="800100" lvl="1" indent="-342900">
              <a:spcAft>
                <a:spcPts val="600"/>
              </a:spcAft>
              <a:buFont typeface="Arial" panose="020B0604020202020204" pitchFamily="34" charset="0"/>
              <a:buChar char="•"/>
            </a:pPr>
            <a:r>
              <a:rPr lang="en-US" sz="2400" dirty="0">
                <a:solidFill>
                  <a:schemeClr val="accent1">
                    <a:lumMod val="75000"/>
                  </a:schemeClr>
                </a:solidFill>
              </a:rPr>
              <a:t>Use Case 2: Graphic plot of multiple time series</a:t>
            </a:r>
          </a:p>
          <a:p>
            <a:pPr lvl="1">
              <a:spcAft>
                <a:spcPts val="600"/>
              </a:spcAft>
            </a:pPr>
            <a:r>
              <a:rPr lang="en-US" sz="900" dirty="0">
                <a:solidFill>
                  <a:schemeClr val="accent2"/>
                </a:solidFill>
              </a:rPr>
              <a:t> </a:t>
            </a:r>
            <a:endParaRPr lang="en-US" sz="900" dirty="0"/>
          </a:p>
          <a:p>
            <a:pPr marL="342900" indent="-342900">
              <a:spcAft>
                <a:spcPts val="600"/>
              </a:spcAft>
              <a:buFont typeface="Arial" panose="020B0604020202020204" pitchFamily="34" charset="0"/>
              <a:buChar char="•"/>
            </a:pPr>
            <a:r>
              <a:rPr lang="en-US" sz="2400" dirty="0">
                <a:solidFill>
                  <a:schemeClr val="accent1">
                    <a:lumMod val="75000"/>
                  </a:schemeClr>
                </a:solidFill>
              </a:rPr>
              <a:t>Time series may have different start/end </a:t>
            </a:r>
          </a:p>
          <a:p>
            <a:pPr>
              <a:spcAft>
                <a:spcPts val="600"/>
              </a:spcAft>
            </a:pPr>
            <a:r>
              <a:rPr lang="en-US" sz="2400" dirty="0">
                <a:solidFill>
                  <a:schemeClr val="accent1">
                    <a:lumMod val="75000"/>
                  </a:schemeClr>
                </a:solidFill>
              </a:rPr>
              <a:t>     times, # records</a:t>
            </a:r>
            <a:endParaRPr lang="en-US" sz="900" dirty="0">
              <a:solidFill>
                <a:schemeClr val="accent1">
                  <a:lumMod val="75000"/>
                </a:schemeClr>
              </a:solidFill>
            </a:endParaRPr>
          </a:p>
          <a:p>
            <a:pPr marL="342900" indent="-342900">
              <a:spcAft>
                <a:spcPts val="600"/>
              </a:spcAft>
              <a:buFont typeface="Arial" panose="020B0604020202020204" pitchFamily="34" charset="0"/>
              <a:buChar char="•"/>
            </a:pPr>
            <a:r>
              <a:rPr lang="en-US" sz="2400" dirty="0"/>
              <a:t>Series have different types: prediction, etc. </a:t>
            </a:r>
          </a:p>
          <a:p>
            <a:pPr marL="800100" lvl="1" indent="-342900">
              <a:spcAft>
                <a:spcPts val="600"/>
              </a:spcAft>
              <a:buFont typeface="Arial" panose="020B0604020202020204" pitchFamily="34" charset="0"/>
              <a:buChar char="•"/>
            </a:pPr>
            <a:endParaRPr lang="en-US" sz="900" dirty="0">
              <a:solidFill>
                <a:schemeClr val="accent1">
                  <a:lumMod val="75000"/>
                </a:schemeClr>
              </a:solidFill>
            </a:endParaRPr>
          </a:p>
          <a:p>
            <a:pPr marL="342900" indent="-342900">
              <a:spcAft>
                <a:spcPts val="600"/>
              </a:spcAft>
              <a:buFont typeface="Arial" panose="020B0604020202020204" pitchFamily="34" charset="0"/>
              <a:buChar char="•"/>
            </a:pPr>
            <a:r>
              <a:rPr lang="en-US" sz="2400" dirty="0"/>
              <a:t>Series may have variable time intervals</a:t>
            </a:r>
          </a:p>
          <a:p>
            <a:pPr marL="800100" lvl="1" indent="-342900">
              <a:spcAft>
                <a:spcPts val="600"/>
              </a:spcAft>
              <a:buFont typeface="Arial" panose="020B0604020202020204" pitchFamily="34" charset="0"/>
              <a:buChar char="•"/>
            </a:pPr>
            <a:r>
              <a:rPr lang="en-US" dirty="0"/>
              <a:t>S-100 Ed. 4.0.0 Part 10c-6 mentions as a goal </a:t>
            </a:r>
            <a:br>
              <a:rPr lang="en-US" dirty="0"/>
            </a:br>
            <a:r>
              <a:rPr lang="en-US" dirty="0"/>
              <a:t>that the S-100 HDF5 profile must apply to “either </a:t>
            </a:r>
            <a:br>
              <a:rPr lang="en-US" dirty="0"/>
            </a:br>
            <a:r>
              <a:rPr lang="en-US" dirty="0"/>
              <a:t>static data or time series data (for any of the other </a:t>
            </a:r>
            <a:br>
              <a:rPr lang="en-US" dirty="0"/>
            </a:br>
            <a:r>
              <a:rPr lang="en-US" dirty="0"/>
              <a:t>kinds), with fixed or </a:t>
            </a:r>
            <a:r>
              <a:rPr lang="en-US" b="1" dirty="0"/>
              <a:t>variable intervals</a:t>
            </a:r>
            <a:r>
              <a:rPr lang="en-US" dirty="0"/>
              <a:t>.” </a:t>
            </a:r>
          </a:p>
          <a:p>
            <a:pPr marL="800100" lvl="1" indent="-342900">
              <a:spcAft>
                <a:spcPts val="600"/>
              </a:spcAft>
              <a:buFont typeface="Arial" panose="020B0604020202020204" pitchFamily="34" charset="0"/>
              <a:buChar char="•"/>
            </a:pPr>
            <a:r>
              <a:rPr lang="en-US" sz="2400" dirty="0">
                <a:solidFill>
                  <a:schemeClr val="accent1">
                    <a:lumMod val="75000"/>
                  </a:schemeClr>
                </a:solidFill>
              </a:rPr>
              <a:t>S-100 does not say how to support this </a:t>
            </a:r>
            <a:br>
              <a:rPr lang="en-US" sz="2400" dirty="0">
                <a:solidFill>
                  <a:schemeClr val="accent1">
                    <a:lumMod val="75000"/>
                  </a:schemeClr>
                </a:solidFill>
              </a:rPr>
            </a:br>
            <a:r>
              <a:rPr lang="en-US" sz="2400" dirty="0">
                <a:solidFill>
                  <a:schemeClr val="accent1">
                    <a:lumMod val="75000"/>
                  </a:schemeClr>
                </a:solidFill>
              </a:rPr>
              <a:t>type of data</a:t>
            </a:r>
          </a:p>
          <a:p>
            <a:pPr marL="342900" indent="-342900">
              <a:spcAft>
                <a:spcPts val="600"/>
              </a:spcAft>
              <a:buFont typeface="Arial" panose="020B0604020202020204" pitchFamily="34" charset="0"/>
              <a:buChar char="•"/>
            </a:pPr>
            <a:endParaRPr lang="en-US" sz="2400" dirty="0">
              <a:solidFill>
                <a:schemeClr val="accent1">
                  <a:lumMod val="75000"/>
                </a:schemeClr>
              </a:solidFill>
            </a:endParaRPr>
          </a:p>
        </p:txBody>
      </p:sp>
      <p:pic>
        <p:nvPicPr>
          <p:cNvPr id="10" name="Picture 9">
            <a:extLst>
              <a:ext uri="{FF2B5EF4-FFF2-40B4-BE49-F238E27FC236}">
                <a16:creationId xmlns:a16="http://schemas.microsoft.com/office/drawing/2014/main" id="{5D2FBFA6-37C5-DF4C-857A-51EE03B1515D}"/>
              </a:ext>
            </a:extLst>
          </p:cNvPr>
          <p:cNvPicPr/>
          <p:nvPr/>
        </p:nvPicPr>
        <p:blipFill rotWithShape="1">
          <a:blip r:embed="rId3">
            <a:extLst>
              <a:ext uri="{28A0092B-C50C-407E-A947-70E740481C1C}">
                <a14:useLocalDpi xmlns:a14="http://schemas.microsoft.com/office/drawing/2010/main" val="0"/>
              </a:ext>
            </a:extLst>
          </a:blip>
          <a:srcRect l="1575" t="2669" r="5963"/>
          <a:stretch/>
        </p:blipFill>
        <p:spPr bwMode="auto">
          <a:xfrm>
            <a:off x="6385446" y="2498651"/>
            <a:ext cx="5806554" cy="4058117"/>
          </a:xfrm>
          <a:prstGeom prst="rect">
            <a:avLst/>
          </a:prstGeom>
          <a:noFill/>
        </p:spPr>
      </p:pic>
      <p:sp>
        <p:nvSpPr>
          <p:cNvPr id="2" name="Title 1"/>
          <p:cNvSpPr>
            <a:spLocks noGrp="1"/>
          </p:cNvSpPr>
          <p:nvPr>
            <p:ph type="title"/>
          </p:nvPr>
        </p:nvSpPr>
        <p:spPr>
          <a:xfrm>
            <a:off x="645460" y="68222"/>
            <a:ext cx="8487252" cy="1044606"/>
          </a:xfrm>
        </p:spPr>
        <p:txBody>
          <a:bodyPr>
            <a:normAutofit/>
          </a:bodyPr>
          <a:lstStyle/>
          <a:p>
            <a:pPr algn="ctr"/>
            <a:r>
              <a:rPr lang="en-US" sz="4000" b="1" dirty="0">
                <a:solidFill>
                  <a:srgbClr val="0070C0"/>
                </a:solidFill>
                <a:latin typeface="+mn-lt"/>
              </a:rPr>
              <a:t>S-104 Use </a:t>
            </a:r>
            <a:r>
              <a:rPr lang="en-US" sz="4000" b="1" dirty="0">
                <a:solidFill>
                  <a:schemeClr val="accent1">
                    <a:lumMod val="75000"/>
                  </a:schemeClr>
                </a:solidFill>
                <a:latin typeface="+mn-lt"/>
              </a:rPr>
              <a:t>Cases for Time Series</a:t>
            </a:r>
          </a:p>
        </p:txBody>
      </p:sp>
      <p:sp>
        <p:nvSpPr>
          <p:cNvPr id="5" name="TextBox 4">
            <a:extLst>
              <a:ext uri="{FF2B5EF4-FFF2-40B4-BE49-F238E27FC236}">
                <a16:creationId xmlns:a16="http://schemas.microsoft.com/office/drawing/2014/main" id="{CA83E3F6-9CB9-9345-A56F-D2749A221F78}"/>
              </a:ext>
            </a:extLst>
          </p:cNvPr>
          <p:cNvSpPr txBox="1"/>
          <p:nvPr/>
        </p:nvSpPr>
        <p:spPr>
          <a:xfrm>
            <a:off x="8941672" y="1866438"/>
            <a:ext cx="1624570" cy="461665"/>
          </a:xfrm>
          <a:prstGeom prst="rect">
            <a:avLst/>
          </a:prstGeom>
          <a:noFill/>
        </p:spPr>
        <p:txBody>
          <a:bodyPr wrap="square" rtlCol="0">
            <a:spAutoFit/>
          </a:bodyPr>
          <a:lstStyle/>
          <a:p>
            <a:pPr algn="ctr">
              <a:spcAft>
                <a:spcPts val="600"/>
              </a:spcAft>
            </a:pPr>
            <a:r>
              <a:rPr lang="en-US" sz="2400" dirty="0"/>
              <a:t>Pick report</a:t>
            </a:r>
          </a:p>
        </p:txBody>
      </p:sp>
      <p:pic>
        <p:nvPicPr>
          <p:cNvPr id="7" name="Picture 6" descr="\\d85userdata.dpe.protected.mil.au\za\zarina.jayaswal\My Documents\S-104_Example 1.png">
            <a:extLst>
              <a:ext uri="{FF2B5EF4-FFF2-40B4-BE49-F238E27FC236}">
                <a16:creationId xmlns:a16="http://schemas.microsoft.com/office/drawing/2014/main" id="{9A5FC1DC-7FBE-664C-8048-C23DF9B4A019}"/>
              </a:ext>
            </a:extLst>
          </p:cNvPr>
          <p:cNvPicPr/>
          <p:nvPr/>
        </p:nvPicPr>
        <p:blipFill rotWithShape="1">
          <a:blip r:embed="rId4">
            <a:extLst>
              <a:ext uri="{28A0092B-C50C-407E-A947-70E740481C1C}">
                <a14:useLocalDpi xmlns:a14="http://schemas.microsoft.com/office/drawing/2010/main" val="0"/>
              </a:ext>
            </a:extLst>
          </a:blip>
          <a:srcRect b="5032"/>
          <a:stretch/>
        </p:blipFill>
        <p:spPr bwMode="auto">
          <a:xfrm>
            <a:off x="8941672" y="231161"/>
            <a:ext cx="1624570" cy="1763335"/>
          </a:xfrm>
          <a:prstGeom prst="rect">
            <a:avLst/>
          </a:prstGeom>
          <a:noFill/>
          <a:ln>
            <a:noFill/>
          </a:ln>
        </p:spPr>
      </p:pic>
      <p:sp>
        <p:nvSpPr>
          <p:cNvPr id="11" name="TextBox 10">
            <a:extLst>
              <a:ext uri="{FF2B5EF4-FFF2-40B4-BE49-F238E27FC236}">
                <a16:creationId xmlns:a16="http://schemas.microsoft.com/office/drawing/2014/main" id="{0E9F5FBB-BE5F-9645-BBD0-A376C327343E}"/>
              </a:ext>
            </a:extLst>
          </p:cNvPr>
          <p:cNvSpPr txBox="1"/>
          <p:nvPr/>
        </p:nvSpPr>
        <p:spPr>
          <a:xfrm>
            <a:off x="7729382" y="6413868"/>
            <a:ext cx="2630452" cy="461665"/>
          </a:xfrm>
          <a:prstGeom prst="rect">
            <a:avLst/>
          </a:prstGeom>
          <a:noFill/>
        </p:spPr>
        <p:txBody>
          <a:bodyPr wrap="square" rtlCol="0">
            <a:spAutoFit/>
          </a:bodyPr>
          <a:lstStyle/>
          <a:p>
            <a:pPr algn="ctr">
              <a:spcAft>
                <a:spcPts val="600"/>
              </a:spcAft>
            </a:pPr>
            <a:r>
              <a:rPr lang="en-US" sz="2400" dirty="0"/>
              <a:t>Graphic plot</a:t>
            </a:r>
          </a:p>
        </p:txBody>
      </p:sp>
    </p:spTree>
    <p:extLst>
      <p:ext uri="{BB962C8B-B14F-4D97-AF65-F5344CB8AC3E}">
        <p14:creationId xmlns:p14="http://schemas.microsoft.com/office/powerpoint/2010/main" val="265701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283"/>
            <a:ext cx="12192000" cy="1044606"/>
          </a:xfrm>
        </p:spPr>
        <p:txBody>
          <a:bodyPr>
            <a:normAutofit/>
          </a:bodyPr>
          <a:lstStyle/>
          <a:p>
            <a:pPr algn="ctr"/>
            <a:r>
              <a:rPr lang="en-US" sz="4000" b="1" dirty="0">
                <a:solidFill>
                  <a:srgbClr val="0070C0"/>
                </a:solidFill>
                <a:latin typeface="+mn-lt"/>
              </a:rPr>
              <a:t>Sample S-104 File: Fixed Time Series</a:t>
            </a:r>
          </a:p>
        </p:txBody>
      </p:sp>
      <p:sp>
        <p:nvSpPr>
          <p:cNvPr id="8" name="TextBox 7">
            <a:extLst>
              <a:ext uri="{FF2B5EF4-FFF2-40B4-BE49-F238E27FC236}">
                <a16:creationId xmlns:a16="http://schemas.microsoft.com/office/drawing/2014/main" id="{BD506B8D-BCC2-2D4E-9499-F28FD76F99D1}"/>
              </a:ext>
            </a:extLst>
          </p:cNvPr>
          <p:cNvSpPr txBox="1"/>
          <p:nvPr/>
        </p:nvSpPr>
        <p:spPr>
          <a:xfrm>
            <a:off x="473588" y="3707173"/>
            <a:ext cx="7575259" cy="461665"/>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US" sz="2400" dirty="0">
              <a:solidFill>
                <a:schemeClr val="accent1">
                  <a:lumMod val="75000"/>
                </a:schemeClr>
              </a:solidFill>
            </a:endParaRPr>
          </a:p>
        </p:txBody>
      </p:sp>
      <p:sp>
        <p:nvSpPr>
          <p:cNvPr id="4" name="Rectangle 2">
            <a:extLst>
              <a:ext uri="{FF2B5EF4-FFF2-40B4-BE49-F238E27FC236}">
                <a16:creationId xmlns:a16="http://schemas.microsoft.com/office/drawing/2014/main" id="{25B2760F-5691-DA47-83A8-39423942493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a:extLst>
              <a:ext uri="{FF2B5EF4-FFF2-40B4-BE49-F238E27FC236}">
                <a16:creationId xmlns:a16="http://schemas.microsoft.com/office/drawing/2014/main" id="{A11450BD-344A-0F4F-9864-8A5A793A902C}"/>
              </a:ext>
            </a:extLst>
          </p:cNvPr>
          <p:cNvGraphicFramePr>
            <a:graphicFrameLocks noGrp="1"/>
          </p:cNvGraphicFramePr>
          <p:nvPr>
            <p:extLst>
              <p:ext uri="{D42A27DB-BD31-4B8C-83A1-F6EECF244321}">
                <p14:modId xmlns:p14="http://schemas.microsoft.com/office/powerpoint/2010/main" val="795733083"/>
              </p:ext>
            </p:extLst>
          </p:nvPr>
        </p:nvGraphicFramePr>
        <p:xfrm>
          <a:off x="1835457" y="1198726"/>
          <a:ext cx="8521086" cy="5318595"/>
        </p:xfrm>
        <a:graphic>
          <a:graphicData uri="http://schemas.openxmlformats.org/drawingml/2006/table">
            <a:tbl>
              <a:tblPr firstRow="1" bandRow="1">
                <a:tableStyleId>{5C22544A-7EE6-4342-B048-85BDC9FD1C3A}</a:tableStyleId>
              </a:tblPr>
              <a:tblGrid>
                <a:gridCol w="8521086">
                  <a:extLst>
                    <a:ext uri="{9D8B030D-6E8A-4147-A177-3AD203B41FA5}">
                      <a16:colId xmlns:a16="http://schemas.microsoft.com/office/drawing/2014/main" val="3068561170"/>
                    </a:ext>
                  </a:extLst>
                </a:gridCol>
              </a:tblGrid>
              <a:tr h="590955">
                <a:tc>
                  <a:txBody>
                    <a:bodyPr/>
                    <a:lstStyle/>
                    <a:p>
                      <a:r>
                        <a:rPr lang="en-US" sz="2900" dirty="0"/>
                        <a:t>S-104 HDF5 File</a:t>
                      </a:r>
                    </a:p>
                  </a:txBody>
                  <a:tcPr marL="145715" marR="145715" marT="72858" marB="72858"/>
                </a:tc>
                <a:extLst>
                  <a:ext uri="{0D108BD9-81ED-4DB2-BD59-A6C34878D82A}">
                    <a16:rowId xmlns:a16="http://schemas.microsoft.com/office/drawing/2014/main" val="3441002590"/>
                  </a:ext>
                </a:extLst>
              </a:tr>
              <a:tr h="590955">
                <a:tc>
                  <a:txBody>
                    <a:bodyPr/>
                    <a:lstStyle/>
                    <a:p>
                      <a:r>
                        <a:rPr lang="en-US" sz="2900" b="1" dirty="0"/>
                        <a:t>Feature Container: </a:t>
                      </a:r>
                      <a:r>
                        <a:rPr lang="en-US" sz="2900" dirty="0" err="1"/>
                        <a:t>WaterLevel</a:t>
                      </a:r>
                      <a:endParaRPr lang="en-US" sz="2900" dirty="0"/>
                    </a:p>
                  </a:txBody>
                  <a:tcPr marL="145715" marR="145715" marT="72858" marB="72858"/>
                </a:tc>
                <a:extLst>
                  <a:ext uri="{0D108BD9-81ED-4DB2-BD59-A6C34878D82A}">
                    <a16:rowId xmlns:a16="http://schemas.microsoft.com/office/drawing/2014/main" val="999008437"/>
                  </a:ext>
                </a:extLst>
              </a:tr>
              <a:tr h="590955">
                <a:tc>
                  <a:txBody>
                    <a:bodyPr/>
                    <a:lstStyle/>
                    <a:p>
                      <a:r>
                        <a:rPr lang="en-US" sz="2900" dirty="0"/>
                        <a:t>     </a:t>
                      </a:r>
                      <a:r>
                        <a:rPr lang="en-US" sz="2900" b="1" dirty="0"/>
                        <a:t>Feature Instance: </a:t>
                      </a:r>
                      <a:r>
                        <a:rPr lang="en-US" sz="2900" b="0" dirty="0"/>
                        <a:t>WaterLevel.01 (predictions only)</a:t>
                      </a:r>
                      <a:endParaRPr lang="en-US" sz="2900" dirty="0"/>
                    </a:p>
                  </a:txBody>
                  <a:tcPr marL="145715" marR="145715" marT="72858" marB="72858"/>
                </a:tc>
                <a:extLst>
                  <a:ext uri="{0D108BD9-81ED-4DB2-BD59-A6C34878D82A}">
                    <a16:rowId xmlns:a16="http://schemas.microsoft.com/office/drawing/2014/main" val="152715292"/>
                  </a:ext>
                </a:extLst>
              </a:tr>
              <a:tr h="590955">
                <a:tc>
                  <a:txBody>
                    <a:bodyPr/>
                    <a:lstStyle/>
                    <a:p>
                      <a:r>
                        <a:rPr lang="en-US" sz="2900" dirty="0"/>
                        <a:t>          </a:t>
                      </a:r>
                      <a:r>
                        <a:rPr lang="en-US" sz="2900" b="1" dirty="0"/>
                        <a:t>Values:</a:t>
                      </a:r>
                      <a:r>
                        <a:rPr lang="en-US" sz="2900" b="0" dirty="0"/>
                        <a:t> Group_001=Data for Station No. 1</a:t>
                      </a:r>
                      <a:endParaRPr lang="en-US" sz="2900" dirty="0"/>
                    </a:p>
                  </a:txBody>
                  <a:tcPr marL="145715" marR="145715" marT="72858" marB="72858"/>
                </a:tc>
                <a:extLst>
                  <a:ext uri="{0D108BD9-81ED-4DB2-BD59-A6C34878D82A}">
                    <a16:rowId xmlns:a16="http://schemas.microsoft.com/office/drawing/2014/main" val="432495411"/>
                  </a:ext>
                </a:extLst>
              </a:tr>
              <a:tr h="590955">
                <a:tc>
                  <a:txBody>
                    <a:bodyPr/>
                    <a:lstStyle/>
                    <a:p>
                      <a:r>
                        <a:rPr lang="en-US" sz="2900" b="1" dirty="0"/>
                        <a:t>          Values:</a:t>
                      </a:r>
                      <a:r>
                        <a:rPr lang="en-US" sz="2900" b="0" dirty="0"/>
                        <a:t> Group_002=Data for Station No. 2</a:t>
                      </a:r>
                      <a:endParaRPr lang="en-US" sz="2900" dirty="0"/>
                    </a:p>
                  </a:txBody>
                  <a:tcPr marL="145715" marR="145715" marT="72858" marB="72858"/>
                </a:tc>
                <a:extLst>
                  <a:ext uri="{0D108BD9-81ED-4DB2-BD59-A6C34878D82A}">
                    <a16:rowId xmlns:a16="http://schemas.microsoft.com/office/drawing/2014/main" val="2313752112"/>
                  </a:ext>
                </a:extLst>
              </a:tr>
              <a:tr h="590955">
                <a:tc>
                  <a:txBody>
                    <a:bodyPr/>
                    <a:lstStyle/>
                    <a:p>
                      <a:r>
                        <a:rPr lang="en-US" sz="2900" dirty="0"/>
                        <a:t>     </a:t>
                      </a:r>
                      <a:r>
                        <a:rPr lang="en-US" sz="2900" b="1" dirty="0"/>
                        <a:t>Feature Instance: </a:t>
                      </a:r>
                      <a:r>
                        <a:rPr lang="en-US" sz="2900" b="0" dirty="0"/>
                        <a:t>WaterLevel.02 (observations only)</a:t>
                      </a:r>
                      <a:endParaRPr lang="en-US" sz="2900" dirty="0"/>
                    </a:p>
                  </a:txBody>
                  <a:tcPr marL="145715" marR="145715" marT="72858" marB="72858"/>
                </a:tc>
                <a:extLst>
                  <a:ext uri="{0D108BD9-81ED-4DB2-BD59-A6C34878D82A}">
                    <a16:rowId xmlns:a16="http://schemas.microsoft.com/office/drawing/2014/main" val="3047658445"/>
                  </a:ext>
                </a:extLst>
              </a:tr>
              <a:tr h="590955">
                <a:tc>
                  <a:txBody>
                    <a:bodyPr/>
                    <a:lstStyle/>
                    <a:p>
                      <a:r>
                        <a:rPr lang="en-US" sz="2900" dirty="0"/>
                        <a:t>          </a:t>
                      </a:r>
                      <a:r>
                        <a:rPr lang="en-US" sz="2900" b="1" dirty="0"/>
                        <a:t>Values:</a:t>
                      </a:r>
                      <a:r>
                        <a:rPr lang="en-US" sz="2900" b="0" dirty="0"/>
                        <a:t> Group_001=Data for Station No. 2</a:t>
                      </a:r>
                      <a:endParaRPr lang="en-US" sz="2900" dirty="0"/>
                    </a:p>
                  </a:txBody>
                  <a:tcPr marL="145715" marR="145715" marT="72858" marB="72858"/>
                </a:tc>
                <a:extLst>
                  <a:ext uri="{0D108BD9-81ED-4DB2-BD59-A6C34878D82A}">
                    <a16:rowId xmlns:a16="http://schemas.microsoft.com/office/drawing/2014/main" val="2537745618"/>
                  </a:ext>
                </a:extLst>
              </a:tr>
              <a:tr h="590955">
                <a:tc>
                  <a:txBody>
                    <a:bodyPr/>
                    <a:lstStyle/>
                    <a:p>
                      <a:r>
                        <a:rPr lang="en-US" sz="2900" dirty="0"/>
                        <a:t>     </a:t>
                      </a:r>
                      <a:r>
                        <a:rPr lang="en-US" sz="2900" b="1" dirty="0"/>
                        <a:t>Feature Instance: </a:t>
                      </a:r>
                      <a:r>
                        <a:rPr lang="en-US" sz="2900" b="0" dirty="0"/>
                        <a:t>WaterLevel.03 (forecasts only)</a:t>
                      </a:r>
                      <a:endParaRPr lang="en-US" sz="2900" dirty="0"/>
                    </a:p>
                  </a:txBody>
                  <a:tcPr marL="145715" marR="145715" marT="72858" marB="72858"/>
                </a:tc>
                <a:extLst>
                  <a:ext uri="{0D108BD9-81ED-4DB2-BD59-A6C34878D82A}">
                    <a16:rowId xmlns:a16="http://schemas.microsoft.com/office/drawing/2014/main" val="2952142293"/>
                  </a:ext>
                </a:extLst>
              </a:tr>
              <a:tr h="590955">
                <a:tc>
                  <a:txBody>
                    <a:bodyPr/>
                    <a:lstStyle/>
                    <a:p>
                      <a:r>
                        <a:rPr lang="en-US" sz="2900" b="1" dirty="0"/>
                        <a:t>          Values:</a:t>
                      </a:r>
                      <a:r>
                        <a:rPr lang="en-US" sz="2900" b="0" dirty="0"/>
                        <a:t> Group_001=Data for Station No. 2</a:t>
                      </a:r>
                      <a:endParaRPr lang="en-US" sz="2900" dirty="0"/>
                    </a:p>
                  </a:txBody>
                  <a:tcPr marL="145715" marR="145715" marT="72858" marB="72858"/>
                </a:tc>
                <a:extLst>
                  <a:ext uri="{0D108BD9-81ED-4DB2-BD59-A6C34878D82A}">
                    <a16:rowId xmlns:a16="http://schemas.microsoft.com/office/drawing/2014/main" val="2549233817"/>
                  </a:ext>
                </a:extLst>
              </a:tr>
            </a:tbl>
          </a:graphicData>
        </a:graphic>
      </p:graphicFrame>
    </p:spTree>
    <p:extLst>
      <p:ext uri="{BB962C8B-B14F-4D97-AF65-F5344CB8AC3E}">
        <p14:creationId xmlns:p14="http://schemas.microsoft.com/office/powerpoint/2010/main" val="226059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564" y="132018"/>
            <a:ext cx="6730672" cy="1044606"/>
          </a:xfrm>
        </p:spPr>
        <p:txBody>
          <a:bodyPr>
            <a:normAutofit fontScale="90000"/>
          </a:bodyPr>
          <a:lstStyle/>
          <a:p>
            <a:pPr algn="ctr"/>
            <a:r>
              <a:rPr lang="en-US" b="1" dirty="0">
                <a:solidFill>
                  <a:srgbClr val="0070C0"/>
                </a:solidFill>
                <a:latin typeface="+mn-lt"/>
              </a:rPr>
              <a:t>Potential S-100 HDF5 Changes </a:t>
            </a:r>
            <a:r>
              <a:rPr lang="en-US" sz="2700" b="1" dirty="0">
                <a:solidFill>
                  <a:schemeClr val="accent1">
                    <a:lumMod val="75000"/>
                  </a:schemeClr>
                </a:solidFill>
                <a:latin typeface="+mn-lt"/>
                <a:ea typeface="Calibri" panose="020F0502020204030204" pitchFamily="34" charset="0"/>
                <a:cs typeface="Times New Roman" panose="02020603050405020304" pitchFamily="18" charset="0"/>
              </a:rPr>
              <a:t>(TSM7-5.17 Paper)</a:t>
            </a:r>
            <a:endParaRPr lang="en-US" sz="4000" b="1" dirty="0">
              <a:solidFill>
                <a:srgbClr val="0070C0"/>
              </a:solidFill>
              <a:latin typeface="+mn-lt"/>
            </a:endParaRPr>
          </a:p>
        </p:txBody>
      </p:sp>
      <p:sp>
        <p:nvSpPr>
          <p:cNvPr id="3" name="Rectangle 2">
            <a:extLst>
              <a:ext uri="{FF2B5EF4-FFF2-40B4-BE49-F238E27FC236}">
                <a16:creationId xmlns:a16="http://schemas.microsoft.com/office/drawing/2014/main" id="{F441B70D-3569-9148-B4F7-E96A1A8081E3}"/>
              </a:ext>
            </a:extLst>
          </p:cNvPr>
          <p:cNvSpPr/>
          <p:nvPr/>
        </p:nvSpPr>
        <p:spPr>
          <a:xfrm>
            <a:off x="1056068" y="1281750"/>
            <a:ext cx="10328856" cy="4924425"/>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smtClean="0">
                <a:solidFill>
                  <a:schemeClr val="accent1">
                    <a:lumMod val="75000"/>
                  </a:schemeClr>
                </a:solidFill>
                <a:ea typeface="Times New Roman" panose="02020603050405020304" pitchFamily="18" charset="0"/>
              </a:rPr>
              <a:t>TWCWG S-104 </a:t>
            </a:r>
            <a:r>
              <a:rPr lang="en-US" sz="2400" dirty="0">
                <a:solidFill>
                  <a:schemeClr val="accent1">
                    <a:lumMod val="75000"/>
                  </a:schemeClr>
                </a:solidFill>
                <a:ea typeface="Times New Roman" panose="02020603050405020304" pitchFamily="18" charset="0"/>
              </a:rPr>
              <a:t>Project Team developed through consensus proposed </a:t>
            </a:r>
            <a:r>
              <a:rPr lang="en-US" sz="2400" dirty="0" smtClean="0">
                <a:solidFill>
                  <a:schemeClr val="accent1">
                    <a:lumMod val="75000"/>
                  </a:schemeClr>
                </a:solidFill>
                <a:ea typeface="Times New Roman" panose="02020603050405020304" pitchFamily="18" charset="0"/>
              </a:rPr>
              <a:t/>
            </a:r>
            <a:br>
              <a:rPr lang="en-US" sz="2400" dirty="0" smtClean="0">
                <a:solidFill>
                  <a:schemeClr val="accent1">
                    <a:lumMod val="75000"/>
                  </a:schemeClr>
                </a:solidFill>
                <a:ea typeface="Times New Roman" panose="02020603050405020304" pitchFamily="18" charset="0"/>
              </a:rPr>
            </a:br>
            <a:r>
              <a:rPr lang="en-US" sz="2400" dirty="0" smtClean="0">
                <a:solidFill>
                  <a:schemeClr val="accent1">
                    <a:lumMod val="75000"/>
                  </a:schemeClr>
                </a:solidFill>
                <a:ea typeface="Times New Roman" panose="02020603050405020304" pitchFamily="18" charset="0"/>
              </a:rPr>
              <a:t>S-100 </a:t>
            </a:r>
            <a:r>
              <a:rPr lang="en-US" sz="2400" dirty="0">
                <a:solidFill>
                  <a:schemeClr val="accent1">
                    <a:lumMod val="75000"/>
                  </a:schemeClr>
                </a:solidFill>
                <a:ea typeface="Times New Roman" panose="02020603050405020304" pitchFamily="18" charset="0"/>
              </a:rPr>
              <a:t>HDF5 changes described here</a:t>
            </a:r>
          </a:p>
          <a:p>
            <a:pPr marL="800100" lvl="1" indent="-342900">
              <a:buFont typeface="Arial" panose="020B0604020202020204" pitchFamily="34" charset="0"/>
              <a:buChar char="•"/>
            </a:pPr>
            <a:r>
              <a:rPr lang="en-US" sz="2200" dirty="0">
                <a:ea typeface="Times New Roman" panose="02020603050405020304" pitchFamily="18" charset="0"/>
              </a:rPr>
              <a:t>Result includes all necessary water level, supplementary data in single HDF5 file</a:t>
            </a:r>
            <a:br>
              <a:rPr lang="en-US" sz="2200" dirty="0">
                <a:ea typeface="Times New Roman" panose="02020603050405020304" pitchFamily="18" charset="0"/>
              </a:rPr>
            </a:br>
            <a:r>
              <a:rPr lang="en-US" sz="2200" dirty="0">
                <a:solidFill>
                  <a:schemeClr val="accent1">
                    <a:lumMod val="75000"/>
                  </a:schemeClr>
                </a:solidFill>
                <a:ea typeface="Times New Roman" panose="02020603050405020304" pitchFamily="18" charset="0"/>
              </a:rPr>
              <a:t>in efficient, readable format for the 2 use cases</a:t>
            </a:r>
          </a:p>
          <a:p>
            <a:pPr marL="800100" lvl="1" indent="-342900">
              <a:buFont typeface="Arial" panose="020B0604020202020204" pitchFamily="34" charset="0"/>
              <a:buChar char="•"/>
            </a:pPr>
            <a:endParaRPr lang="en-US" sz="2200" dirty="0">
              <a:ea typeface="Times New Roman" panose="02020603050405020304" pitchFamily="18" charset="0"/>
            </a:endParaRPr>
          </a:p>
          <a:p>
            <a:pPr marL="342900" indent="-342900">
              <a:buFont typeface="Arial" panose="020B0604020202020204" pitchFamily="34" charset="0"/>
              <a:buChar char="•"/>
            </a:pPr>
            <a:r>
              <a:rPr lang="en-US" sz="2400" dirty="0">
                <a:ea typeface="Times New Roman" panose="02020603050405020304" pitchFamily="18" charset="0"/>
              </a:rPr>
              <a:t>Team is testing, finalizing HDF5 structures</a:t>
            </a:r>
          </a:p>
          <a:p>
            <a:pPr marL="342900" indent="-342900">
              <a:buFont typeface="Arial" panose="020B0604020202020204" pitchFamily="34" charset="0"/>
              <a:buChar char="•"/>
            </a:pPr>
            <a:endParaRPr lang="en-US" sz="2400" dirty="0">
              <a:ea typeface="Times New Roman" panose="02020603050405020304" pitchFamily="18" charset="0"/>
            </a:endParaRPr>
          </a:p>
          <a:p>
            <a:pPr marL="342900" indent="-342900">
              <a:buFont typeface="Arial" panose="020B0604020202020204" pitchFamily="34" charset="0"/>
              <a:buChar char="•"/>
            </a:pPr>
            <a:r>
              <a:rPr lang="en-US" sz="2400" dirty="0">
                <a:solidFill>
                  <a:schemeClr val="accent1">
                    <a:lumMod val="75000"/>
                  </a:schemeClr>
                </a:solidFill>
                <a:ea typeface="Times New Roman" panose="02020603050405020304" pitchFamily="18" charset="0"/>
              </a:rPr>
              <a:t>Seeking S-100 feedback before formally submitting S-100 Change Proposal</a:t>
            </a:r>
          </a:p>
          <a:p>
            <a:pPr marL="342900" indent="-342900">
              <a:buFont typeface="Arial" panose="020B0604020202020204" pitchFamily="34" charset="0"/>
              <a:buChar char="•"/>
            </a:pPr>
            <a:endParaRPr lang="en-US" sz="2400" dirty="0">
              <a:solidFill>
                <a:schemeClr val="accent1">
                  <a:lumMod val="75000"/>
                </a:schemeClr>
              </a:solidFill>
              <a:ea typeface="Times New Roman" panose="02020603050405020304" pitchFamily="18" charset="0"/>
            </a:endParaRPr>
          </a:p>
          <a:p>
            <a:pPr marL="342900" indent="-342900">
              <a:buFont typeface="Arial" panose="020B0604020202020204" pitchFamily="34" charset="0"/>
              <a:buChar char="•"/>
            </a:pPr>
            <a:r>
              <a:rPr lang="en-US" sz="2400" dirty="0">
                <a:ea typeface="Times New Roman" panose="02020603050405020304" pitchFamily="18" charset="0"/>
              </a:rPr>
              <a:t>Changes to S-100 that may need S-100WG approval:</a:t>
            </a:r>
            <a:endParaRPr lang="en-US" sz="2000" dirty="0">
              <a:ea typeface="Times New Roman" panose="02020603050405020304" pitchFamily="18" charset="0"/>
            </a:endParaRPr>
          </a:p>
          <a:p>
            <a:pPr marL="1714500" lvl="3" indent="-342900">
              <a:buFont typeface="+mj-lt"/>
              <a:buAutoNum type="arabicPeriod"/>
            </a:pPr>
            <a:r>
              <a:rPr lang="en-US" sz="2000" dirty="0">
                <a:solidFill>
                  <a:schemeClr val="accent1">
                    <a:lumMod val="75000"/>
                  </a:schemeClr>
                </a:solidFill>
                <a:ea typeface="Times New Roman" panose="02020603050405020304" pitchFamily="18" charset="0"/>
              </a:rPr>
              <a:t>Non-uniform time intervals</a:t>
            </a:r>
          </a:p>
          <a:p>
            <a:pPr marL="1714500" lvl="3" indent="-342900">
              <a:buFont typeface="+mj-lt"/>
              <a:buAutoNum type="arabicPeriod"/>
            </a:pPr>
            <a:r>
              <a:rPr lang="en-US" sz="2000" dirty="0">
                <a:solidFill>
                  <a:schemeClr val="accent1">
                    <a:lumMod val="75000"/>
                  </a:schemeClr>
                </a:solidFill>
                <a:ea typeface="Times New Roman" panose="02020603050405020304" pitchFamily="18" charset="0"/>
              </a:rPr>
              <a:t>Fixed-station Values Group structure change </a:t>
            </a:r>
          </a:p>
          <a:p>
            <a:pPr marL="1714500" lvl="3" indent="-342900">
              <a:buFont typeface="+mj-lt"/>
              <a:buAutoNum type="arabicPeriod"/>
            </a:pPr>
            <a:r>
              <a:rPr lang="en-US" sz="2000" dirty="0">
                <a:solidFill>
                  <a:schemeClr val="accent1">
                    <a:lumMod val="75000"/>
                  </a:schemeClr>
                </a:solidFill>
                <a:ea typeface="Times New Roman" panose="02020603050405020304" pitchFamily="18" charset="0"/>
              </a:rPr>
              <a:t>Expansion of the Values Group metadata </a:t>
            </a:r>
          </a:p>
          <a:p>
            <a:pPr marL="1714500" lvl="3" indent="-342900">
              <a:buFont typeface="+mj-lt"/>
              <a:buAutoNum type="arabicPeriod"/>
            </a:pPr>
            <a:r>
              <a:rPr lang="en-US" sz="2000" dirty="0">
                <a:ea typeface="Times New Roman" panose="02020603050405020304" pitchFamily="18" charset="0"/>
              </a:rPr>
              <a:t>Other changes we think are allowed in S-100</a:t>
            </a:r>
          </a:p>
        </p:txBody>
      </p:sp>
    </p:spTree>
    <p:extLst>
      <p:ext uri="{BB962C8B-B14F-4D97-AF65-F5344CB8AC3E}">
        <p14:creationId xmlns:p14="http://schemas.microsoft.com/office/powerpoint/2010/main" val="68328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283"/>
            <a:ext cx="12192000" cy="1044606"/>
          </a:xfrm>
        </p:spPr>
        <p:txBody>
          <a:bodyPr>
            <a:noAutofit/>
          </a:bodyPr>
          <a:lstStyle/>
          <a:p>
            <a:pPr algn="ctr"/>
            <a:r>
              <a:rPr lang="en-US" sz="4000" b="1" dirty="0">
                <a:solidFill>
                  <a:srgbClr val="0070C0"/>
                </a:solidFill>
                <a:latin typeface="+mn-lt"/>
              </a:rPr>
              <a:t>1. Non-uniform time intervals</a:t>
            </a:r>
          </a:p>
        </p:txBody>
      </p:sp>
      <p:sp>
        <p:nvSpPr>
          <p:cNvPr id="3" name="Rectangle 2">
            <a:extLst>
              <a:ext uri="{FF2B5EF4-FFF2-40B4-BE49-F238E27FC236}">
                <a16:creationId xmlns:a16="http://schemas.microsoft.com/office/drawing/2014/main" id="{F441B70D-3569-9148-B4F7-E96A1A8081E3}"/>
              </a:ext>
            </a:extLst>
          </p:cNvPr>
          <p:cNvSpPr/>
          <p:nvPr/>
        </p:nvSpPr>
        <p:spPr>
          <a:xfrm>
            <a:off x="1056068" y="3303136"/>
            <a:ext cx="10328856" cy="2985433"/>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C00000"/>
                </a:solidFill>
                <a:ea typeface="Times New Roman" panose="02020603050405020304" pitchFamily="18" charset="0"/>
              </a:rPr>
              <a:t>Are triply (or higher) compound values datasets allowed in S-100?</a:t>
            </a:r>
          </a:p>
          <a:p>
            <a:pPr marL="800100" lvl="1" indent="-342900">
              <a:buFont typeface="Arial" panose="020B0604020202020204" pitchFamily="34" charset="0"/>
              <a:buChar char="•"/>
            </a:pPr>
            <a:r>
              <a:rPr lang="en-US" sz="2200" dirty="0">
                <a:ea typeface="Times New Roman" panose="02020603050405020304" pitchFamily="18" charset="0"/>
              </a:rPr>
              <a:t>time required for each element in non-uniform interval series</a:t>
            </a:r>
          </a:p>
          <a:p>
            <a:pPr marL="800100" lvl="1" indent="-342900">
              <a:buFont typeface="Arial" panose="020B0604020202020204" pitchFamily="34" charset="0"/>
              <a:buChar char="•"/>
            </a:pPr>
            <a:endParaRPr lang="en-US" sz="2200" dirty="0"/>
          </a:p>
          <a:p>
            <a:pPr marL="285750" indent="-285750">
              <a:buFont typeface="Arial" panose="020B0604020202020204" pitchFamily="34" charset="0"/>
              <a:buChar char="•"/>
            </a:pPr>
            <a:r>
              <a:rPr lang="en-US" sz="2400" dirty="0"/>
              <a:t>New variable </a:t>
            </a:r>
            <a:r>
              <a:rPr lang="en-US" sz="2400" i="1" dirty="0" err="1"/>
              <a:t>timeIntervalIndex</a:t>
            </a:r>
            <a:r>
              <a:rPr lang="en-US" sz="2400" dirty="0"/>
              <a:t>:</a:t>
            </a:r>
          </a:p>
          <a:p>
            <a:r>
              <a:rPr lang="en-US" sz="2400" i="1" dirty="0"/>
              <a:t>	</a:t>
            </a:r>
            <a:r>
              <a:rPr lang="en-US" sz="2400" dirty="0">
                <a:solidFill>
                  <a:schemeClr val="accent1">
                    <a:lumMod val="75000"/>
                  </a:schemeClr>
                </a:solidFill>
              </a:rPr>
              <a:t>(a) if &gt; 0: uniform time interval (sec)</a:t>
            </a:r>
          </a:p>
          <a:p>
            <a:r>
              <a:rPr lang="en-US" sz="2400" i="1" dirty="0">
                <a:solidFill>
                  <a:schemeClr val="accent1">
                    <a:lumMod val="75000"/>
                  </a:schemeClr>
                </a:solidFill>
              </a:rPr>
              <a:t>	</a:t>
            </a:r>
            <a:r>
              <a:rPr lang="en-US" sz="2400" dirty="0">
                <a:solidFill>
                  <a:schemeClr val="accent1">
                    <a:lumMod val="75000"/>
                  </a:schemeClr>
                </a:solidFill>
              </a:rPr>
              <a:t>(b) if &lt; 0: non-uniform intervals</a:t>
            </a:r>
          </a:p>
          <a:p>
            <a:endParaRPr lang="en-US" sz="2400" i="1" dirty="0"/>
          </a:p>
          <a:p>
            <a:pPr marL="285750" indent="-285750">
              <a:buFont typeface="Arial" panose="020B0604020202020204" pitchFamily="34" charset="0"/>
              <a:buChar char="•"/>
            </a:pPr>
            <a:r>
              <a:rPr lang="en-US" sz="2400" dirty="0"/>
              <a:t>Optional </a:t>
            </a:r>
            <a:r>
              <a:rPr lang="en-US" sz="2400" i="1" dirty="0" err="1"/>
              <a:t>timeRecordInterval</a:t>
            </a:r>
            <a:r>
              <a:rPr lang="en-US" sz="2400" dirty="0"/>
              <a:t> used only for gridded data.</a:t>
            </a:r>
          </a:p>
        </p:txBody>
      </p:sp>
      <p:graphicFrame>
        <p:nvGraphicFramePr>
          <p:cNvPr id="5" name="Table 4">
            <a:extLst>
              <a:ext uri="{FF2B5EF4-FFF2-40B4-BE49-F238E27FC236}">
                <a16:creationId xmlns:a16="http://schemas.microsoft.com/office/drawing/2014/main" id="{2C6F14F1-496A-8F40-9A4E-5F89349A5B1B}"/>
              </a:ext>
            </a:extLst>
          </p:cNvPr>
          <p:cNvGraphicFramePr>
            <a:graphicFrameLocks noGrp="1"/>
          </p:cNvGraphicFramePr>
          <p:nvPr>
            <p:extLst>
              <p:ext uri="{D42A27DB-BD31-4B8C-83A1-F6EECF244321}">
                <p14:modId xmlns:p14="http://schemas.microsoft.com/office/powerpoint/2010/main" val="3382347146"/>
              </p:ext>
            </p:extLst>
          </p:nvPr>
        </p:nvGraphicFramePr>
        <p:xfrm>
          <a:off x="3109658" y="1271976"/>
          <a:ext cx="5972684" cy="1854200"/>
        </p:xfrm>
        <a:graphic>
          <a:graphicData uri="http://schemas.openxmlformats.org/drawingml/2006/table">
            <a:tbl>
              <a:tblPr firstRow="1" bandRow="1">
                <a:tableStyleId>{5C22544A-7EE6-4342-B048-85BDC9FD1C3A}</a:tableStyleId>
              </a:tblPr>
              <a:tblGrid>
                <a:gridCol w="622618">
                  <a:extLst>
                    <a:ext uri="{9D8B030D-6E8A-4147-A177-3AD203B41FA5}">
                      <a16:colId xmlns:a16="http://schemas.microsoft.com/office/drawing/2014/main" val="3047098032"/>
                    </a:ext>
                  </a:extLst>
                </a:gridCol>
                <a:gridCol w="3111500">
                  <a:extLst>
                    <a:ext uri="{9D8B030D-6E8A-4147-A177-3AD203B41FA5}">
                      <a16:colId xmlns:a16="http://schemas.microsoft.com/office/drawing/2014/main" val="2550724824"/>
                    </a:ext>
                  </a:extLst>
                </a:gridCol>
                <a:gridCol w="2238566">
                  <a:extLst>
                    <a:ext uri="{9D8B030D-6E8A-4147-A177-3AD203B41FA5}">
                      <a16:colId xmlns:a16="http://schemas.microsoft.com/office/drawing/2014/main" val="718647822"/>
                    </a:ext>
                  </a:extLst>
                </a:gridCol>
              </a:tblGrid>
              <a:tr h="370840">
                <a:tc>
                  <a:txBody>
                    <a:bodyPr/>
                    <a:lstStyle/>
                    <a:p>
                      <a:endParaRPr lang="en-US" dirty="0"/>
                    </a:p>
                  </a:txBody>
                  <a:tcPr/>
                </a:tc>
                <a:tc>
                  <a:txBody>
                    <a:bodyPr/>
                    <a:lstStyle/>
                    <a:p>
                      <a:r>
                        <a:rPr lang="en-US" sz="1800" b="1" dirty="0"/>
                        <a:t>Uniform Interval</a:t>
                      </a:r>
                      <a:r>
                        <a:rPr lang="en-US" sz="1800" dirty="0"/>
                        <a:t>  </a:t>
                      </a:r>
                      <a:endParaRPr lang="en-US" dirty="0"/>
                    </a:p>
                  </a:txBody>
                  <a:tcPr/>
                </a:tc>
                <a:tc>
                  <a:txBody>
                    <a:bodyPr/>
                    <a:lstStyle/>
                    <a:p>
                      <a:r>
                        <a:rPr lang="en-US" sz="1800" b="1" dirty="0"/>
                        <a:t>Non-uniform Interval</a:t>
                      </a:r>
                      <a:endParaRPr lang="en-US" dirty="0"/>
                    </a:p>
                  </a:txBody>
                  <a:tcPr/>
                </a:tc>
                <a:extLst>
                  <a:ext uri="{0D108BD9-81ED-4DB2-BD59-A6C34878D82A}">
                    <a16:rowId xmlns:a16="http://schemas.microsoft.com/office/drawing/2014/main" val="3746727800"/>
                  </a:ext>
                </a:extLst>
              </a:tr>
              <a:tr h="370840">
                <a:tc>
                  <a:txBody>
                    <a:bodyPr/>
                    <a:lstStyle/>
                    <a:p>
                      <a:r>
                        <a:rPr lang="en-US" sz="1800" dirty="0" err="1"/>
                        <a:t>i</a:t>
                      </a:r>
                      <a:r>
                        <a:rPr lang="en-US" sz="1800" dirty="0"/>
                        <a:t>=1  </a:t>
                      </a:r>
                      <a:endParaRPr lang="en-US" dirty="0"/>
                    </a:p>
                  </a:txBody>
                  <a:tcPr/>
                </a:tc>
                <a:tc>
                  <a:txBody>
                    <a:bodyPr/>
                    <a:lstStyle/>
                    <a:p>
                      <a:r>
                        <a:rPr lang="en-US" sz="1800" dirty="0"/>
                        <a:t>height, trend    </a:t>
                      </a:r>
                      <a:endParaRPr lang="en-US" dirty="0"/>
                    </a:p>
                  </a:txBody>
                  <a:tcPr/>
                </a:tc>
                <a:tc>
                  <a:txBody>
                    <a:bodyPr/>
                    <a:lstStyle/>
                    <a:p>
                      <a:r>
                        <a:rPr lang="en-US" sz="1800" dirty="0"/>
                        <a:t>height, trend, time</a:t>
                      </a:r>
                      <a:endParaRPr lang="en-US" dirty="0"/>
                    </a:p>
                  </a:txBody>
                  <a:tcPr/>
                </a:tc>
                <a:extLst>
                  <a:ext uri="{0D108BD9-81ED-4DB2-BD59-A6C34878D82A}">
                    <a16:rowId xmlns:a16="http://schemas.microsoft.com/office/drawing/2014/main" val="8469980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t>i</a:t>
                      </a:r>
                      <a:r>
                        <a:rPr lang="en-US" sz="1800" dirty="0"/>
                        <a:t>=2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height, trend    </a:t>
                      </a:r>
                      <a:endParaRPr lang="en-US" dirty="0"/>
                    </a:p>
                  </a:txBody>
                  <a:tcPr/>
                </a:tc>
                <a:tc>
                  <a:txBody>
                    <a:bodyPr/>
                    <a:lstStyle/>
                    <a:p>
                      <a:r>
                        <a:rPr lang="en-US" sz="1800" dirty="0"/>
                        <a:t>height, trend, time</a:t>
                      </a:r>
                      <a:endParaRPr lang="en-US" dirty="0"/>
                    </a:p>
                  </a:txBody>
                  <a:tcPr/>
                </a:tc>
                <a:extLst>
                  <a:ext uri="{0D108BD9-81ED-4DB2-BD59-A6C34878D82A}">
                    <a16:rowId xmlns:a16="http://schemas.microsoft.com/office/drawing/2014/main" val="2207308080"/>
                  </a:ext>
                </a:extLst>
              </a:tr>
              <a:tr h="370840">
                <a:tc>
                  <a:txBody>
                    <a:bodyPr/>
                    <a:lstStyle/>
                    <a:p>
                      <a:r>
                        <a:rPr lang="en-US" dirty="0"/>
                        <a:t>etc.</a:t>
                      </a:r>
                    </a:p>
                  </a:txBody>
                  <a:tcPr/>
                </a:tc>
                <a:tc>
                  <a:txBody>
                    <a:bodyPr/>
                    <a:lstStyle/>
                    <a:p>
                      <a:r>
                        <a:rPr lang="en-US" dirty="0"/>
                        <a:t>etc.</a:t>
                      </a:r>
                    </a:p>
                  </a:txBody>
                  <a:tcPr/>
                </a:tc>
                <a:tc>
                  <a:txBody>
                    <a:bodyPr/>
                    <a:lstStyle/>
                    <a:p>
                      <a:r>
                        <a:rPr lang="en-US" dirty="0"/>
                        <a:t>etc.</a:t>
                      </a:r>
                    </a:p>
                  </a:txBody>
                  <a:tcPr/>
                </a:tc>
                <a:extLst>
                  <a:ext uri="{0D108BD9-81ED-4DB2-BD59-A6C34878D82A}">
                    <a16:rowId xmlns:a16="http://schemas.microsoft.com/office/drawing/2014/main" val="4079364402"/>
                  </a:ext>
                </a:extLst>
              </a:tr>
              <a:tr h="370840">
                <a:tc>
                  <a:txBody>
                    <a:bodyPr/>
                    <a:lstStyle/>
                    <a:p>
                      <a:endParaRPr lang="en-US"/>
                    </a:p>
                  </a:txBody>
                  <a:tcPr/>
                </a:tc>
                <a:tc>
                  <a:txBody>
                    <a:bodyPr/>
                    <a:lstStyle/>
                    <a:p>
                      <a:r>
                        <a:rPr lang="en-US" i="1" dirty="0"/>
                        <a:t>time(</a:t>
                      </a:r>
                      <a:r>
                        <a:rPr lang="en-US" i="1" dirty="0" err="1"/>
                        <a:t>i</a:t>
                      </a:r>
                      <a:r>
                        <a:rPr lang="en-US" i="1" dirty="0"/>
                        <a:t>) from start time, interval</a:t>
                      </a:r>
                    </a:p>
                  </a:txBody>
                  <a:tcPr/>
                </a:tc>
                <a:tc>
                  <a:txBody>
                    <a:bodyPr/>
                    <a:lstStyle/>
                    <a:p>
                      <a:endParaRPr lang="en-US" dirty="0"/>
                    </a:p>
                  </a:txBody>
                  <a:tcPr/>
                </a:tc>
                <a:extLst>
                  <a:ext uri="{0D108BD9-81ED-4DB2-BD59-A6C34878D82A}">
                    <a16:rowId xmlns:a16="http://schemas.microsoft.com/office/drawing/2014/main" val="1512486278"/>
                  </a:ext>
                </a:extLst>
              </a:tr>
            </a:tbl>
          </a:graphicData>
        </a:graphic>
      </p:graphicFrame>
    </p:spTree>
    <p:extLst>
      <p:ext uri="{BB962C8B-B14F-4D97-AF65-F5344CB8AC3E}">
        <p14:creationId xmlns:p14="http://schemas.microsoft.com/office/powerpoint/2010/main" val="183377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283"/>
            <a:ext cx="12192000" cy="1044606"/>
          </a:xfrm>
        </p:spPr>
        <p:txBody>
          <a:bodyPr>
            <a:normAutofit/>
          </a:bodyPr>
          <a:lstStyle/>
          <a:p>
            <a:pPr algn="ctr"/>
            <a:r>
              <a:rPr lang="en-US" sz="4000" b="1" dirty="0">
                <a:solidFill>
                  <a:srgbClr val="0070C0"/>
                </a:solidFill>
                <a:latin typeface="+mn-lt"/>
              </a:rPr>
              <a:t>2. Fixed-station Values Group structure change       </a:t>
            </a:r>
          </a:p>
        </p:txBody>
      </p:sp>
      <p:sp>
        <p:nvSpPr>
          <p:cNvPr id="3" name="Rectangle 2">
            <a:extLst>
              <a:ext uri="{FF2B5EF4-FFF2-40B4-BE49-F238E27FC236}">
                <a16:creationId xmlns:a16="http://schemas.microsoft.com/office/drawing/2014/main" id="{F441B70D-3569-9148-B4F7-E96A1A8081E3}"/>
              </a:ext>
            </a:extLst>
          </p:cNvPr>
          <p:cNvSpPr/>
          <p:nvPr/>
        </p:nvSpPr>
        <p:spPr>
          <a:xfrm>
            <a:off x="931572" y="3685906"/>
            <a:ext cx="10328856" cy="3046988"/>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a:ea typeface="Times New Roman" panose="02020603050405020304" pitchFamily="18" charset="0"/>
              </a:rPr>
              <a:t>S-100 Ed. 4.0.0: for all coverage types except moving platforms, each Values Group represents one time record.</a:t>
            </a:r>
            <a:br>
              <a:rPr lang="en-US" sz="2400" dirty="0">
                <a:ea typeface="Times New Roman" panose="02020603050405020304" pitchFamily="18" charset="0"/>
              </a:rPr>
            </a:br>
            <a:endParaRPr lang="en-US" sz="2400" dirty="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ea typeface="Times New Roman" panose="02020603050405020304" pitchFamily="18" charset="0"/>
              </a:rPr>
              <a:t>For fixed stations, propose:</a:t>
            </a:r>
          </a:p>
          <a:p>
            <a:pPr marL="800100" lvl="1" indent="-342900">
              <a:buFont typeface="Arial" panose="020B0604020202020204" pitchFamily="34" charset="0"/>
              <a:buChar char="•"/>
            </a:pPr>
            <a:r>
              <a:rPr lang="en-US" sz="2400" dirty="0">
                <a:solidFill>
                  <a:schemeClr val="accent1">
                    <a:lumMod val="75000"/>
                  </a:schemeClr>
                </a:solidFill>
                <a:ea typeface="Times New Roman" panose="02020603050405020304" pitchFamily="18" charset="0"/>
              </a:rPr>
              <a:t>1 Values Group = 1 station</a:t>
            </a:r>
          </a:p>
          <a:p>
            <a:pPr marL="800100" lvl="1" indent="-342900">
              <a:buFont typeface="Arial" panose="020B0604020202020204" pitchFamily="34" charset="0"/>
              <a:buChar char="•"/>
            </a:pPr>
            <a:r>
              <a:rPr lang="en-US" sz="2400" dirty="0">
                <a:solidFill>
                  <a:schemeClr val="accent1">
                    <a:lumMod val="75000"/>
                  </a:schemeClr>
                </a:solidFill>
                <a:ea typeface="Times New Roman" panose="02020603050405020304" pitchFamily="18" charset="0"/>
              </a:rPr>
              <a:t>Values Group length = number of times, </a:t>
            </a:r>
            <a:r>
              <a:rPr lang="en-US" sz="2400" b="1" dirty="0">
                <a:solidFill>
                  <a:schemeClr val="accent1">
                    <a:lumMod val="75000"/>
                  </a:schemeClr>
                </a:solidFill>
                <a:ea typeface="Times New Roman" panose="02020603050405020304" pitchFamily="18" charset="0"/>
              </a:rPr>
              <a:t>not number of stations</a:t>
            </a:r>
            <a:r>
              <a:rPr lang="en-US" sz="2400" dirty="0">
                <a:solidFill>
                  <a:schemeClr val="accent1">
                    <a:lumMod val="75000"/>
                  </a:schemeClr>
                </a:solidFill>
                <a:ea typeface="Times New Roman" panose="02020603050405020304" pitchFamily="18" charset="0"/>
              </a:rPr>
              <a:t/>
            </a:r>
            <a:br>
              <a:rPr lang="en-US" sz="2400" dirty="0">
                <a:solidFill>
                  <a:schemeClr val="accent1">
                    <a:lumMod val="75000"/>
                  </a:schemeClr>
                </a:solidFill>
                <a:ea typeface="Times New Roman" panose="02020603050405020304" pitchFamily="18" charset="0"/>
              </a:rPr>
            </a:br>
            <a:endParaRPr lang="en-US" sz="2400" dirty="0">
              <a:solidFill>
                <a:schemeClr val="accent1">
                  <a:lumMod val="75000"/>
                </a:schemeClr>
              </a:solidFill>
              <a:ea typeface="Times New Roman" panose="02020603050405020304" pitchFamily="18" charset="0"/>
            </a:endParaRPr>
          </a:p>
          <a:p>
            <a:pPr marL="342900" indent="-342900">
              <a:buFont typeface="Arial" panose="020B0604020202020204" pitchFamily="34" charset="0"/>
              <a:buChar char="•"/>
            </a:pPr>
            <a:r>
              <a:rPr lang="en-US" sz="2400" dirty="0">
                <a:solidFill>
                  <a:schemeClr val="accent1">
                    <a:lumMod val="75000"/>
                  </a:schemeClr>
                </a:solidFill>
                <a:ea typeface="Times New Roman" panose="02020603050405020304" pitchFamily="18" charset="0"/>
              </a:rPr>
              <a:t>Proposal consistent with S-111 Ed. 1.0.1.</a:t>
            </a:r>
          </a:p>
        </p:txBody>
      </p:sp>
      <p:graphicFrame>
        <p:nvGraphicFramePr>
          <p:cNvPr id="4" name="Table 3">
            <a:extLst>
              <a:ext uri="{FF2B5EF4-FFF2-40B4-BE49-F238E27FC236}">
                <a16:creationId xmlns:a16="http://schemas.microsoft.com/office/drawing/2014/main" id="{5073FBF0-69E3-7947-8674-65A1624C9BDC}"/>
              </a:ext>
            </a:extLst>
          </p:cNvPr>
          <p:cNvGraphicFramePr>
            <a:graphicFrameLocks noGrp="1"/>
          </p:cNvGraphicFramePr>
          <p:nvPr>
            <p:extLst>
              <p:ext uri="{D42A27DB-BD31-4B8C-83A1-F6EECF244321}">
                <p14:modId xmlns:p14="http://schemas.microsoft.com/office/powerpoint/2010/main" val="3167775210"/>
              </p:ext>
            </p:extLst>
          </p:nvPr>
        </p:nvGraphicFramePr>
        <p:xfrm>
          <a:off x="2869406" y="1554150"/>
          <a:ext cx="6453188" cy="2021840"/>
        </p:xfrm>
        <a:graphic>
          <a:graphicData uri="http://schemas.openxmlformats.org/drawingml/2006/table">
            <a:tbl>
              <a:tblPr firstRow="1" bandRow="1">
                <a:tableStyleId>{5C22544A-7EE6-4342-B048-85BDC9FD1C3A}</a:tableStyleId>
              </a:tblPr>
              <a:tblGrid>
                <a:gridCol w="3129026">
                  <a:extLst>
                    <a:ext uri="{9D8B030D-6E8A-4147-A177-3AD203B41FA5}">
                      <a16:colId xmlns:a16="http://schemas.microsoft.com/office/drawing/2014/main" val="1717192035"/>
                    </a:ext>
                  </a:extLst>
                </a:gridCol>
                <a:gridCol w="3324162">
                  <a:extLst>
                    <a:ext uri="{9D8B030D-6E8A-4147-A177-3AD203B41FA5}">
                      <a16:colId xmlns:a16="http://schemas.microsoft.com/office/drawing/2014/main" val="3120757186"/>
                    </a:ext>
                  </a:extLst>
                </a:gridCol>
              </a:tblGrid>
              <a:tr h="370840">
                <a:tc>
                  <a:txBody>
                    <a:bodyPr/>
                    <a:lstStyle/>
                    <a:p>
                      <a:r>
                        <a:rPr lang="en-US" dirty="0"/>
                        <a:t>Before:</a:t>
                      </a:r>
                    </a:p>
                  </a:txBody>
                  <a:tcPr/>
                </a:tc>
                <a:tc>
                  <a:txBody>
                    <a:bodyPr/>
                    <a:lstStyle/>
                    <a:p>
                      <a:r>
                        <a:rPr lang="en-US" dirty="0"/>
                        <a:t>After:</a:t>
                      </a:r>
                    </a:p>
                  </a:txBody>
                  <a:tcPr/>
                </a:tc>
                <a:extLst>
                  <a:ext uri="{0D108BD9-81ED-4DB2-BD59-A6C34878D82A}">
                    <a16:rowId xmlns:a16="http://schemas.microsoft.com/office/drawing/2014/main" val="368742568"/>
                  </a:ext>
                </a:extLst>
              </a:tr>
              <a:tr h="370840">
                <a:tc>
                  <a:txBody>
                    <a:bodyPr/>
                    <a:lstStyle/>
                    <a:p>
                      <a:r>
                        <a:rPr lang="en-US" b="1" dirty="0"/>
                        <a:t>Group_001</a:t>
                      </a:r>
                      <a:r>
                        <a:rPr lang="en-US" b="0" dirty="0"/>
                        <a:t>=Data at </a:t>
                      </a:r>
                      <a:r>
                        <a:rPr lang="en-US" b="0" u="sng" dirty="0"/>
                        <a:t>Time No. 1</a:t>
                      </a:r>
                    </a:p>
                    <a:p>
                      <a:r>
                        <a:rPr lang="en-US" b="1" dirty="0"/>
                        <a:t>     </a:t>
                      </a:r>
                      <a:r>
                        <a:rPr lang="en-US" b="0" dirty="0"/>
                        <a:t>     values across all stations</a:t>
                      </a:r>
                      <a:endParaRPr lang="en-US" b="1" dirty="0"/>
                    </a:p>
                  </a:txBody>
                  <a:tcPr/>
                </a:tc>
                <a:tc>
                  <a:txBody>
                    <a:bodyPr/>
                    <a:lstStyle/>
                    <a:p>
                      <a:r>
                        <a:rPr lang="en-US" b="1" dirty="0"/>
                        <a:t>Group_001</a:t>
                      </a:r>
                      <a:r>
                        <a:rPr lang="en-US" b="0" dirty="0"/>
                        <a:t>=Data at </a:t>
                      </a:r>
                      <a:r>
                        <a:rPr lang="en-US" b="0" u="sng" dirty="0"/>
                        <a:t>Station No. 1</a:t>
                      </a:r>
                    </a:p>
                    <a:p>
                      <a:r>
                        <a:rPr lang="en-US" b="0" dirty="0"/>
                        <a:t>          values across all times</a:t>
                      </a:r>
                      <a:endParaRPr lang="en-US" b="1" dirty="0"/>
                    </a:p>
                  </a:txBody>
                  <a:tcPr/>
                </a:tc>
                <a:extLst>
                  <a:ext uri="{0D108BD9-81ED-4DB2-BD59-A6C34878D82A}">
                    <a16:rowId xmlns:a16="http://schemas.microsoft.com/office/drawing/2014/main" val="1097739492"/>
                  </a:ext>
                </a:extLst>
              </a:tr>
              <a:tr h="370840">
                <a:tc>
                  <a:txBody>
                    <a:bodyPr/>
                    <a:lstStyle/>
                    <a:p>
                      <a:r>
                        <a:rPr lang="en-US" b="1" dirty="0"/>
                        <a:t>Group_002</a:t>
                      </a:r>
                      <a:r>
                        <a:rPr lang="en-US" b="0" dirty="0"/>
                        <a:t>=Data at </a:t>
                      </a:r>
                      <a:r>
                        <a:rPr lang="en-US" b="0" u="sng" dirty="0"/>
                        <a:t>Time No. 2</a:t>
                      </a:r>
                    </a:p>
                    <a:p>
                      <a:r>
                        <a:rPr lang="en-US" b="1" dirty="0"/>
                        <a:t>     </a:t>
                      </a:r>
                      <a:r>
                        <a:rPr lang="en-US" b="0" dirty="0"/>
                        <a:t>     values across all stations</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Group_002</a:t>
                      </a:r>
                      <a:r>
                        <a:rPr kumimoji="0" lang="en-US" sz="1800" b="0" i="0" u="none" strike="noStrike" kern="1200" cap="none" spc="0" normalizeH="0" baseline="0" noProof="0" dirty="0">
                          <a:ln>
                            <a:noFill/>
                          </a:ln>
                          <a:solidFill>
                            <a:schemeClr val="tx1"/>
                          </a:solidFill>
                          <a:effectLst/>
                          <a:uLnTx/>
                          <a:uFillTx/>
                          <a:latin typeface="+mn-lt"/>
                          <a:ea typeface="+mn-ea"/>
                          <a:cs typeface="+mn-cs"/>
                        </a:rPr>
                        <a:t>=Data at </a:t>
                      </a:r>
                      <a:r>
                        <a:rPr kumimoji="0" lang="en-US" sz="1800" b="0" i="0" u="sng" strike="noStrike" kern="1200" cap="none" spc="0" normalizeH="0" baseline="0" noProof="0" dirty="0">
                          <a:ln>
                            <a:noFill/>
                          </a:ln>
                          <a:solidFill>
                            <a:schemeClr val="tx1"/>
                          </a:solidFill>
                          <a:effectLst/>
                          <a:uLnTx/>
                          <a:uFillTx/>
                          <a:latin typeface="+mn-lt"/>
                          <a:ea typeface="+mn-ea"/>
                          <a:cs typeface="+mn-cs"/>
                        </a:rPr>
                        <a:t>Station No.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values across all times</a:t>
                      </a: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85674055"/>
                  </a:ext>
                </a:extLst>
              </a:tr>
              <a:tr h="370840">
                <a:tc>
                  <a:txBody>
                    <a:bodyPr/>
                    <a:lstStyle/>
                    <a:p>
                      <a:r>
                        <a:rPr lang="en-US" b="0" dirty="0"/>
                        <a:t>etc.</a:t>
                      </a:r>
                    </a:p>
                  </a:txBody>
                  <a:tcPr/>
                </a:tc>
                <a:tc>
                  <a:txBody>
                    <a:bodyPr/>
                    <a:lstStyle/>
                    <a:p>
                      <a:r>
                        <a:rPr lang="en-US" dirty="0">
                          <a:solidFill>
                            <a:schemeClr val="tx1"/>
                          </a:solidFill>
                        </a:rPr>
                        <a:t>Etc.</a:t>
                      </a:r>
                    </a:p>
                  </a:txBody>
                  <a:tcPr/>
                </a:tc>
                <a:extLst>
                  <a:ext uri="{0D108BD9-81ED-4DB2-BD59-A6C34878D82A}">
                    <a16:rowId xmlns:a16="http://schemas.microsoft.com/office/drawing/2014/main" val="290301524"/>
                  </a:ext>
                </a:extLst>
              </a:tr>
            </a:tbl>
          </a:graphicData>
        </a:graphic>
      </p:graphicFrame>
      <p:sp>
        <p:nvSpPr>
          <p:cNvPr id="7" name="Rectangle 6">
            <a:extLst>
              <a:ext uri="{FF2B5EF4-FFF2-40B4-BE49-F238E27FC236}">
                <a16:creationId xmlns:a16="http://schemas.microsoft.com/office/drawing/2014/main" id="{AADDA275-6358-5243-88E3-D3744F29ACF1}"/>
              </a:ext>
            </a:extLst>
          </p:cNvPr>
          <p:cNvSpPr/>
          <p:nvPr/>
        </p:nvSpPr>
        <p:spPr>
          <a:xfrm>
            <a:off x="931572" y="1093355"/>
            <a:ext cx="10481256" cy="461665"/>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a:ea typeface="Times New Roman" panose="02020603050405020304" pitchFamily="18" charset="0"/>
              </a:rPr>
              <a:t>For fixed stations, S-100 before and after proposed change: </a:t>
            </a:r>
          </a:p>
        </p:txBody>
      </p:sp>
    </p:spTree>
    <p:extLst>
      <p:ext uri="{BB962C8B-B14F-4D97-AF65-F5344CB8AC3E}">
        <p14:creationId xmlns:p14="http://schemas.microsoft.com/office/powerpoint/2010/main" val="173818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D506B8D-BCC2-2D4E-9499-F28FD76F99D1}"/>
              </a:ext>
            </a:extLst>
          </p:cNvPr>
          <p:cNvSpPr txBox="1"/>
          <p:nvPr/>
        </p:nvSpPr>
        <p:spPr>
          <a:xfrm>
            <a:off x="356819" y="4033130"/>
            <a:ext cx="7575259" cy="461665"/>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US" sz="2400" dirty="0">
              <a:solidFill>
                <a:schemeClr val="accent1">
                  <a:lumMod val="75000"/>
                </a:schemeClr>
              </a:solidFill>
            </a:endParaRPr>
          </a:p>
        </p:txBody>
      </p:sp>
      <p:sp>
        <p:nvSpPr>
          <p:cNvPr id="4" name="Rectangle 2">
            <a:extLst>
              <a:ext uri="{FF2B5EF4-FFF2-40B4-BE49-F238E27FC236}">
                <a16:creationId xmlns:a16="http://schemas.microsoft.com/office/drawing/2014/main" id="{25B2760F-5691-DA47-83A8-39423942493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F0AE9A70-18C1-E040-BEB8-C863F406C2D2}"/>
              </a:ext>
            </a:extLst>
          </p:cNvPr>
          <p:cNvSpPr/>
          <p:nvPr/>
        </p:nvSpPr>
        <p:spPr>
          <a:xfrm>
            <a:off x="756017" y="1009103"/>
            <a:ext cx="10679965" cy="954107"/>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a:solidFill>
                  <a:schemeClr val="accent1">
                    <a:lumMod val="75000"/>
                  </a:schemeClr>
                </a:solidFill>
                <a:ea typeface="Times New Roman" panose="02020603050405020304" pitchFamily="18" charset="0"/>
              </a:rPr>
              <a:t>S-100 Ed. 4.0.0 only includes </a:t>
            </a:r>
            <a:r>
              <a:rPr lang="en-US" sz="2400" i="1" dirty="0">
                <a:solidFill>
                  <a:schemeClr val="accent1">
                    <a:lumMod val="75000"/>
                  </a:schemeClr>
                </a:solidFill>
                <a:ea typeface="Times New Roman" panose="02020603050405020304" pitchFamily="18" charset="0"/>
              </a:rPr>
              <a:t>timepoint</a:t>
            </a:r>
            <a:r>
              <a:rPr lang="en-US" sz="2400" dirty="0">
                <a:solidFill>
                  <a:schemeClr val="accent1">
                    <a:lumMod val="75000"/>
                  </a:schemeClr>
                </a:solidFill>
                <a:ea typeface="Times New Roman" panose="02020603050405020304" pitchFamily="18" charset="0"/>
              </a:rPr>
              <a:t> in Values Group metadata (Table 10c-18). </a:t>
            </a:r>
            <a:r>
              <a:rPr lang="en-US" sz="2400" dirty="0">
                <a:ea typeface="Times New Roman" panose="02020603050405020304" pitchFamily="18" charset="0"/>
              </a:rPr>
              <a:t>Each Values Group (each station) needs additional metadata:</a:t>
            </a:r>
          </a:p>
          <a:p>
            <a:pPr marR="0" lvl="0">
              <a:spcBef>
                <a:spcPts val="0"/>
              </a:spcBef>
              <a:spcAft>
                <a:spcPts val="0"/>
              </a:spcAft>
            </a:pPr>
            <a:r>
              <a:rPr lang="en-US" sz="800" dirty="0">
                <a:ea typeface="Times New Roman" panose="02020603050405020304" pitchFamily="18" charset="0"/>
              </a:rPr>
              <a:t> </a:t>
            </a:r>
          </a:p>
        </p:txBody>
      </p:sp>
      <p:graphicFrame>
        <p:nvGraphicFramePr>
          <p:cNvPr id="3" name="Table 2">
            <a:extLst>
              <a:ext uri="{FF2B5EF4-FFF2-40B4-BE49-F238E27FC236}">
                <a16:creationId xmlns:a16="http://schemas.microsoft.com/office/drawing/2014/main" id="{ED0D80D5-52B1-F14F-8945-339112BC28DA}"/>
              </a:ext>
            </a:extLst>
          </p:cNvPr>
          <p:cNvGraphicFramePr>
            <a:graphicFrameLocks noGrp="1"/>
          </p:cNvGraphicFramePr>
          <p:nvPr>
            <p:extLst>
              <p:ext uri="{D42A27DB-BD31-4B8C-83A1-F6EECF244321}">
                <p14:modId xmlns:p14="http://schemas.microsoft.com/office/powerpoint/2010/main" val="102593473"/>
              </p:ext>
            </p:extLst>
          </p:nvPr>
        </p:nvGraphicFramePr>
        <p:xfrm>
          <a:off x="906023" y="2593064"/>
          <a:ext cx="8318897" cy="4122716"/>
        </p:xfrm>
        <a:graphic>
          <a:graphicData uri="http://schemas.openxmlformats.org/drawingml/2006/table">
            <a:tbl>
              <a:tblPr firstRow="1" bandRow="1">
                <a:tableStyleId>{5C22544A-7EE6-4342-B048-85BDC9FD1C3A}</a:tableStyleId>
              </a:tblPr>
              <a:tblGrid>
                <a:gridCol w="280267">
                  <a:extLst>
                    <a:ext uri="{9D8B030D-6E8A-4147-A177-3AD203B41FA5}">
                      <a16:colId xmlns:a16="http://schemas.microsoft.com/office/drawing/2014/main" val="2868690314"/>
                    </a:ext>
                  </a:extLst>
                </a:gridCol>
                <a:gridCol w="1656213">
                  <a:extLst>
                    <a:ext uri="{9D8B030D-6E8A-4147-A177-3AD203B41FA5}">
                      <a16:colId xmlns:a16="http://schemas.microsoft.com/office/drawing/2014/main" val="4043285606"/>
                    </a:ext>
                  </a:extLst>
                </a:gridCol>
                <a:gridCol w="1547484">
                  <a:extLst>
                    <a:ext uri="{9D8B030D-6E8A-4147-A177-3AD203B41FA5}">
                      <a16:colId xmlns:a16="http://schemas.microsoft.com/office/drawing/2014/main" val="387075427"/>
                    </a:ext>
                  </a:extLst>
                </a:gridCol>
                <a:gridCol w="590789">
                  <a:extLst>
                    <a:ext uri="{9D8B030D-6E8A-4147-A177-3AD203B41FA5}">
                      <a16:colId xmlns:a16="http://schemas.microsoft.com/office/drawing/2014/main" val="834467303"/>
                    </a:ext>
                  </a:extLst>
                </a:gridCol>
                <a:gridCol w="908030">
                  <a:extLst>
                    <a:ext uri="{9D8B030D-6E8A-4147-A177-3AD203B41FA5}">
                      <a16:colId xmlns:a16="http://schemas.microsoft.com/office/drawing/2014/main" val="3205169966"/>
                    </a:ext>
                  </a:extLst>
                </a:gridCol>
                <a:gridCol w="3336114">
                  <a:extLst>
                    <a:ext uri="{9D8B030D-6E8A-4147-A177-3AD203B41FA5}">
                      <a16:colId xmlns:a16="http://schemas.microsoft.com/office/drawing/2014/main" val="3664565790"/>
                    </a:ext>
                  </a:extLst>
                </a:gridCol>
              </a:tblGrid>
              <a:tr h="273946">
                <a:tc>
                  <a:txBody>
                    <a:bodyPr/>
                    <a:lstStyle/>
                    <a:p>
                      <a:r>
                        <a:rPr lang="en-US" sz="1400" dirty="0"/>
                        <a:t>N</a:t>
                      </a:r>
                    </a:p>
                  </a:txBody>
                  <a:tcPr marL="66379" marR="66379" marT="33190" marB="33190"/>
                </a:tc>
                <a:tc>
                  <a:txBody>
                    <a:bodyPr/>
                    <a:lstStyle/>
                    <a:p>
                      <a:r>
                        <a:rPr lang="en-US" sz="1400" dirty="0"/>
                        <a:t>Name</a:t>
                      </a:r>
                    </a:p>
                  </a:txBody>
                  <a:tcPr marL="66379" marR="66379" marT="33190" marB="33190"/>
                </a:tc>
                <a:tc>
                  <a:txBody>
                    <a:bodyPr/>
                    <a:lstStyle/>
                    <a:p>
                      <a:r>
                        <a:rPr lang="en-US" sz="1400" dirty="0"/>
                        <a:t>Camel case</a:t>
                      </a:r>
                    </a:p>
                  </a:txBody>
                  <a:tcPr marL="66379" marR="66379" marT="33190" marB="33190"/>
                </a:tc>
                <a:tc>
                  <a:txBody>
                    <a:bodyPr/>
                    <a:lstStyle/>
                    <a:p>
                      <a:r>
                        <a:rPr lang="en-US" sz="1400" dirty="0" err="1"/>
                        <a:t>Mult</a:t>
                      </a:r>
                      <a:r>
                        <a:rPr lang="en-US" sz="1400" dirty="0"/>
                        <a:t>.</a:t>
                      </a:r>
                    </a:p>
                  </a:txBody>
                  <a:tcPr marL="66379" marR="66379" marT="33190" marB="33190"/>
                </a:tc>
                <a:tc>
                  <a:txBody>
                    <a:bodyPr/>
                    <a:lstStyle/>
                    <a:p>
                      <a:r>
                        <a:rPr lang="en-US" sz="1400" dirty="0"/>
                        <a:t>Data Type</a:t>
                      </a:r>
                    </a:p>
                  </a:txBody>
                  <a:tcPr marL="66379" marR="66379" marT="33190" marB="33190"/>
                </a:tc>
                <a:tc>
                  <a:txBody>
                    <a:bodyPr/>
                    <a:lstStyle/>
                    <a:p>
                      <a:r>
                        <a:rPr lang="en-US" sz="1400" dirty="0"/>
                        <a:t>Remarks and/or Units</a:t>
                      </a:r>
                    </a:p>
                  </a:txBody>
                  <a:tcPr marL="66379" marR="66379" marT="33190" marB="33190"/>
                </a:tc>
                <a:extLst>
                  <a:ext uri="{0D108BD9-81ED-4DB2-BD59-A6C34878D82A}">
                    <a16:rowId xmlns:a16="http://schemas.microsoft.com/office/drawing/2014/main" val="2138651879"/>
                  </a:ext>
                </a:extLst>
              </a:tr>
              <a:tr h="289543">
                <a:tc gridSpan="6">
                  <a:txBody>
                    <a:bodyPr/>
                    <a:lstStyle/>
                    <a:p>
                      <a:pPr algn="l"/>
                      <a:r>
                        <a:rPr lang="en-US" sz="1400" b="1" dirty="0" err="1"/>
                        <a:t>dataCodingFormat</a:t>
                      </a:r>
                      <a:r>
                        <a:rPr lang="en-US" sz="1400" b="1" dirty="0"/>
                        <a:t> = 1</a:t>
                      </a:r>
                    </a:p>
                  </a:txBody>
                  <a:tcPr marL="88957" marR="88957" marT="44479" marB="44479"/>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400" b="1" dirty="0"/>
                    </a:p>
                  </a:txBody>
                  <a:tcPr marL="88957" marR="88957" marT="44479" marB="44479"/>
                </a:tc>
                <a:extLst>
                  <a:ext uri="{0D108BD9-81ED-4DB2-BD59-A6C34878D82A}">
                    <a16:rowId xmlns:a16="http://schemas.microsoft.com/office/drawing/2014/main" val="2292873628"/>
                  </a:ext>
                </a:extLst>
              </a:tr>
              <a:tr h="273946">
                <a:tc>
                  <a:txBody>
                    <a:bodyPr/>
                    <a:lstStyle/>
                    <a:p>
                      <a:pPr algn="ctr"/>
                      <a:r>
                        <a:rPr lang="en-US" sz="1400" dirty="0"/>
                        <a:t>1</a:t>
                      </a:r>
                    </a:p>
                  </a:txBody>
                  <a:tcPr marL="66379" marR="66379" marT="33190" marB="33190"/>
                </a:tc>
                <a:tc>
                  <a:txBody>
                    <a:bodyPr/>
                    <a:lstStyle/>
                    <a:p>
                      <a:r>
                        <a:rPr lang="en-US" sz="1400" dirty="0"/>
                        <a:t>Name of the station</a:t>
                      </a:r>
                    </a:p>
                  </a:txBody>
                  <a:tcPr marL="66379" marR="66379" marT="33190" marB="33190"/>
                </a:tc>
                <a:tc>
                  <a:txBody>
                    <a:bodyPr/>
                    <a:lstStyle/>
                    <a:p>
                      <a:r>
                        <a:rPr lang="en-US" sz="1400" dirty="0" err="1"/>
                        <a:t>stationName</a:t>
                      </a:r>
                      <a:endParaRPr lang="en-US" sz="1400" dirty="0"/>
                    </a:p>
                  </a:txBody>
                  <a:tcPr marL="66379" marR="66379" marT="33190" marB="33190"/>
                </a:tc>
                <a:tc>
                  <a:txBody>
                    <a:bodyPr/>
                    <a:lstStyle/>
                    <a:p>
                      <a:r>
                        <a:rPr lang="en-US" sz="1400"/>
                        <a:t>0..1</a:t>
                      </a:r>
                      <a:endParaRPr lang="en-US" sz="1400" dirty="0"/>
                    </a:p>
                  </a:txBody>
                  <a:tcPr marL="66379" marR="66379" marT="33190" marB="33190"/>
                </a:tc>
                <a:tc>
                  <a:txBody>
                    <a:bodyPr/>
                    <a:lstStyle/>
                    <a:p>
                      <a:r>
                        <a:rPr lang="en-US" sz="1400" dirty="0"/>
                        <a:t>Character</a:t>
                      </a:r>
                    </a:p>
                  </a:txBody>
                  <a:tcPr marL="66379" marR="66379" marT="33190" marB="33190"/>
                </a:tc>
                <a:tc>
                  <a:txBody>
                    <a:bodyPr/>
                    <a:lstStyle/>
                    <a:p>
                      <a:endParaRPr lang="en-US" sz="1400" dirty="0"/>
                    </a:p>
                  </a:txBody>
                  <a:tcPr marL="66379" marR="66379" marT="33190" marB="33190"/>
                </a:tc>
                <a:extLst>
                  <a:ext uri="{0D108BD9-81ED-4DB2-BD59-A6C34878D82A}">
                    <a16:rowId xmlns:a16="http://schemas.microsoft.com/office/drawing/2014/main" val="993456903"/>
                  </a:ext>
                </a:extLst>
              </a:tr>
              <a:tr h="481513">
                <a:tc>
                  <a:txBody>
                    <a:bodyPr/>
                    <a:lstStyle/>
                    <a:p>
                      <a:pPr algn="ctr"/>
                      <a:r>
                        <a:rPr lang="en-US" sz="1400" dirty="0"/>
                        <a:t>2</a:t>
                      </a:r>
                    </a:p>
                  </a:txBody>
                  <a:tcPr marL="66379" marR="66379" marT="33190" marB="33190"/>
                </a:tc>
                <a:tc>
                  <a:txBody>
                    <a:bodyPr/>
                    <a:lstStyle/>
                    <a:p>
                      <a:r>
                        <a:rPr lang="en-US" sz="1400" dirty="0"/>
                        <a:t>Station identification number</a:t>
                      </a:r>
                    </a:p>
                  </a:txBody>
                  <a:tcPr marL="66379" marR="66379" marT="33190" marB="33190"/>
                </a:tc>
                <a:tc>
                  <a:txBody>
                    <a:bodyPr/>
                    <a:lstStyle/>
                    <a:p>
                      <a:r>
                        <a:rPr lang="en-US" sz="1400"/>
                        <a:t>stationNumber</a:t>
                      </a:r>
                    </a:p>
                  </a:txBody>
                  <a:tcPr marL="66379" marR="66379" marT="33190" marB="33190"/>
                </a:tc>
                <a:tc>
                  <a:txBody>
                    <a:bodyPr/>
                    <a:lstStyle/>
                    <a:p>
                      <a:r>
                        <a:rPr lang="en-US" sz="1400"/>
                        <a:t>0..1</a:t>
                      </a:r>
                      <a:endParaRPr lang="en-US" sz="1400" dirty="0"/>
                    </a:p>
                  </a:txBody>
                  <a:tcPr marL="66379" marR="66379" marT="33190" marB="33190"/>
                </a:tc>
                <a:tc>
                  <a:txBody>
                    <a:bodyPr/>
                    <a:lstStyle/>
                    <a:p>
                      <a:r>
                        <a:rPr lang="en-US" sz="1400"/>
                        <a:t>Integer</a:t>
                      </a:r>
                    </a:p>
                  </a:txBody>
                  <a:tcPr marL="66379" marR="66379" marT="33190" marB="33190"/>
                </a:tc>
                <a:tc>
                  <a:txBody>
                    <a:bodyPr/>
                    <a:lstStyle/>
                    <a:p>
                      <a:endParaRPr lang="en-US" sz="1400" dirty="0"/>
                    </a:p>
                  </a:txBody>
                  <a:tcPr marL="66379" marR="66379" marT="33190" marB="33190"/>
                </a:tc>
                <a:extLst>
                  <a:ext uri="{0D108BD9-81ED-4DB2-BD59-A6C34878D82A}">
                    <a16:rowId xmlns:a16="http://schemas.microsoft.com/office/drawing/2014/main" val="4139542274"/>
                  </a:ext>
                </a:extLst>
              </a:tr>
              <a:tr h="481513">
                <a:tc>
                  <a:txBody>
                    <a:bodyPr/>
                    <a:lstStyle/>
                    <a:p>
                      <a:pPr algn="ctr"/>
                      <a:r>
                        <a:rPr lang="en-US" sz="1400" dirty="0"/>
                        <a:t>3</a:t>
                      </a:r>
                    </a:p>
                  </a:txBody>
                  <a:tcPr marL="66379" marR="66379" marT="33190" marB="33190"/>
                </a:tc>
                <a:tc>
                  <a:txBody>
                    <a:bodyPr/>
                    <a:lstStyle/>
                    <a:p>
                      <a:r>
                        <a:rPr lang="en-US" sz="1400" dirty="0"/>
                        <a:t>Number of time records</a:t>
                      </a:r>
                    </a:p>
                  </a:txBody>
                  <a:tcPr marL="66379" marR="66379" marT="33190" marB="33190"/>
                </a:tc>
                <a:tc>
                  <a:txBody>
                    <a:bodyPr/>
                    <a:lstStyle/>
                    <a:p>
                      <a:r>
                        <a:rPr lang="en-US" sz="1400" dirty="0" err="1"/>
                        <a:t>numberOfTimes</a:t>
                      </a:r>
                      <a:endParaRPr lang="en-US" sz="1400" dirty="0"/>
                    </a:p>
                  </a:txBody>
                  <a:tcPr marL="66379" marR="66379" marT="33190" marB="33190"/>
                </a:tc>
                <a:tc>
                  <a:txBody>
                    <a:bodyPr/>
                    <a:lstStyle/>
                    <a:p>
                      <a:r>
                        <a:rPr lang="en-US" sz="1400"/>
                        <a:t>1</a:t>
                      </a:r>
                      <a:endParaRPr lang="en-US" sz="1400" dirty="0"/>
                    </a:p>
                  </a:txBody>
                  <a:tcPr marL="66379" marR="66379" marT="33190" marB="33190"/>
                </a:tc>
                <a:tc>
                  <a:txBody>
                    <a:bodyPr/>
                    <a:lstStyle/>
                    <a:p>
                      <a:r>
                        <a:rPr lang="en-US" sz="1400"/>
                        <a:t>Integer</a:t>
                      </a:r>
                    </a:p>
                  </a:txBody>
                  <a:tcPr marL="66379" marR="66379" marT="33190" marB="33190"/>
                </a:tc>
                <a:tc>
                  <a:txBody>
                    <a:bodyPr/>
                    <a:lstStyle/>
                    <a:p>
                      <a:endParaRPr lang="en-US" sz="1400" dirty="0"/>
                    </a:p>
                  </a:txBody>
                  <a:tcPr marL="66379" marR="66379" marT="33190" marB="33190"/>
                </a:tc>
                <a:extLst>
                  <a:ext uri="{0D108BD9-81ED-4DB2-BD59-A6C34878D82A}">
                    <a16:rowId xmlns:a16="http://schemas.microsoft.com/office/drawing/2014/main" val="1718846372"/>
                  </a:ext>
                </a:extLst>
              </a:tr>
              <a:tr h="689081">
                <a:tc>
                  <a:txBody>
                    <a:bodyPr/>
                    <a:lstStyle/>
                    <a:p>
                      <a:pPr algn="ctr"/>
                      <a:r>
                        <a:rPr lang="en-US" sz="1400" dirty="0"/>
                        <a:t>4</a:t>
                      </a:r>
                    </a:p>
                  </a:txBody>
                  <a:tcPr marL="66379" marR="66379" marT="33190" marB="33190"/>
                </a:tc>
                <a:tc>
                  <a:txBody>
                    <a:bodyPr/>
                    <a:lstStyle/>
                    <a:p>
                      <a:r>
                        <a:rPr lang="en-US" sz="1400" dirty="0"/>
                        <a:t>Index for time interval</a:t>
                      </a:r>
                    </a:p>
                  </a:txBody>
                  <a:tcPr marL="66379" marR="66379" marT="33190" marB="33190"/>
                </a:tc>
                <a:tc>
                  <a:txBody>
                    <a:bodyPr/>
                    <a:lstStyle/>
                    <a:p>
                      <a:r>
                        <a:rPr lang="en-US" sz="1400"/>
                        <a:t>timeIntervalIndex</a:t>
                      </a:r>
                    </a:p>
                  </a:txBody>
                  <a:tcPr marL="66379" marR="66379" marT="33190" marB="33190"/>
                </a:tc>
                <a:tc>
                  <a:txBody>
                    <a:bodyPr/>
                    <a:lstStyle/>
                    <a:p>
                      <a:r>
                        <a:rPr lang="en-US" sz="1400"/>
                        <a:t>1</a:t>
                      </a:r>
                      <a:endParaRPr lang="en-US" sz="1400" dirty="0"/>
                    </a:p>
                  </a:txBody>
                  <a:tcPr marL="66379" marR="66379" marT="33190" marB="33190"/>
                </a:tc>
                <a:tc>
                  <a:txBody>
                    <a:bodyPr/>
                    <a:lstStyle/>
                    <a:p>
                      <a:r>
                        <a:rPr lang="en-US" sz="1400"/>
                        <a:t>Integer</a:t>
                      </a:r>
                      <a:endParaRPr lang="en-US" sz="1400" dirty="0"/>
                    </a:p>
                  </a:txBody>
                  <a:tcPr marL="66379" marR="66379" marT="33190" marB="33190"/>
                </a:tc>
                <a:tc>
                  <a:txBody>
                    <a:bodyPr/>
                    <a:lstStyle/>
                    <a:p>
                      <a:r>
                        <a:rPr lang="en-US" sz="1400" kern="1200" dirty="0">
                          <a:solidFill>
                            <a:schemeClr val="dk1"/>
                          </a:solidFill>
                          <a:effectLst/>
                          <a:latin typeface="+mn-lt"/>
                          <a:ea typeface="+mn-ea"/>
                          <a:cs typeface="+mn-cs"/>
                        </a:rPr>
                        <a:t>Positive value denotes </a:t>
                      </a:r>
                      <a:r>
                        <a:rPr lang="en-US" sz="1400" kern="1200" dirty="0" err="1">
                          <a:solidFill>
                            <a:schemeClr val="dk1"/>
                          </a:solidFill>
                          <a:effectLst/>
                          <a:latin typeface="+mn-lt"/>
                          <a:ea typeface="+mn-ea"/>
                          <a:cs typeface="+mn-cs"/>
                        </a:rPr>
                        <a:t>timeRecordInterval</a:t>
                      </a:r>
                      <a:r>
                        <a:rPr lang="en-US" sz="1400" kern="1200" dirty="0">
                          <a:solidFill>
                            <a:schemeClr val="dk1"/>
                          </a:solidFill>
                          <a:effectLst/>
                          <a:latin typeface="+mn-lt"/>
                          <a:ea typeface="+mn-ea"/>
                          <a:cs typeface="+mn-cs"/>
                        </a:rPr>
                        <a:t> (sec). Negative value denotes non-uniform time interval.</a:t>
                      </a:r>
                      <a:r>
                        <a:rPr lang="en-US" sz="1400" dirty="0">
                          <a:effectLst/>
                        </a:rPr>
                        <a:t> </a:t>
                      </a:r>
                      <a:endParaRPr lang="en-US" sz="1400" dirty="0"/>
                    </a:p>
                  </a:txBody>
                  <a:tcPr marL="66379" marR="66379" marT="33190" marB="33190"/>
                </a:tc>
                <a:extLst>
                  <a:ext uri="{0D108BD9-81ED-4DB2-BD59-A6C34878D82A}">
                    <a16:rowId xmlns:a16="http://schemas.microsoft.com/office/drawing/2014/main" val="4221420633"/>
                  </a:ext>
                </a:extLst>
              </a:tr>
              <a:tr h="481513">
                <a:tc>
                  <a:txBody>
                    <a:bodyPr/>
                    <a:lstStyle/>
                    <a:p>
                      <a:pPr algn="ctr"/>
                      <a:r>
                        <a:rPr lang="en-US" sz="1400" dirty="0"/>
                        <a:t>5</a:t>
                      </a:r>
                    </a:p>
                  </a:txBody>
                  <a:tcPr marL="66379" marR="66379" marT="33190" marB="33190"/>
                </a:tc>
                <a:tc>
                  <a:txBody>
                    <a:bodyPr/>
                    <a:lstStyle/>
                    <a:p>
                      <a:r>
                        <a:rPr lang="en-US" sz="1400" dirty="0"/>
                        <a:t>Valid time of earliest value</a:t>
                      </a:r>
                    </a:p>
                  </a:txBody>
                  <a:tcPr marL="66379" marR="66379" marT="33190" marB="33190"/>
                </a:tc>
                <a:tc>
                  <a:txBody>
                    <a:bodyPr/>
                    <a:lstStyle/>
                    <a:p>
                      <a:r>
                        <a:rPr lang="en-US" sz="1400"/>
                        <a:t>startDateTime</a:t>
                      </a:r>
                    </a:p>
                  </a:txBody>
                  <a:tcPr marL="66379" marR="66379" marT="33190" marB="33190"/>
                </a:tc>
                <a:tc>
                  <a:txBody>
                    <a:bodyPr/>
                    <a:lstStyle/>
                    <a:p>
                      <a:r>
                        <a:rPr lang="en-US" sz="1400"/>
                        <a:t>1</a:t>
                      </a:r>
                      <a:endParaRPr lang="en-US" sz="1400" dirty="0"/>
                    </a:p>
                  </a:txBody>
                  <a:tcPr marL="66379" marR="66379" marT="33190" marB="33190"/>
                </a:tc>
                <a:tc>
                  <a:txBody>
                    <a:bodyPr/>
                    <a:lstStyle/>
                    <a:p>
                      <a:r>
                        <a:rPr lang="en-US" sz="1400"/>
                        <a:t>Character</a:t>
                      </a:r>
                    </a:p>
                  </a:txBody>
                  <a:tcPr marL="66379" marR="66379" marT="33190" marB="33190"/>
                </a:tc>
                <a:tc>
                  <a:txBody>
                    <a:bodyPr/>
                    <a:lstStyle/>
                    <a:p>
                      <a:r>
                        <a:rPr lang="en-US" sz="1400"/>
                        <a:t>DateTime format</a:t>
                      </a:r>
                      <a:endParaRPr lang="en-US" sz="1400" dirty="0"/>
                    </a:p>
                  </a:txBody>
                  <a:tcPr marL="66379" marR="66379" marT="33190" marB="33190"/>
                </a:tc>
                <a:extLst>
                  <a:ext uri="{0D108BD9-81ED-4DB2-BD59-A6C34878D82A}">
                    <a16:rowId xmlns:a16="http://schemas.microsoft.com/office/drawing/2014/main" val="2884835815"/>
                  </a:ext>
                </a:extLst>
              </a:tr>
              <a:tr h="481513">
                <a:tc>
                  <a:txBody>
                    <a:bodyPr/>
                    <a:lstStyle/>
                    <a:p>
                      <a:pPr algn="ctr"/>
                      <a:r>
                        <a:rPr lang="en-US" sz="1400" dirty="0"/>
                        <a:t>6</a:t>
                      </a:r>
                    </a:p>
                  </a:txBody>
                  <a:tcPr marL="66379" marR="66379" marT="33190" marB="33190"/>
                </a:tc>
                <a:tc>
                  <a:txBody>
                    <a:bodyPr/>
                    <a:lstStyle/>
                    <a:p>
                      <a:r>
                        <a:rPr lang="en-US" sz="1400" dirty="0"/>
                        <a:t>Valid time of latest value</a:t>
                      </a:r>
                    </a:p>
                  </a:txBody>
                  <a:tcPr marL="66379" marR="66379" marT="33190" marB="33190"/>
                </a:tc>
                <a:tc>
                  <a:txBody>
                    <a:bodyPr/>
                    <a:lstStyle/>
                    <a:p>
                      <a:r>
                        <a:rPr lang="en-US" sz="1400" dirty="0" err="1"/>
                        <a:t>endDateTime</a:t>
                      </a:r>
                      <a:endParaRPr lang="en-US" sz="1400" dirty="0"/>
                    </a:p>
                  </a:txBody>
                  <a:tcPr marL="66379" marR="66379" marT="33190" marB="33190"/>
                </a:tc>
                <a:tc>
                  <a:txBody>
                    <a:bodyPr/>
                    <a:lstStyle/>
                    <a:p>
                      <a:r>
                        <a:rPr lang="en-US" sz="1400" dirty="0"/>
                        <a:t>1</a:t>
                      </a:r>
                    </a:p>
                  </a:txBody>
                  <a:tcPr marL="66379" marR="66379" marT="33190" marB="33190"/>
                </a:tc>
                <a:tc>
                  <a:txBody>
                    <a:bodyPr/>
                    <a:lstStyle/>
                    <a:p>
                      <a:r>
                        <a:rPr lang="en-US" sz="1400" dirty="0"/>
                        <a:t>Character</a:t>
                      </a:r>
                    </a:p>
                  </a:txBody>
                  <a:tcPr marL="66379" marR="66379" marT="33190" marB="33190"/>
                </a:tc>
                <a:tc>
                  <a:txBody>
                    <a:bodyPr/>
                    <a:lstStyle/>
                    <a:p>
                      <a:r>
                        <a:rPr lang="en-US" sz="1400" dirty="0" err="1"/>
                        <a:t>DateTime</a:t>
                      </a:r>
                      <a:r>
                        <a:rPr lang="en-US" sz="1400" dirty="0"/>
                        <a:t> format</a:t>
                      </a:r>
                    </a:p>
                  </a:txBody>
                  <a:tcPr marL="66379" marR="66379" marT="33190" marB="33190"/>
                </a:tc>
                <a:extLst>
                  <a:ext uri="{0D108BD9-81ED-4DB2-BD59-A6C34878D82A}">
                    <a16:rowId xmlns:a16="http://schemas.microsoft.com/office/drawing/2014/main" val="1894797422"/>
                  </a:ext>
                </a:extLst>
              </a:tr>
              <a:tr h="289543">
                <a:tc gridSpan="6">
                  <a:txBody>
                    <a:bodyPr/>
                    <a:lstStyle/>
                    <a:p>
                      <a:pPr algn="l"/>
                      <a:r>
                        <a:rPr lang="en-US" sz="1400" b="1" dirty="0" err="1"/>
                        <a:t>dataCodingFormat</a:t>
                      </a:r>
                      <a:r>
                        <a:rPr lang="en-US" sz="1400" b="1" dirty="0"/>
                        <a:t> = 2 or 3</a:t>
                      </a:r>
                    </a:p>
                  </a:txBody>
                  <a:tcPr marL="88957" marR="88957" marT="44479" marB="44479"/>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400" b="1" dirty="0"/>
                    </a:p>
                  </a:txBody>
                  <a:tcPr marL="88957" marR="88957" marT="44479" marB="44479"/>
                </a:tc>
                <a:extLst>
                  <a:ext uri="{0D108BD9-81ED-4DB2-BD59-A6C34878D82A}">
                    <a16:rowId xmlns:a16="http://schemas.microsoft.com/office/drawing/2014/main" val="2229884700"/>
                  </a:ext>
                </a:extLst>
              </a:tr>
              <a:tr h="273946">
                <a:tc>
                  <a:txBody>
                    <a:bodyPr/>
                    <a:lstStyle/>
                    <a:p>
                      <a:pPr algn="ctr"/>
                      <a:r>
                        <a:rPr lang="en-US" sz="1400" dirty="0"/>
                        <a:t>1</a:t>
                      </a:r>
                    </a:p>
                  </a:txBody>
                  <a:tcPr marL="66379" marR="66379" marT="33190" marB="33190"/>
                </a:tc>
                <a:tc>
                  <a:txBody>
                    <a:bodyPr/>
                    <a:lstStyle/>
                    <a:p>
                      <a:r>
                        <a:rPr lang="en-US" sz="1400" dirty="0"/>
                        <a:t>Time stamp</a:t>
                      </a:r>
                    </a:p>
                  </a:txBody>
                  <a:tcPr marL="66379" marR="66379" marT="33190" marB="33190"/>
                </a:tc>
                <a:tc>
                  <a:txBody>
                    <a:bodyPr/>
                    <a:lstStyle/>
                    <a:p>
                      <a:r>
                        <a:rPr lang="en-US" sz="1400" dirty="0" err="1" smtClean="0"/>
                        <a:t>timePoint</a:t>
                      </a:r>
                      <a:endParaRPr lang="en-US" sz="1400" dirty="0"/>
                    </a:p>
                  </a:txBody>
                  <a:tcPr marL="66379" marR="66379" marT="33190" marB="33190"/>
                </a:tc>
                <a:tc>
                  <a:txBody>
                    <a:bodyPr/>
                    <a:lstStyle/>
                    <a:p>
                      <a:r>
                        <a:rPr lang="en-US" sz="1400" dirty="0"/>
                        <a:t>1</a:t>
                      </a:r>
                    </a:p>
                  </a:txBody>
                  <a:tcPr marL="66379" marR="66379" marT="33190" marB="33190"/>
                </a:tc>
                <a:tc>
                  <a:txBody>
                    <a:bodyPr/>
                    <a:lstStyle/>
                    <a:p>
                      <a:r>
                        <a:rPr lang="en-US" sz="1400" dirty="0"/>
                        <a:t>Character</a:t>
                      </a:r>
                    </a:p>
                  </a:txBody>
                  <a:tcPr marL="66379" marR="66379" marT="33190" marB="33190"/>
                </a:tc>
                <a:tc>
                  <a:txBody>
                    <a:bodyPr/>
                    <a:lstStyle/>
                    <a:p>
                      <a:r>
                        <a:rPr lang="en-US" sz="1400" dirty="0" err="1"/>
                        <a:t>DateTime</a:t>
                      </a:r>
                      <a:r>
                        <a:rPr lang="en-US" sz="1400" dirty="0"/>
                        <a:t>, gridded data</a:t>
                      </a:r>
                    </a:p>
                  </a:txBody>
                  <a:tcPr marL="66379" marR="66379" marT="33190" marB="33190"/>
                </a:tc>
                <a:extLst>
                  <a:ext uri="{0D108BD9-81ED-4DB2-BD59-A6C34878D82A}">
                    <a16:rowId xmlns:a16="http://schemas.microsoft.com/office/drawing/2014/main" val="2041691530"/>
                  </a:ext>
                </a:extLst>
              </a:tr>
            </a:tbl>
          </a:graphicData>
        </a:graphic>
      </p:graphicFrame>
      <p:sp>
        <p:nvSpPr>
          <p:cNvPr id="5" name="Rectangle 4">
            <a:extLst>
              <a:ext uri="{FF2B5EF4-FFF2-40B4-BE49-F238E27FC236}">
                <a16:creationId xmlns:a16="http://schemas.microsoft.com/office/drawing/2014/main" id="{F0109478-9853-9742-8F07-CD73A7C57874}"/>
              </a:ext>
            </a:extLst>
          </p:cNvPr>
          <p:cNvSpPr/>
          <p:nvPr/>
        </p:nvSpPr>
        <p:spPr>
          <a:xfrm>
            <a:off x="9588972" y="3345613"/>
            <a:ext cx="1401794" cy="369332"/>
          </a:xfrm>
          <a:prstGeom prst="rect">
            <a:avLst/>
          </a:prstGeom>
        </p:spPr>
        <p:txBody>
          <a:bodyPr wrap="none">
            <a:spAutoFit/>
          </a:bodyPr>
          <a:lstStyle/>
          <a:p>
            <a:r>
              <a:rPr lang="en-US" dirty="0">
                <a:ea typeface="Times New Roman" panose="02020603050405020304" pitchFamily="18" charset="0"/>
              </a:rPr>
              <a:t>for station ID</a:t>
            </a:r>
            <a:endParaRPr lang="en-US" dirty="0"/>
          </a:p>
        </p:txBody>
      </p:sp>
      <p:sp>
        <p:nvSpPr>
          <p:cNvPr id="6" name="Rectangle 5">
            <a:extLst>
              <a:ext uri="{FF2B5EF4-FFF2-40B4-BE49-F238E27FC236}">
                <a16:creationId xmlns:a16="http://schemas.microsoft.com/office/drawing/2014/main" id="{6D7043FC-7BAF-F44F-A857-604E48783202}"/>
              </a:ext>
            </a:extLst>
          </p:cNvPr>
          <p:cNvSpPr/>
          <p:nvPr/>
        </p:nvSpPr>
        <p:spPr>
          <a:xfrm>
            <a:off x="9578336" y="5299834"/>
            <a:ext cx="2613664" cy="369332"/>
          </a:xfrm>
          <a:prstGeom prst="rect">
            <a:avLst/>
          </a:prstGeom>
        </p:spPr>
        <p:txBody>
          <a:bodyPr wrap="none">
            <a:spAutoFit/>
          </a:bodyPr>
          <a:lstStyle/>
          <a:p>
            <a:r>
              <a:rPr lang="en-US" dirty="0">
                <a:ea typeface="Times New Roman" panose="02020603050405020304" pitchFamily="18" charset="0"/>
              </a:rPr>
              <a:t>may differ between series</a:t>
            </a:r>
            <a:endParaRPr lang="en-US" dirty="0"/>
          </a:p>
        </p:txBody>
      </p:sp>
      <p:sp>
        <p:nvSpPr>
          <p:cNvPr id="7" name="Rectangle 6">
            <a:extLst>
              <a:ext uri="{FF2B5EF4-FFF2-40B4-BE49-F238E27FC236}">
                <a16:creationId xmlns:a16="http://schemas.microsoft.com/office/drawing/2014/main" id="{67994078-E8F8-E04D-AAAB-EA3D8C1F1E24}"/>
              </a:ext>
            </a:extLst>
          </p:cNvPr>
          <p:cNvSpPr/>
          <p:nvPr/>
        </p:nvSpPr>
        <p:spPr>
          <a:xfrm>
            <a:off x="9322777" y="4574845"/>
            <a:ext cx="2541465" cy="369332"/>
          </a:xfrm>
          <a:prstGeom prst="rect">
            <a:avLst/>
          </a:prstGeom>
        </p:spPr>
        <p:txBody>
          <a:bodyPr wrap="none">
            <a:spAutoFit/>
          </a:bodyPr>
          <a:lstStyle/>
          <a:p>
            <a:r>
              <a:rPr lang="en-US" dirty="0">
                <a:ea typeface="Times New Roman" panose="02020603050405020304" pitchFamily="18" charset="0"/>
              </a:rPr>
              <a:t>for non-uniform intervals</a:t>
            </a:r>
            <a:endParaRPr lang="en-US" dirty="0"/>
          </a:p>
        </p:txBody>
      </p:sp>
      <p:sp>
        <p:nvSpPr>
          <p:cNvPr id="10" name="Right Brace 9">
            <a:extLst>
              <a:ext uri="{FF2B5EF4-FFF2-40B4-BE49-F238E27FC236}">
                <a16:creationId xmlns:a16="http://schemas.microsoft.com/office/drawing/2014/main" id="{0A5C1DF8-06C2-0942-BB0F-A5AA7971C3AA}"/>
              </a:ext>
            </a:extLst>
          </p:cNvPr>
          <p:cNvSpPr/>
          <p:nvPr/>
        </p:nvSpPr>
        <p:spPr>
          <a:xfrm>
            <a:off x="9224920" y="3104275"/>
            <a:ext cx="321520" cy="8520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ight Brace 11">
            <a:extLst>
              <a:ext uri="{FF2B5EF4-FFF2-40B4-BE49-F238E27FC236}">
                <a16:creationId xmlns:a16="http://schemas.microsoft.com/office/drawing/2014/main" id="{1FE10648-448E-1643-AE79-46E58B2EB43D}"/>
              </a:ext>
            </a:extLst>
          </p:cNvPr>
          <p:cNvSpPr/>
          <p:nvPr/>
        </p:nvSpPr>
        <p:spPr>
          <a:xfrm>
            <a:off x="9224920" y="3956284"/>
            <a:ext cx="321520" cy="2132337"/>
          </a:xfrm>
          <a:prstGeom prst="rightBrace">
            <a:avLst>
              <a:gd name="adj1" fmla="val 8333"/>
              <a:gd name="adj2" fmla="val 7194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Title 1">
            <a:extLst>
              <a:ext uri="{FF2B5EF4-FFF2-40B4-BE49-F238E27FC236}">
                <a16:creationId xmlns:a16="http://schemas.microsoft.com/office/drawing/2014/main" id="{A43C4450-0531-FA48-A341-AEC6CB7123A1}"/>
              </a:ext>
            </a:extLst>
          </p:cNvPr>
          <p:cNvSpPr txBox="1">
            <a:spLocks/>
          </p:cNvSpPr>
          <p:nvPr/>
        </p:nvSpPr>
        <p:spPr>
          <a:xfrm>
            <a:off x="0" y="149417"/>
            <a:ext cx="12192000" cy="10446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a:solidFill>
                  <a:srgbClr val="0070C0"/>
                </a:solidFill>
                <a:latin typeface="+mn-lt"/>
              </a:rPr>
              <a:t>3. Expansion of the Values Group metadata</a:t>
            </a:r>
            <a:endParaRPr lang="en-US" sz="4000" b="1" dirty="0">
              <a:solidFill>
                <a:srgbClr val="0070C0"/>
              </a:solidFill>
              <a:latin typeface="+mn-lt"/>
            </a:endParaRPr>
          </a:p>
        </p:txBody>
      </p:sp>
      <p:graphicFrame>
        <p:nvGraphicFramePr>
          <p:cNvPr id="15" name="Table 14"/>
          <p:cNvGraphicFramePr>
            <a:graphicFrameLocks noGrp="1"/>
          </p:cNvGraphicFramePr>
          <p:nvPr>
            <p:extLst>
              <p:ext uri="{D42A27DB-BD31-4B8C-83A1-F6EECF244321}">
                <p14:modId xmlns:p14="http://schemas.microsoft.com/office/powerpoint/2010/main" val="2638056415"/>
              </p:ext>
            </p:extLst>
          </p:nvPr>
        </p:nvGraphicFramePr>
        <p:xfrm>
          <a:off x="4091762" y="1838805"/>
          <a:ext cx="4008474" cy="671300"/>
        </p:xfrm>
        <a:graphic>
          <a:graphicData uri="http://schemas.openxmlformats.org/drawingml/2006/table">
            <a:tbl>
              <a:tblPr firstRow="1" bandRow="1">
                <a:tableStyleId>{5C22544A-7EE6-4342-B048-85BDC9FD1C3A}</a:tableStyleId>
              </a:tblPr>
              <a:tblGrid>
                <a:gridCol w="4008474">
                  <a:extLst>
                    <a:ext uri="{9D8B030D-6E8A-4147-A177-3AD203B41FA5}">
                      <a16:colId xmlns:a16="http://schemas.microsoft.com/office/drawing/2014/main" val="4102138631"/>
                    </a:ext>
                  </a:extLst>
                </a:gridCol>
              </a:tblGrid>
              <a:tr h="330973">
                <a:tc>
                  <a:txBody>
                    <a:bodyPr/>
                    <a:lstStyle/>
                    <a:p>
                      <a:pPr algn="ctr"/>
                      <a:r>
                        <a:rPr lang="en-US" sz="1500" b="1" dirty="0" smtClean="0">
                          <a:solidFill>
                            <a:schemeClr val="tx1"/>
                          </a:solidFill>
                        </a:rPr>
                        <a:t>Values</a:t>
                      </a:r>
                      <a:r>
                        <a:rPr lang="en-US" sz="1500" b="1" dirty="0">
                          <a:solidFill>
                            <a:schemeClr val="tx1"/>
                          </a:solidFill>
                        </a:rPr>
                        <a:t>:</a:t>
                      </a:r>
                      <a:r>
                        <a:rPr lang="en-US" sz="1500" b="0" dirty="0">
                          <a:solidFill>
                            <a:schemeClr val="tx1"/>
                          </a:solidFill>
                        </a:rPr>
                        <a:t> Group_001=Data for Station No. 1</a:t>
                      </a:r>
                      <a:endParaRPr lang="en-US" sz="1500" dirty="0">
                        <a:solidFill>
                          <a:schemeClr val="tx1"/>
                        </a:solidFill>
                      </a:endParaRPr>
                    </a:p>
                  </a:txBody>
                  <a:tcPr marL="107050" marR="107050" marT="53525" marB="53525">
                    <a:solidFill>
                      <a:srgbClr val="D2DEEF"/>
                    </a:solidFill>
                  </a:tcPr>
                </a:tc>
                <a:extLst>
                  <a:ext uri="{0D108BD9-81ED-4DB2-BD59-A6C34878D82A}">
                    <a16:rowId xmlns:a16="http://schemas.microsoft.com/office/drawing/2014/main" val="3765033433"/>
                  </a:ext>
                </a:extLst>
              </a:tr>
              <a:tr h="33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Values:</a:t>
                      </a:r>
                      <a:r>
                        <a:rPr lang="en-US" sz="1500" b="0" dirty="0" smtClean="0">
                          <a:solidFill>
                            <a:schemeClr val="tx1"/>
                          </a:solidFill>
                        </a:rPr>
                        <a:t> Group_002=Data for Station No. 2</a:t>
                      </a:r>
                      <a:endParaRPr lang="en-US" sz="1500" dirty="0" smtClean="0">
                        <a:solidFill>
                          <a:schemeClr val="tx1"/>
                        </a:solidFill>
                      </a:endParaRPr>
                    </a:p>
                  </a:txBody>
                  <a:tcPr marL="107050" marR="107050" marT="53525" marB="53525">
                    <a:solidFill>
                      <a:srgbClr val="EAEFF7"/>
                    </a:solidFill>
                  </a:tcPr>
                </a:tc>
                <a:extLst>
                  <a:ext uri="{0D108BD9-81ED-4DB2-BD59-A6C34878D82A}">
                    <a16:rowId xmlns:a16="http://schemas.microsoft.com/office/drawing/2014/main" val="2309466102"/>
                  </a:ext>
                </a:extLst>
              </a:tr>
            </a:tbl>
          </a:graphicData>
        </a:graphic>
      </p:graphicFrame>
    </p:spTree>
    <p:extLst>
      <p:ext uri="{BB962C8B-B14F-4D97-AF65-F5344CB8AC3E}">
        <p14:creationId xmlns:p14="http://schemas.microsoft.com/office/powerpoint/2010/main" val="12918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283"/>
            <a:ext cx="12192000" cy="1044606"/>
          </a:xfrm>
        </p:spPr>
        <p:txBody>
          <a:bodyPr>
            <a:normAutofit/>
          </a:bodyPr>
          <a:lstStyle/>
          <a:p>
            <a:pPr algn="ctr"/>
            <a:r>
              <a:rPr lang="en-US" sz="4000" b="1" dirty="0">
                <a:solidFill>
                  <a:srgbClr val="0070C0"/>
                </a:solidFill>
                <a:latin typeface="+mn-lt"/>
              </a:rPr>
              <a:t>4. Other changes we think are allowed in S-100</a:t>
            </a:r>
          </a:p>
        </p:txBody>
      </p:sp>
      <p:sp>
        <p:nvSpPr>
          <p:cNvPr id="8" name="TextBox 7">
            <a:extLst>
              <a:ext uri="{FF2B5EF4-FFF2-40B4-BE49-F238E27FC236}">
                <a16:creationId xmlns:a16="http://schemas.microsoft.com/office/drawing/2014/main" id="{BD506B8D-BCC2-2D4E-9499-F28FD76F99D1}"/>
              </a:ext>
            </a:extLst>
          </p:cNvPr>
          <p:cNvSpPr txBox="1"/>
          <p:nvPr/>
        </p:nvSpPr>
        <p:spPr>
          <a:xfrm>
            <a:off x="473588" y="1112829"/>
            <a:ext cx="7575259" cy="461665"/>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US" sz="2400" dirty="0">
              <a:solidFill>
                <a:schemeClr val="accent1">
                  <a:lumMod val="75000"/>
                </a:schemeClr>
              </a:solidFill>
            </a:endParaRPr>
          </a:p>
        </p:txBody>
      </p:sp>
      <p:sp>
        <p:nvSpPr>
          <p:cNvPr id="3" name="Rectangle 2">
            <a:extLst>
              <a:ext uri="{FF2B5EF4-FFF2-40B4-BE49-F238E27FC236}">
                <a16:creationId xmlns:a16="http://schemas.microsoft.com/office/drawing/2014/main" id="{F441B70D-3569-9148-B4F7-E96A1A8081E3}"/>
              </a:ext>
            </a:extLst>
          </p:cNvPr>
          <p:cNvSpPr/>
          <p:nvPr/>
        </p:nvSpPr>
        <p:spPr>
          <a:xfrm>
            <a:off x="931572" y="1197889"/>
            <a:ext cx="10328856" cy="3046988"/>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a:ea typeface="Times New Roman" panose="02020603050405020304" pitchFamily="18" charset="0"/>
              </a:rPr>
              <a:t>Migrated optional S-100 variable </a:t>
            </a:r>
            <a:r>
              <a:rPr lang="en-US" sz="2400" i="1" dirty="0" err="1">
                <a:ea typeface="Times New Roman" panose="02020603050405020304" pitchFamily="18" charset="0"/>
              </a:rPr>
              <a:t>numberOfTimes</a:t>
            </a:r>
            <a:r>
              <a:rPr lang="en-US" sz="2400" dirty="0">
                <a:ea typeface="Times New Roman" panose="02020603050405020304" pitchFamily="18" charset="0"/>
              </a:rPr>
              <a:t> from Instance level to Values Group level</a:t>
            </a:r>
          </a:p>
          <a:p>
            <a:pPr marL="342900" marR="0" lvl="0" indent="-342900">
              <a:spcBef>
                <a:spcPts val="0"/>
              </a:spcBef>
              <a:spcAft>
                <a:spcPts val="0"/>
              </a:spcAft>
              <a:buFont typeface="Arial" panose="020B0604020202020204" pitchFamily="34" charset="0"/>
              <a:buChar char="•"/>
            </a:pPr>
            <a:endParaRPr lang="en-US" sz="2400" dirty="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ea typeface="Times New Roman" panose="02020603050405020304" pitchFamily="18" charset="0"/>
              </a:rPr>
              <a:t>Added product-specific metadata </a:t>
            </a:r>
            <a:r>
              <a:rPr lang="en-US" sz="2400" i="1" dirty="0" err="1">
                <a:ea typeface="Times New Roman" panose="02020603050405020304" pitchFamily="18" charset="0"/>
              </a:rPr>
              <a:t>pickPriorityType</a:t>
            </a:r>
            <a:r>
              <a:rPr lang="en-US" sz="2400" i="1" dirty="0">
                <a:ea typeface="Times New Roman" panose="02020603050405020304" pitchFamily="18" charset="0"/>
              </a:rPr>
              <a:t> </a:t>
            </a:r>
            <a:r>
              <a:rPr lang="en-US" sz="2400" dirty="0">
                <a:ea typeface="Times New Roman" panose="02020603050405020304" pitchFamily="18" charset="0"/>
              </a:rPr>
              <a:t>to Feature metadata</a:t>
            </a:r>
          </a:p>
          <a:p>
            <a:pPr marL="800100" lvl="1" indent="-342900">
              <a:buFont typeface="Arial" panose="020B0604020202020204" pitchFamily="34" charset="0"/>
              <a:buChar char="•"/>
            </a:pPr>
            <a:r>
              <a:rPr lang="en-US" sz="2400" dirty="0">
                <a:solidFill>
                  <a:schemeClr val="accent1">
                    <a:lumMod val="75000"/>
                  </a:schemeClr>
                </a:solidFill>
                <a:ea typeface="Times New Roman" panose="02020603050405020304" pitchFamily="18" charset="0"/>
              </a:rPr>
              <a:t>Default priority of </a:t>
            </a:r>
            <a:r>
              <a:rPr lang="en-US" sz="2400" i="1" dirty="0" err="1">
                <a:solidFill>
                  <a:schemeClr val="accent1">
                    <a:lumMod val="75000"/>
                  </a:schemeClr>
                </a:solidFill>
                <a:ea typeface="Times New Roman" panose="02020603050405020304" pitchFamily="18" charset="0"/>
              </a:rPr>
              <a:t>typeOfWaterLevel</a:t>
            </a:r>
            <a:r>
              <a:rPr lang="en-US" sz="2400" dirty="0">
                <a:solidFill>
                  <a:schemeClr val="accent1">
                    <a:lumMod val="75000"/>
                  </a:schemeClr>
                </a:solidFill>
                <a:ea typeface="Times New Roman" panose="02020603050405020304" pitchFamily="18" charset="0"/>
              </a:rPr>
              <a:t> shown in pick report, </a:t>
            </a:r>
            <a:br>
              <a:rPr lang="en-US" sz="2400" dirty="0">
                <a:solidFill>
                  <a:schemeClr val="accent1">
                    <a:lumMod val="75000"/>
                  </a:schemeClr>
                </a:solidFill>
                <a:ea typeface="Times New Roman" panose="02020603050405020304" pitchFamily="18" charset="0"/>
              </a:rPr>
            </a:br>
            <a:r>
              <a:rPr lang="en-US" sz="2400" dirty="0">
                <a:solidFill>
                  <a:schemeClr val="accent1">
                    <a:lumMod val="75000"/>
                  </a:schemeClr>
                </a:solidFill>
                <a:ea typeface="Times New Roman" panose="02020603050405020304" pitchFamily="18" charset="0"/>
              </a:rPr>
              <a:t>e.g. </a:t>
            </a:r>
            <a:r>
              <a:rPr lang="en-US" sz="2400" i="1" dirty="0" err="1">
                <a:solidFill>
                  <a:schemeClr val="accent1">
                    <a:lumMod val="75000"/>
                  </a:schemeClr>
                </a:solidFill>
                <a:ea typeface="Times New Roman" panose="02020603050405020304" pitchFamily="18" charset="0"/>
              </a:rPr>
              <a:t>pickPriorityType</a:t>
            </a:r>
            <a:r>
              <a:rPr lang="en-US" sz="2400" dirty="0">
                <a:solidFill>
                  <a:schemeClr val="accent1">
                    <a:lumMod val="75000"/>
                  </a:schemeClr>
                </a:solidFill>
                <a:ea typeface="Times New Roman" panose="02020603050405020304" pitchFamily="18" charset="0"/>
              </a:rPr>
              <a:t> = “2, 1, 5”</a:t>
            </a:r>
          </a:p>
          <a:p>
            <a:pPr marL="1714500" lvl="3" indent="-342900">
              <a:buFont typeface="Arial" panose="020B0604020202020204" pitchFamily="34" charset="0"/>
              <a:buChar char="•"/>
            </a:pPr>
            <a:r>
              <a:rPr lang="en-US" sz="2400" dirty="0">
                <a:ea typeface="Times New Roman" panose="02020603050405020304" pitchFamily="18" charset="0"/>
              </a:rPr>
              <a:t>Prediction first, then observation if prediction unavailable, then forecast if previous two unavailable</a:t>
            </a:r>
          </a:p>
        </p:txBody>
      </p:sp>
      <p:sp>
        <p:nvSpPr>
          <p:cNvPr id="5" name="TextBox 4">
            <a:extLst>
              <a:ext uri="{FF2B5EF4-FFF2-40B4-BE49-F238E27FC236}">
                <a16:creationId xmlns:a16="http://schemas.microsoft.com/office/drawing/2014/main" id="{374B95B9-4C95-2F4C-AF5E-D6011C209CFD}"/>
              </a:ext>
            </a:extLst>
          </p:cNvPr>
          <p:cNvSpPr txBox="1"/>
          <p:nvPr/>
        </p:nvSpPr>
        <p:spPr>
          <a:xfrm>
            <a:off x="5248427" y="6031002"/>
            <a:ext cx="1624570" cy="461665"/>
          </a:xfrm>
          <a:prstGeom prst="rect">
            <a:avLst/>
          </a:prstGeom>
          <a:noFill/>
        </p:spPr>
        <p:txBody>
          <a:bodyPr wrap="square" rtlCol="0">
            <a:spAutoFit/>
          </a:bodyPr>
          <a:lstStyle/>
          <a:p>
            <a:pPr algn="ctr">
              <a:spcAft>
                <a:spcPts val="600"/>
              </a:spcAft>
            </a:pPr>
            <a:r>
              <a:rPr lang="en-US" sz="2400" dirty="0"/>
              <a:t>Pick report</a:t>
            </a:r>
          </a:p>
        </p:txBody>
      </p:sp>
      <p:pic>
        <p:nvPicPr>
          <p:cNvPr id="6" name="Picture 5" descr="\\d85userdata.dpe.protected.mil.au\za\zarina.jayaswal\My Documents\S-104_Example 1.png">
            <a:extLst>
              <a:ext uri="{FF2B5EF4-FFF2-40B4-BE49-F238E27FC236}">
                <a16:creationId xmlns:a16="http://schemas.microsoft.com/office/drawing/2014/main" id="{EC079703-0A88-C442-B95C-E1284A335D87}"/>
              </a:ext>
            </a:extLst>
          </p:cNvPr>
          <p:cNvPicPr/>
          <p:nvPr/>
        </p:nvPicPr>
        <p:blipFill rotWithShape="1">
          <a:blip r:embed="rId3">
            <a:extLst>
              <a:ext uri="{28A0092B-C50C-407E-A947-70E740481C1C}">
                <a14:useLocalDpi xmlns:a14="http://schemas.microsoft.com/office/drawing/2010/main" val="0"/>
              </a:ext>
            </a:extLst>
          </a:blip>
          <a:srcRect b="5032"/>
          <a:stretch/>
        </p:blipFill>
        <p:spPr bwMode="auto">
          <a:xfrm>
            <a:off x="5273436" y="4329937"/>
            <a:ext cx="1624570" cy="1763335"/>
          </a:xfrm>
          <a:prstGeom prst="rect">
            <a:avLst/>
          </a:prstGeom>
          <a:noFill/>
          <a:ln>
            <a:noFill/>
          </a:ln>
        </p:spPr>
      </p:pic>
    </p:spTree>
    <p:extLst>
      <p:ext uri="{BB962C8B-B14F-4D97-AF65-F5344CB8AC3E}">
        <p14:creationId xmlns:p14="http://schemas.microsoft.com/office/powerpoint/2010/main" val="1721044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CS">
      <a:dk1>
        <a:sysClr val="windowText" lastClr="000000"/>
      </a:dk1>
      <a:lt1>
        <a:sysClr val="window" lastClr="FFFFFF"/>
      </a:lt1>
      <a:dk2>
        <a:srgbClr val="4F81BD"/>
      </a:dk2>
      <a:lt2>
        <a:srgbClr val="D3DFEE"/>
      </a:lt2>
      <a:accent1>
        <a:srgbClr val="A7BFDE"/>
      </a:accent1>
      <a:accent2>
        <a:srgbClr val="0F6FC6"/>
      </a:accent2>
      <a:accent3>
        <a:srgbClr val="59A9F2"/>
      </a:accent3>
      <a:accent4>
        <a:srgbClr val="54A838"/>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2380</TotalTime>
  <Words>1669</Words>
  <Application>Microsoft Office PowerPoint</Application>
  <PresentationFormat>Widescreen</PresentationFormat>
  <Paragraphs>266</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Office Theme</vt:lpstr>
      <vt:lpstr>1_Office Theme</vt:lpstr>
      <vt:lpstr>PowerPoint Presentation</vt:lpstr>
      <vt:lpstr>Progress in S-104: Overview</vt:lpstr>
      <vt:lpstr>S-104 Use Cases for Time Series</vt:lpstr>
      <vt:lpstr>Sample S-104 File: Fixed Time Series</vt:lpstr>
      <vt:lpstr>Potential S-100 HDF5 Changes (TSM7-5.17 Paper)</vt:lpstr>
      <vt:lpstr>1. Non-uniform time intervals</vt:lpstr>
      <vt:lpstr>2. Fixed-station Values Group structure change       </vt:lpstr>
      <vt:lpstr>PowerPoint Presentation</vt:lpstr>
      <vt:lpstr>4. Other changes we think are allowed in S-100</vt:lpstr>
      <vt:lpstr>In Progress/Next steps for S-104</vt:lpstr>
      <vt:lpstr>Supplementary Slides</vt:lpstr>
      <vt:lpstr>Present status of the S-104 Product Specification</vt:lpstr>
    </vt:vector>
  </TitlesOfParts>
  <Company>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Status of the S-111 Product Spec.</dc:title>
  <dc:creator>Kurt Hess</dc:creator>
  <cp:lastModifiedBy>Gregory Seroka</cp:lastModifiedBy>
  <cp:revision>564</cp:revision>
  <cp:lastPrinted>2018-09-13T17:45:07Z</cp:lastPrinted>
  <dcterms:created xsi:type="dcterms:W3CDTF">2018-08-30T16:57:29Z</dcterms:created>
  <dcterms:modified xsi:type="dcterms:W3CDTF">2019-09-20T16:52:53Z</dcterms:modified>
</cp:coreProperties>
</file>