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75" r:id="rId2"/>
    <p:sldId id="276" r:id="rId3"/>
    <p:sldId id="279" r:id="rId4"/>
    <p:sldId id="280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Tech" initials="Abri" lastIdx="1" clrIdx="0">
    <p:extLst>
      <p:ext uri="{19B8F6BF-5375-455C-9EA6-DF929625EA0E}">
        <p15:presenceInfo xmlns:p15="http://schemas.microsoft.com/office/powerpoint/2012/main" userId="DTe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4" y="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3A9B22A-55EC-4A68-A1AE-1A1AE03C8C30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en-US" smtClean="0"/>
              <a:t>IHO COUNCIL</a:t>
            </a:r>
            <a:endParaRPr lang="en-US" dirty="0"/>
          </a:p>
        </p:txBody>
      </p:sp>
      <p:sp>
        <p:nvSpPr>
          <p:cNvPr id="9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2" y="6040079"/>
            <a:ext cx="637586" cy="83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en-US" dirty="0" smtClean="0"/>
              <a:t>IHO COUNCIL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86777" y="6276121"/>
            <a:ext cx="2743200" cy="365125"/>
          </a:xfrm>
        </p:spPr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2" y="6040079"/>
            <a:ext cx="637586" cy="83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682" y="505706"/>
            <a:ext cx="9144000" cy="784432"/>
          </a:xfrm>
        </p:spPr>
        <p:txBody>
          <a:bodyPr>
            <a:normAutofit/>
          </a:bodyPr>
          <a:lstStyle/>
          <a:p>
            <a:r>
              <a:rPr lang="en-AU" dirty="0" smtClean="0"/>
              <a:t>SCUFN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50977" y="6240264"/>
            <a:ext cx="4114800" cy="365125"/>
          </a:xfrm>
        </p:spPr>
        <p:txBody>
          <a:bodyPr/>
          <a:lstStyle/>
          <a:p>
            <a:r>
              <a:rPr lang="de-DE" dirty="0" smtClean="0"/>
              <a:t>SCUFN31, Welligton, New Zealand, 23 – 27 October 2018</a:t>
            </a:r>
          </a:p>
        </p:txBody>
      </p:sp>
      <p:sp>
        <p:nvSpPr>
          <p:cNvPr id="5" name="Subtitle 2"/>
          <p:cNvSpPr>
            <a:spLocks noGrp="1"/>
          </p:cNvSpPr>
          <p:nvPr>
            <p:ph type="ctrTitle"/>
          </p:nvPr>
        </p:nvSpPr>
        <p:spPr>
          <a:xfrm>
            <a:off x="1506070" y="2303930"/>
            <a:ext cx="9144000" cy="205291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AU" sz="3600" b="1" dirty="0" smtClean="0"/>
              <a:t>Proposal for an experimental procedure</a:t>
            </a:r>
            <a:br>
              <a:rPr lang="en-AU" sz="3600" b="1" dirty="0" smtClean="0"/>
            </a:br>
            <a:r>
              <a:rPr lang="en-AU" sz="3600" b="1" dirty="0" smtClean="0"/>
              <a:t> for a fairer and more efficient reviewing process</a:t>
            </a:r>
            <a:br>
              <a:rPr lang="en-AU" sz="3600" b="1" dirty="0" smtClean="0"/>
            </a:br>
            <a:r>
              <a:rPr lang="en-AU" sz="3600" b="1" dirty="0" smtClean="0"/>
              <a:t> of UFN proposals at SCUFN meetings </a:t>
            </a:r>
            <a:endParaRPr lang="en-AU" sz="3600" b="1" dirty="0"/>
          </a:p>
          <a:p>
            <a:pPr eaLnBrk="1" hangingPunct="1">
              <a:defRPr/>
            </a:pP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4929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277815"/>
            <a:ext cx="8981868" cy="636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/>
              <a:t>Preparation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413" y="1060112"/>
            <a:ext cx="11393520" cy="45307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en-GB" sz="2400" b="1" dirty="0" smtClean="0"/>
              <a:t>1. Proposals that are received prior to the deadline (ROP 2.8) are listed and uploaded (IHO, scufnsubmission.org) in chronological order of reception</a:t>
            </a:r>
          </a:p>
          <a:p>
            <a:pPr algn="just">
              <a:buFontTx/>
              <a:buChar char="-"/>
              <a:defRPr/>
            </a:pPr>
            <a:endParaRPr lang="en-GB" sz="2400" b="1" dirty="0"/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Group 1 (Naming Board, Country 1): 	32 proposals</a:t>
            </a:r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Group 2 (Naming Board, Country 2):	4 proposals</a:t>
            </a:r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Group </a:t>
            </a:r>
            <a:r>
              <a:rPr lang="en-GB" sz="2400" b="1" dirty="0"/>
              <a:t>3 (Naming Board, Country </a:t>
            </a:r>
            <a:r>
              <a:rPr lang="en-GB" sz="2400" b="1" dirty="0" smtClean="0"/>
              <a:t>3):	75 proposals</a:t>
            </a:r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…</a:t>
            </a:r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Group 8 (Naming Board, Country 8):	2 proposals</a:t>
            </a:r>
          </a:p>
          <a:p>
            <a:pPr algn="just">
              <a:buFontTx/>
              <a:buChar char="-"/>
              <a:defRPr/>
            </a:pPr>
            <a:endParaRPr lang="en-GB" sz="2400" b="1" dirty="0" smtClean="0"/>
          </a:p>
          <a:p>
            <a:pPr marL="0" indent="0" algn="just">
              <a:buNone/>
              <a:defRPr/>
            </a:pPr>
            <a:r>
              <a:rPr lang="en-GB" sz="2400" b="1" dirty="0" smtClean="0"/>
              <a:t>2. Review on scufnreview.org by SCUFN Members (quorum = </a:t>
            </a:r>
            <a:r>
              <a:rPr lang="en-GB" sz="2400" b="1" dirty="0" smtClean="0">
                <a:solidFill>
                  <a:srgbClr val="FF0000"/>
                </a:solidFill>
              </a:rPr>
              <a:t>7, </a:t>
            </a:r>
            <a:r>
              <a:rPr lang="en-GB" sz="2400" b="1" dirty="0" smtClean="0"/>
              <a:t> identical as ROP 2.9 to be considered “significant”) – Deadline = </a:t>
            </a:r>
            <a:r>
              <a:rPr lang="en-GB" sz="2400" b="1" dirty="0" smtClean="0">
                <a:solidFill>
                  <a:srgbClr val="FF0000"/>
                </a:solidFill>
              </a:rPr>
              <a:t>1 week </a:t>
            </a:r>
            <a:r>
              <a:rPr lang="en-GB" sz="2400" b="1" dirty="0" smtClean="0"/>
              <a:t>before beginning of SCUFN meeting</a:t>
            </a:r>
            <a:endParaRPr lang="en-GB" sz="2400" b="1" dirty="0"/>
          </a:p>
          <a:p>
            <a:pPr algn="just">
              <a:buFontTx/>
              <a:buChar char="-"/>
              <a:defRPr/>
            </a:pPr>
            <a:endParaRPr lang="en-GB" sz="2400" b="1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50977" y="6240264"/>
            <a:ext cx="4114800" cy="365125"/>
          </a:xfrm>
        </p:spPr>
        <p:txBody>
          <a:bodyPr/>
          <a:lstStyle/>
          <a:p>
            <a:r>
              <a:rPr lang="de-DE" dirty="0" smtClean="0"/>
              <a:t>SCUFN31, Welligton, New Zealand, 23 – 27 October 2018</a:t>
            </a:r>
          </a:p>
        </p:txBody>
      </p:sp>
    </p:spTree>
    <p:extLst>
      <p:ext uri="{BB962C8B-B14F-4D97-AF65-F5344CB8AC3E}">
        <p14:creationId xmlns:p14="http://schemas.microsoft.com/office/powerpoint/2010/main" val="338604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277815"/>
            <a:ext cx="8981868" cy="636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/>
              <a:t>Analysis</a:t>
            </a:r>
            <a:endParaRPr lang="en-A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38335" y="1141593"/>
            <a:ext cx="11384667" cy="4530725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GB" sz="2400" b="1" dirty="0" smtClean="0"/>
              <a:t>3. Scoring of every proposal on scufnreview.org and listing </a:t>
            </a:r>
          </a:p>
          <a:p>
            <a:pPr algn="just">
              <a:buFontTx/>
              <a:buChar char="-"/>
              <a:defRPr/>
            </a:pPr>
            <a:endParaRPr lang="en-GB" sz="2400" b="1" dirty="0"/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Group 1 (Naming Board, Country 1): 	</a:t>
            </a:r>
            <a:r>
              <a:rPr lang="en-GB" sz="2400" b="1" dirty="0">
                <a:solidFill>
                  <a:srgbClr val="00B050"/>
                </a:solidFill>
              </a:rPr>
              <a:t>15 proposals</a:t>
            </a:r>
            <a:r>
              <a:rPr lang="en-GB" sz="2400" b="1" dirty="0"/>
              <a:t>, </a:t>
            </a:r>
            <a:r>
              <a:rPr lang="en-GB" sz="2400" b="1" dirty="0" smtClean="0">
                <a:solidFill>
                  <a:srgbClr val="FFC000"/>
                </a:solidFill>
              </a:rPr>
              <a:t>8 proposals</a:t>
            </a:r>
            <a:r>
              <a:rPr lang="en-GB" sz="2400" b="1" dirty="0" smtClean="0"/>
              <a:t>, </a:t>
            </a:r>
            <a:r>
              <a:rPr lang="en-GB" sz="2400" b="1" dirty="0" smtClean="0">
                <a:solidFill>
                  <a:srgbClr val="FF0000"/>
                </a:solidFill>
              </a:rPr>
              <a:t>9 proposals</a:t>
            </a:r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Group 2 (Naming Board, Country 2):	</a:t>
            </a:r>
            <a:r>
              <a:rPr lang="en-GB" sz="2400" b="1" dirty="0" smtClean="0">
                <a:solidFill>
                  <a:srgbClr val="00B050"/>
                </a:solidFill>
              </a:rPr>
              <a:t>4 proposals</a:t>
            </a:r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Group </a:t>
            </a:r>
            <a:r>
              <a:rPr lang="en-GB" sz="2400" b="1" dirty="0"/>
              <a:t>3 (Naming Board, Country </a:t>
            </a:r>
            <a:r>
              <a:rPr lang="en-GB" sz="2400" b="1" dirty="0" smtClean="0"/>
              <a:t>3):	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</a:rPr>
              <a:t>50 </a:t>
            </a:r>
            <a:r>
              <a:rPr lang="en-GB" sz="2400" b="1" dirty="0">
                <a:solidFill>
                  <a:srgbClr val="00B050"/>
                </a:solidFill>
              </a:rPr>
              <a:t>proposals</a:t>
            </a:r>
            <a:r>
              <a:rPr lang="en-GB" sz="2400" b="1" dirty="0"/>
              <a:t>, </a:t>
            </a:r>
            <a:r>
              <a:rPr lang="en-GB" sz="2400" b="1" dirty="0" smtClean="0">
                <a:solidFill>
                  <a:srgbClr val="FFC000"/>
                </a:solidFill>
              </a:rPr>
              <a:t>10 </a:t>
            </a:r>
            <a:r>
              <a:rPr lang="en-GB" sz="2400" b="1" dirty="0">
                <a:solidFill>
                  <a:srgbClr val="FFC000"/>
                </a:solidFill>
              </a:rPr>
              <a:t>proposals</a:t>
            </a:r>
            <a:r>
              <a:rPr lang="en-GB" sz="2400" b="1" dirty="0"/>
              <a:t>, </a:t>
            </a:r>
            <a:r>
              <a:rPr lang="en-GB" sz="2400" b="1" dirty="0" smtClean="0">
                <a:solidFill>
                  <a:srgbClr val="FF0000"/>
                </a:solidFill>
              </a:rPr>
              <a:t>15 </a:t>
            </a:r>
            <a:r>
              <a:rPr lang="en-GB" sz="2400" b="1" dirty="0">
                <a:solidFill>
                  <a:srgbClr val="FF0000"/>
                </a:solidFill>
              </a:rPr>
              <a:t>proposals 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pPr algn="just">
              <a:buFontTx/>
              <a:buChar char="-"/>
              <a:defRPr/>
            </a:pPr>
            <a:r>
              <a:rPr lang="en-GB" sz="2400" b="1" dirty="0" smtClean="0"/>
              <a:t>…</a:t>
            </a:r>
            <a:endParaRPr lang="en-GB" sz="2400" b="1" dirty="0"/>
          </a:p>
          <a:p>
            <a:pPr algn="just">
              <a:buFontTx/>
              <a:buChar char="-"/>
              <a:defRPr/>
            </a:pPr>
            <a:r>
              <a:rPr lang="en-GB" sz="2400" b="1" dirty="0"/>
              <a:t>Group 8 (Naming Board, Country 8):	</a:t>
            </a:r>
            <a:r>
              <a:rPr lang="en-GB" sz="2400" b="1" dirty="0">
                <a:solidFill>
                  <a:srgbClr val="00B050"/>
                </a:solidFill>
              </a:rPr>
              <a:t>2 proposals</a:t>
            </a:r>
          </a:p>
          <a:p>
            <a:pPr algn="just">
              <a:buFontTx/>
              <a:buChar char="-"/>
              <a:defRPr/>
            </a:pPr>
            <a:endParaRPr lang="en-GB" sz="2400" b="1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50977" y="6240264"/>
            <a:ext cx="4114800" cy="365125"/>
          </a:xfrm>
        </p:spPr>
        <p:txBody>
          <a:bodyPr/>
          <a:lstStyle/>
          <a:p>
            <a:r>
              <a:rPr lang="de-DE" dirty="0" smtClean="0"/>
              <a:t>SCUFN31, Welligton, New Zealand, 23 – 27 October 2018</a:t>
            </a:r>
          </a:p>
        </p:txBody>
      </p:sp>
    </p:spTree>
    <p:extLst>
      <p:ext uri="{BB962C8B-B14F-4D97-AF65-F5344CB8AC3E}">
        <p14:creationId xmlns:p14="http://schemas.microsoft.com/office/powerpoint/2010/main" val="292940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277815"/>
            <a:ext cx="8981868" cy="636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/>
              <a:t>Review</a:t>
            </a:r>
            <a:endParaRPr lang="en-A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9299" y="1141593"/>
            <a:ext cx="11633703" cy="4530725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GB" sz="2400" b="1" dirty="0"/>
              <a:t>4. Review </a:t>
            </a:r>
            <a:r>
              <a:rPr lang="en-GB" sz="2400" b="1" dirty="0" smtClean="0"/>
              <a:t>based on the following principles: </a:t>
            </a:r>
            <a:r>
              <a:rPr lang="en-GB" sz="2400" b="1" dirty="0">
                <a:solidFill>
                  <a:srgbClr val="00B050"/>
                </a:solidFill>
              </a:rPr>
              <a:t>green first</a:t>
            </a:r>
            <a:r>
              <a:rPr lang="en-GB" sz="2400" b="1" dirty="0" smtClean="0"/>
              <a:t>, 10 proposals max./country</a:t>
            </a:r>
            <a:endParaRPr lang="en-GB" sz="2400" b="1" dirty="0"/>
          </a:p>
          <a:p>
            <a:pPr algn="just">
              <a:buFontTx/>
              <a:buChar char="-"/>
              <a:defRPr/>
            </a:pPr>
            <a:endParaRPr lang="en-GB" sz="2400" b="1" dirty="0"/>
          </a:p>
          <a:p>
            <a:pPr marL="0" indent="0" algn="just">
              <a:buNone/>
              <a:defRPr/>
            </a:pPr>
            <a:r>
              <a:rPr lang="en-GB" sz="2400" b="1" dirty="0" smtClean="0"/>
              <a:t>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round: Group 1, </a:t>
            </a:r>
            <a:r>
              <a:rPr lang="en-GB" sz="2400" b="1" dirty="0" smtClean="0">
                <a:solidFill>
                  <a:srgbClr val="00B050"/>
                </a:solidFill>
              </a:rPr>
              <a:t>10 </a:t>
            </a:r>
            <a:r>
              <a:rPr lang="en-GB" sz="2400" b="1" dirty="0">
                <a:solidFill>
                  <a:srgbClr val="00B050"/>
                </a:solidFill>
              </a:rPr>
              <a:t>proposals</a:t>
            </a:r>
            <a:r>
              <a:rPr lang="en-GB" sz="2400" b="1" dirty="0" smtClean="0"/>
              <a:t>, Group 2, </a:t>
            </a:r>
            <a:r>
              <a:rPr lang="en-GB" sz="2400" b="1" dirty="0">
                <a:solidFill>
                  <a:srgbClr val="00B050"/>
                </a:solidFill>
              </a:rPr>
              <a:t>4 proposals</a:t>
            </a:r>
            <a:r>
              <a:rPr lang="en-GB" sz="2400" b="1" dirty="0" smtClean="0"/>
              <a:t>, Group 3, </a:t>
            </a:r>
            <a:r>
              <a:rPr lang="en-GB" sz="2400" b="1" dirty="0">
                <a:solidFill>
                  <a:srgbClr val="00B050"/>
                </a:solidFill>
              </a:rPr>
              <a:t>10 proposals</a:t>
            </a:r>
            <a:r>
              <a:rPr lang="en-GB" sz="2400" b="1" dirty="0" smtClean="0"/>
              <a:t>, …, Group 8, </a:t>
            </a:r>
            <a:r>
              <a:rPr lang="en-GB" sz="2400" b="1" dirty="0">
                <a:solidFill>
                  <a:srgbClr val="00B050"/>
                </a:solidFill>
              </a:rPr>
              <a:t>2 proposals</a:t>
            </a:r>
          </a:p>
          <a:p>
            <a:pPr marL="0" indent="0" algn="just">
              <a:buNone/>
              <a:defRPr/>
            </a:pPr>
            <a:r>
              <a:rPr lang="en-GB" sz="2400" b="1" dirty="0" smtClean="0"/>
              <a:t>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round</a:t>
            </a:r>
            <a:r>
              <a:rPr lang="en-GB" sz="2400" b="1" dirty="0"/>
              <a:t>: Group 1, </a:t>
            </a:r>
            <a:r>
              <a:rPr lang="en-GB" sz="2400" b="1" dirty="0" smtClean="0">
                <a:solidFill>
                  <a:srgbClr val="00B050"/>
                </a:solidFill>
              </a:rPr>
              <a:t>5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>
                <a:solidFill>
                  <a:srgbClr val="00B050"/>
                </a:solidFill>
              </a:rPr>
              <a:t>proposals</a:t>
            </a:r>
            <a:r>
              <a:rPr lang="en-GB" sz="2400" b="1" dirty="0" smtClean="0"/>
              <a:t>, </a:t>
            </a:r>
            <a:r>
              <a:rPr lang="en-GB" sz="2400" b="1" dirty="0"/>
              <a:t>Group 3, </a:t>
            </a:r>
            <a:r>
              <a:rPr lang="en-GB" sz="2400" b="1" dirty="0">
                <a:solidFill>
                  <a:srgbClr val="00B050"/>
                </a:solidFill>
              </a:rPr>
              <a:t>10 proposals</a:t>
            </a:r>
            <a:r>
              <a:rPr lang="en-GB" sz="2400" b="1" dirty="0"/>
              <a:t>, …, </a:t>
            </a:r>
            <a:endParaRPr lang="en-GB" sz="2400" b="1" dirty="0" smtClean="0"/>
          </a:p>
          <a:p>
            <a:pPr marL="0" indent="0" algn="just">
              <a:buNone/>
              <a:defRPr/>
            </a:pPr>
            <a:r>
              <a:rPr lang="en-GB" sz="2400" b="1" dirty="0" smtClean="0"/>
              <a:t>… all </a:t>
            </a:r>
            <a:r>
              <a:rPr lang="en-GB" sz="2400" b="1" dirty="0" smtClean="0">
                <a:solidFill>
                  <a:srgbClr val="00B050"/>
                </a:solidFill>
              </a:rPr>
              <a:t>green</a:t>
            </a:r>
            <a:r>
              <a:rPr lang="en-GB" sz="2400" b="1" dirty="0" smtClean="0"/>
              <a:t> reviewed</a:t>
            </a:r>
          </a:p>
          <a:p>
            <a:pPr marL="0" indent="0" algn="just">
              <a:buNone/>
              <a:defRPr/>
            </a:pPr>
            <a:r>
              <a:rPr lang="en-GB" sz="2400" b="1" dirty="0" smtClean="0"/>
              <a:t>…</a:t>
            </a:r>
            <a:endParaRPr lang="en-GB" sz="2400" b="1" dirty="0" smtClean="0"/>
          </a:p>
          <a:p>
            <a:pPr marL="0" indent="0" algn="just">
              <a:buNone/>
              <a:defRPr/>
            </a:pPr>
            <a:r>
              <a:rPr lang="en-GB" sz="2400" b="1" dirty="0" err="1" smtClean="0"/>
              <a:t>xx</a:t>
            </a:r>
            <a:r>
              <a:rPr lang="en-GB" sz="2400" b="1" baseline="30000" dirty="0" err="1" smtClean="0"/>
              <a:t>d</a:t>
            </a:r>
            <a:r>
              <a:rPr lang="en-GB" sz="2400" b="1" dirty="0" smtClean="0"/>
              <a:t> </a:t>
            </a:r>
            <a:r>
              <a:rPr lang="en-GB" sz="2400" b="1" dirty="0" smtClean="0"/>
              <a:t>round</a:t>
            </a:r>
            <a:r>
              <a:rPr lang="en-GB" sz="2400" b="1" dirty="0" smtClean="0"/>
              <a:t>: Group 1, </a:t>
            </a:r>
            <a:r>
              <a:rPr lang="en-GB" sz="2400" b="1" dirty="0">
                <a:solidFill>
                  <a:srgbClr val="FFC000"/>
                </a:solidFill>
              </a:rPr>
              <a:t>8 proposals</a:t>
            </a:r>
            <a:r>
              <a:rPr lang="en-GB" sz="2400" b="1"/>
              <a:t>, </a:t>
            </a:r>
            <a:r>
              <a:rPr lang="en-GB" sz="2400" b="1" smtClean="0"/>
              <a:t>etc…</a:t>
            </a:r>
            <a:endParaRPr lang="en-GB" sz="2400" b="1" dirty="0"/>
          </a:p>
          <a:p>
            <a:pPr algn="just">
              <a:buFontTx/>
              <a:buChar char="-"/>
              <a:defRPr/>
            </a:pPr>
            <a:endParaRPr lang="en-GB" sz="2400" b="1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50977" y="6240264"/>
            <a:ext cx="4114800" cy="365125"/>
          </a:xfrm>
        </p:spPr>
        <p:txBody>
          <a:bodyPr/>
          <a:lstStyle/>
          <a:p>
            <a:r>
              <a:rPr lang="de-DE" dirty="0" smtClean="0"/>
              <a:t>SCUFN31, Welligton, New Zealand, 23 – 27 October 2018</a:t>
            </a:r>
          </a:p>
        </p:txBody>
      </p:sp>
    </p:spTree>
    <p:extLst>
      <p:ext uri="{BB962C8B-B14F-4D97-AF65-F5344CB8AC3E}">
        <p14:creationId xmlns:p14="http://schemas.microsoft.com/office/powerpoint/2010/main" val="197417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C657DD33-74A5-46FF-87DC-702489CC64DD}" vid="{C4CF7E2C-A930-4DFE-9432-DAC967E2A5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IHO presentations template</Template>
  <TotalTime>517</TotalTime>
  <Words>189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Proposal for an experimental procedure  for a fairer and more efficient reviewing process  of UFN proposals at SCUFN meetings  </vt:lpstr>
      <vt:lpstr>Preparation</vt:lpstr>
      <vt:lpstr>Analysis</vt:lpstr>
      <vt:lpstr>Review</vt:lpstr>
    </vt:vector>
  </TitlesOfParts>
  <Company>IHO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DTech</dc:creator>
  <cp:lastModifiedBy>Yves</cp:lastModifiedBy>
  <cp:revision>75</cp:revision>
  <cp:lastPrinted>2017-10-13T08:19:11Z</cp:lastPrinted>
  <dcterms:created xsi:type="dcterms:W3CDTF">2017-10-09T13:46:17Z</dcterms:created>
  <dcterms:modified xsi:type="dcterms:W3CDTF">2018-10-26T17:21:10Z</dcterms:modified>
</cp:coreProperties>
</file>