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3" r:id="rId1"/>
  </p:sldMasterIdLst>
  <p:notesMasterIdLst>
    <p:notesMasterId r:id="rId31"/>
  </p:notesMasterIdLst>
  <p:handoutMasterIdLst>
    <p:handoutMasterId r:id="rId32"/>
  </p:handoutMasterIdLst>
  <p:sldIdLst>
    <p:sldId id="368" r:id="rId2"/>
    <p:sldId id="415" r:id="rId3"/>
    <p:sldId id="416" r:id="rId4"/>
    <p:sldId id="417" r:id="rId5"/>
    <p:sldId id="410" r:id="rId6"/>
    <p:sldId id="400" r:id="rId7"/>
    <p:sldId id="365" r:id="rId8"/>
    <p:sldId id="380" r:id="rId9"/>
    <p:sldId id="367" r:id="rId10"/>
    <p:sldId id="369" r:id="rId11"/>
    <p:sldId id="370" r:id="rId12"/>
    <p:sldId id="376" r:id="rId13"/>
    <p:sldId id="375" r:id="rId14"/>
    <p:sldId id="401" r:id="rId15"/>
    <p:sldId id="407" r:id="rId16"/>
    <p:sldId id="408" r:id="rId17"/>
    <p:sldId id="409" r:id="rId18"/>
    <p:sldId id="379" r:id="rId19"/>
    <p:sldId id="378" r:id="rId20"/>
    <p:sldId id="364" r:id="rId21"/>
    <p:sldId id="405" r:id="rId22"/>
    <p:sldId id="392" r:id="rId23"/>
    <p:sldId id="411" r:id="rId24"/>
    <p:sldId id="412" r:id="rId25"/>
    <p:sldId id="413" r:id="rId26"/>
    <p:sldId id="414" r:id="rId27"/>
    <p:sldId id="396" r:id="rId28"/>
    <p:sldId id="397" r:id="rId29"/>
    <p:sldId id="355" r:id="rId30"/>
  </p:sldIdLst>
  <p:sldSz cx="9144000" cy="6858000" type="screen4x3"/>
  <p:notesSz cx="6799263" cy="9929813"/>
  <p:defaultTextStyle>
    <a:defPPr>
      <a:defRPr lang="en-US"/>
    </a:defPPr>
    <a:lvl1pPr algn="r" rtl="0" fontAlgn="base">
      <a:spcBef>
        <a:spcPct val="0"/>
      </a:spcBef>
      <a:spcAft>
        <a:spcPct val="0"/>
      </a:spcAft>
      <a:defRPr kern="1200">
        <a:solidFill>
          <a:schemeClr val="tx1"/>
        </a:solidFill>
        <a:latin typeface="Arial" pitchFamily="34" charset="0"/>
        <a:ea typeface="ＭＳ Ｐゴシック" charset="-128"/>
        <a:cs typeface="+mn-cs"/>
      </a:defRPr>
    </a:lvl1pPr>
    <a:lvl2pPr marL="457200" algn="r" rtl="0" fontAlgn="base">
      <a:spcBef>
        <a:spcPct val="0"/>
      </a:spcBef>
      <a:spcAft>
        <a:spcPct val="0"/>
      </a:spcAft>
      <a:defRPr kern="1200">
        <a:solidFill>
          <a:schemeClr val="tx1"/>
        </a:solidFill>
        <a:latin typeface="Arial" pitchFamily="34" charset="0"/>
        <a:ea typeface="ＭＳ Ｐゴシック" charset="-128"/>
        <a:cs typeface="+mn-cs"/>
      </a:defRPr>
    </a:lvl2pPr>
    <a:lvl3pPr marL="914400" algn="r" rtl="0" fontAlgn="base">
      <a:spcBef>
        <a:spcPct val="0"/>
      </a:spcBef>
      <a:spcAft>
        <a:spcPct val="0"/>
      </a:spcAft>
      <a:defRPr kern="1200">
        <a:solidFill>
          <a:schemeClr val="tx1"/>
        </a:solidFill>
        <a:latin typeface="Arial" pitchFamily="34" charset="0"/>
        <a:ea typeface="ＭＳ Ｐゴシック" charset="-128"/>
        <a:cs typeface="+mn-cs"/>
      </a:defRPr>
    </a:lvl3pPr>
    <a:lvl4pPr marL="1371600" algn="r" rtl="0" fontAlgn="base">
      <a:spcBef>
        <a:spcPct val="0"/>
      </a:spcBef>
      <a:spcAft>
        <a:spcPct val="0"/>
      </a:spcAft>
      <a:defRPr kern="1200">
        <a:solidFill>
          <a:schemeClr val="tx1"/>
        </a:solidFill>
        <a:latin typeface="Arial" pitchFamily="34" charset="0"/>
        <a:ea typeface="ＭＳ Ｐゴシック" charset="-128"/>
        <a:cs typeface="+mn-cs"/>
      </a:defRPr>
    </a:lvl4pPr>
    <a:lvl5pPr marL="1828800" algn="r" rtl="0" fontAlgn="base">
      <a:spcBef>
        <a:spcPct val="0"/>
      </a:spcBef>
      <a:spcAft>
        <a:spcPct val="0"/>
      </a:spcAft>
      <a:defRPr kern="1200">
        <a:solidFill>
          <a:schemeClr val="tx1"/>
        </a:solidFill>
        <a:latin typeface="Arial" pitchFamily="34" charset="0"/>
        <a:ea typeface="ＭＳ Ｐゴシック" charset="-128"/>
        <a:cs typeface="+mn-cs"/>
      </a:defRPr>
    </a:lvl5pPr>
    <a:lvl6pPr marL="2286000" algn="l" defTabSz="914400" rtl="0" eaLnBrk="1" latinLnBrk="0" hangingPunct="1">
      <a:defRPr kern="1200">
        <a:solidFill>
          <a:schemeClr val="tx1"/>
        </a:solidFill>
        <a:latin typeface="Arial" pitchFamily="34" charset="0"/>
        <a:ea typeface="ＭＳ Ｐゴシック" charset="-128"/>
        <a:cs typeface="+mn-cs"/>
      </a:defRPr>
    </a:lvl6pPr>
    <a:lvl7pPr marL="2743200" algn="l" defTabSz="914400" rtl="0" eaLnBrk="1" latinLnBrk="0" hangingPunct="1">
      <a:defRPr kern="1200">
        <a:solidFill>
          <a:schemeClr val="tx1"/>
        </a:solidFill>
        <a:latin typeface="Arial" pitchFamily="34" charset="0"/>
        <a:ea typeface="ＭＳ Ｐゴシック" charset="-128"/>
        <a:cs typeface="+mn-cs"/>
      </a:defRPr>
    </a:lvl7pPr>
    <a:lvl8pPr marL="3200400" algn="l" defTabSz="914400" rtl="0" eaLnBrk="1" latinLnBrk="0" hangingPunct="1">
      <a:defRPr kern="1200">
        <a:solidFill>
          <a:schemeClr val="tx1"/>
        </a:solidFill>
        <a:latin typeface="Arial" pitchFamily="34" charset="0"/>
        <a:ea typeface="ＭＳ Ｐゴシック" charset="-128"/>
        <a:cs typeface="+mn-cs"/>
      </a:defRPr>
    </a:lvl8pPr>
    <a:lvl9pPr marL="3657600" algn="l" defTabSz="914400" rtl="0" eaLnBrk="1" latinLnBrk="0" hangingPunct="1">
      <a:defRPr kern="1200">
        <a:solidFill>
          <a:schemeClr val="tx1"/>
        </a:solidFill>
        <a:latin typeface="Arial" pitchFamily="34" charset="0"/>
        <a:ea typeface="ＭＳ Ｐゴシック" charset="-128"/>
        <a:cs typeface="+mn-cs"/>
      </a:defRPr>
    </a:lvl9pPr>
  </p:defaultTextStyle>
  <p:extLst>
    <p:ext uri="{EFAFB233-063F-42B5-8137-9DF3F51BA10A}">
      <p15:sldGuideLst xmlns:p15="http://schemas.microsoft.com/office/powerpoint/2012/main">
        <p15:guide id="1" orient="horz" pos="1570">
          <p15:clr>
            <a:srgbClr val="A4A3A4"/>
          </p15:clr>
        </p15:guide>
        <p15:guide id="2" pos="2880">
          <p15:clr>
            <a:srgbClr val="A4A3A4"/>
          </p15:clr>
        </p15:guide>
      </p15:sldGuideLst>
    </p:ext>
    <p:ext uri="{2D200454-40CA-4A62-9FC3-DE9A4176ACB9}">
      <p15:notesGuideLst xmlns:p15="http://schemas.microsoft.com/office/powerpoint/2012/main">
        <p15:guide id="1" orient="horz" pos="3128">
          <p15:clr>
            <a:srgbClr val="A4A3A4"/>
          </p15:clr>
        </p15:guide>
        <p15:guide id="2" pos="214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ivind Mong" initials="EM" lastIdx="6"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0651"/>
    <a:srgbClr val="FCB6F7"/>
    <a:srgbClr val="FFD24F"/>
    <a:srgbClr val="9900CC"/>
    <a:srgbClr val="CC00FF"/>
    <a:srgbClr val="FF00FF"/>
    <a:srgbClr val="7C0040"/>
    <a:srgbClr val="948DD0"/>
    <a:srgbClr val="C60632"/>
    <a:srgbClr val="363C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88538" autoAdjust="0"/>
  </p:normalViewPr>
  <p:slideViewPr>
    <p:cSldViewPr>
      <p:cViewPr varScale="1">
        <p:scale>
          <a:sx n="66" d="100"/>
          <a:sy n="66" d="100"/>
        </p:scale>
        <p:origin x="864" y="60"/>
      </p:cViewPr>
      <p:guideLst>
        <p:guide orient="horz" pos="157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7" d="100"/>
          <a:sy n="57" d="100"/>
        </p:scale>
        <p:origin x="-2778" y="-72"/>
      </p:cViewPr>
      <p:guideLst>
        <p:guide orient="horz" pos="3128"/>
        <p:guide pos="2142"/>
      </p:guideLst>
    </p:cSldViewPr>
  </p:notesViewPr>
  <p:gridSpacing cx="72010" cy="7201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Mappe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Coverage\Bergmann\ENC%20Analysis%20Feb%202016%20for%20Wend\20160229%20ENC%20Coverage%20Analysi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dirty="0" smtClean="0">
                <a:solidFill>
                  <a:schemeClr val="accent4">
                    <a:lumMod val="75000"/>
                  </a:schemeClr>
                </a:solidFill>
              </a:rPr>
              <a:t>HPE </a:t>
            </a:r>
            <a:r>
              <a:rPr lang="en-US" sz="1400" dirty="0">
                <a:solidFill>
                  <a:schemeClr val="accent4">
                    <a:lumMod val="75000"/>
                  </a:schemeClr>
                </a:solidFill>
              </a:rPr>
              <a:t>(95%) </a:t>
            </a:r>
            <a:r>
              <a:rPr lang="en-US" sz="1400" dirty="0">
                <a:solidFill>
                  <a:schemeClr val="bg1">
                    <a:lumMod val="50000"/>
                  </a:schemeClr>
                </a:solidFill>
              </a:rPr>
              <a:t>and</a:t>
            </a:r>
            <a:r>
              <a:rPr lang="en-US" sz="1400" dirty="0"/>
              <a:t> </a:t>
            </a:r>
            <a:r>
              <a:rPr lang="en-US" sz="1400" dirty="0">
                <a:solidFill>
                  <a:srgbClr val="C00000"/>
                </a:solidFill>
              </a:rPr>
              <a:t>HPE (99.99%) </a:t>
            </a:r>
            <a:r>
              <a:rPr lang="en-US" sz="1400" dirty="0">
                <a:solidFill>
                  <a:schemeClr val="bg1">
                    <a:lumMod val="50000"/>
                  </a:schemeClr>
                </a:solidFill>
              </a:rPr>
              <a:t>during</a:t>
            </a:r>
            <a:r>
              <a:rPr lang="en-US" sz="1400" baseline="0" dirty="0">
                <a:solidFill>
                  <a:schemeClr val="bg1">
                    <a:lumMod val="50000"/>
                  </a:schemeClr>
                </a:solidFill>
              </a:rPr>
              <a:t> Q4/2014</a:t>
            </a:r>
            <a:endParaRPr lang="en-US" sz="1400" dirty="0">
              <a:solidFill>
                <a:schemeClr val="bg1">
                  <a:lumMod val="50000"/>
                </a:schemeClr>
              </a:solidFill>
            </a:endParaRPr>
          </a:p>
        </c:rich>
      </c:tx>
      <c:overlay val="0"/>
    </c:title>
    <c:autoTitleDeleted val="0"/>
    <c:plotArea>
      <c:layout/>
      <c:barChart>
        <c:barDir val="col"/>
        <c:grouping val="stacked"/>
        <c:varyColors val="0"/>
        <c:ser>
          <c:idx val="0"/>
          <c:order val="0"/>
          <c:tx>
            <c:strRef>
              <c:f>Tabelle1!$A$2</c:f>
              <c:strCache>
                <c:ptCount val="1"/>
                <c:pt idx="0">
                  <c:v>HPE(95%)</c:v>
                </c:pt>
              </c:strCache>
            </c:strRef>
          </c:tx>
          <c:spPr>
            <a:solidFill>
              <a:schemeClr val="accent4">
                <a:lumMod val="75000"/>
              </a:schemeClr>
            </a:solidFill>
          </c:spPr>
          <c:invertIfNegative val="0"/>
          <c:cat>
            <c:strRef>
              <c:f>Tabelle1!$B$1:$AB$1</c:f>
              <c:strCache>
                <c:ptCount val="27"/>
                <c:pt idx="0">
                  <c:v>Albuquerque</c:v>
                </c:pt>
                <c:pt idx="1">
                  <c:v>Anchorage</c:v>
                </c:pt>
                <c:pt idx="2">
                  <c:v>Atlanta</c:v>
                </c:pt>
                <c:pt idx="3">
                  <c:v>Barrow</c:v>
                </c:pt>
                <c:pt idx="4">
                  <c:v>Bethel</c:v>
                </c:pt>
                <c:pt idx="5">
                  <c:v>Billings</c:v>
                </c:pt>
                <c:pt idx="6">
                  <c:v>Boston</c:v>
                </c:pt>
                <c:pt idx="7">
                  <c:v>Cleveland</c:v>
                </c:pt>
                <c:pt idx="8">
                  <c:v>Cold Bay</c:v>
                </c:pt>
                <c:pt idx="9">
                  <c:v>Fairbanks</c:v>
                </c:pt>
                <c:pt idx="10">
                  <c:v>Gander</c:v>
                </c:pt>
                <c:pt idx="11">
                  <c:v>Honolulu</c:v>
                </c:pt>
                <c:pt idx="12">
                  <c:v>Houston</c:v>
                </c:pt>
                <c:pt idx="13">
                  <c:v>Iqaluit</c:v>
                </c:pt>
                <c:pt idx="14">
                  <c:v>Juneau</c:v>
                </c:pt>
                <c:pt idx="15">
                  <c:v>Kansas City</c:v>
                </c:pt>
                <c:pt idx="16">
                  <c:v>Los Angeles</c:v>
                </c:pt>
                <c:pt idx="17">
                  <c:v>Merida</c:v>
                </c:pt>
                <c:pt idx="18">
                  <c:v>Miami</c:v>
                </c:pt>
                <c:pt idx="19">
                  <c:v>Minneapolis</c:v>
                </c:pt>
                <c:pt idx="20">
                  <c:v>Oakland</c:v>
                </c:pt>
                <c:pt idx="21">
                  <c:v>Salt Lake City</c:v>
                </c:pt>
                <c:pt idx="22">
                  <c:v>San Jose Del Cabo</c:v>
                </c:pt>
                <c:pt idx="23">
                  <c:v>San Juan</c:v>
                </c:pt>
                <c:pt idx="24">
                  <c:v>Seattle</c:v>
                </c:pt>
                <c:pt idx="25">
                  <c:v>Tapachula</c:v>
                </c:pt>
                <c:pt idx="26">
                  <c:v>Washington, DC</c:v>
                </c:pt>
              </c:strCache>
            </c:strRef>
          </c:cat>
          <c:val>
            <c:numRef>
              <c:f>Tabelle1!$B$2:$AB$2</c:f>
              <c:numCache>
                <c:formatCode>#,##0.00</c:formatCode>
                <c:ptCount val="27"/>
                <c:pt idx="0">
                  <c:v>2.2280000000000002</c:v>
                </c:pt>
                <c:pt idx="1">
                  <c:v>2.6549999999999998</c:v>
                </c:pt>
                <c:pt idx="2">
                  <c:v>2.5329999999999999</c:v>
                </c:pt>
                <c:pt idx="3">
                  <c:v>2.9569999999999999</c:v>
                </c:pt>
                <c:pt idx="4">
                  <c:v>2.512</c:v>
                </c:pt>
                <c:pt idx="5">
                  <c:v>2.327</c:v>
                </c:pt>
                <c:pt idx="6">
                  <c:v>2.6949999999999998</c:v>
                </c:pt>
                <c:pt idx="7">
                  <c:v>2.6120000000000001</c:v>
                </c:pt>
                <c:pt idx="8">
                  <c:v>2.306</c:v>
                </c:pt>
                <c:pt idx="9">
                  <c:v>2.8490000000000002</c:v>
                </c:pt>
                <c:pt idx="10">
                  <c:v>2.633</c:v>
                </c:pt>
                <c:pt idx="11">
                  <c:v>9.2620000000000005</c:v>
                </c:pt>
                <c:pt idx="12">
                  <c:v>2.4929999999999999</c:v>
                </c:pt>
                <c:pt idx="13">
                  <c:v>4.0590000000000002</c:v>
                </c:pt>
                <c:pt idx="14">
                  <c:v>2.617</c:v>
                </c:pt>
                <c:pt idx="15">
                  <c:v>2.407</c:v>
                </c:pt>
                <c:pt idx="16">
                  <c:v>2.2490000000000001</c:v>
                </c:pt>
                <c:pt idx="17">
                  <c:v>3.62</c:v>
                </c:pt>
                <c:pt idx="18">
                  <c:v>2.8780000000000001</c:v>
                </c:pt>
                <c:pt idx="19">
                  <c:v>2.4350000000000001</c:v>
                </c:pt>
                <c:pt idx="20">
                  <c:v>2.2029999999999998</c:v>
                </c:pt>
                <c:pt idx="21">
                  <c:v>2.2130000000000001</c:v>
                </c:pt>
                <c:pt idx="22">
                  <c:v>4.3209999999999997</c:v>
                </c:pt>
                <c:pt idx="23">
                  <c:v>7.4269999999999996</c:v>
                </c:pt>
                <c:pt idx="24">
                  <c:v>2.2320000000000002</c:v>
                </c:pt>
                <c:pt idx="25">
                  <c:v>7.085</c:v>
                </c:pt>
                <c:pt idx="26">
                  <c:v>2.6190000000000002</c:v>
                </c:pt>
              </c:numCache>
            </c:numRef>
          </c:val>
        </c:ser>
        <c:ser>
          <c:idx val="1"/>
          <c:order val="1"/>
          <c:tx>
            <c:strRef>
              <c:f>Tabelle1!$A$3</c:f>
              <c:strCache>
                <c:ptCount val="1"/>
                <c:pt idx="0">
                  <c:v>HPE(99%)</c:v>
                </c:pt>
              </c:strCache>
            </c:strRef>
          </c:tx>
          <c:spPr>
            <a:solidFill>
              <a:srgbClr val="C00000"/>
            </a:solidFill>
          </c:spPr>
          <c:invertIfNegative val="0"/>
          <c:cat>
            <c:strRef>
              <c:f>Tabelle1!$B$1:$AB$1</c:f>
              <c:strCache>
                <c:ptCount val="27"/>
                <c:pt idx="0">
                  <c:v>Albuquerque</c:v>
                </c:pt>
                <c:pt idx="1">
                  <c:v>Anchorage</c:v>
                </c:pt>
                <c:pt idx="2">
                  <c:v>Atlanta</c:v>
                </c:pt>
                <c:pt idx="3">
                  <c:v>Barrow</c:v>
                </c:pt>
                <c:pt idx="4">
                  <c:v>Bethel</c:v>
                </c:pt>
                <c:pt idx="5">
                  <c:v>Billings</c:v>
                </c:pt>
                <c:pt idx="6">
                  <c:v>Boston</c:v>
                </c:pt>
                <c:pt idx="7">
                  <c:v>Cleveland</c:v>
                </c:pt>
                <c:pt idx="8">
                  <c:v>Cold Bay</c:v>
                </c:pt>
                <c:pt idx="9">
                  <c:v>Fairbanks</c:v>
                </c:pt>
                <c:pt idx="10">
                  <c:v>Gander</c:v>
                </c:pt>
                <c:pt idx="11">
                  <c:v>Honolulu</c:v>
                </c:pt>
                <c:pt idx="12">
                  <c:v>Houston</c:v>
                </c:pt>
                <c:pt idx="13">
                  <c:v>Iqaluit</c:v>
                </c:pt>
                <c:pt idx="14">
                  <c:v>Juneau</c:v>
                </c:pt>
                <c:pt idx="15">
                  <c:v>Kansas City</c:v>
                </c:pt>
                <c:pt idx="16">
                  <c:v>Los Angeles</c:v>
                </c:pt>
                <c:pt idx="17">
                  <c:v>Merida</c:v>
                </c:pt>
                <c:pt idx="18">
                  <c:v>Miami</c:v>
                </c:pt>
                <c:pt idx="19">
                  <c:v>Minneapolis</c:v>
                </c:pt>
                <c:pt idx="20">
                  <c:v>Oakland</c:v>
                </c:pt>
                <c:pt idx="21">
                  <c:v>Salt Lake City</c:v>
                </c:pt>
                <c:pt idx="22">
                  <c:v>San Jose Del Cabo</c:v>
                </c:pt>
                <c:pt idx="23">
                  <c:v>San Juan</c:v>
                </c:pt>
                <c:pt idx="24">
                  <c:v>Seattle</c:v>
                </c:pt>
                <c:pt idx="25">
                  <c:v>Tapachula</c:v>
                </c:pt>
                <c:pt idx="26">
                  <c:v>Washington, DC</c:v>
                </c:pt>
              </c:strCache>
            </c:strRef>
          </c:cat>
          <c:val>
            <c:numRef>
              <c:f>Tabelle1!$B$3:$AB$3</c:f>
              <c:numCache>
                <c:formatCode>#,##0.00</c:formatCode>
                <c:ptCount val="27"/>
                <c:pt idx="0">
                  <c:v>4.5229999999999997</c:v>
                </c:pt>
                <c:pt idx="1">
                  <c:v>6.08</c:v>
                </c:pt>
                <c:pt idx="2">
                  <c:v>4.4390000000000001</c:v>
                </c:pt>
                <c:pt idx="3">
                  <c:v>6.4379999999999997</c:v>
                </c:pt>
                <c:pt idx="4">
                  <c:v>5.4119999999999999</c:v>
                </c:pt>
                <c:pt idx="5">
                  <c:v>7.1550000000000002</c:v>
                </c:pt>
                <c:pt idx="6">
                  <c:v>4.8259999999999996</c:v>
                </c:pt>
                <c:pt idx="7">
                  <c:v>4.7779999999999996</c:v>
                </c:pt>
                <c:pt idx="8">
                  <c:v>5.8520000000000003</c:v>
                </c:pt>
                <c:pt idx="9">
                  <c:v>5.6520000000000001</c:v>
                </c:pt>
                <c:pt idx="10">
                  <c:v>6.3449999999999998</c:v>
                </c:pt>
                <c:pt idx="11">
                  <c:v>14.132999999999999</c:v>
                </c:pt>
                <c:pt idx="12">
                  <c:v>4.4340000000000002</c:v>
                </c:pt>
                <c:pt idx="13">
                  <c:v>7.9279999999999999</c:v>
                </c:pt>
                <c:pt idx="14">
                  <c:v>5.9610000000000003</c:v>
                </c:pt>
                <c:pt idx="15">
                  <c:v>5.335</c:v>
                </c:pt>
                <c:pt idx="16">
                  <c:v>4.78</c:v>
                </c:pt>
                <c:pt idx="17">
                  <c:v>14.047000000000001</c:v>
                </c:pt>
                <c:pt idx="18">
                  <c:v>6.7359999999999998</c:v>
                </c:pt>
                <c:pt idx="19">
                  <c:v>5.5</c:v>
                </c:pt>
                <c:pt idx="20">
                  <c:v>4.8739999999999997</c:v>
                </c:pt>
                <c:pt idx="21">
                  <c:v>4.7679999999999998</c:v>
                </c:pt>
                <c:pt idx="22">
                  <c:v>13.388</c:v>
                </c:pt>
                <c:pt idx="23">
                  <c:v>22.641999999999999</c:v>
                </c:pt>
                <c:pt idx="24">
                  <c:v>7.1050000000000004</c:v>
                </c:pt>
                <c:pt idx="25">
                  <c:v>15.206</c:v>
                </c:pt>
                <c:pt idx="26">
                  <c:v>4.51</c:v>
                </c:pt>
              </c:numCache>
            </c:numRef>
          </c:val>
        </c:ser>
        <c:dLbls>
          <c:showLegendKey val="0"/>
          <c:showVal val="0"/>
          <c:showCatName val="0"/>
          <c:showSerName val="0"/>
          <c:showPercent val="0"/>
          <c:showBubbleSize val="0"/>
        </c:dLbls>
        <c:gapWidth val="150"/>
        <c:overlap val="100"/>
        <c:axId val="204671200"/>
        <c:axId val="204692744"/>
      </c:barChart>
      <c:catAx>
        <c:axId val="204671200"/>
        <c:scaling>
          <c:orientation val="minMax"/>
        </c:scaling>
        <c:delete val="0"/>
        <c:axPos val="b"/>
        <c:title>
          <c:tx>
            <c:rich>
              <a:bodyPr/>
              <a:lstStyle/>
              <a:p>
                <a:pPr>
                  <a:defRPr/>
                </a:pPr>
                <a:r>
                  <a:rPr lang="en-US"/>
                  <a:t>Monitoring Station</a:t>
                </a:r>
              </a:p>
            </c:rich>
          </c:tx>
          <c:layout>
            <c:manualLayout>
              <c:xMode val="edge"/>
              <c:yMode val="edge"/>
              <c:x val="0.46416261177899681"/>
              <c:y val="0.90178604303923149"/>
            </c:manualLayout>
          </c:layout>
          <c:overlay val="0"/>
        </c:title>
        <c:numFmt formatCode="General" sourceLinked="0"/>
        <c:majorTickMark val="out"/>
        <c:minorTickMark val="none"/>
        <c:tickLblPos val="nextTo"/>
        <c:crossAx val="204692744"/>
        <c:crosses val="autoZero"/>
        <c:auto val="1"/>
        <c:lblAlgn val="ctr"/>
        <c:lblOffset val="100"/>
        <c:noMultiLvlLbl val="0"/>
      </c:catAx>
      <c:valAx>
        <c:axId val="204692744"/>
        <c:scaling>
          <c:orientation val="minMax"/>
        </c:scaling>
        <c:delete val="0"/>
        <c:axPos val="l"/>
        <c:majorGridlines/>
        <c:title>
          <c:tx>
            <c:rich>
              <a:bodyPr rot="-5400000" vert="horz"/>
              <a:lstStyle/>
              <a:p>
                <a:pPr>
                  <a:defRPr/>
                </a:pPr>
                <a:r>
                  <a:rPr lang="en-US"/>
                  <a:t>HPE [m]</a:t>
                </a:r>
              </a:p>
            </c:rich>
          </c:tx>
          <c:overlay val="0"/>
        </c:title>
        <c:numFmt formatCode="#,##0.00" sourceLinked="1"/>
        <c:majorTickMark val="out"/>
        <c:minorTickMark val="none"/>
        <c:tickLblPos val="nextTo"/>
        <c:crossAx val="204671200"/>
        <c:crosses val="autoZero"/>
        <c:crossBetween val="between"/>
      </c:valAx>
    </c:plotArea>
    <c:plotVisOnly val="1"/>
    <c:dispBlanksAs val="gap"/>
    <c:showDLblsOverMax val="0"/>
  </c:chart>
  <c:spPr>
    <a:solidFill>
      <a:schemeClr val="bg1"/>
    </a:solidFill>
    <a:ln w="28575">
      <a:solidFill>
        <a:schemeClr val="accent6">
          <a:lumMod val="75000"/>
        </a:schemeClr>
      </a:solid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Pt>
            <c:idx val="0"/>
            <c:bubble3D val="0"/>
            <c:spPr>
              <a:solidFill>
                <a:srgbClr val="00B050"/>
              </a:solidFill>
            </c:spPr>
          </c:dPt>
          <c:dPt>
            <c:idx val="1"/>
            <c:bubble3D val="0"/>
            <c:explosion val="22"/>
            <c:spPr>
              <a:solidFill>
                <a:schemeClr val="accent1">
                  <a:lumMod val="75000"/>
                </a:schemeClr>
              </a:solidFill>
            </c:spPr>
          </c:dPt>
          <c:dPt>
            <c:idx val="2"/>
            <c:bubble3D val="0"/>
            <c:explosion val="21"/>
            <c:spPr>
              <a:solidFill>
                <a:srgbClr val="FF0000"/>
              </a:solidFill>
            </c:spPr>
          </c:dPt>
          <c:dLbls>
            <c:dLbl>
              <c:idx val="0"/>
              <c:showLegendKey val="0"/>
              <c:showVal val="1"/>
              <c:showCatName val="0"/>
              <c:showSerName val="0"/>
              <c:showPercent val="0"/>
              <c:showBubbleSize val="0"/>
              <c:extLst>
                <c:ext xmlns:c15="http://schemas.microsoft.com/office/drawing/2012/chart" uri="{CE6537A1-D6FC-4f65-9D91-7224C49458BB}"/>
              </c:extLst>
            </c:dLbl>
            <c:dLbl>
              <c:idx val="1"/>
              <c:layout>
                <c:manualLayout>
                  <c:x val="-4.9120380222742434E-2"/>
                  <c:y val="3.6363636363636362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9.4504031590645812E-2"/>
                  <c:y val="3.6363636363636362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cat>
            <c:strRef>
              <c:f>'PIE CHART'!$C$2:$C$4</c:f>
              <c:strCache>
                <c:ptCount val="3"/>
                <c:pt idx="0">
                  <c:v>Common Cells</c:v>
                </c:pt>
                <c:pt idx="1">
                  <c:v>IHO GAP</c:v>
                </c:pt>
                <c:pt idx="2">
                  <c:v>Provider 1 Gap</c:v>
                </c:pt>
              </c:strCache>
            </c:strRef>
          </c:cat>
          <c:val>
            <c:numRef>
              <c:f>'PIE CHART'!$E$2:$E$4</c:f>
              <c:numCache>
                <c:formatCode>0.0%</c:formatCode>
                <c:ptCount val="3"/>
                <c:pt idx="0">
                  <c:v>0.93357761492338442</c:v>
                </c:pt>
                <c:pt idx="1">
                  <c:v>1.5256495669553631E-2</c:v>
                </c:pt>
                <c:pt idx="2">
                  <c:v>3.590939373750833E-2</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2.1765310586176784E-2"/>
          <c:y val="0.89294254884806057"/>
          <c:w val="0.71156802274715658"/>
          <c:h val="8.44849081364831E-2"/>
        </c:manualLayout>
      </c:layout>
      <c:overlay val="0"/>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9442" name="Rectangle 2"/>
          <p:cNvSpPr>
            <a:spLocks noGrp="1" noChangeArrowheads="1"/>
          </p:cNvSpPr>
          <p:nvPr>
            <p:ph type="hdr" sz="quarter"/>
          </p:nvPr>
        </p:nvSpPr>
        <p:spPr bwMode="auto">
          <a:xfrm>
            <a:off x="0" y="0"/>
            <a:ext cx="2974678" cy="472848"/>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l">
              <a:defRPr sz="1200">
                <a:latin typeface="Arial" charset="0"/>
                <a:ea typeface="+mn-ea"/>
                <a:cs typeface="+mn-cs"/>
              </a:defRPr>
            </a:lvl1pPr>
          </a:lstStyle>
          <a:p>
            <a:pPr>
              <a:defRPr/>
            </a:pPr>
            <a:endParaRPr lang="en-US"/>
          </a:p>
        </p:txBody>
      </p:sp>
      <p:sp>
        <p:nvSpPr>
          <p:cNvPr id="189443" name="Rectangle 3"/>
          <p:cNvSpPr>
            <a:spLocks noGrp="1" noChangeArrowheads="1"/>
          </p:cNvSpPr>
          <p:nvPr>
            <p:ph type="dt" sz="quarter" idx="1"/>
          </p:nvPr>
        </p:nvSpPr>
        <p:spPr bwMode="auto">
          <a:xfrm>
            <a:off x="3824585" y="0"/>
            <a:ext cx="2974678" cy="472848"/>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189444" name="Rectangle 4"/>
          <p:cNvSpPr>
            <a:spLocks noGrp="1" noChangeArrowheads="1"/>
          </p:cNvSpPr>
          <p:nvPr>
            <p:ph type="ftr" sz="quarter" idx="2"/>
          </p:nvPr>
        </p:nvSpPr>
        <p:spPr bwMode="auto">
          <a:xfrm>
            <a:off x="0" y="9456965"/>
            <a:ext cx="2974678" cy="472848"/>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l">
              <a:defRPr sz="1200">
                <a:latin typeface="Arial" charset="0"/>
                <a:ea typeface="+mn-ea"/>
                <a:cs typeface="+mn-cs"/>
              </a:defRPr>
            </a:lvl1pPr>
          </a:lstStyle>
          <a:p>
            <a:pPr>
              <a:defRPr/>
            </a:pPr>
            <a:endParaRPr lang="en-US"/>
          </a:p>
        </p:txBody>
      </p:sp>
      <p:sp>
        <p:nvSpPr>
          <p:cNvPr id="189445" name="Rectangle 5"/>
          <p:cNvSpPr>
            <a:spLocks noGrp="1" noChangeArrowheads="1"/>
          </p:cNvSpPr>
          <p:nvPr>
            <p:ph type="sldNum" sz="quarter" idx="3"/>
          </p:nvPr>
        </p:nvSpPr>
        <p:spPr bwMode="auto">
          <a:xfrm>
            <a:off x="3824585" y="9456965"/>
            <a:ext cx="2974678" cy="472848"/>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defRPr sz="1200"/>
            </a:lvl1pPr>
          </a:lstStyle>
          <a:p>
            <a:fld id="{BD9C5B0D-2412-4172-9BEA-25D1BC5CA751}" type="slidenum">
              <a:rPr lang="en-US"/>
              <a:pPr/>
              <a:t>‹#›</a:t>
            </a:fld>
            <a:endParaRPr lang="en-US"/>
          </a:p>
        </p:txBody>
      </p:sp>
    </p:spTree>
    <p:extLst>
      <p:ext uri="{BB962C8B-B14F-4D97-AF65-F5344CB8AC3E}">
        <p14:creationId xmlns:p14="http://schemas.microsoft.com/office/powerpoint/2010/main" val="36898514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1"/>
            <a:ext cx="2946643" cy="497476"/>
          </a:xfrm>
          <a:prstGeom prst="rect">
            <a:avLst/>
          </a:prstGeom>
          <a:noFill/>
          <a:ln w="9525">
            <a:noFill/>
            <a:miter lim="800000"/>
            <a:headEnd/>
            <a:tailEnd/>
          </a:ln>
          <a:effectLst/>
        </p:spPr>
        <p:txBody>
          <a:bodyPr vert="horz" wrap="square" lIns="96633" tIns="48316" rIns="96633" bIns="48316" numCol="1" anchor="t" anchorCtr="0" compatLnSpc="1">
            <a:prstTxWarp prst="textNoShape">
              <a:avLst/>
            </a:prstTxWarp>
          </a:bodyPr>
          <a:lstStyle>
            <a:lvl1pPr algn="l" defTabSz="966788">
              <a:defRPr sz="1300">
                <a:latin typeface="Arial" charset="0"/>
                <a:ea typeface="+mn-ea"/>
                <a:cs typeface="+mn-cs"/>
              </a:defRPr>
            </a:lvl1pPr>
          </a:lstStyle>
          <a:p>
            <a:pPr>
              <a:defRPr/>
            </a:pPr>
            <a:endParaRPr lang="en-US"/>
          </a:p>
        </p:txBody>
      </p:sp>
      <p:sp>
        <p:nvSpPr>
          <p:cNvPr id="9219" name="Rectangle 3"/>
          <p:cNvSpPr>
            <a:spLocks noGrp="1" noChangeArrowheads="1"/>
          </p:cNvSpPr>
          <p:nvPr>
            <p:ph type="dt" idx="1"/>
          </p:nvPr>
        </p:nvSpPr>
        <p:spPr bwMode="auto">
          <a:xfrm>
            <a:off x="3851145" y="1"/>
            <a:ext cx="2946643" cy="497476"/>
          </a:xfrm>
          <a:prstGeom prst="rect">
            <a:avLst/>
          </a:prstGeom>
          <a:noFill/>
          <a:ln w="9525">
            <a:noFill/>
            <a:miter lim="800000"/>
            <a:headEnd/>
            <a:tailEnd/>
          </a:ln>
          <a:effectLst/>
        </p:spPr>
        <p:txBody>
          <a:bodyPr vert="horz" wrap="square" lIns="96633" tIns="48316" rIns="96633" bIns="48316" numCol="1" anchor="t" anchorCtr="0" compatLnSpc="1">
            <a:prstTxWarp prst="textNoShape">
              <a:avLst/>
            </a:prstTxWarp>
          </a:bodyPr>
          <a:lstStyle>
            <a:lvl1pPr defTabSz="966788">
              <a:defRPr sz="1300">
                <a:latin typeface="Arial" charset="0"/>
                <a:ea typeface="+mn-ea"/>
                <a:cs typeface="+mn-cs"/>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920750" y="744538"/>
            <a:ext cx="4960938" cy="3722687"/>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680222" y="4716990"/>
            <a:ext cx="5438820" cy="4469073"/>
          </a:xfrm>
          <a:prstGeom prst="rect">
            <a:avLst/>
          </a:prstGeom>
          <a:noFill/>
          <a:ln w="9525">
            <a:noFill/>
            <a:miter lim="800000"/>
            <a:headEnd/>
            <a:tailEnd/>
          </a:ln>
          <a:effectLst/>
        </p:spPr>
        <p:txBody>
          <a:bodyPr vert="horz" wrap="square" lIns="96633" tIns="48316" rIns="96633" bIns="4831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22" name="Rectangle 6"/>
          <p:cNvSpPr>
            <a:spLocks noGrp="1" noChangeArrowheads="1"/>
          </p:cNvSpPr>
          <p:nvPr>
            <p:ph type="ftr" sz="quarter" idx="4"/>
          </p:nvPr>
        </p:nvSpPr>
        <p:spPr bwMode="auto">
          <a:xfrm>
            <a:off x="0" y="9430696"/>
            <a:ext cx="2946643" cy="497476"/>
          </a:xfrm>
          <a:prstGeom prst="rect">
            <a:avLst/>
          </a:prstGeom>
          <a:noFill/>
          <a:ln w="9525">
            <a:noFill/>
            <a:miter lim="800000"/>
            <a:headEnd/>
            <a:tailEnd/>
          </a:ln>
          <a:effectLst/>
        </p:spPr>
        <p:txBody>
          <a:bodyPr vert="horz" wrap="square" lIns="96633" tIns="48316" rIns="96633" bIns="48316" numCol="1" anchor="b" anchorCtr="0" compatLnSpc="1">
            <a:prstTxWarp prst="textNoShape">
              <a:avLst/>
            </a:prstTxWarp>
          </a:bodyPr>
          <a:lstStyle>
            <a:lvl1pPr algn="l" defTabSz="966788">
              <a:defRPr sz="1300">
                <a:latin typeface="Arial" charset="0"/>
                <a:ea typeface="+mn-ea"/>
                <a:cs typeface="+mn-cs"/>
              </a:defRPr>
            </a:lvl1pPr>
          </a:lstStyle>
          <a:p>
            <a:pPr>
              <a:defRPr/>
            </a:pPr>
            <a:endParaRPr lang="en-US"/>
          </a:p>
        </p:txBody>
      </p:sp>
      <p:sp>
        <p:nvSpPr>
          <p:cNvPr id="9223" name="Rectangle 7"/>
          <p:cNvSpPr>
            <a:spLocks noGrp="1" noChangeArrowheads="1"/>
          </p:cNvSpPr>
          <p:nvPr>
            <p:ph type="sldNum" sz="quarter" idx="5"/>
          </p:nvPr>
        </p:nvSpPr>
        <p:spPr bwMode="auto">
          <a:xfrm>
            <a:off x="3851145" y="9430696"/>
            <a:ext cx="2946643" cy="497476"/>
          </a:xfrm>
          <a:prstGeom prst="rect">
            <a:avLst/>
          </a:prstGeom>
          <a:noFill/>
          <a:ln w="9525">
            <a:noFill/>
            <a:miter lim="800000"/>
            <a:headEnd/>
            <a:tailEnd/>
          </a:ln>
          <a:effectLst/>
        </p:spPr>
        <p:txBody>
          <a:bodyPr vert="horz" wrap="square" lIns="96633" tIns="48316" rIns="96633" bIns="48316" numCol="1" anchor="b" anchorCtr="0" compatLnSpc="1">
            <a:prstTxWarp prst="textNoShape">
              <a:avLst/>
            </a:prstTxWarp>
          </a:bodyPr>
          <a:lstStyle>
            <a:lvl1pPr defTabSz="966788">
              <a:defRPr sz="1300"/>
            </a:lvl1pPr>
          </a:lstStyle>
          <a:p>
            <a:fld id="{0F3012A3-A62C-43D9-8432-3FF2E0EE389E}" type="slidenum">
              <a:rPr lang="en-US"/>
              <a:pPr/>
              <a:t>‹#›</a:t>
            </a:fld>
            <a:endParaRPr lang="en-US"/>
          </a:p>
        </p:txBody>
      </p:sp>
    </p:spTree>
    <p:extLst>
      <p:ext uri="{BB962C8B-B14F-4D97-AF65-F5344CB8AC3E}">
        <p14:creationId xmlns:p14="http://schemas.microsoft.com/office/powerpoint/2010/main" val="23068806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baseline="0" dirty="0" smtClean="0"/>
          </a:p>
        </p:txBody>
      </p:sp>
      <p:sp>
        <p:nvSpPr>
          <p:cNvPr id="4" name="Foliennummernplatzhalter 3"/>
          <p:cNvSpPr>
            <a:spLocks noGrp="1"/>
          </p:cNvSpPr>
          <p:nvPr>
            <p:ph type="sldNum" sz="quarter" idx="10"/>
          </p:nvPr>
        </p:nvSpPr>
        <p:spPr/>
        <p:txBody>
          <a:bodyPr/>
          <a:lstStyle/>
          <a:p>
            <a:fld id="{0F3012A3-A62C-43D9-8432-3FF2E0EE389E}" type="slidenum">
              <a:rPr lang="en-US" smtClean="0"/>
              <a:pPr/>
              <a:t>1</a:t>
            </a:fld>
            <a:endParaRPr lang="en-US"/>
          </a:p>
        </p:txBody>
      </p:sp>
    </p:spTree>
    <p:extLst>
      <p:ext uri="{BB962C8B-B14F-4D97-AF65-F5344CB8AC3E}">
        <p14:creationId xmlns:p14="http://schemas.microsoft.com/office/powerpoint/2010/main" val="22660463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0F3012A3-A62C-43D9-8432-3FF2E0EE389E}" type="slidenum">
              <a:rPr lang="en-US" smtClean="0"/>
              <a:pPr/>
              <a:t>20</a:t>
            </a:fld>
            <a:endParaRPr lang="en-US"/>
          </a:p>
        </p:txBody>
      </p:sp>
    </p:spTree>
    <p:extLst>
      <p:ext uri="{BB962C8B-B14F-4D97-AF65-F5344CB8AC3E}">
        <p14:creationId xmlns:p14="http://schemas.microsoft.com/office/powerpoint/2010/main" val="11198898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44538"/>
            <a:ext cx="4964112"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F859C0-1F04-4DA0-AD01-74C49517BC52}" type="slidenum">
              <a:rPr lang="en-GB" smtClean="0"/>
              <a:t>28</a:t>
            </a:fld>
            <a:endParaRPr lang="en-GB"/>
          </a:p>
        </p:txBody>
      </p:sp>
    </p:spTree>
    <p:extLst>
      <p:ext uri="{BB962C8B-B14F-4D97-AF65-F5344CB8AC3E}">
        <p14:creationId xmlns:p14="http://schemas.microsoft.com/office/powerpoint/2010/main" val="42398325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248D3B46-FD82-4E1E-9E35-8DCDC633220C}" type="slidenum">
              <a:rPr lang="en-US" smtClean="0">
                <a:latin typeface="Arial" charset="0"/>
              </a:rPr>
              <a:pPr/>
              <a:t>29</a:t>
            </a:fld>
            <a:endParaRPr lang="en-US" smtClean="0">
              <a:latin typeface="Arial"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de-DE" dirty="0" smtClean="0">
              <a:latin typeface="Arial" charset="0"/>
            </a:endParaRPr>
          </a:p>
        </p:txBody>
      </p:sp>
    </p:spTree>
    <p:extLst>
      <p:ext uri="{BB962C8B-B14F-4D97-AF65-F5344CB8AC3E}">
        <p14:creationId xmlns:p14="http://schemas.microsoft.com/office/powerpoint/2010/main" val="187846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endParaRPr lang="en-US" sz="1800" dirty="0" smtClean="0"/>
          </a:p>
        </p:txBody>
      </p:sp>
      <p:sp>
        <p:nvSpPr>
          <p:cNvPr id="4" name="Foliennummernplatzhalter 3"/>
          <p:cNvSpPr>
            <a:spLocks noGrp="1"/>
          </p:cNvSpPr>
          <p:nvPr>
            <p:ph type="sldNum" sz="quarter" idx="10"/>
          </p:nvPr>
        </p:nvSpPr>
        <p:spPr/>
        <p:txBody>
          <a:bodyPr/>
          <a:lstStyle/>
          <a:p>
            <a:fld id="{0F3012A3-A62C-43D9-8432-3FF2E0EE389E}" type="slidenum">
              <a:rPr lang="en-US" smtClean="0"/>
              <a:pPr/>
              <a:t>7</a:t>
            </a:fld>
            <a:endParaRPr lang="en-US"/>
          </a:p>
        </p:txBody>
      </p:sp>
    </p:spTree>
    <p:extLst>
      <p:ext uri="{BB962C8B-B14F-4D97-AF65-F5344CB8AC3E}">
        <p14:creationId xmlns:p14="http://schemas.microsoft.com/office/powerpoint/2010/main" val="3371706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endParaRPr lang="en-US" dirty="0"/>
          </a:p>
        </p:txBody>
      </p:sp>
      <p:sp>
        <p:nvSpPr>
          <p:cNvPr id="4" name="Foliennummernplatzhalter 3"/>
          <p:cNvSpPr>
            <a:spLocks noGrp="1"/>
          </p:cNvSpPr>
          <p:nvPr>
            <p:ph type="sldNum" sz="quarter" idx="10"/>
          </p:nvPr>
        </p:nvSpPr>
        <p:spPr/>
        <p:txBody>
          <a:bodyPr/>
          <a:lstStyle/>
          <a:p>
            <a:fld id="{0F3012A3-A62C-43D9-8432-3FF2E0EE389E}" type="slidenum">
              <a:rPr lang="en-US" smtClean="0"/>
              <a:pPr/>
              <a:t>9</a:t>
            </a:fld>
            <a:endParaRPr lang="en-US"/>
          </a:p>
        </p:txBody>
      </p:sp>
    </p:spTree>
    <p:extLst>
      <p:ext uri="{BB962C8B-B14F-4D97-AF65-F5344CB8AC3E}">
        <p14:creationId xmlns:p14="http://schemas.microsoft.com/office/powerpoint/2010/main" val="4257238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0F3012A3-A62C-43D9-8432-3FF2E0EE389E}" type="slidenum">
              <a:rPr lang="en-US" smtClean="0"/>
              <a:pPr/>
              <a:t>10</a:t>
            </a:fld>
            <a:endParaRPr lang="en-US"/>
          </a:p>
        </p:txBody>
      </p:sp>
    </p:spTree>
    <p:extLst>
      <p:ext uri="{BB962C8B-B14F-4D97-AF65-F5344CB8AC3E}">
        <p14:creationId xmlns:p14="http://schemas.microsoft.com/office/powerpoint/2010/main" val="229745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endParaRPr lang="en-US" dirty="0"/>
          </a:p>
        </p:txBody>
      </p:sp>
      <p:sp>
        <p:nvSpPr>
          <p:cNvPr id="4" name="Foliennummernplatzhalter 3"/>
          <p:cNvSpPr>
            <a:spLocks noGrp="1"/>
          </p:cNvSpPr>
          <p:nvPr>
            <p:ph type="sldNum" sz="quarter" idx="10"/>
          </p:nvPr>
        </p:nvSpPr>
        <p:spPr/>
        <p:txBody>
          <a:bodyPr/>
          <a:lstStyle/>
          <a:p>
            <a:fld id="{0F3012A3-A62C-43D9-8432-3FF2E0EE389E}" type="slidenum">
              <a:rPr lang="en-US" smtClean="0"/>
              <a:pPr/>
              <a:t>11</a:t>
            </a:fld>
            <a:endParaRPr lang="en-US"/>
          </a:p>
        </p:txBody>
      </p:sp>
    </p:spTree>
    <p:extLst>
      <p:ext uri="{BB962C8B-B14F-4D97-AF65-F5344CB8AC3E}">
        <p14:creationId xmlns:p14="http://schemas.microsoft.com/office/powerpoint/2010/main" val="2540894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smtClean="0"/>
          </a:p>
          <a:p>
            <a:endParaRPr lang="en-US" dirty="0"/>
          </a:p>
        </p:txBody>
      </p:sp>
      <p:sp>
        <p:nvSpPr>
          <p:cNvPr id="4" name="Foliennummernplatzhalter 3"/>
          <p:cNvSpPr>
            <a:spLocks noGrp="1"/>
          </p:cNvSpPr>
          <p:nvPr>
            <p:ph type="sldNum" sz="quarter" idx="10"/>
          </p:nvPr>
        </p:nvSpPr>
        <p:spPr/>
        <p:txBody>
          <a:bodyPr/>
          <a:lstStyle/>
          <a:p>
            <a:fld id="{0F3012A3-A62C-43D9-8432-3FF2E0EE389E}" type="slidenum">
              <a:rPr lang="en-US" smtClean="0"/>
              <a:pPr/>
              <a:t>12</a:t>
            </a:fld>
            <a:endParaRPr lang="en-US"/>
          </a:p>
        </p:txBody>
      </p:sp>
    </p:spTree>
    <p:extLst>
      <p:ext uri="{BB962C8B-B14F-4D97-AF65-F5344CB8AC3E}">
        <p14:creationId xmlns:p14="http://schemas.microsoft.com/office/powerpoint/2010/main" val="6060709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3012A3-A62C-43D9-8432-3FF2E0EE389E}" type="slidenum">
              <a:rPr lang="en-US" smtClean="0"/>
              <a:pPr/>
              <a:t>13</a:t>
            </a:fld>
            <a:endParaRPr lang="en-US"/>
          </a:p>
        </p:txBody>
      </p:sp>
    </p:spTree>
    <p:extLst>
      <p:ext uri="{BB962C8B-B14F-4D97-AF65-F5344CB8AC3E}">
        <p14:creationId xmlns:p14="http://schemas.microsoft.com/office/powerpoint/2010/main" val="3168282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0F3012A3-A62C-43D9-8432-3FF2E0EE389E}" type="slidenum">
              <a:rPr lang="en-US" smtClean="0"/>
              <a:pPr/>
              <a:t>18</a:t>
            </a:fld>
            <a:endParaRPr lang="en-US"/>
          </a:p>
        </p:txBody>
      </p:sp>
    </p:spTree>
    <p:extLst>
      <p:ext uri="{BB962C8B-B14F-4D97-AF65-F5344CB8AC3E}">
        <p14:creationId xmlns:p14="http://schemas.microsoft.com/office/powerpoint/2010/main" val="30182780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B173EB-FBB9-4D46-B885-1612768414DD}" type="slidenum">
              <a:rPr lang="en-US"/>
              <a:pPr/>
              <a:t>19</a:t>
            </a:fld>
            <a:endParaRPr lang="en-US" dirty="0"/>
          </a:p>
        </p:txBody>
      </p:sp>
      <p:sp>
        <p:nvSpPr>
          <p:cNvPr id="625666" name="Rectangle 2"/>
          <p:cNvSpPr>
            <a:spLocks noGrp="1" noRot="1" noChangeAspect="1" noChangeArrowheads="1" noTextEdit="1"/>
          </p:cNvSpPr>
          <p:nvPr>
            <p:ph type="sldImg"/>
          </p:nvPr>
        </p:nvSpPr>
        <p:spPr>
          <a:ln/>
        </p:spPr>
      </p:sp>
      <p:sp>
        <p:nvSpPr>
          <p:cNvPr id="625667" name="Rectangle 3"/>
          <p:cNvSpPr>
            <a:spLocks noGrp="1" noChangeArrowheads="1"/>
          </p:cNvSpPr>
          <p:nvPr>
            <p:ph type="body" idx="1"/>
          </p:nvPr>
        </p:nvSpPr>
        <p:spPr/>
        <p:txBody>
          <a:bodyPr/>
          <a:lstStyle/>
          <a:p>
            <a:pPr marL="239367" indent="-239367">
              <a:lnSpc>
                <a:spcPct val="80000"/>
              </a:lnSpc>
              <a:spcAft>
                <a:spcPct val="40000"/>
              </a:spcAft>
              <a:buFontTx/>
              <a:buAutoNum type="arabicPeriod"/>
            </a:pPr>
            <a:r>
              <a:rPr lang="en-US" sz="1000" dirty="0"/>
              <a:t>Accuracy</a:t>
            </a:r>
            <a:br>
              <a:rPr lang="en-US" sz="1000" dirty="0"/>
            </a:br>
            <a:r>
              <a:rPr lang="en-US" sz="900" dirty="0"/>
              <a:t>Accuracy is the degree of conformity of a measured or calculated quantity to its actual (true) value.</a:t>
            </a:r>
            <a:br>
              <a:rPr lang="en-US" sz="900" dirty="0"/>
            </a:br>
            <a:endParaRPr lang="en-US" sz="1000" dirty="0"/>
          </a:p>
          <a:p>
            <a:pPr marL="239367" indent="-239367">
              <a:lnSpc>
                <a:spcPct val="80000"/>
              </a:lnSpc>
              <a:spcAft>
                <a:spcPct val="40000"/>
              </a:spcAft>
              <a:buFontTx/>
              <a:buAutoNum type="arabicPeriod"/>
            </a:pPr>
            <a:r>
              <a:rPr lang="en-US" sz="1000" dirty="0"/>
              <a:t>Resolution</a:t>
            </a:r>
            <a:br>
              <a:rPr lang="en-US" sz="1000" dirty="0"/>
            </a:br>
            <a:r>
              <a:rPr lang="en-US" sz="600" dirty="0"/>
              <a:t>Image resolution describes the detail an image holds. Higher resolution means more image detail. Image resolution can be measured in various ways. Basically, resolution quantifies how close lines can be to each other and still be visibly resolved.</a:t>
            </a:r>
            <a:br>
              <a:rPr lang="en-US" sz="600" dirty="0"/>
            </a:br>
            <a:endParaRPr lang="en-US" sz="600" dirty="0"/>
          </a:p>
          <a:p>
            <a:pPr marL="239367" indent="-239367">
              <a:lnSpc>
                <a:spcPct val="80000"/>
              </a:lnSpc>
              <a:spcAft>
                <a:spcPct val="40000"/>
              </a:spcAft>
              <a:buFontTx/>
              <a:buAutoNum type="arabicPeriod"/>
            </a:pPr>
            <a:r>
              <a:rPr lang="en-US" sz="1000" dirty="0"/>
              <a:t>Assurance Level</a:t>
            </a:r>
            <a:br>
              <a:rPr lang="en-US" sz="1000" dirty="0"/>
            </a:br>
            <a:r>
              <a:rPr lang="en-US" sz="1000" dirty="0"/>
              <a:t> </a:t>
            </a:r>
            <a:r>
              <a:rPr lang="en-US" sz="900" u="sng" dirty="0"/>
              <a:t>Critical</a:t>
            </a:r>
            <a:br>
              <a:rPr lang="en-US" sz="900" u="sng" dirty="0"/>
            </a:br>
            <a:r>
              <a:rPr lang="en-US" sz="900" dirty="0"/>
              <a:t>  Catastrophic: </a:t>
            </a:r>
            <a:r>
              <a:rPr lang="en-US" dirty="0"/>
              <a:t>Failure conditions that would prevent continued safe voyage.</a:t>
            </a:r>
            <a:br>
              <a:rPr lang="en-US" dirty="0"/>
            </a:br>
            <a:r>
              <a:rPr lang="en-US" dirty="0"/>
              <a:t>  Hazardous: Failure conditions that would reduce the capability of the ship or the ability of the crew to cope with adverse operating conditions to the                 </a:t>
            </a:r>
            <a:br>
              <a:rPr lang="en-US" dirty="0"/>
            </a:br>
            <a:r>
              <a:rPr lang="en-US" dirty="0"/>
              <a:t>                   extent that there would be:</a:t>
            </a:r>
            <a:br>
              <a:rPr lang="en-US" dirty="0"/>
            </a:br>
            <a:r>
              <a:rPr lang="en-US" dirty="0"/>
              <a:t>                   (1) a large reduction in safety margins or functional capabilities,</a:t>
            </a:r>
            <a:br>
              <a:rPr lang="en-US" dirty="0"/>
            </a:br>
            <a:r>
              <a:rPr lang="en-US" dirty="0"/>
              <a:t>                   (2) physical distress or higher workload such that the crew could not be relied on to perform their tasks accurately or completely, or</a:t>
            </a:r>
            <a:br>
              <a:rPr lang="en-US" dirty="0"/>
            </a:br>
            <a:r>
              <a:rPr lang="en-US" dirty="0"/>
              <a:t>                   (3)</a:t>
            </a:r>
            <a:r>
              <a:rPr lang="en-US" b="1" dirty="0"/>
              <a:t> </a:t>
            </a:r>
            <a:r>
              <a:rPr lang="en-US" dirty="0"/>
              <a:t>adverse effects on occupants including serious or potentially fatal injuries to a small number of those occupants.</a:t>
            </a:r>
            <a:br>
              <a:rPr lang="en-US" dirty="0"/>
            </a:br>
            <a:r>
              <a:rPr lang="en-US" sz="900" u="sng" dirty="0"/>
              <a:t>Essential</a:t>
            </a:r>
            <a:br>
              <a:rPr lang="en-US" sz="900" u="sng" dirty="0"/>
            </a:br>
            <a:r>
              <a:rPr lang="en-US" sz="900" dirty="0"/>
              <a:t>    Major: </a:t>
            </a:r>
            <a:r>
              <a:rPr lang="en-US" dirty="0"/>
              <a:t>Failure conditions that would reduce the capability of the ship or the ability of the crew to cope with adverse operating conditions to the </a:t>
            </a:r>
            <a:br>
              <a:rPr lang="en-US" dirty="0"/>
            </a:br>
            <a:r>
              <a:rPr lang="en-US" dirty="0"/>
              <a:t>               extent that there would be, for example, a significant reduction in safety margins or functional capabilities, a significant increase in crew </a:t>
            </a:r>
            <a:br>
              <a:rPr lang="en-US" dirty="0"/>
            </a:br>
            <a:r>
              <a:rPr lang="en-US" dirty="0"/>
              <a:t>               workload or in conditions impairing crew efficiency, or discomfort to occupants, possibly including injuries</a:t>
            </a:r>
            <a:br>
              <a:rPr lang="en-US" dirty="0"/>
            </a:br>
            <a:r>
              <a:rPr lang="en-US" dirty="0"/>
              <a:t>    Minor: Failure conditions that would not significantly reduce ship safety, and that would involve crew actions that are well within their capabilities. </a:t>
            </a:r>
            <a:br>
              <a:rPr lang="en-US" dirty="0"/>
            </a:br>
            <a:r>
              <a:rPr lang="en-US" dirty="0"/>
              <a:t>              Minor failure conditions may include, for example, a slight reduction in safety margins or functional capabilities, a slight increase in crew </a:t>
            </a:r>
            <a:br>
              <a:rPr lang="en-US" dirty="0"/>
            </a:br>
            <a:r>
              <a:rPr lang="en-US" dirty="0"/>
              <a:t>              workload, such as routine voyage plan changes, or some inconvenience to occupants.</a:t>
            </a:r>
            <a:r>
              <a:rPr lang="en-US" sz="900" u="sng" dirty="0"/>
              <a:t/>
            </a:r>
            <a:br>
              <a:rPr lang="en-US" sz="900" u="sng" dirty="0"/>
            </a:br>
            <a:r>
              <a:rPr lang="en-US" sz="900" dirty="0"/>
              <a:t>  </a:t>
            </a:r>
            <a:r>
              <a:rPr lang="en-US" sz="900" u="sng" dirty="0"/>
              <a:t>Routine</a:t>
            </a:r>
            <a:br>
              <a:rPr lang="en-US" sz="900" u="sng" dirty="0"/>
            </a:br>
            <a:r>
              <a:rPr lang="en-US" sz="900" dirty="0"/>
              <a:t>    </a:t>
            </a:r>
            <a:r>
              <a:rPr lang="en-US" dirty="0"/>
              <a:t>Failure conditions that do not affect the operational capability of the ship or increase crew workload.</a:t>
            </a:r>
            <a:br>
              <a:rPr lang="en-US" dirty="0"/>
            </a:br>
            <a:endParaRPr lang="en-US" dirty="0"/>
          </a:p>
          <a:p>
            <a:pPr marL="239367" indent="-239367">
              <a:lnSpc>
                <a:spcPct val="80000"/>
              </a:lnSpc>
              <a:spcAft>
                <a:spcPct val="40000"/>
              </a:spcAft>
              <a:buFontTx/>
              <a:buAutoNum type="arabicPeriod"/>
            </a:pPr>
            <a:r>
              <a:rPr lang="en-US" sz="1000" dirty="0"/>
              <a:t>Traceability</a:t>
            </a:r>
            <a:br>
              <a:rPr lang="en-US" sz="1000" dirty="0"/>
            </a:br>
            <a:r>
              <a:rPr lang="en-US" sz="900" dirty="0"/>
              <a:t>Traceability refers to the completeness of the information about every step in a process chain. It is ability to chronologically interrelate the uniquely identifiable entities in a way that is verifiable. It is the ability to verify the history, location, or application of an item by means of documented recorded identification.</a:t>
            </a:r>
            <a:br>
              <a:rPr lang="en-US" sz="900" dirty="0"/>
            </a:br>
            <a:endParaRPr lang="en-US" sz="1000" dirty="0"/>
          </a:p>
          <a:p>
            <a:pPr marL="239367" indent="-239367">
              <a:lnSpc>
                <a:spcPct val="80000"/>
              </a:lnSpc>
              <a:spcAft>
                <a:spcPct val="40000"/>
              </a:spcAft>
              <a:buFontTx/>
              <a:buAutoNum type="arabicPeriod"/>
            </a:pPr>
            <a:r>
              <a:rPr lang="en-US" sz="1000" dirty="0"/>
              <a:t>Timeliness</a:t>
            </a:r>
            <a:br>
              <a:rPr lang="en-US" sz="1000" dirty="0"/>
            </a:br>
            <a:r>
              <a:rPr lang="en-US" sz="1000" dirty="0"/>
              <a:t> </a:t>
            </a:r>
            <a:r>
              <a:rPr lang="en-US" sz="900" dirty="0"/>
              <a:t>Done at the proper time. Happening or appearing at the proper time.</a:t>
            </a:r>
            <a:br>
              <a:rPr lang="en-US" sz="900" dirty="0"/>
            </a:br>
            <a:endParaRPr lang="en-US" sz="1000" dirty="0"/>
          </a:p>
          <a:p>
            <a:pPr marL="239367" indent="-239367">
              <a:lnSpc>
                <a:spcPct val="80000"/>
              </a:lnSpc>
              <a:spcAft>
                <a:spcPct val="40000"/>
              </a:spcAft>
              <a:buFontTx/>
              <a:buAutoNum type="arabicPeriod"/>
            </a:pPr>
            <a:r>
              <a:rPr lang="en-US" sz="1000" dirty="0"/>
              <a:t>Completeness</a:t>
            </a:r>
            <a:br>
              <a:rPr lang="en-US" sz="1000" dirty="0"/>
            </a:br>
            <a:r>
              <a:rPr lang="en-US" sz="1000" dirty="0"/>
              <a:t> </a:t>
            </a:r>
            <a:r>
              <a:rPr lang="en-US" sz="900" dirty="0"/>
              <a:t>Having all necessary parts, elements,  components, or steps.</a:t>
            </a:r>
            <a:br>
              <a:rPr lang="en-US" sz="900" dirty="0"/>
            </a:br>
            <a:endParaRPr lang="en-US" sz="1000" dirty="0"/>
          </a:p>
          <a:p>
            <a:pPr marL="239367" indent="-239367">
              <a:lnSpc>
                <a:spcPct val="80000"/>
              </a:lnSpc>
              <a:spcAft>
                <a:spcPct val="40000"/>
              </a:spcAft>
              <a:buFontTx/>
              <a:buAutoNum type="arabicPeriod"/>
            </a:pPr>
            <a:r>
              <a:rPr lang="en-US" sz="1000" dirty="0"/>
              <a:t>Format</a:t>
            </a:r>
            <a:br>
              <a:rPr lang="en-US" sz="1000" dirty="0"/>
            </a:br>
            <a:r>
              <a:rPr lang="en-US" sz="1000" dirty="0"/>
              <a:t>-&gt; </a:t>
            </a:r>
            <a:r>
              <a:rPr lang="en-US" sz="900" dirty="0"/>
              <a:t>A computer program accepts data as input in a certain format, processes it, and provides it as output in the same or another format. Generically, data formats tend to fall into bitmaps that describe images and/or sound patterns, text formats, and numeric data formats.</a:t>
            </a:r>
            <a:br>
              <a:rPr lang="en-US" sz="900" dirty="0"/>
            </a:br>
            <a:r>
              <a:rPr lang="en-US" sz="900" dirty="0"/>
              <a:t>-&gt; </a:t>
            </a:r>
            <a:r>
              <a:rPr lang="en-US" sz="1000" dirty="0"/>
              <a:t>A </a:t>
            </a:r>
            <a:r>
              <a:rPr lang="en-US" sz="1000" u="sng" dirty="0"/>
              <a:t>content format</a:t>
            </a:r>
            <a:r>
              <a:rPr lang="en-US" sz="1000" dirty="0"/>
              <a:t> is a system of converting data to information. Content formats are used in recording and transmission to prepare data for observation or interpretation. Observable data is often known as raw data, or raw content. In addition to converting data to information, a content format may include the encryption and/or scrambling of that information.</a:t>
            </a:r>
          </a:p>
        </p:txBody>
      </p:sp>
    </p:spTree>
    <p:extLst>
      <p:ext uri="{BB962C8B-B14F-4D97-AF65-F5344CB8AC3E}">
        <p14:creationId xmlns:p14="http://schemas.microsoft.com/office/powerpoint/2010/main" val="30381398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9" descr="New PPT bkgrnd3.jpg"/>
          <p:cNvPicPr>
            <a:picLocks noChangeAspect="1"/>
          </p:cNvPicPr>
          <p:nvPr userDrawn="1"/>
        </p:nvPicPr>
        <p:blipFill>
          <a:blip r:embed="rId2"/>
          <a:srcRect/>
          <a:stretch>
            <a:fillRect/>
          </a:stretch>
        </p:blipFill>
        <p:spPr bwMode="auto">
          <a:xfrm>
            <a:off x="9525" y="9525"/>
            <a:ext cx="9144000" cy="6858000"/>
          </a:xfrm>
          <a:prstGeom prst="rect">
            <a:avLst/>
          </a:prstGeom>
          <a:noFill/>
          <a:ln w="9525">
            <a:noFill/>
            <a:miter lim="800000"/>
            <a:headEnd/>
            <a:tailEnd/>
          </a:ln>
        </p:spPr>
      </p:pic>
      <p:sp>
        <p:nvSpPr>
          <p:cNvPr id="5" name="Rectangle 6"/>
          <p:cNvSpPr>
            <a:spLocks noChangeArrowheads="1"/>
          </p:cNvSpPr>
          <p:nvPr/>
        </p:nvSpPr>
        <p:spPr bwMode="auto">
          <a:xfrm>
            <a:off x="181232" y="6626696"/>
            <a:ext cx="2954081" cy="203131"/>
          </a:xfrm>
          <a:prstGeom prst="rect">
            <a:avLst/>
          </a:prstGeom>
          <a:noFill/>
          <a:ln w="12700">
            <a:noFill/>
            <a:miter lim="800000"/>
            <a:headEnd type="none" w="sm" len="sm"/>
            <a:tailEnd type="none" w="sm" len="sm"/>
          </a:ln>
        </p:spPr>
        <p:txBody>
          <a:bodyPr wrap="square" lIns="9143" tIns="9143" rIns="9143" bIns="9143">
            <a:spAutoFit/>
          </a:bodyPr>
          <a:lstStyle/>
          <a:p>
            <a:pPr algn="l" defTabSz="820738" eaLnBrk="0" hangingPunct="0"/>
            <a:r>
              <a:rPr lang="en-US" sz="600" kern="1200" dirty="0" smtClean="0">
                <a:solidFill>
                  <a:srgbClr val="0070C0"/>
                </a:solidFill>
                <a:latin typeface="Arial" pitchFamily="34" charset="0"/>
                <a:ea typeface="ＭＳ Ｐゴシック" charset="-128"/>
                <a:cs typeface="+mn-cs"/>
              </a:rPr>
              <a:t>Copyright </a:t>
            </a:r>
            <a:r>
              <a:rPr lang="en-US" sz="600" kern="1200" dirty="0">
                <a:solidFill>
                  <a:srgbClr val="0070C0"/>
                </a:solidFill>
                <a:latin typeface="Arial" pitchFamily="34" charset="0"/>
                <a:ea typeface="ＭＳ Ｐゴシック" charset="-128"/>
                <a:cs typeface="+mn-cs"/>
              </a:rPr>
              <a:t>© </a:t>
            </a:r>
            <a:r>
              <a:rPr lang="en-US" sz="600" kern="1200" dirty="0" smtClean="0">
                <a:solidFill>
                  <a:srgbClr val="0070C0"/>
                </a:solidFill>
                <a:latin typeface="Arial" pitchFamily="34" charset="0"/>
                <a:ea typeface="ＭＳ Ｐゴシック" charset="-128"/>
                <a:cs typeface="+mn-cs"/>
              </a:rPr>
              <a:t>2016 All </a:t>
            </a:r>
            <a:r>
              <a:rPr lang="en-US" sz="600" kern="1200" dirty="0">
                <a:solidFill>
                  <a:srgbClr val="0070C0"/>
                </a:solidFill>
                <a:latin typeface="Arial" pitchFamily="34" charset="0"/>
                <a:ea typeface="ＭＳ Ｐゴシック" charset="-128"/>
                <a:cs typeface="+mn-cs"/>
              </a:rPr>
              <a:t>rights reserved</a:t>
            </a:r>
            <a:r>
              <a:rPr lang="en-US" sz="600" kern="1200" dirty="0" smtClean="0">
                <a:solidFill>
                  <a:srgbClr val="0070C0"/>
                </a:solidFill>
                <a:latin typeface="Arial" pitchFamily="34" charset="0"/>
                <a:ea typeface="ＭＳ Ｐゴシック" charset="-128"/>
                <a:cs typeface="+mn-cs"/>
              </a:rPr>
              <a:t>.</a:t>
            </a:r>
          </a:p>
          <a:p>
            <a:pPr marL="0" marR="0" indent="0" algn="l" defTabSz="820738" rtl="0" eaLnBrk="0" fontAlgn="base" latinLnBrk="0" hangingPunct="0">
              <a:lnSpc>
                <a:spcPct val="100000"/>
              </a:lnSpc>
              <a:spcBef>
                <a:spcPct val="0"/>
              </a:spcBef>
              <a:spcAft>
                <a:spcPct val="0"/>
              </a:spcAft>
              <a:buClrTx/>
              <a:buSzTx/>
              <a:buFontTx/>
              <a:buNone/>
              <a:tabLst/>
              <a:defRPr/>
            </a:pPr>
            <a:r>
              <a:rPr lang="en-US" sz="600" kern="1200" dirty="0" smtClean="0">
                <a:solidFill>
                  <a:srgbClr val="0070C0"/>
                </a:solidFill>
                <a:latin typeface="Arial" pitchFamily="34" charset="0"/>
                <a:ea typeface="ＭＳ Ｐゴシック" charset="-128"/>
                <a:cs typeface="+mn-cs"/>
              </a:rPr>
              <a:t>Michael Bergmann MBA – Director Maritime Industry Jeppesen</a:t>
            </a:r>
          </a:p>
        </p:txBody>
      </p:sp>
      <p:pic>
        <p:nvPicPr>
          <p:cNvPr id="7" name="Picture 14"/>
          <p:cNvPicPr>
            <a:picLocks noChangeAspect="1"/>
          </p:cNvPicPr>
          <p:nvPr userDrawn="1"/>
        </p:nvPicPr>
        <p:blipFill>
          <a:blip r:embed="rId3"/>
          <a:srcRect r="40440" b="42752"/>
          <a:stretch>
            <a:fillRect/>
          </a:stretch>
        </p:blipFill>
        <p:spPr bwMode="auto">
          <a:xfrm>
            <a:off x="3130550" y="1039813"/>
            <a:ext cx="6013450" cy="5818187"/>
          </a:xfrm>
          <a:prstGeom prst="rect">
            <a:avLst/>
          </a:prstGeom>
          <a:noFill/>
          <a:ln w="9525">
            <a:noFill/>
            <a:miter lim="800000"/>
            <a:headEnd/>
            <a:tailEnd/>
          </a:ln>
        </p:spPr>
      </p:pic>
      <p:sp>
        <p:nvSpPr>
          <p:cNvPr id="324614" name="Rectangle 2"/>
          <p:cNvSpPr>
            <a:spLocks noGrp="1" noChangeArrowheads="1"/>
          </p:cNvSpPr>
          <p:nvPr>
            <p:ph type="ctrTitle"/>
          </p:nvPr>
        </p:nvSpPr>
        <p:spPr>
          <a:xfrm>
            <a:off x="460375" y="2130425"/>
            <a:ext cx="7772400" cy="1470025"/>
          </a:xfrm>
          <a:noFill/>
          <a:ln>
            <a:noFill/>
          </a:ln>
        </p:spPr>
        <p:txBody>
          <a:bodyPr/>
          <a:lstStyle>
            <a:lvl1pPr>
              <a:defRPr sz="4400">
                <a:solidFill>
                  <a:schemeClr val="tx1"/>
                </a:solidFill>
              </a:defRPr>
            </a:lvl1pPr>
          </a:lstStyle>
          <a:p>
            <a:r>
              <a:rPr lang="en-US" dirty="0"/>
              <a:t>Insert title here</a:t>
            </a:r>
          </a:p>
        </p:txBody>
      </p:sp>
      <p:pic>
        <p:nvPicPr>
          <p:cNvPr id="9" name="Picture 11" descr="Jep_Boeing_Horiz_2color.jpg"/>
          <p:cNvPicPr>
            <a:picLocks noChangeAspect="1"/>
          </p:cNvPicPr>
          <p:nvPr userDrawn="1"/>
        </p:nvPicPr>
        <p:blipFill>
          <a:blip r:embed="rId4"/>
          <a:srcRect/>
          <a:stretch>
            <a:fillRect/>
          </a:stretch>
        </p:blipFill>
        <p:spPr bwMode="auto">
          <a:xfrm>
            <a:off x="6903020" y="230527"/>
            <a:ext cx="2133600" cy="246063"/>
          </a:xfrm>
          <a:prstGeom prst="rect">
            <a:avLst/>
          </a:prstGeom>
          <a:noFill/>
          <a:ln w="9525">
            <a:noFill/>
            <a:miter lim="800000"/>
            <a:headEnd/>
            <a:tailEnd/>
          </a:ln>
        </p:spPr>
      </p:pic>
    </p:spTree>
  </p:cSld>
  <p:clrMapOvr>
    <a:masterClrMapping/>
  </p:clrMapOvr>
  <p:timing>
    <p:tnLst>
      <p:par>
        <p:cTn id="1" dur="indefinite" restart="never" nodeType="tmRoot"/>
      </p:par>
    </p:tnLst>
  </p:timing>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1400" y="188550"/>
            <a:ext cx="5256730" cy="820737"/>
          </a:xfrm>
        </p:spPr>
        <p:txBody>
          <a:bodyPr/>
          <a:lstStyle/>
          <a:p>
            <a:r>
              <a:rPr lang="en-US" smtClean="0"/>
              <a:t>Click to edit Master title style</a:t>
            </a:r>
            <a:endParaRPr lang="en-US"/>
          </a:p>
        </p:txBody>
      </p:sp>
      <p:sp>
        <p:nvSpPr>
          <p:cNvPr id="3" name="Content Placeholder 2"/>
          <p:cNvSpPr>
            <a:spLocks noGrp="1"/>
          </p:cNvSpPr>
          <p:nvPr>
            <p:ph idx="1"/>
          </p:nvPr>
        </p:nvSpPr>
        <p:spPr>
          <a:xfrm>
            <a:off x="460375" y="1335088"/>
            <a:ext cx="5676900" cy="165417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76"/>
          <p:cNvSpPr>
            <a:spLocks noGrp="1" noChangeArrowheads="1"/>
          </p:cNvSpPr>
          <p:nvPr>
            <p:ph type="sldNum" sz="quarter" idx="10"/>
          </p:nvPr>
        </p:nvSpPr>
        <p:spPr>
          <a:ln/>
        </p:spPr>
        <p:txBody>
          <a:bodyPr/>
          <a:lstStyle>
            <a:lvl1pPr>
              <a:defRPr/>
            </a:lvl1pPr>
          </a:lstStyle>
          <a:p>
            <a:fld id="{DC5F9A34-6852-4F53-9196-8E25F3288D10}" type="slidenum">
              <a:rPr lang="en-US"/>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51400" y="236538"/>
            <a:ext cx="5184720" cy="820737"/>
          </a:xfrm>
        </p:spPr>
        <p:txBody>
          <a:bodyPr/>
          <a:lstStyle/>
          <a:p>
            <a:r>
              <a:rPr lang="en-US" smtClean="0"/>
              <a:t>Click to edit Master title style</a:t>
            </a:r>
            <a:endParaRPr lang="en-US"/>
          </a:p>
        </p:txBody>
      </p:sp>
      <p:sp>
        <p:nvSpPr>
          <p:cNvPr id="3" name="Rectangle 76"/>
          <p:cNvSpPr>
            <a:spLocks noGrp="1" noChangeArrowheads="1"/>
          </p:cNvSpPr>
          <p:nvPr>
            <p:ph type="sldNum" sz="quarter" idx="10"/>
          </p:nvPr>
        </p:nvSpPr>
        <p:spPr>
          <a:ln/>
        </p:spPr>
        <p:txBody>
          <a:bodyPr/>
          <a:lstStyle>
            <a:lvl1pPr>
              <a:defRPr/>
            </a:lvl1pPr>
          </a:lstStyle>
          <a:p>
            <a:fld id="{293A2ED1-4D5F-45A7-A734-0CBF520154A5}" type="slidenum">
              <a:rPr lang="en-US"/>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6"/>
          <p:cNvSpPr>
            <a:spLocks noGrp="1" noChangeArrowheads="1"/>
          </p:cNvSpPr>
          <p:nvPr>
            <p:ph type="sldNum" sz="quarter" idx="10"/>
          </p:nvPr>
        </p:nvSpPr>
        <p:spPr>
          <a:ln/>
        </p:spPr>
        <p:txBody>
          <a:bodyPr/>
          <a:lstStyle>
            <a:lvl1pPr>
              <a:defRPr/>
            </a:lvl1pPr>
          </a:lstStyle>
          <a:p>
            <a:fld id="{96F312DD-7565-4623-A4F7-03DEA33E33BA}" type="slidenum">
              <a:rPr lang="en-US"/>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6"/>
          <p:cNvSpPr>
            <a:spLocks noGrp="1" noChangeArrowheads="1"/>
          </p:cNvSpPr>
          <p:nvPr>
            <p:ph type="sldNum" sz="quarter" idx="10"/>
          </p:nvPr>
        </p:nvSpPr>
        <p:spPr>
          <a:ln/>
        </p:spPr>
        <p:txBody>
          <a:bodyPr/>
          <a:lstStyle>
            <a:lvl1pPr>
              <a:defRPr/>
            </a:lvl1pPr>
          </a:lstStyle>
          <a:p>
            <a:fld id="{7F6F2FCB-4B82-4467-BA3B-DB115EEE3EC3}" type="slidenum">
              <a:rPr lang="en-US"/>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3" descr="New PPT bkgrnd4.jpg"/>
          <p:cNvPicPr>
            <a:picLocks noChangeAspect="1"/>
          </p:cNvPicPr>
          <p:nvPr userDrawn="1"/>
        </p:nvPicPr>
        <p:blipFill>
          <a:blip r:embed="rId7"/>
          <a:srcRect/>
          <a:stretch>
            <a:fillRect/>
          </a:stretch>
        </p:blipFill>
        <p:spPr bwMode="auto">
          <a:xfrm>
            <a:off x="0" y="0"/>
            <a:ext cx="9144000" cy="6858000"/>
          </a:xfrm>
          <a:prstGeom prst="rect">
            <a:avLst/>
          </a:prstGeom>
          <a:noFill/>
          <a:ln w="9525">
            <a:noFill/>
            <a:miter lim="800000"/>
            <a:headEnd/>
            <a:tailEnd/>
          </a:ln>
        </p:spPr>
      </p:pic>
      <p:pic>
        <p:nvPicPr>
          <p:cNvPr id="1027" name="Picture 1"/>
          <p:cNvPicPr>
            <a:picLocks noChangeAspect="1"/>
          </p:cNvPicPr>
          <p:nvPr userDrawn="1"/>
        </p:nvPicPr>
        <p:blipFill>
          <a:blip r:embed="rId8"/>
          <a:srcRect r="24480" b="11836"/>
          <a:stretch>
            <a:fillRect/>
          </a:stretch>
        </p:blipFill>
        <p:spPr bwMode="auto">
          <a:xfrm>
            <a:off x="-55564" y="6210300"/>
            <a:ext cx="9199563" cy="647700"/>
          </a:xfrm>
          <a:prstGeom prst="rect">
            <a:avLst/>
          </a:prstGeom>
          <a:noFill/>
          <a:ln w="9525">
            <a:noFill/>
            <a:miter lim="800000"/>
            <a:headEnd/>
            <a:tailEnd/>
          </a:ln>
        </p:spPr>
      </p:pic>
      <p:sp>
        <p:nvSpPr>
          <p:cNvPr id="1028" name="Rectangle 2"/>
          <p:cNvSpPr>
            <a:spLocks noGrp="1" noChangeArrowheads="1"/>
          </p:cNvSpPr>
          <p:nvPr>
            <p:ph type="title"/>
          </p:nvPr>
        </p:nvSpPr>
        <p:spPr bwMode="auto">
          <a:xfrm>
            <a:off x="251400" y="236538"/>
            <a:ext cx="5184720" cy="820737"/>
          </a:xfrm>
          <a:prstGeom prst="rect">
            <a:avLst/>
          </a:prstGeom>
          <a:noFill/>
          <a:ln w="9525">
            <a:noFill/>
            <a:miter lim="800000"/>
            <a:headEnd/>
            <a:tailEnd/>
          </a:ln>
        </p:spPr>
        <p:txBody>
          <a:bodyPr vert="horz" wrap="square" lIns="9142" tIns="9142" rIns="9142" bIns="9142" numCol="1" anchor="t" anchorCtr="0" compatLnSpc="1">
            <a:prstTxWarp prst="textNoShape">
              <a:avLst/>
            </a:prstTxWarp>
          </a:bodyPr>
          <a:lstStyle/>
          <a:p>
            <a:pPr lvl="0"/>
            <a:r>
              <a:rPr lang="en-US" dirty="0" smtClean="0"/>
              <a:t>Title: 28 Arial Bold</a:t>
            </a:r>
            <a:br>
              <a:rPr lang="en-US" dirty="0" smtClean="0"/>
            </a:br>
            <a:r>
              <a:rPr lang="en-US" dirty="0" smtClean="0"/>
              <a:t>Subtitle: 24 Arial Bold</a:t>
            </a:r>
          </a:p>
        </p:txBody>
      </p:sp>
      <p:sp>
        <p:nvSpPr>
          <p:cNvPr id="1029" name="Rectangle 4"/>
          <p:cNvSpPr>
            <a:spLocks noGrp="1" noChangeArrowheads="1"/>
          </p:cNvSpPr>
          <p:nvPr>
            <p:ph type="body" idx="1"/>
          </p:nvPr>
        </p:nvSpPr>
        <p:spPr bwMode="auto">
          <a:xfrm>
            <a:off x="469900" y="1335088"/>
            <a:ext cx="5676900" cy="165417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Subhead</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 name="Rectangle 76"/>
          <p:cNvSpPr>
            <a:spLocks noGrp="1" noChangeArrowheads="1"/>
          </p:cNvSpPr>
          <p:nvPr>
            <p:ph type="sldNum" sz="quarter" idx="4"/>
          </p:nvPr>
        </p:nvSpPr>
        <p:spPr bwMode="auto">
          <a:xfrm>
            <a:off x="8655050" y="6389688"/>
            <a:ext cx="481013" cy="381000"/>
          </a:xfrm>
          <a:prstGeom prst="rect">
            <a:avLst/>
          </a:prstGeom>
          <a:ln>
            <a:miter lim="800000"/>
            <a:headEnd/>
            <a:tailEnd/>
          </a:ln>
        </p:spPr>
        <p:txBody>
          <a:bodyPr vert="horz" wrap="square" lIns="8206" tIns="8206" rIns="8206" bIns="8206" numCol="1" anchor="ctr" anchorCtr="0" compatLnSpc="1">
            <a:prstTxWarp prst="textNoShape">
              <a:avLst/>
            </a:prstTxWarp>
          </a:bodyPr>
          <a:lstStyle>
            <a:lvl1pPr algn="ctr" eaLnBrk="0" hangingPunct="0">
              <a:spcBef>
                <a:spcPct val="25000"/>
              </a:spcBef>
              <a:buClr>
                <a:srgbClr val="0038A8"/>
              </a:buClr>
              <a:defRPr sz="700">
                <a:solidFill>
                  <a:schemeClr val="bg1"/>
                </a:solidFill>
              </a:defRPr>
            </a:lvl1pPr>
          </a:lstStyle>
          <a:p>
            <a:fld id="{77DF1E40-B90A-4983-ABAD-849C527ECD6F}" type="slidenum">
              <a:rPr lang="en-US"/>
              <a:pPr/>
              <a:t>‹#›</a:t>
            </a:fld>
            <a:endParaRPr lang="en-US"/>
          </a:p>
        </p:txBody>
      </p:sp>
      <p:sp>
        <p:nvSpPr>
          <p:cNvPr id="1031" name="Rectangle 6"/>
          <p:cNvSpPr>
            <a:spLocks noChangeArrowheads="1"/>
          </p:cNvSpPr>
          <p:nvPr userDrawn="1"/>
        </p:nvSpPr>
        <p:spPr bwMode="auto">
          <a:xfrm>
            <a:off x="189470" y="6676124"/>
            <a:ext cx="2945843" cy="203131"/>
          </a:xfrm>
          <a:prstGeom prst="rect">
            <a:avLst/>
          </a:prstGeom>
          <a:noFill/>
          <a:ln w="12700">
            <a:noFill/>
            <a:miter lim="800000"/>
            <a:headEnd type="none" w="sm" len="sm"/>
            <a:tailEnd type="none" w="sm" len="sm"/>
          </a:ln>
        </p:spPr>
        <p:txBody>
          <a:bodyPr wrap="square" lIns="9143" tIns="9143" rIns="9143" bIns="9143">
            <a:spAutoFit/>
          </a:bodyPr>
          <a:lstStyle/>
          <a:p>
            <a:pPr algn="l" defTabSz="820738" eaLnBrk="0" hangingPunct="0"/>
            <a:r>
              <a:rPr lang="en-US" sz="600" dirty="0" smtClean="0">
                <a:solidFill>
                  <a:schemeClr val="bg1"/>
                </a:solidFill>
              </a:rPr>
              <a:t>Copyright </a:t>
            </a:r>
            <a:r>
              <a:rPr lang="en-US" sz="600" dirty="0">
                <a:solidFill>
                  <a:schemeClr val="bg1"/>
                </a:solidFill>
              </a:rPr>
              <a:t>© </a:t>
            </a:r>
            <a:r>
              <a:rPr lang="en-US" sz="600" dirty="0" smtClean="0">
                <a:solidFill>
                  <a:schemeClr val="bg1"/>
                </a:solidFill>
              </a:rPr>
              <a:t>2016</a:t>
            </a:r>
            <a:r>
              <a:rPr lang="en-US" sz="600" baseline="0" dirty="0" smtClean="0">
                <a:solidFill>
                  <a:schemeClr val="bg1"/>
                </a:solidFill>
              </a:rPr>
              <a:t> </a:t>
            </a:r>
            <a:r>
              <a:rPr lang="en-US" sz="600" dirty="0" smtClean="0">
                <a:solidFill>
                  <a:schemeClr val="bg1"/>
                </a:solidFill>
              </a:rPr>
              <a:t>All </a:t>
            </a:r>
            <a:r>
              <a:rPr lang="en-US" sz="600" dirty="0">
                <a:solidFill>
                  <a:schemeClr val="bg1"/>
                </a:solidFill>
              </a:rPr>
              <a:t>rights reserved</a:t>
            </a:r>
            <a:r>
              <a:rPr lang="en-US" sz="600" dirty="0" smtClean="0">
                <a:solidFill>
                  <a:schemeClr val="bg1"/>
                </a:solidFill>
              </a:rPr>
              <a:t>.</a:t>
            </a:r>
          </a:p>
          <a:p>
            <a:pPr algn="l" defTabSz="820738" eaLnBrk="0" hangingPunct="0"/>
            <a:r>
              <a:rPr lang="en-US" sz="600" dirty="0" smtClean="0">
                <a:solidFill>
                  <a:schemeClr val="bg1"/>
                </a:solidFill>
              </a:rPr>
              <a:t>Michael Bergmann MBA – Director Maritime Industry Jeppesen</a:t>
            </a:r>
            <a:endParaRPr lang="en-US" sz="600" dirty="0">
              <a:solidFill>
                <a:schemeClr val="bg1"/>
              </a:solidFill>
            </a:endParaRPr>
          </a:p>
        </p:txBody>
      </p:sp>
      <p:sp>
        <p:nvSpPr>
          <p:cNvPr id="11" name="Line 3"/>
          <p:cNvSpPr>
            <a:spLocks noChangeShapeType="1"/>
          </p:cNvSpPr>
          <p:nvPr userDrawn="1"/>
        </p:nvSpPr>
        <p:spPr bwMode="auto">
          <a:xfrm>
            <a:off x="0" y="1109663"/>
            <a:ext cx="1616075" cy="0"/>
          </a:xfrm>
          <a:prstGeom prst="line">
            <a:avLst/>
          </a:prstGeom>
          <a:ln>
            <a:headEnd type="none" w="sm" len="sm"/>
            <a:tailEnd type="none" w="sm" len="sm"/>
          </a:ln>
        </p:spPr>
        <p:style>
          <a:lnRef idx="1">
            <a:schemeClr val="accent2"/>
          </a:lnRef>
          <a:fillRef idx="0">
            <a:schemeClr val="accent2"/>
          </a:fillRef>
          <a:effectRef idx="0">
            <a:schemeClr val="accent2"/>
          </a:effectRef>
          <a:fontRef idx="minor">
            <a:schemeClr val="tx1"/>
          </a:fontRef>
        </p:style>
        <p:txBody>
          <a:bodyPr/>
          <a:lstStyle/>
          <a:p>
            <a:pPr>
              <a:defRPr/>
            </a:pPr>
            <a:endParaRPr lang="en-US" dirty="0">
              <a:solidFill>
                <a:srgbClr val="000000"/>
              </a:solidFill>
            </a:endParaRPr>
          </a:p>
        </p:txBody>
      </p:sp>
      <p:pic>
        <p:nvPicPr>
          <p:cNvPr id="15" name="Picture 11" descr="Jep_Boeing_Horiz_2color.jpg"/>
          <p:cNvPicPr>
            <a:picLocks noChangeAspect="1"/>
          </p:cNvPicPr>
          <p:nvPr userDrawn="1"/>
        </p:nvPicPr>
        <p:blipFill>
          <a:blip r:embed="rId9"/>
          <a:srcRect/>
          <a:stretch>
            <a:fillRect/>
          </a:stretch>
        </p:blipFill>
        <p:spPr bwMode="auto">
          <a:xfrm>
            <a:off x="6903020" y="230527"/>
            <a:ext cx="2133600" cy="2460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246" r:id="rId1"/>
    <p:sldLayoutId id="2147484236" r:id="rId2"/>
    <p:sldLayoutId id="2147484240" r:id="rId3"/>
    <p:sldLayoutId id="2147484241" r:id="rId4"/>
    <p:sldLayoutId id="2147484243" r:id="rId5"/>
  </p:sldLayoutIdLst>
  <p:timing>
    <p:tnLst>
      <p:par>
        <p:cTn id="1" dur="indefinite" restart="never" nodeType="tmRoot"/>
      </p:par>
    </p:tnLst>
  </p:timing>
  <p:hf hdr="0" ftr="0" dt="0"/>
  <p:txStyles>
    <p:titleStyle>
      <a:lvl1pPr algn="l" defTabSz="1020763" rtl="0" eaLnBrk="0" fontAlgn="base" hangingPunct="0">
        <a:lnSpc>
          <a:spcPct val="90000"/>
        </a:lnSpc>
        <a:spcBef>
          <a:spcPct val="0"/>
        </a:spcBef>
        <a:spcAft>
          <a:spcPct val="0"/>
        </a:spcAft>
        <a:defRPr sz="2800" b="1">
          <a:solidFill>
            <a:schemeClr val="tx1"/>
          </a:solidFill>
          <a:latin typeface="+mj-lt"/>
          <a:ea typeface="ＭＳ Ｐゴシック" charset="-128"/>
          <a:cs typeface="ＭＳ Ｐゴシック" charset="-128"/>
        </a:defRPr>
      </a:lvl1pPr>
      <a:lvl2pPr algn="l" defTabSz="1020763" rtl="0" eaLnBrk="0" fontAlgn="base" hangingPunct="0">
        <a:lnSpc>
          <a:spcPct val="90000"/>
        </a:lnSpc>
        <a:spcBef>
          <a:spcPct val="0"/>
        </a:spcBef>
        <a:spcAft>
          <a:spcPct val="0"/>
        </a:spcAft>
        <a:defRPr sz="2800" b="1">
          <a:solidFill>
            <a:schemeClr val="tx1"/>
          </a:solidFill>
          <a:latin typeface="Arial" charset="0"/>
          <a:ea typeface="ＭＳ Ｐゴシック" charset="-128"/>
          <a:cs typeface="ＭＳ Ｐゴシック" charset="-128"/>
        </a:defRPr>
      </a:lvl2pPr>
      <a:lvl3pPr algn="l" defTabSz="1020763" rtl="0" eaLnBrk="0" fontAlgn="base" hangingPunct="0">
        <a:lnSpc>
          <a:spcPct val="90000"/>
        </a:lnSpc>
        <a:spcBef>
          <a:spcPct val="0"/>
        </a:spcBef>
        <a:spcAft>
          <a:spcPct val="0"/>
        </a:spcAft>
        <a:defRPr sz="2800" b="1">
          <a:solidFill>
            <a:schemeClr val="tx1"/>
          </a:solidFill>
          <a:latin typeface="Arial" charset="0"/>
          <a:ea typeface="ＭＳ Ｐゴシック" charset="-128"/>
          <a:cs typeface="ＭＳ Ｐゴシック" charset="-128"/>
        </a:defRPr>
      </a:lvl3pPr>
      <a:lvl4pPr algn="l" defTabSz="1020763" rtl="0" eaLnBrk="0" fontAlgn="base" hangingPunct="0">
        <a:lnSpc>
          <a:spcPct val="90000"/>
        </a:lnSpc>
        <a:spcBef>
          <a:spcPct val="0"/>
        </a:spcBef>
        <a:spcAft>
          <a:spcPct val="0"/>
        </a:spcAft>
        <a:defRPr sz="2800" b="1">
          <a:solidFill>
            <a:schemeClr val="tx1"/>
          </a:solidFill>
          <a:latin typeface="Arial" charset="0"/>
          <a:ea typeface="ＭＳ Ｐゴシック" charset="-128"/>
          <a:cs typeface="ＭＳ Ｐゴシック" charset="-128"/>
        </a:defRPr>
      </a:lvl4pPr>
      <a:lvl5pPr algn="l" defTabSz="1020763" rtl="0" eaLnBrk="0" fontAlgn="base" hangingPunct="0">
        <a:lnSpc>
          <a:spcPct val="90000"/>
        </a:lnSpc>
        <a:spcBef>
          <a:spcPct val="0"/>
        </a:spcBef>
        <a:spcAft>
          <a:spcPct val="0"/>
        </a:spcAft>
        <a:defRPr sz="2800" b="1">
          <a:solidFill>
            <a:schemeClr val="tx1"/>
          </a:solidFill>
          <a:latin typeface="Arial" charset="0"/>
          <a:ea typeface="ＭＳ Ｐゴシック" charset="-128"/>
          <a:cs typeface="ＭＳ Ｐゴシック" charset="-128"/>
        </a:defRPr>
      </a:lvl5pPr>
      <a:lvl6pPr marL="457200" algn="l" defTabSz="1020763" rtl="0" eaLnBrk="0" fontAlgn="base" hangingPunct="0">
        <a:lnSpc>
          <a:spcPct val="90000"/>
        </a:lnSpc>
        <a:spcBef>
          <a:spcPct val="0"/>
        </a:spcBef>
        <a:spcAft>
          <a:spcPct val="0"/>
        </a:spcAft>
        <a:defRPr sz="2800" b="1">
          <a:solidFill>
            <a:schemeClr val="hlink"/>
          </a:solidFill>
          <a:latin typeface="Arial" charset="0"/>
        </a:defRPr>
      </a:lvl6pPr>
      <a:lvl7pPr marL="914400" algn="l" defTabSz="1020763" rtl="0" eaLnBrk="0" fontAlgn="base" hangingPunct="0">
        <a:lnSpc>
          <a:spcPct val="90000"/>
        </a:lnSpc>
        <a:spcBef>
          <a:spcPct val="0"/>
        </a:spcBef>
        <a:spcAft>
          <a:spcPct val="0"/>
        </a:spcAft>
        <a:defRPr sz="2800" b="1">
          <a:solidFill>
            <a:schemeClr val="hlink"/>
          </a:solidFill>
          <a:latin typeface="Arial" charset="0"/>
        </a:defRPr>
      </a:lvl7pPr>
      <a:lvl8pPr marL="1371600" algn="l" defTabSz="1020763" rtl="0" eaLnBrk="0" fontAlgn="base" hangingPunct="0">
        <a:lnSpc>
          <a:spcPct val="90000"/>
        </a:lnSpc>
        <a:spcBef>
          <a:spcPct val="0"/>
        </a:spcBef>
        <a:spcAft>
          <a:spcPct val="0"/>
        </a:spcAft>
        <a:defRPr sz="2800" b="1">
          <a:solidFill>
            <a:schemeClr val="hlink"/>
          </a:solidFill>
          <a:latin typeface="Arial" charset="0"/>
        </a:defRPr>
      </a:lvl8pPr>
      <a:lvl9pPr marL="1828800" algn="l" defTabSz="1020763" rtl="0" eaLnBrk="0" fontAlgn="base" hangingPunct="0">
        <a:lnSpc>
          <a:spcPct val="90000"/>
        </a:lnSpc>
        <a:spcBef>
          <a:spcPct val="0"/>
        </a:spcBef>
        <a:spcAft>
          <a:spcPct val="0"/>
        </a:spcAft>
        <a:defRPr sz="2800" b="1">
          <a:solidFill>
            <a:schemeClr val="hlink"/>
          </a:solidFill>
          <a:latin typeface="Arial" charset="0"/>
        </a:defRPr>
      </a:lvl9pPr>
    </p:titleStyle>
    <p:bodyStyle>
      <a:lvl1pPr marL="225425" indent="-225425" algn="l" defTabSz="820738" rtl="0" eaLnBrk="0" fontAlgn="base" hangingPunct="0">
        <a:spcBef>
          <a:spcPct val="20000"/>
        </a:spcBef>
        <a:spcAft>
          <a:spcPct val="0"/>
        </a:spcAft>
        <a:buClr>
          <a:schemeClr val="tx1"/>
        </a:buClr>
        <a:buFont typeface="Wingdings" pitchFamily="2" charset="2"/>
        <a:buChar char="§"/>
        <a:defRPr sz="2200" b="1">
          <a:solidFill>
            <a:schemeClr val="accent1"/>
          </a:solidFill>
          <a:latin typeface="+mn-lt"/>
          <a:ea typeface="ＭＳ Ｐゴシック" charset="-128"/>
          <a:cs typeface="ＭＳ Ｐゴシック" charset="-128"/>
        </a:defRPr>
      </a:lvl1pPr>
      <a:lvl2pPr marL="339725" indent="-223838" algn="l" defTabSz="820738" rtl="0" eaLnBrk="0" fontAlgn="base" hangingPunct="0">
        <a:spcBef>
          <a:spcPct val="20000"/>
        </a:spcBef>
        <a:spcAft>
          <a:spcPct val="0"/>
        </a:spcAft>
        <a:buClr>
          <a:schemeClr val="tx1"/>
        </a:buClr>
        <a:buFont typeface="Arial" pitchFamily="34" charset="0"/>
        <a:buChar char="–"/>
        <a:defRPr sz="2000">
          <a:solidFill>
            <a:schemeClr val="accent1"/>
          </a:solidFill>
          <a:latin typeface="+mn-lt"/>
          <a:ea typeface="ＭＳ Ｐゴシック" charset="-128"/>
        </a:defRPr>
      </a:lvl2pPr>
      <a:lvl3pPr marL="568325" indent="-230188" algn="l" defTabSz="820738" rtl="0" eaLnBrk="0" fontAlgn="base" hangingPunct="0">
        <a:spcBef>
          <a:spcPct val="20000"/>
        </a:spcBef>
        <a:spcAft>
          <a:spcPct val="0"/>
        </a:spcAft>
        <a:buClr>
          <a:schemeClr val="tx1"/>
        </a:buClr>
        <a:buFont typeface="Wingdings" pitchFamily="2" charset="2"/>
        <a:buChar char="§"/>
        <a:defRPr>
          <a:solidFill>
            <a:schemeClr val="accent1"/>
          </a:solidFill>
          <a:latin typeface="+mn-lt"/>
          <a:ea typeface="ＭＳ Ｐゴシック" charset="-128"/>
        </a:defRPr>
      </a:lvl3pPr>
      <a:lvl4pPr marL="804863" indent="-214313" algn="l" defTabSz="820738" rtl="0" eaLnBrk="0" fontAlgn="base" hangingPunct="0">
        <a:spcBef>
          <a:spcPct val="20000"/>
        </a:spcBef>
        <a:spcAft>
          <a:spcPct val="0"/>
        </a:spcAft>
        <a:buClr>
          <a:schemeClr val="tx1"/>
        </a:buClr>
        <a:buFont typeface="Wingdings" pitchFamily="2" charset="2"/>
        <a:buChar char="§"/>
        <a:defRPr>
          <a:solidFill>
            <a:schemeClr val="accent1"/>
          </a:solidFill>
          <a:latin typeface="+mn-lt"/>
          <a:ea typeface="ＭＳ Ｐゴシック" charset="-128"/>
        </a:defRPr>
      </a:lvl4pPr>
      <a:lvl5pPr marL="1027113" indent="-241300" algn="l" defTabSz="820738" rtl="0" eaLnBrk="0" fontAlgn="base" hangingPunct="0">
        <a:spcBef>
          <a:spcPct val="20000"/>
        </a:spcBef>
        <a:spcAft>
          <a:spcPct val="0"/>
        </a:spcAft>
        <a:buClr>
          <a:schemeClr val="tx1"/>
        </a:buClr>
        <a:buFont typeface="Wingdings" pitchFamily="2" charset="2"/>
        <a:buChar char="§"/>
        <a:defRPr sz="1600">
          <a:solidFill>
            <a:schemeClr val="accent1"/>
          </a:solidFill>
          <a:latin typeface="+mn-lt"/>
          <a:ea typeface="ＭＳ Ｐゴシック" charset="-128"/>
        </a:defRPr>
      </a:lvl5pPr>
      <a:lvl6pPr marL="1979613" indent="-163513" algn="l" defTabSz="820738" rtl="0" eaLnBrk="0" fontAlgn="base" hangingPunct="0">
        <a:spcBef>
          <a:spcPct val="20000"/>
        </a:spcBef>
        <a:spcAft>
          <a:spcPct val="0"/>
        </a:spcAft>
        <a:buClr>
          <a:schemeClr val="hlink"/>
        </a:buClr>
        <a:buFont typeface="Wingdings" charset="2"/>
        <a:buChar char="§"/>
        <a:defRPr sz="1600">
          <a:solidFill>
            <a:schemeClr val="tx1"/>
          </a:solidFill>
          <a:latin typeface="+mn-lt"/>
          <a:ea typeface="ＭＳ Ｐゴシック" charset="-128"/>
        </a:defRPr>
      </a:lvl6pPr>
      <a:lvl7pPr marL="2436813" indent="-163513" algn="l" defTabSz="820738" rtl="0" eaLnBrk="0" fontAlgn="base" hangingPunct="0">
        <a:spcBef>
          <a:spcPct val="20000"/>
        </a:spcBef>
        <a:spcAft>
          <a:spcPct val="0"/>
        </a:spcAft>
        <a:buClr>
          <a:schemeClr val="hlink"/>
        </a:buClr>
        <a:buFont typeface="Wingdings" charset="2"/>
        <a:buChar char="§"/>
        <a:defRPr sz="1600">
          <a:solidFill>
            <a:schemeClr val="tx1"/>
          </a:solidFill>
          <a:latin typeface="+mn-lt"/>
          <a:ea typeface="ＭＳ Ｐゴシック" charset="-128"/>
        </a:defRPr>
      </a:lvl7pPr>
      <a:lvl8pPr marL="2894013" indent="-163513" algn="l" defTabSz="820738" rtl="0" eaLnBrk="0" fontAlgn="base" hangingPunct="0">
        <a:spcBef>
          <a:spcPct val="20000"/>
        </a:spcBef>
        <a:spcAft>
          <a:spcPct val="0"/>
        </a:spcAft>
        <a:buClr>
          <a:schemeClr val="hlink"/>
        </a:buClr>
        <a:buFont typeface="Wingdings" charset="2"/>
        <a:buChar char="§"/>
        <a:defRPr sz="1600">
          <a:solidFill>
            <a:schemeClr val="tx1"/>
          </a:solidFill>
          <a:latin typeface="+mn-lt"/>
          <a:ea typeface="ＭＳ Ｐゴシック" charset="-128"/>
        </a:defRPr>
      </a:lvl8pPr>
      <a:lvl9pPr marL="3351213" indent="-163513" algn="l" defTabSz="820738" rtl="0" eaLnBrk="0" fontAlgn="base" hangingPunct="0">
        <a:spcBef>
          <a:spcPct val="20000"/>
        </a:spcBef>
        <a:spcAft>
          <a:spcPct val="0"/>
        </a:spcAft>
        <a:buClr>
          <a:schemeClr val="hlink"/>
        </a:buClr>
        <a:buFont typeface="Wingdings" charset="2"/>
        <a:buChar char="§"/>
        <a:defRPr sz="16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hyperlink" Target="http://content.satimagingcorp.com/static/galleryimages/quickbird-callao-lima-peru.jpg"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2"/>
          <p:cNvSpPr>
            <a:spLocks noGrp="1"/>
          </p:cNvSpPr>
          <p:nvPr>
            <p:ph type="ctrTitle"/>
          </p:nvPr>
        </p:nvSpPr>
        <p:spPr>
          <a:xfrm>
            <a:off x="449951" y="1988800"/>
            <a:ext cx="8596989" cy="1310602"/>
          </a:xfrm>
        </p:spPr>
        <p:txBody>
          <a:bodyPr/>
          <a:lstStyle/>
          <a:p>
            <a:pPr>
              <a:lnSpc>
                <a:spcPct val="100000"/>
              </a:lnSpc>
            </a:pPr>
            <a:r>
              <a:rPr lang="en-US" sz="2600" dirty="0" smtClean="0"/>
              <a:t>The Data Aspects of future navigation:</a:t>
            </a:r>
            <a:br>
              <a:rPr lang="en-US" sz="2600" dirty="0" smtClean="0"/>
            </a:br>
            <a:r>
              <a:rPr lang="en-US" sz="2600" dirty="0" smtClean="0"/>
              <a:t/>
            </a:r>
            <a:br>
              <a:rPr lang="en-US" sz="2600" dirty="0" smtClean="0"/>
            </a:br>
            <a:r>
              <a:rPr lang="en-US" sz="2000" dirty="0" smtClean="0"/>
              <a:t>What Industry is looking for when talking e-Navigation</a:t>
            </a:r>
          </a:p>
        </p:txBody>
      </p:sp>
      <p:sp>
        <p:nvSpPr>
          <p:cNvPr id="4" name="Rectangle 5"/>
          <p:cNvSpPr txBox="1">
            <a:spLocks noChangeArrowheads="1"/>
          </p:cNvSpPr>
          <p:nvPr/>
        </p:nvSpPr>
        <p:spPr bwMode="auto">
          <a:xfrm>
            <a:off x="547530" y="3673412"/>
            <a:ext cx="6400800" cy="1409617"/>
          </a:xfrm>
          <a:prstGeom prst="rect">
            <a:avLst/>
          </a:prstGeom>
          <a:noFill/>
          <a:ln w="9525">
            <a:noFill/>
            <a:miter lim="800000"/>
            <a:headEnd/>
            <a:tailEnd/>
          </a:ln>
        </p:spPr>
        <p:txBody>
          <a:bodyPr lIns="0" tIns="0" rIns="0" bIns="0">
            <a:spAutoFit/>
          </a:bodyPr>
          <a:lstStyle/>
          <a:p>
            <a:pPr algn="l" defTabSz="820738" eaLnBrk="0" hangingPunct="0">
              <a:spcBef>
                <a:spcPct val="20000"/>
              </a:spcBef>
              <a:buClr>
                <a:schemeClr val="tx1"/>
              </a:buClr>
              <a:buFont typeface="Wingdings" pitchFamily="2" charset="2"/>
              <a:buNone/>
            </a:pPr>
            <a:r>
              <a:rPr lang="en-US" sz="2400" b="1" dirty="0" smtClean="0">
                <a:solidFill>
                  <a:srgbClr val="569FD3"/>
                </a:solidFill>
              </a:rPr>
              <a:t>Michael Bergmann </a:t>
            </a:r>
            <a:r>
              <a:rPr lang="en-US" sz="1000" b="1" dirty="0" smtClean="0">
                <a:solidFill>
                  <a:srgbClr val="569FD3"/>
                </a:solidFill>
              </a:rPr>
              <a:t>MBA AFNI      -   The Nautical Institute </a:t>
            </a:r>
            <a:br>
              <a:rPr lang="en-US" sz="1000" b="1" dirty="0" smtClean="0">
                <a:solidFill>
                  <a:srgbClr val="569FD3"/>
                </a:solidFill>
              </a:rPr>
            </a:br>
            <a:r>
              <a:rPr lang="en-US" sz="1000" b="1" dirty="0" smtClean="0">
                <a:solidFill>
                  <a:srgbClr val="569FD3"/>
                </a:solidFill>
              </a:rPr>
              <a:t>                                                                                       AFRIN     -    The Royal Institute of Navigation</a:t>
            </a:r>
            <a:endParaRPr lang="en-US" sz="1000" b="1" dirty="0">
              <a:solidFill>
                <a:srgbClr val="569FD3"/>
              </a:solidFill>
            </a:endParaRPr>
          </a:p>
          <a:p>
            <a:pPr algn="l" defTabSz="820738" eaLnBrk="0" hangingPunct="0">
              <a:spcBef>
                <a:spcPct val="20000"/>
              </a:spcBef>
              <a:buClr>
                <a:schemeClr val="tx1"/>
              </a:buClr>
              <a:buFont typeface="Wingdings" pitchFamily="2" charset="2"/>
              <a:buNone/>
            </a:pPr>
            <a:r>
              <a:rPr lang="en-US" sz="2400" dirty="0" smtClean="0">
                <a:solidFill>
                  <a:srgbClr val="569FD3"/>
                </a:solidFill>
              </a:rPr>
              <a:t>Director Maritime Industry Jeppesen</a:t>
            </a:r>
          </a:p>
          <a:p>
            <a:pPr algn="l" defTabSz="820738" eaLnBrk="0" hangingPunct="0">
              <a:spcBef>
                <a:spcPct val="20000"/>
              </a:spcBef>
              <a:buClr>
                <a:schemeClr val="tx1"/>
              </a:buClr>
              <a:buFont typeface="Wingdings" pitchFamily="2" charset="2"/>
              <a:buNone/>
            </a:pPr>
            <a:r>
              <a:rPr lang="en-US" sz="2400" dirty="0" smtClean="0">
                <a:solidFill>
                  <a:srgbClr val="569FD3"/>
                </a:solidFill>
              </a:rPr>
              <a:t>President CIRM</a:t>
            </a:r>
            <a:endParaRPr lang="en-US" sz="2400" dirty="0">
              <a:solidFill>
                <a:srgbClr val="569FD3"/>
              </a:solidFill>
            </a:endParaRPr>
          </a:p>
        </p:txBody>
      </p:sp>
      <p:sp>
        <p:nvSpPr>
          <p:cNvPr id="2" name="TextBox 1"/>
          <p:cNvSpPr txBox="1"/>
          <p:nvPr/>
        </p:nvSpPr>
        <p:spPr>
          <a:xfrm>
            <a:off x="456648" y="5730621"/>
            <a:ext cx="5009192" cy="307777"/>
          </a:xfrm>
          <a:prstGeom prst="rect">
            <a:avLst/>
          </a:prstGeom>
          <a:noFill/>
        </p:spPr>
        <p:txBody>
          <a:bodyPr wrap="none" rtlCol="0">
            <a:spAutoFit/>
          </a:bodyPr>
          <a:lstStyle/>
          <a:p>
            <a:pPr algn="l"/>
            <a:r>
              <a:rPr lang="en-US" sz="1400" dirty="0" smtClean="0"/>
              <a:t>Presented at WENDWG6, Stavanger Norway, 8 March 2016</a:t>
            </a:r>
            <a:endParaRPr lang="en-US" sz="1400" dirty="0"/>
          </a:p>
        </p:txBody>
      </p:sp>
    </p:spTree>
    <p:extLst>
      <p:ext uri="{BB962C8B-B14F-4D97-AF65-F5344CB8AC3E}">
        <p14:creationId xmlns:p14="http://schemas.microsoft.com/office/powerpoint/2010/main" val="23841850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390" y="116540"/>
            <a:ext cx="8656638" cy="820737"/>
          </a:xfrm>
        </p:spPr>
        <p:txBody>
          <a:bodyPr/>
          <a:lstStyle/>
          <a:p>
            <a:r>
              <a:rPr lang="en-US" dirty="0" smtClean="0"/>
              <a:t>Dimension </a:t>
            </a:r>
            <a:r>
              <a:rPr lang="en-US" dirty="0"/>
              <a:t>of Ship Domain</a:t>
            </a:r>
            <a:br>
              <a:rPr lang="en-US" dirty="0"/>
            </a:br>
            <a:r>
              <a:rPr lang="en-US" sz="1800" dirty="0"/>
              <a:t>Influencing Factors</a:t>
            </a:r>
          </a:p>
        </p:txBody>
      </p:sp>
      <p:sp>
        <p:nvSpPr>
          <p:cNvPr id="4" name="Slide Number Placeholder 3"/>
          <p:cNvSpPr>
            <a:spLocks noGrp="1"/>
          </p:cNvSpPr>
          <p:nvPr>
            <p:ph type="sldNum" sz="quarter" idx="10"/>
          </p:nvPr>
        </p:nvSpPr>
        <p:spPr/>
        <p:txBody>
          <a:bodyPr/>
          <a:lstStyle/>
          <a:p>
            <a:fld id="{DC5F9A34-6852-4F53-9196-8E25F3288D10}" type="slidenum">
              <a:rPr lang="en-US" smtClean="0"/>
              <a:pPr/>
              <a:t>10</a:t>
            </a:fld>
            <a:endParaRPr lang="en-US"/>
          </a:p>
        </p:txBody>
      </p:sp>
      <p:sp>
        <p:nvSpPr>
          <p:cNvPr id="3" name="Content Placeholder 2"/>
          <p:cNvSpPr>
            <a:spLocks noGrp="1"/>
          </p:cNvSpPr>
          <p:nvPr>
            <p:ph idx="1"/>
          </p:nvPr>
        </p:nvSpPr>
        <p:spPr>
          <a:xfrm>
            <a:off x="6156220" y="1563397"/>
            <a:ext cx="2671425" cy="1717393"/>
          </a:xfrm>
        </p:spPr>
        <p:txBody>
          <a:bodyPr/>
          <a:lstStyle/>
          <a:p>
            <a:pPr lvl="1"/>
            <a:r>
              <a:rPr lang="en-US" sz="1600" dirty="0" smtClean="0"/>
              <a:t>Human factors</a:t>
            </a:r>
            <a:r>
              <a:rPr lang="en-US" sz="1100" dirty="0" smtClean="0"/>
              <a:t> (navigator education, experience…)</a:t>
            </a:r>
          </a:p>
          <a:p>
            <a:pPr lvl="1"/>
            <a:r>
              <a:rPr lang="en-US" sz="1600" dirty="0" smtClean="0"/>
              <a:t>Ship Sensor error budget</a:t>
            </a:r>
          </a:p>
          <a:p>
            <a:pPr lvl="1"/>
            <a:r>
              <a:rPr lang="en-US" sz="1600" dirty="0" smtClean="0"/>
              <a:t>Data error budget</a:t>
            </a:r>
            <a:r>
              <a:rPr lang="en-US" sz="1100" dirty="0" smtClean="0"/>
              <a:t> (data quality indicator, CATZOC…)</a:t>
            </a:r>
          </a:p>
          <a:p>
            <a:pPr lvl="1"/>
            <a:r>
              <a:rPr lang="en-US" sz="1600" dirty="0" smtClean="0"/>
              <a:t>Data Supply Chain error budget</a:t>
            </a:r>
            <a:endParaRPr lang="en-US" sz="1600" dirty="0"/>
          </a:p>
        </p:txBody>
      </p:sp>
      <p:sp>
        <p:nvSpPr>
          <p:cNvPr id="6" name="Rechteck 5"/>
          <p:cNvSpPr/>
          <p:nvPr/>
        </p:nvSpPr>
        <p:spPr bwMode="auto">
          <a:xfrm>
            <a:off x="460375" y="1147096"/>
            <a:ext cx="2671425" cy="360337"/>
          </a:xfrm>
          <a:prstGeom prst="rect">
            <a:avLst/>
          </a:prstGeom>
          <a:solidFill>
            <a:schemeClr val="tx1">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Ship Centric factors</a:t>
            </a:r>
            <a:endParaRPr kumimoji="0" lang="en-US" sz="1800" b="0" i="0" u="none" strike="noStrike" cap="none" normalizeH="0" baseline="0" dirty="0">
              <a:ln>
                <a:noFill/>
              </a:ln>
              <a:solidFill>
                <a:schemeClr val="tx1"/>
              </a:solidFill>
              <a:effectLst/>
              <a:latin typeface="Arial" charset="0"/>
            </a:endParaRPr>
          </a:p>
        </p:txBody>
      </p:sp>
      <p:sp>
        <p:nvSpPr>
          <p:cNvPr id="12" name="Rechteck 11"/>
          <p:cNvSpPr/>
          <p:nvPr/>
        </p:nvSpPr>
        <p:spPr bwMode="auto">
          <a:xfrm>
            <a:off x="3347830" y="1147096"/>
            <a:ext cx="2671425" cy="360337"/>
          </a:xfrm>
          <a:prstGeom prst="rect">
            <a:avLst/>
          </a:prstGeom>
          <a:solidFill>
            <a:schemeClr val="tx1">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lgn="ctr"/>
            <a:r>
              <a:rPr lang="en-US" dirty="0" smtClean="0">
                <a:latin typeface="Arial" charset="0"/>
              </a:rPr>
              <a:t>Voyage Centric Factors</a:t>
            </a:r>
            <a:endParaRPr lang="en-US" dirty="0">
              <a:latin typeface="Arial" charset="0"/>
            </a:endParaRPr>
          </a:p>
        </p:txBody>
      </p:sp>
      <p:sp>
        <p:nvSpPr>
          <p:cNvPr id="13" name="Rechteck 12"/>
          <p:cNvSpPr/>
          <p:nvPr/>
        </p:nvSpPr>
        <p:spPr bwMode="auto">
          <a:xfrm>
            <a:off x="6228230" y="1147096"/>
            <a:ext cx="2671425" cy="360337"/>
          </a:xfrm>
          <a:prstGeom prst="rect">
            <a:avLst/>
          </a:prstGeom>
          <a:solidFill>
            <a:schemeClr val="tx1">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lgn="ctr"/>
            <a:r>
              <a:rPr lang="en-US" dirty="0" smtClean="0">
                <a:latin typeface="Arial" charset="0"/>
              </a:rPr>
              <a:t>System Centric Factors</a:t>
            </a:r>
            <a:endParaRPr lang="en-US" dirty="0">
              <a:latin typeface="Arial" charset="0"/>
            </a:endParaRPr>
          </a:p>
        </p:txBody>
      </p:sp>
      <p:sp>
        <p:nvSpPr>
          <p:cNvPr id="14" name="Content Placeholder 2"/>
          <p:cNvSpPr txBox="1">
            <a:spLocks/>
          </p:cNvSpPr>
          <p:nvPr/>
        </p:nvSpPr>
        <p:spPr bwMode="auto">
          <a:xfrm>
            <a:off x="179391" y="1563397"/>
            <a:ext cx="2952410" cy="123726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225425" indent="-225425" algn="l" defTabSz="820738" rtl="0" eaLnBrk="0" fontAlgn="base" hangingPunct="0">
              <a:spcBef>
                <a:spcPct val="20000"/>
              </a:spcBef>
              <a:spcAft>
                <a:spcPct val="0"/>
              </a:spcAft>
              <a:buClr>
                <a:schemeClr val="tx1"/>
              </a:buClr>
              <a:buFont typeface="Wingdings" pitchFamily="2" charset="2"/>
              <a:buChar char="§"/>
              <a:defRPr sz="2200" b="1">
                <a:solidFill>
                  <a:schemeClr val="accent1"/>
                </a:solidFill>
                <a:latin typeface="+mn-lt"/>
                <a:ea typeface="ＭＳ Ｐゴシック" charset="-128"/>
                <a:cs typeface="ＭＳ Ｐゴシック" charset="-128"/>
              </a:defRPr>
            </a:lvl1pPr>
            <a:lvl2pPr marL="339725" indent="-223838" algn="l" defTabSz="820738" rtl="0" eaLnBrk="0" fontAlgn="base" hangingPunct="0">
              <a:spcBef>
                <a:spcPct val="20000"/>
              </a:spcBef>
              <a:spcAft>
                <a:spcPct val="0"/>
              </a:spcAft>
              <a:buClr>
                <a:schemeClr val="tx1"/>
              </a:buClr>
              <a:buFont typeface="Arial" pitchFamily="34" charset="0"/>
              <a:buChar char="–"/>
              <a:defRPr sz="2000">
                <a:solidFill>
                  <a:schemeClr val="accent1"/>
                </a:solidFill>
                <a:latin typeface="+mn-lt"/>
                <a:ea typeface="ＭＳ Ｐゴシック" charset="-128"/>
              </a:defRPr>
            </a:lvl2pPr>
            <a:lvl3pPr marL="568325" indent="-230188" algn="l" defTabSz="820738" rtl="0" eaLnBrk="0" fontAlgn="base" hangingPunct="0">
              <a:spcBef>
                <a:spcPct val="20000"/>
              </a:spcBef>
              <a:spcAft>
                <a:spcPct val="0"/>
              </a:spcAft>
              <a:buClr>
                <a:schemeClr val="tx1"/>
              </a:buClr>
              <a:buFont typeface="Wingdings" pitchFamily="2" charset="2"/>
              <a:buChar char="§"/>
              <a:defRPr>
                <a:solidFill>
                  <a:schemeClr val="accent1"/>
                </a:solidFill>
                <a:latin typeface="+mn-lt"/>
                <a:ea typeface="ＭＳ Ｐゴシック" charset="-128"/>
              </a:defRPr>
            </a:lvl3pPr>
            <a:lvl4pPr marL="804863" indent="-214313" algn="l" defTabSz="820738" rtl="0" eaLnBrk="0" fontAlgn="base" hangingPunct="0">
              <a:spcBef>
                <a:spcPct val="20000"/>
              </a:spcBef>
              <a:spcAft>
                <a:spcPct val="0"/>
              </a:spcAft>
              <a:buClr>
                <a:schemeClr val="tx1"/>
              </a:buClr>
              <a:buFont typeface="Wingdings" pitchFamily="2" charset="2"/>
              <a:buChar char="§"/>
              <a:defRPr>
                <a:solidFill>
                  <a:schemeClr val="accent1"/>
                </a:solidFill>
                <a:latin typeface="+mn-lt"/>
                <a:ea typeface="ＭＳ Ｐゴシック" charset="-128"/>
              </a:defRPr>
            </a:lvl4pPr>
            <a:lvl5pPr marL="1027113" indent="-241300" algn="l" defTabSz="820738" rtl="0" eaLnBrk="0" fontAlgn="base" hangingPunct="0">
              <a:spcBef>
                <a:spcPct val="20000"/>
              </a:spcBef>
              <a:spcAft>
                <a:spcPct val="0"/>
              </a:spcAft>
              <a:buClr>
                <a:schemeClr val="tx1"/>
              </a:buClr>
              <a:buFont typeface="Wingdings" pitchFamily="2" charset="2"/>
              <a:buChar char="§"/>
              <a:defRPr sz="1600">
                <a:solidFill>
                  <a:schemeClr val="accent1"/>
                </a:solidFill>
                <a:latin typeface="+mn-lt"/>
                <a:ea typeface="ＭＳ Ｐゴシック" charset="-128"/>
              </a:defRPr>
            </a:lvl5pPr>
            <a:lvl6pPr marL="1979613" indent="-163513" algn="l" defTabSz="820738" rtl="0" eaLnBrk="0" fontAlgn="base" hangingPunct="0">
              <a:spcBef>
                <a:spcPct val="20000"/>
              </a:spcBef>
              <a:spcAft>
                <a:spcPct val="0"/>
              </a:spcAft>
              <a:buClr>
                <a:schemeClr val="hlink"/>
              </a:buClr>
              <a:buFont typeface="Wingdings" charset="2"/>
              <a:buChar char="§"/>
              <a:defRPr sz="1600">
                <a:solidFill>
                  <a:schemeClr val="tx1"/>
                </a:solidFill>
                <a:latin typeface="+mn-lt"/>
                <a:ea typeface="ＭＳ Ｐゴシック" charset="-128"/>
              </a:defRPr>
            </a:lvl6pPr>
            <a:lvl7pPr marL="2436813" indent="-163513" algn="l" defTabSz="820738" rtl="0" eaLnBrk="0" fontAlgn="base" hangingPunct="0">
              <a:spcBef>
                <a:spcPct val="20000"/>
              </a:spcBef>
              <a:spcAft>
                <a:spcPct val="0"/>
              </a:spcAft>
              <a:buClr>
                <a:schemeClr val="hlink"/>
              </a:buClr>
              <a:buFont typeface="Wingdings" charset="2"/>
              <a:buChar char="§"/>
              <a:defRPr sz="1600">
                <a:solidFill>
                  <a:schemeClr val="tx1"/>
                </a:solidFill>
                <a:latin typeface="+mn-lt"/>
                <a:ea typeface="ＭＳ Ｐゴシック" charset="-128"/>
              </a:defRPr>
            </a:lvl7pPr>
            <a:lvl8pPr marL="2894013" indent="-163513" algn="l" defTabSz="820738" rtl="0" eaLnBrk="0" fontAlgn="base" hangingPunct="0">
              <a:spcBef>
                <a:spcPct val="20000"/>
              </a:spcBef>
              <a:spcAft>
                <a:spcPct val="0"/>
              </a:spcAft>
              <a:buClr>
                <a:schemeClr val="hlink"/>
              </a:buClr>
              <a:buFont typeface="Wingdings" charset="2"/>
              <a:buChar char="§"/>
              <a:defRPr sz="1600">
                <a:solidFill>
                  <a:schemeClr val="tx1"/>
                </a:solidFill>
                <a:latin typeface="+mn-lt"/>
                <a:ea typeface="ＭＳ Ｐゴシック" charset="-128"/>
              </a:defRPr>
            </a:lvl8pPr>
            <a:lvl9pPr marL="3351213" indent="-163513" algn="l" defTabSz="820738" rtl="0" eaLnBrk="0" fontAlgn="base" hangingPunct="0">
              <a:spcBef>
                <a:spcPct val="20000"/>
              </a:spcBef>
              <a:spcAft>
                <a:spcPct val="0"/>
              </a:spcAft>
              <a:buClr>
                <a:schemeClr val="hlink"/>
              </a:buClr>
              <a:buFont typeface="Wingdings" charset="2"/>
              <a:buChar char="§"/>
              <a:defRPr sz="1600">
                <a:solidFill>
                  <a:schemeClr val="tx1"/>
                </a:solidFill>
                <a:latin typeface="+mn-lt"/>
                <a:ea typeface="ＭＳ Ｐゴシック" charset="-128"/>
              </a:defRPr>
            </a:lvl9pPr>
          </a:lstStyle>
          <a:p>
            <a:pPr marL="449263" lvl="1" indent="-184150"/>
            <a:r>
              <a:rPr lang="en-US" sz="1600" kern="0" dirty="0" smtClean="0"/>
              <a:t>Ship size (length, width)</a:t>
            </a:r>
          </a:p>
          <a:p>
            <a:pPr marL="449263" lvl="1" indent="-184150"/>
            <a:r>
              <a:rPr lang="en-US" sz="1600" kern="0" dirty="0" smtClean="0"/>
              <a:t>Ship’s static characteristics   </a:t>
            </a:r>
            <a:r>
              <a:rPr lang="en-US" sz="1000" kern="0" dirty="0" smtClean="0"/>
              <a:t>(wind susceptibility) </a:t>
            </a:r>
            <a:r>
              <a:rPr lang="en-US" sz="900" kern="0" dirty="0" smtClean="0"/>
              <a:t> </a:t>
            </a:r>
          </a:p>
          <a:p>
            <a:pPr marL="449263" lvl="1" indent="-184150"/>
            <a:r>
              <a:rPr lang="en-US" sz="1600" kern="0" dirty="0" smtClean="0"/>
              <a:t>Ship’s dynamic characteristics </a:t>
            </a:r>
            <a:r>
              <a:rPr lang="en-US" sz="1000" kern="0" dirty="0" smtClean="0"/>
              <a:t>(maneuverability…)</a:t>
            </a:r>
          </a:p>
        </p:txBody>
      </p:sp>
      <p:sp>
        <p:nvSpPr>
          <p:cNvPr id="15" name="Content Placeholder 2"/>
          <p:cNvSpPr txBox="1">
            <a:spLocks/>
          </p:cNvSpPr>
          <p:nvPr/>
        </p:nvSpPr>
        <p:spPr bwMode="auto">
          <a:xfrm>
            <a:off x="3124746" y="1563397"/>
            <a:ext cx="2894510" cy="83715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225425" indent="-225425" algn="l" defTabSz="820738" rtl="0" eaLnBrk="0" fontAlgn="base" hangingPunct="0">
              <a:spcBef>
                <a:spcPct val="20000"/>
              </a:spcBef>
              <a:spcAft>
                <a:spcPct val="0"/>
              </a:spcAft>
              <a:buClr>
                <a:schemeClr val="tx1"/>
              </a:buClr>
              <a:buFont typeface="Wingdings" pitchFamily="2" charset="2"/>
              <a:buChar char="§"/>
              <a:defRPr sz="2200" b="1">
                <a:solidFill>
                  <a:schemeClr val="accent1"/>
                </a:solidFill>
                <a:latin typeface="+mn-lt"/>
                <a:ea typeface="ＭＳ Ｐゴシック" charset="-128"/>
                <a:cs typeface="ＭＳ Ｐゴシック" charset="-128"/>
              </a:defRPr>
            </a:lvl1pPr>
            <a:lvl2pPr marL="339725" indent="-223838" algn="l" defTabSz="820738" rtl="0" eaLnBrk="0" fontAlgn="base" hangingPunct="0">
              <a:spcBef>
                <a:spcPct val="20000"/>
              </a:spcBef>
              <a:spcAft>
                <a:spcPct val="0"/>
              </a:spcAft>
              <a:buClr>
                <a:schemeClr val="tx1"/>
              </a:buClr>
              <a:buFont typeface="Arial" pitchFamily="34" charset="0"/>
              <a:buChar char="–"/>
              <a:defRPr sz="2000">
                <a:solidFill>
                  <a:schemeClr val="accent1"/>
                </a:solidFill>
                <a:latin typeface="+mn-lt"/>
                <a:ea typeface="ＭＳ Ｐゴシック" charset="-128"/>
              </a:defRPr>
            </a:lvl2pPr>
            <a:lvl3pPr marL="568325" indent="-230188" algn="l" defTabSz="820738" rtl="0" eaLnBrk="0" fontAlgn="base" hangingPunct="0">
              <a:spcBef>
                <a:spcPct val="20000"/>
              </a:spcBef>
              <a:spcAft>
                <a:spcPct val="0"/>
              </a:spcAft>
              <a:buClr>
                <a:schemeClr val="tx1"/>
              </a:buClr>
              <a:buFont typeface="Wingdings" pitchFamily="2" charset="2"/>
              <a:buChar char="§"/>
              <a:defRPr>
                <a:solidFill>
                  <a:schemeClr val="accent1"/>
                </a:solidFill>
                <a:latin typeface="+mn-lt"/>
                <a:ea typeface="ＭＳ Ｐゴシック" charset="-128"/>
              </a:defRPr>
            </a:lvl3pPr>
            <a:lvl4pPr marL="804863" indent="-214313" algn="l" defTabSz="820738" rtl="0" eaLnBrk="0" fontAlgn="base" hangingPunct="0">
              <a:spcBef>
                <a:spcPct val="20000"/>
              </a:spcBef>
              <a:spcAft>
                <a:spcPct val="0"/>
              </a:spcAft>
              <a:buClr>
                <a:schemeClr val="tx1"/>
              </a:buClr>
              <a:buFont typeface="Wingdings" pitchFamily="2" charset="2"/>
              <a:buChar char="§"/>
              <a:defRPr>
                <a:solidFill>
                  <a:schemeClr val="accent1"/>
                </a:solidFill>
                <a:latin typeface="+mn-lt"/>
                <a:ea typeface="ＭＳ Ｐゴシック" charset="-128"/>
              </a:defRPr>
            </a:lvl4pPr>
            <a:lvl5pPr marL="1027113" indent="-241300" algn="l" defTabSz="820738" rtl="0" eaLnBrk="0" fontAlgn="base" hangingPunct="0">
              <a:spcBef>
                <a:spcPct val="20000"/>
              </a:spcBef>
              <a:spcAft>
                <a:spcPct val="0"/>
              </a:spcAft>
              <a:buClr>
                <a:schemeClr val="tx1"/>
              </a:buClr>
              <a:buFont typeface="Wingdings" pitchFamily="2" charset="2"/>
              <a:buChar char="§"/>
              <a:defRPr sz="1600">
                <a:solidFill>
                  <a:schemeClr val="accent1"/>
                </a:solidFill>
                <a:latin typeface="+mn-lt"/>
                <a:ea typeface="ＭＳ Ｐゴシック" charset="-128"/>
              </a:defRPr>
            </a:lvl5pPr>
            <a:lvl6pPr marL="1979613" indent="-163513" algn="l" defTabSz="820738" rtl="0" eaLnBrk="0" fontAlgn="base" hangingPunct="0">
              <a:spcBef>
                <a:spcPct val="20000"/>
              </a:spcBef>
              <a:spcAft>
                <a:spcPct val="0"/>
              </a:spcAft>
              <a:buClr>
                <a:schemeClr val="hlink"/>
              </a:buClr>
              <a:buFont typeface="Wingdings" charset="2"/>
              <a:buChar char="§"/>
              <a:defRPr sz="1600">
                <a:solidFill>
                  <a:schemeClr val="tx1"/>
                </a:solidFill>
                <a:latin typeface="+mn-lt"/>
                <a:ea typeface="ＭＳ Ｐゴシック" charset="-128"/>
              </a:defRPr>
            </a:lvl6pPr>
            <a:lvl7pPr marL="2436813" indent="-163513" algn="l" defTabSz="820738" rtl="0" eaLnBrk="0" fontAlgn="base" hangingPunct="0">
              <a:spcBef>
                <a:spcPct val="20000"/>
              </a:spcBef>
              <a:spcAft>
                <a:spcPct val="0"/>
              </a:spcAft>
              <a:buClr>
                <a:schemeClr val="hlink"/>
              </a:buClr>
              <a:buFont typeface="Wingdings" charset="2"/>
              <a:buChar char="§"/>
              <a:defRPr sz="1600">
                <a:solidFill>
                  <a:schemeClr val="tx1"/>
                </a:solidFill>
                <a:latin typeface="+mn-lt"/>
                <a:ea typeface="ＭＳ Ｐゴシック" charset="-128"/>
              </a:defRPr>
            </a:lvl7pPr>
            <a:lvl8pPr marL="2894013" indent="-163513" algn="l" defTabSz="820738" rtl="0" eaLnBrk="0" fontAlgn="base" hangingPunct="0">
              <a:spcBef>
                <a:spcPct val="20000"/>
              </a:spcBef>
              <a:spcAft>
                <a:spcPct val="0"/>
              </a:spcAft>
              <a:buClr>
                <a:schemeClr val="hlink"/>
              </a:buClr>
              <a:buFont typeface="Wingdings" charset="2"/>
              <a:buChar char="§"/>
              <a:defRPr sz="1600">
                <a:solidFill>
                  <a:schemeClr val="tx1"/>
                </a:solidFill>
                <a:latin typeface="+mn-lt"/>
                <a:ea typeface="ＭＳ Ｐゴシック" charset="-128"/>
              </a:defRPr>
            </a:lvl8pPr>
            <a:lvl9pPr marL="3351213" indent="-163513" algn="l" defTabSz="820738" rtl="0" eaLnBrk="0" fontAlgn="base" hangingPunct="0">
              <a:spcBef>
                <a:spcPct val="20000"/>
              </a:spcBef>
              <a:spcAft>
                <a:spcPct val="0"/>
              </a:spcAft>
              <a:buClr>
                <a:schemeClr val="hlink"/>
              </a:buClr>
              <a:buFont typeface="Wingdings" charset="2"/>
              <a:buChar char="§"/>
              <a:defRPr sz="1600">
                <a:solidFill>
                  <a:schemeClr val="tx1"/>
                </a:solidFill>
                <a:latin typeface="+mn-lt"/>
                <a:ea typeface="ＭＳ Ｐゴシック" charset="-128"/>
              </a:defRPr>
            </a:lvl9pPr>
          </a:lstStyle>
          <a:p>
            <a:pPr marL="449263" lvl="1" indent="-184150"/>
            <a:r>
              <a:rPr lang="en-US" sz="1600" kern="0" dirty="0" smtClean="0"/>
              <a:t>Cargo: dangerous goods</a:t>
            </a:r>
          </a:p>
          <a:p>
            <a:pPr marL="449263" lvl="1" indent="-184150"/>
            <a:r>
              <a:rPr lang="en-US" sz="1600" kern="0" dirty="0" smtClean="0"/>
              <a:t>Passenger</a:t>
            </a:r>
          </a:p>
          <a:p>
            <a:pPr marL="449263" lvl="1" indent="-184150"/>
            <a:r>
              <a:rPr lang="en-US" sz="1600" kern="0" dirty="0" smtClean="0"/>
              <a:t>Speed</a:t>
            </a:r>
          </a:p>
        </p:txBody>
      </p:sp>
      <p:graphicFrame>
        <p:nvGraphicFramePr>
          <p:cNvPr id="16" name="Diagramm 15"/>
          <p:cNvGraphicFramePr>
            <a:graphicFrameLocks/>
          </p:cNvGraphicFramePr>
          <p:nvPr>
            <p:extLst>
              <p:ext uri="{D42A27DB-BD31-4B8C-83A1-F6EECF244321}">
                <p14:modId xmlns:p14="http://schemas.microsoft.com/office/powerpoint/2010/main" val="1725484731"/>
              </p:ext>
            </p:extLst>
          </p:nvPr>
        </p:nvGraphicFramePr>
        <p:xfrm>
          <a:off x="2483710" y="3356990"/>
          <a:ext cx="6336482" cy="2778877"/>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6"/>
          <p:cNvSpPr txBox="1"/>
          <p:nvPr/>
        </p:nvSpPr>
        <p:spPr>
          <a:xfrm>
            <a:off x="5940190" y="6165380"/>
            <a:ext cx="2880400" cy="184666"/>
          </a:xfrm>
          <a:prstGeom prst="rect">
            <a:avLst/>
          </a:prstGeom>
          <a:solidFill>
            <a:schemeClr val="bg1"/>
          </a:solidFill>
        </p:spPr>
        <p:txBody>
          <a:bodyPr wrap="square" rtlCol="0">
            <a:spAutoFit/>
          </a:bodyPr>
          <a:lstStyle/>
          <a:p>
            <a:pPr algn="l"/>
            <a:r>
              <a:rPr lang="en-US" sz="600" dirty="0" smtClean="0">
                <a:solidFill>
                  <a:schemeClr val="bg1">
                    <a:lumMod val="50000"/>
                  </a:schemeClr>
                </a:solidFill>
                <a:latin typeface="Vrinda"/>
                <a:cs typeface="Vrinda"/>
              </a:rPr>
              <a:t>© </a:t>
            </a:r>
            <a:r>
              <a:rPr lang="en-US" sz="600" dirty="0" smtClean="0">
                <a:solidFill>
                  <a:schemeClr val="bg1">
                    <a:lumMod val="50000"/>
                  </a:schemeClr>
                </a:solidFill>
              </a:rPr>
              <a:t>DLR </a:t>
            </a:r>
            <a:r>
              <a:rPr lang="en-US" sz="600" dirty="0">
                <a:solidFill>
                  <a:schemeClr val="bg1">
                    <a:lumMod val="50000"/>
                  </a:schemeClr>
                </a:solidFill>
              </a:rPr>
              <a:t>2016 (FAA GPS Performance Analysis Report  - Report #86 - 2014) </a:t>
            </a:r>
          </a:p>
        </p:txBody>
      </p:sp>
      <p:sp>
        <p:nvSpPr>
          <p:cNvPr id="7" name="Textfeld 6"/>
          <p:cNvSpPr txBox="1"/>
          <p:nvPr/>
        </p:nvSpPr>
        <p:spPr>
          <a:xfrm>
            <a:off x="179390" y="3476221"/>
            <a:ext cx="2160300" cy="523220"/>
          </a:xfrm>
          <a:prstGeom prst="rect">
            <a:avLst/>
          </a:prstGeom>
          <a:noFill/>
        </p:spPr>
        <p:txBody>
          <a:bodyPr wrap="square" rtlCol="0">
            <a:spAutoFit/>
          </a:bodyPr>
          <a:lstStyle/>
          <a:p>
            <a:pPr algn="l"/>
            <a:r>
              <a:rPr lang="en-US" sz="1400" dirty="0" smtClean="0">
                <a:solidFill>
                  <a:schemeClr val="bg1">
                    <a:lumMod val="50000"/>
                  </a:schemeClr>
                </a:solidFill>
              </a:rPr>
              <a:t>Example of error budget: </a:t>
            </a:r>
          </a:p>
          <a:p>
            <a:pPr algn="l"/>
            <a:r>
              <a:rPr lang="en-US" sz="1400" dirty="0" smtClean="0">
                <a:solidFill>
                  <a:schemeClr val="bg1">
                    <a:lumMod val="50000"/>
                  </a:schemeClr>
                </a:solidFill>
              </a:rPr>
              <a:t>HPE of GPS SPS</a:t>
            </a:r>
            <a:endParaRPr lang="en-US" sz="1400" dirty="0">
              <a:solidFill>
                <a:schemeClr val="bg1">
                  <a:lumMod val="50000"/>
                </a:schemeClr>
              </a:solidFill>
            </a:endParaRPr>
          </a:p>
        </p:txBody>
      </p:sp>
      <p:sp>
        <p:nvSpPr>
          <p:cNvPr id="5" name="TextBox 4"/>
          <p:cNvSpPr txBox="1"/>
          <p:nvPr/>
        </p:nvSpPr>
        <p:spPr>
          <a:xfrm>
            <a:off x="179391" y="5949350"/>
            <a:ext cx="1774845" cy="461665"/>
          </a:xfrm>
          <a:prstGeom prst="rect">
            <a:avLst/>
          </a:prstGeom>
          <a:noFill/>
        </p:spPr>
        <p:txBody>
          <a:bodyPr wrap="none" rtlCol="0">
            <a:spAutoFit/>
          </a:bodyPr>
          <a:lstStyle/>
          <a:p>
            <a:pPr algn="l"/>
            <a:r>
              <a:rPr lang="en-US" sz="800" kern="0" dirty="0" smtClean="0"/>
              <a:t>HPE: Horizontal Positioning Error</a:t>
            </a:r>
          </a:p>
          <a:p>
            <a:pPr algn="l"/>
            <a:r>
              <a:rPr lang="en-US" sz="800" kern="0" dirty="0" smtClean="0"/>
              <a:t>GPS: Global Positioning System</a:t>
            </a:r>
          </a:p>
          <a:p>
            <a:pPr algn="l"/>
            <a:r>
              <a:rPr lang="en-US" sz="800" kern="0" dirty="0" smtClean="0"/>
              <a:t>SPS: Standard Positioning Service</a:t>
            </a:r>
            <a:endParaRPr lang="en-US" sz="800" dirty="0"/>
          </a:p>
        </p:txBody>
      </p:sp>
    </p:spTree>
    <p:extLst>
      <p:ext uri="{BB962C8B-B14F-4D97-AF65-F5344CB8AC3E}">
        <p14:creationId xmlns:p14="http://schemas.microsoft.com/office/powerpoint/2010/main" val="19365662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hteck 43"/>
          <p:cNvSpPr/>
          <p:nvPr/>
        </p:nvSpPr>
        <p:spPr bwMode="auto">
          <a:xfrm>
            <a:off x="5116634" y="4975180"/>
            <a:ext cx="3775965" cy="984885"/>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indent="0" algn="l">
              <a:buNone/>
            </a:pPr>
            <a:r>
              <a:rPr lang="en-US" sz="2000" b="1" dirty="0">
                <a:solidFill>
                  <a:schemeClr val="accent1"/>
                </a:solidFill>
                <a:latin typeface="+mn-lt"/>
                <a:cs typeface="ＭＳ Ｐゴシック" charset="-128"/>
              </a:rPr>
              <a:t>(4) In integrated systems </a:t>
            </a:r>
            <a:r>
              <a:rPr lang="en-US" sz="1400" b="1" dirty="0">
                <a:solidFill>
                  <a:schemeClr val="accent1"/>
                </a:solidFill>
                <a:latin typeface="+mn-lt"/>
                <a:cs typeface="ＭＳ Ｐゴシック" charset="-128"/>
              </a:rPr>
              <a:t>(ECDIS, INS) </a:t>
            </a:r>
            <a:r>
              <a:rPr lang="en-US" sz="2000" b="1" dirty="0">
                <a:solidFill>
                  <a:schemeClr val="accent1"/>
                </a:solidFill>
                <a:latin typeface="+mn-lt"/>
                <a:cs typeface="ＭＳ Ｐゴシック" charset="-128"/>
              </a:rPr>
              <a:t>the data error budget may be </a:t>
            </a:r>
            <a:r>
              <a:rPr lang="en-US" sz="2000" b="1" dirty="0" smtClean="0">
                <a:solidFill>
                  <a:schemeClr val="accent1"/>
                </a:solidFill>
                <a:latin typeface="+mn-lt"/>
                <a:cs typeface="ＭＳ Ｐゴシック" charset="-128"/>
              </a:rPr>
              <a:t>accumulative.</a:t>
            </a:r>
            <a:endParaRPr lang="en-US" sz="2000" b="1" dirty="0">
              <a:solidFill>
                <a:schemeClr val="accent1"/>
              </a:solidFill>
              <a:latin typeface="+mn-lt"/>
              <a:cs typeface="ＭＳ Ｐゴシック" charset="-128"/>
            </a:endParaRPr>
          </a:p>
        </p:txBody>
      </p:sp>
      <p:sp>
        <p:nvSpPr>
          <p:cNvPr id="40" name="Ellipse 39"/>
          <p:cNvSpPr>
            <a:spLocks noChangeAspect="1"/>
          </p:cNvSpPr>
          <p:nvPr/>
        </p:nvSpPr>
        <p:spPr bwMode="auto">
          <a:xfrm>
            <a:off x="611450" y="2531170"/>
            <a:ext cx="6264870" cy="2194010"/>
          </a:xfrm>
          <a:prstGeom prst="ellipse">
            <a:avLst/>
          </a:prstGeom>
          <a:solidFill>
            <a:srgbClr val="CC00FF">
              <a:alpha val="25098"/>
            </a:srgbClr>
          </a:solidFill>
          <a:ln w="12700" cap="flat" cmpd="sng" algn="ctr">
            <a:solidFill>
              <a:srgbClr val="CC00FF"/>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ndParaRPr>
          </a:p>
        </p:txBody>
      </p:sp>
      <p:grpSp>
        <p:nvGrpSpPr>
          <p:cNvPr id="37" name="Gruppieren 36"/>
          <p:cNvGrpSpPr/>
          <p:nvPr/>
        </p:nvGrpSpPr>
        <p:grpSpPr>
          <a:xfrm>
            <a:off x="611450" y="2620035"/>
            <a:ext cx="5760800" cy="2016280"/>
            <a:chOff x="611450" y="2492870"/>
            <a:chExt cx="5760800" cy="1872260"/>
          </a:xfrm>
        </p:grpSpPr>
        <p:sp>
          <p:nvSpPr>
            <p:cNvPr id="33" name="Ellipse 32"/>
            <p:cNvSpPr>
              <a:spLocks noChangeAspect="1"/>
            </p:cNvSpPr>
            <p:nvPr/>
          </p:nvSpPr>
          <p:spPr bwMode="auto">
            <a:xfrm>
              <a:off x="611450" y="2492870"/>
              <a:ext cx="5656312" cy="1872260"/>
            </a:xfrm>
            <a:prstGeom prst="ellipse">
              <a:avLst/>
            </a:prstGeom>
            <a:solidFill>
              <a:schemeClr val="accent1">
                <a:lumMod val="7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ndParaRPr>
            </a:p>
          </p:txBody>
        </p:sp>
        <p:sp>
          <p:nvSpPr>
            <p:cNvPr id="35" name="Rechteck 34"/>
            <p:cNvSpPr/>
            <p:nvPr/>
          </p:nvSpPr>
          <p:spPr>
            <a:xfrm>
              <a:off x="5292100" y="3050386"/>
              <a:ext cx="1080150" cy="685902"/>
            </a:xfrm>
            <a:prstGeom prst="rect">
              <a:avLst/>
            </a:prstGeom>
          </p:spPr>
          <p:txBody>
            <a:bodyPr wrap="square">
              <a:spAutoFit/>
            </a:bodyPr>
            <a:lstStyle/>
            <a:p>
              <a:pPr algn="ctr"/>
              <a:r>
                <a:rPr lang="en-US" sz="1400" dirty="0" smtClean="0">
                  <a:solidFill>
                    <a:schemeClr val="bg1"/>
                  </a:solidFill>
                  <a:latin typeface="Arial" charset="0"/>
                </a:rPr>
                <a:t>Data </a:t>
              </a:r>
            </a:p>
            <a:p>
              <a:pPr algn="ctr"/>
              <a:r>
                <a:rPr lang="en-US" sz="1400" dirty="0" smtClean="0">
                  <a:solidFill>
                    <a:schemeClr val="bg1"/>
                  </a:solidFill>
                  <a:latin typeface="Arial" charset="0"/>
                </a:rPr>
                <a:t>Error Budget</a:t>
              </a:r>
              <a:endParaRPr lang="en-US" sz="1400" dirty="0">
                <a:solidFill>
                  <a:schemeClr val="bg1"/>
                </a:solidFill>
                <a:latin typeface="Arial" charset="0"/>
              </a:endParaRPr>
            </a:p>
          </p:txBody>
        </p:sp>
      </p:grpSp>
      <p:grpSp>
        <p:nvGrpSpPr>
          <p:cNvPr id="36" name="Gruppieren 35"/>
          <p:cNvGrpSpPr/>
          <p:nvPr/>
        </p:nvGrpSpPr>
        <p:grpSpPr>
          <a:xfrm>
            <a:off x="733731" y="2764055"/>
            <a:ext cx="4666066" cy="1728240"/>
            <a:chOff x="733731" y="2564880"/>
            <a:chExt cx="4666066" cy="1728240"/>
          </a:xfrm>
        </p:grpSpPr>
        <p:sp>
          <p:nvSpPr>
            <p:cNvPr id="30" name="Ellipse 29"/>
            <p:cNvSpPr>
              <a:spLocks noChangeAspect="1"/>
            </p:cNvSpPr>
            <p:nvPr/>
          </p:nvSpPr>
          <p:spPr bwMode="auto">
            <a:xfrm>
              <a:off x="733731" y="2564880"/>
              <a:ext cx="4666066" cy="1728240"/>
            </a:xfrm>
            <a:prstGeom prst="ellipse">
              <a:avLst/>
            </a:prstGeom>
            <a:solidFill>
              <a:schemeClr val="accent1">
                <a:lumMod val="60000"/>
                <a:lumOff val="4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ndParaRPr>
            </a:p>
          </p:txBody>
        </p:sp>
        <p:sp>
          <p:nvSpPr>
            <p:cNvPr id="31" name="Rechteck 30"/>
            <p:cNvSpPr/>
            <p:nvPr/>
          </p:nvSpPr>
          <p:spPr>
            <a:xfrm>
              <a:off x="4283960" y="3050386"/>
              <a:ext cx="971500" cy="738664"/>
            </a:xfrm>
            <a:prstGeom prst="rect">
              <a:avLst/>
            </a:prstGeom>
          </p:spPr>
          <p:txBody>
            <a:bodyPr wrap="square">
              <a:spAutoFit/>
            </a:bodyPr>
            <a:lstStyle/>
            <a:p>
              <a:r>
                <a:rPr lang="en-US" sz="1400" dirty="0" smtClean="0">
                  <a:latin typeface="Arial" charset="0"/>
                </a:rPr>
                <a:t>Sensor Error Budget</a:t>
              </a:r>
              <a:endParaRPr lang="en-US" sz="1400" dirty="0">
                <a:latin typeface="Arial" charset="0"/>
              </a:endParaRPr>
            </a:p>
          </p:txBody>
        </p:sp>
      </p:grpSp>
      <p:grpSp>
        <p:nvGrpSpPr>
          <p:cNvPr id="25" name="Gruppieren 24"/>
          <p:cNvGrpSpPr/>
          <p:nvPr/>
        </p:nvGrpSpPr>
        <p:grpSpPr>
          <a:xfrm>
            <a:off x="-108650" y="2963230"/>
            <a:ext cx="4716337" cy="1440200"/>
            <a:chOff x="863803" y="2708900"/>
            <a:chExt cx="4716337" cy="1440200"/>
          </a:xfrm>
        </p:grpSpPr>
        <p:sp>
          <p:nvSpPr>
            <p:cNvPr id="20" name="Ellipse 19"/>
            <p:cNvSpPr>
              <a:spLocks noChangeAspect="1"/>
            </p:cNvSpPr>
            <p:nvPr/>
          </p:nvSpPr>
          <p:spPr bwMode="auto">
            <a:xfrm>
              <a:off x="1835620" y="2708900"/>
              <a:ext cx="3744520" cy="1440200"/>
            </a:xfrm>
            <a:prstGeom prst="ellipse">
              <a:avLst/>
            </a:prstGeom>
            <a:solidFill>
              <a:schemeClr val="accent1">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ndParaRPr>
            </a:p>
          </p:txBody>
        </p:sp>
        <p:sp>
          <p:nvSpPr>
            <p:cNvPr id="24" name="Rechteck 23"/>
            <p:cNvSpPr/>
            <p:nvPr/>
          </p:nvSpPr>
          <p:spPr>
            <a:xfrm>
              <a:off x="863803" y="3033471"/>
              <a:ext cx="4572000" cy="738664"/>
            </a:xfrm>
            <a:prstGeom prst="rect">
              <a:avLst/>
            </a:prstGeom>
          </p:spPr>
          <p:txBody>
            <a:bodyPr>
              <a:spAutoFit/>
            </a:bodyPr>
            <a:lstStyle/>
            <a:p>
              <a:r>
                <a:rPr lang="en-US" sz="1400" dirty="0">
                  <a:latin typeface="Arial" charset="0"/>
                </a:rPr>
                <a:t>Voyage</a:t>
              </a:r>
            </a:p>
            <a:p>
              <a:r>
                <a:rPr lang="en-US" sz="1400" dirty="0">
                  <a:latin typeface="Arial" charset="0"/>
                </a:rPr>
                <a:t> Centric</a:t>
              </a:r>
            </a:p>
            <a:p>
              <a:r>
                <a:rPr lang="en-US" sz="1400" dirty="0">
                  <a:latin typeface="Arial" charset="0"/>
                </a:rPr>
                <a:t>Extension</a:t>
              </a:r>
            </a:p>
          </p:txBody>
        </p:sp>
      </p:grpSp>
      <p:sp>
        <p:nvSpPr>
          <p:cNvPr id="2" name="Title 1"/>
          <p:cNvSpPr>
            <a:spLocks noGrp="1"/>
          </p:cNvSpPr>
          <p:nvPr>
            <p:ph type="title"/>
          </p:nvPr>
        </p:nvSpPr>
        <p:spPr>
          <a:xfrm>
            <a:off x="179390" y="116540"/>
            <a:ext cx="6280308" cy="820737"/>
          </a:xfrm>
        </p:spPr>
        <p:txBody>
          <a:bodyPr/>
          <a:lstStyle/>
          <a:p>
            <a:r>
              <a:rPr lang="en-US" sz="2600" dirty="0" smtClean="0"/>
              <a:t>Determining the dimension of</a:t>
            </a:r>
            <a:br>
              <a:rPr lang="en-US" sz="2600" dirty="0" smtClean="0"/>
            </a:br>
            <a:r>
              <a:rPr lang="en-US" sz="2600" dirty="0" smtClean="0"/>
              <a:t>the individual Ship Domain</a:t>
            </a:r>
            <a:br>
              <a:rPr lang="en-US" sz="2600" dirty="0" smtClean="0"/>
            </a:br>
            <a:endParaRPr lang="en-US" sz="2600" dirty="0"/>
          </a:p>
        </p:txBody>
      </p:sp>
      <p:sp>
        <p:nvSpPr>
          <p:cNvPr id="4" name="Slide Number Placeholder 3"/>
          <p:cNvSpPr>
            <a:spLocks noGrp="1"/>
          </p:cNvSpPr>
          <p:nvPr>
            <p:ph type="sldNum" sz="quarter" idx="10"/>
          </p:nvPr>
        </p:nvSpPr>
        <p:spPr/>
        <p:txBody>
          <a:bodyPr/>
          <a:lstStyle/>
          <a:p>
            <a:fld id="{DC5F9A34-6852-4F53-9196-8E25F3288D10}" type="slidenum">
              <a:rPr lang="en-US" smtClean="0"/>
              <a:pPr/>
              <a:t>11</a:t>
            </a:fld>
            <a:endParaRPr lang="en-US"/>
          </a:p>
        </p:txBody>
      </p:sp>
      <p:sp>
        <p:nvSpPr>
          <p:cNvPr id="7" name="Content Placeholder 2"/>
          <p:cNvSpPr txBox="1">
            <a:spLocks/>
          </p:cNvSpPr>
          <p:nvPr/>
        </p:nvSpPr>
        <p:spPr bwMode="auto">
          <a:xfrm>
            <a:off x="323410" y="1425520"/>
            <a:ext cx="3823585" cy="92333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225425" indent="-225425" algn="l" defTabSz="820738" rtl="0" eaLnBrk="0" fontAlgn="base" hangingPunct="0">
              <a:spcBef>
                <a:spcPct val="20000"/>
              </a:spcBef>
              <a:spcAft>
                <a:spcPct val="0"/>
              </a:spcAft>
              <a:buClr>
                <a:schemeClr val="tx1"/>
              </a:buClr>
              <a:buFont typeface="Wingdings" pitchFamily="2" charset="2"/>
              <a:buChar char="§"/>
              <a:defRPr sz="2200" b="1">
                <a:solidFill>
                  <a:schemeClr val="accent1"/>
                </a:solidFill>
                <a:latin typeface="+mn-lt"/>
                <a:ea typeface="ＭＳ Ｐゴシック" charset="-128"/>
                <a:cs typeface="ＭＳ Ｐゴシック" charset="-128"/>
              </a:defRPr>
            </a:lvl1pPr>
            <a:lvl2pPr marL="339725" indent="-223838" algn="l" defTabSz="820738" rtl="0" eaLnBrk="0" fontAlgn="base" hangingPunct="0">
              <a:spcBef>
                <a:spcPct val="20000"/>
              </a:spcBef>
              <a:spcAft>
                <a:spcPct val="0"/>
              </a:spcAft>
              <a:buClr>
                <a:schemeClr val="tx1"/>
              </a:buClr>
              <a:buFont typeface="Arial" pitchFamily="34" charset="0"/>
              <a:buChar char="–"/>
              <a:defRPr sz="2000">
                <a:solidFill>
                  <a:schemeClr val="accent1"/>
                </a:solidFill>
                <a:latin typeface="+mn-lt"/>
                <a:ea typeface="ＭＳ Ｐゴシック" charset="-128"/>
              </a:defRPr>
            </a:lvl2pPr>
            <a:lvl3pPr marL="568325" indent="-230188" algn="l" defTabSz="820738" rtl="0" eaLnBrk="0" fontAlgn="base" hangingPunct="0">
              <a:spcBef>
                <a:spcPct val="20000"/>
              </a:spcBef>
              <a:spcAft>
                <a:spcPct val="0"/>
              </a:spcAft>
              <a:buClr>
                <a:schemeClr val="tx1"/>
              </a:buClr>
              <a:buFont typeface="Wingdings" pitchFamily="2" charset="2"/>
              <a:buChar char="§"/>
              <a:defRPr>
                <a:solidFill>
                  <a:schemeClr val="accent1"/>
                </a:solidFill>
                <a:latin typeface="+mn-lt"/>
                <a:ea typeface="ＭＳ Ｐゴシック" charset="-128"/>
              </a:defRPr>
            </a:lvl3pPr>
            <a:lvl4pPr marL="804863" indent="-214313" algn="l" defTabSz="820738" rtl="0" eaLnBrk="0" fontAlgn="base" hangingPunct="0">
              <a:spcBef>
                <a:spcPct val="20000"/>
              </a:spcBef>
              <a:spcAft>
                <a:spcPct val="0"/>
              </a:spcAft>
              <a:buClr>
                <a:schemeClr val="tx1"/>
              </a:buClr>
              <a:buFont typeface="Wingdings" pitchFamily="2" charset="2"/>
              <a:buChar char="§"/>
              <a:defRPr>
                <a:solidFill>
                  <a:schemeClr val="accent1"/>
                </a:solidFill>
                <a:latin typeface="+mn-lt"/>
                <a:ea typeface="ＭＳ Ｐゴシック" charset="-128"/>
              </a:defRPr>
            </a:lvl4pPr>
            <a:lvl5pPr marL="1027113" indent="-241300" algn="l" defTabSz="820738" rtl="0" eaLnBrk="0" fontAlgn="base" hangingPunct="0">
              <a:spcBef>
                <a:spcPct val="20000"/>
              </a:spcBef>
              <a:spcAft>
                <a:spcPct val="0"/>
              </a:spcAft>
              <a:buClr>
                <a:schemeClr val="tx1"/>
              </a:buClr>
              <a:buFont typeface="Wingdings" pitchFamily="2" charset="2"/>
              <a:buChar char="§"/>
              <a:defRPr sz="1600">
                <a:solidFill>
                  <a:schemeClr val="accent1"/>
                </a:solidFill>
                <a:latin typeface="+mn-lt"/>
                <a:ea typeface="ＭＳ Ｐゴシック" charset="-128"/>
              </a:defRPr>
            </a:lvl5pPr>
            <a:lvl6pPr marL="1979613" indent="-163513" algn="l" defTabSz="820738" rtl="0" eaLnBrk="0" fontAlgn="base" hangingPunct="0">
              <a:spcBef>
                <a:spcPct val="20000"/>
              </a:spcBef>
              <a:spcAft>
                <a:spcPct val="0"/>
              </a:spcAft>
              <a:buClr>
                <a:schemeClr val="hlink"/>
              </a:buClr>
              <a:buFont typeface="Wingdings" charset="2"/>
              <a:buChar char="§"/>
              <a:defRPr sz="1600">
                <a:solidFill>
                  <a:schemeClr val="tx1"/>
                </a:solidFill>
                <a:latin typeface="+mn-lt"/>
                <a:ea typeface="ＭＳ Ｐゴシック" charset="-128"/>
              </a:defRPr>
            </a:lvl6pPr>
            <a:lvl7pPr marL="2436813" indent="-163513" algn="l" defTabSz="820738" rtl="0" eaLnBrk="0" fontAlgn="base" hangingPunct="0">
              <a:spcBef>
                <a:spcPct val="20000"/>
              </a:spcBef>
              <a:spcAft>
                <a:spcPct val="0"/>
              </a:spcAft>
              <a:buClr>
                <a:schemeClr val="hlink"/>
              </a:buClr>
              <a:buFont typeface="Wingdings" charset="2"/>
              <a:buChar char="§"/>
              <a:defRPr sz="1600">
                <a:solidFill>
                  <a:schemeClr val="tx1"/>
                </a:solidFill>
                <a:latin typeface="+mn-lt"/>
                <a:ea typeface="ＭＳ Ｐゴシック" charset="-128"/>
              </a:defRPr>
            </a:lvl7pPr>
            <a:lvl8pPr marL="2894013" indent="-163513" algn="l" defTabSz="820738" rtl="0" eaLnBrk="0" fontAlgn="base" hangingPunct="0">
              <a:spcBef>
                <a:spcPct val="20000"/>
              </a:spcBef>
              <a:spcAft>
                <a:spcPct val="0"/>
              </a:spcAft>
              <a:buClr>
                <a:schemeClr val="hlink"/>
              </a:buClr>
              <a:buFont typeface="Wingdings" charset="2"/>
              <a:buChar char="§"/>
              <a:defRPr sz="1600">
                <a:solidFill>
                  <a:schemeClr val="tx1"/>
                </a:solidFill>
                <a:latin typeface="+mn-lt"/>
                <a:ea typeface="ＭＳ Ｐゴシック" charset="-128"/>
              </a:defRPr>
            </a:lvl8pPr>
            <a:lvl9pPr marL="3351213" indent="-163513" algn="l" defTabSz="820738" rtl="0" eaLnBrk="0" fontAlgn="base" hangingPunct="0">
              <a:spcBef>
                <a:spcPct val="20000"/>
              </a:spcBef>
              <a:spcAft>
                <a:spcPct val="0"/>
              </a:spcAft>
              <a:buClr>
                <a:schemeClr val="hlink"/>
              </a:buClr>
              <a:buFont typeface="Wingdings" charset="2"/>
              <a:buChar char="§"/>
              <a:defRPr sz="1600">
                <a:solidFill>
                  <a:schemeClr val="tx1"/>
                </a:solidFill>
                <a:latin typeface="+mn-lt"/>
                <a:ea typeface="ＭＳ Ｐゴシック" charset="-128"/>
              </a:defRPr>
            </a:lvl9pPr>
          </a:lstStyle>
          <a:p>
            <a:pPr marL="0" indent="0">
              <a:buNone/>
            </a:pPr>
            <a:r>
              <a:rPr lang="en-US" sz="2000" kern="0" dirty="0" smtClean="0"/>
              <a:t>(1) Ship’s size &amp; characteristics define the dimension of the basic domain.</a:t>
            </a:r>
          </a:p>
        </p:txBody>
      </p:sp>
      <p:grpSp>
        <p:nvGrpSpPr>
          <p:cNvPr id="12" name="Gruppieren 11"/>
          <p:cNvGrpSpPr/>
          <p:nvPr/>
        </p:nvGrpSpPr>
        <p:grpSpPr>
          <a:xfrm>
            <a:off x="1439247" y="3268125"/>
            <a:ext cx="1728240" cy="720100"/>
            <a:chOff x="2411700" y="3068950"/>
            <a:chExt cx="1728240" cy="720100"/>
          </a:xfrm>
        </p:grpSpPr>
        <p:sp>
          <p:nvSpPr>
            <p:cNvPr id="11" name="Ellipse 10"/>
            <p:cNvSpPr/>
            <p:nvPr/>
          </p:nvSpPr>
          <p:spPr bwMode="auto">
            <a:xfrm>
              <a:off x="2411700" y="3068950"/>
              <a:ext cx="1728240" cy="720100"/>
            </a:xfrm>
            <a:prstGeom prst="ellipse">
              <a:avLst/>
            </a:prstGeom>
            <a:solidFill>
              <a:schemeClr val="accent1">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rPr>
                <a:t>        Basic </a:t>
              </a:r>
            </a:p>
            <a:p>
              <a:pPr marL="0" marR="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rPr>
                <a:t>SD</a:t>
              </a:r>
              <a:endParaRPr kumimoji="0" lang="en-US" sz="1000" b="0" i="0" u="none" strike="noStrike" cap="none" normalizeH="0" baseline="0" dirty="0">
                <a:ln>
                  <a:noFill/>
                </a:ln>
                <a:solidFill>
                  <a:schemeClr val="tx1"/>
                </a:solidFill>
                <a:effectLst/>
                <a:latin typeface="Arial" charset="0"/>
              </a:endParaRPr>
            </a:p>
          </p:txBody>
        </p:sp>
        <p:grpSp>
          <p:nvGrpSpPr>
            <p:cNvPr id="10" name="Gruppieren 9"/>
            <p:cNvGrpSpPr/>
            <p:nvPr/>
          </p:nvGrpSpPr>
          <p:grpSpPr>
            <a:xfrm>
              <a:off x="2699740" y="3284980"/>
              <a:ext cx="720100" cy="288040"/>
              <a:chOff x="3851900" y="3284980"/>
              <a:chExt cx="1152160" cy="288040"/>
            </a:xfrm>
            <a:solidFill>
              <a:schemeClr val="accent2">
                <a:lumMod val="50000"/>
              </a:schemeClr>
            </a:solidFill>
          </p:grpSpPr>
          <p:sp>
            <p:nvSpPr>
              <p:cNvPr id="8" name="Rechteck 7"/>
              <p:cNvSpPr/>
              <p:nvPr/>
            </p:nvSpPr>
            <p:spPr bwMode="auto">
              <a:xfrm>
                <a:off x="3851900" y="3284980"/>
                <a:ext cx="720100" cy="288040"/>
              </a:xfrm>
              <a:prstGeom prst="rect">
                <a:avLst/>
              </a:prstGeom>
              <a:grpFill/>
              <a:ln w="12700" cap="flat" cmpd="sng" algn="ctr">
                <a:solidFill>
                  <a:schemeClr val="accent2">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9" name="Flussdiagramm: Auszug 8"/>
              <p:cNvSpPr/>
              <p:nvPr/>
            </p:nvSpPr>
            <p:spPr bwMode="auto">
              <a:xfrm rot="5400000">
                <a:off x="4644010" y="3212970"/>
                <a:ext cx="288040" cy="432060"/>
              </a:xfrm>
              <a:prstGeom prst="flowChartExtract">
                <a:avLst/>
              </a:prstGeom>
              <a:grpFill/>
              <a:ln w="12700" cap="flat" cmpd="sng" algn="ctr">
                <a:solidFill>
                  <a:schemeClr val="accent2">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grpSp>
      <p:sp>
        <p:nvSpPr>
          <p:cNvPr id="13" name="Content Placeholder 2"/>
          <p:cNvSpPr txBox="1">
            <a:spLocks/>
          </p:cNvSpPr>
          <p:nvPr/>
        </p:nvSpPr>
        <p:spPr bwMode="auto">
          <a:xfrm>
            <a:off x="4860040" y="1353510"/>
            <a:ext cx="3600500" cy="92333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225425" indent="-225425" algn="l" defTabSz="820738" rtl="0" eaLnBrk="0" fontAlgn="base" hangingPunct="0">
              <a:spcBef>
                <a:spcPct val="20000"/>
              </a:spcBef>
              <a:spcAft>
                <a:spcPct val="0"/>
              </a:spcAft>
              <a:buClr>
                <a:schemeClr val="tx1"/>
              </a:buClr>
              <a:buFont typeface="Wingdings" pitchFamily="2" charset="2"/>
              <a:buChar char="§"/>
              <a:defRPr sz="2200" b="1">
                <a:solidFill>
                  <a:schemeClr val="accent1"/>
                </a:solidFill>
                <a:latin typeface="+mn-lt"/>
                <a:ea typeface="ＭＳ Ｐゴシック" charset="-128"/>
                <a:cs typeface="ＭＳ Ｐゴシック" charset="-128"/>
              </a:defRPr>
            </a:lvl1pPr>
            <a:lvl2pPr marL="339725" indent="-223838" algn="l" defTabSz="820738" rtl="0" eaLnBrk="0" fontAlgn="base" hangingPunct="0">
              <a:spcBef>
                <a:spcPct val="20000"/>
              </a:spcBef>
              <a:spcAft>
                <a:spcPct val="0"/>
              </a:spcAft>
              <a:buClr>
                <a:schemeClr val="tx1"/>
              </a:buClr>
              <a:buFont typeface="Arial" pitchFamily="34" charset="0"/>
              <a:buChar char="–"/>
              <a:defRPr sz="2000">
                <a:solidFill>
                  <a:schemeClr val="accent1"/>
                </a:solidFill>
                <a:latin typeface="+mn-lt"/>
                <a:ea typeface="ＭＳ Ｐゴシック" charset="-128"/>
              </a:defRPr>
            </a:lvl2pPr>
            <a:lvl3pPr marL="568325" indent="-230188" algn="l" defTabSz="820738" rtl="0" eaLnBrk="0" fontAlgn="base" hangingPunct="0">
              <a:spcBef>
                <a:spcPct val="20000"/>
              </a:spcBef>
              <a:spcAft>
                <a:spcPct val="0"/>
              </a:spcAft>
              <a:buClr>
                <a:schemeClr val="tx1"/>
              </a:buClr>
              <a:buFont typeface="Wingdings" pitchFamily="2" charset="2"/>
              <a:buChar char="§"/>
              <a:defRPr>
                <a:solidFill>
                  <a:schemeClr val="accent1"/>
                </a:solidFill>
                <a:latin typeface="+mn-lt"/>
                <a:ea typeface="ＭＳ Ｐゴシック" charset="-128"/>
              </a:defRPr>
            </a:lvl3pPr>
            <a:lvl4pPr marL="804863" indent="-214313" algn="l" defTabSz="820738" rtl="0" eaLnBrk="0" fontAlgn="base" hangingPunct="0">
              <a:spcBef>
                <a:spcPct val="20000"/>
              </a:spcBef>
              <a:spcAft>
                <a:spcPct val="0"/>
              </a:spcAft>
              <a:buClr>
                <a:schemeClr val="tx1"/>
              </a:buClr>
              <a:buFont typeface="Wingdings" pitchFamily="2" charset="2"/>
              <a:buChar char="§"/>
              <a:defRPr>
                <a:solidFill>
                  <a:schemeClr val="accent1"/>
                </a:solidFill>
                <a:latin typeface="+mn-lt"/>
                <a:ea typeface="ＭＳ Ｐゴシック" charset="-128"/>
              </a:defRPr>
            </a:lvl4pPr>
            <a:lvl5pPr marL="1027113" indent="-241300" algn="l" defTabSz="820738" rtl="0" eaLnBrk="0" fontAlgn="base" hangingPunct="0">
              <a:spcBef>
                <a:spcPct val="20000"/>
              </a:spcBef>
              <a:spcAft>
                <a:spcPct val="0"/>
              </a:spcAft>
              <a:buClr>
                <a:schemeClr val="tx1"/>
              </a:buClr>
              <a:buFont typeface="Wingdings" pitchFamily="2" charset="2"/>
              <a:buChar char="§"/>
              <a:defRPr sz="1600">
                <a:solidFill>
                  <a:schemeClr val="accent1"/>
                </a:solidFill>
                <a:latin typeface="+mn-lt"/>
                <a:ea typeface="ＭＳ Ｐゴシック" charset="-128"/>
              </a:defRPr>
            </a:lvl5pPr>
            <a:lvl6pPr marL="1979613" indent="-163513" algn="l" defTabSz="820738" rtl="0" eaLnBrk="0" fontAlgn="base" hangingPunct="0">
              <a:spcBef>
                <a:spcPct val="20000"/>
              </a:spcBef>
              <a:spcAft>
                <a:spcPct val="0"/>
              </a:spcAft>
              <a:buClr>
                <a:schemeClr val="hlink"/>
              </a:buClr>
              <a:buFont typeface="Wingdings" charset="2"/>
              <a:buChar char="§"/>
              <a:defRPr sz="1600">
                <a:solidFill>
                  <a:schemeClr val="tx1"/>
                </a:solidFill>
                <a:latin typeface="+mn-lt"/>
                <a:ea typeface="ＭＳ Ｐゴシック" charset="-128"/>
              </a:defRPr>
            </a:lvl6pPr>
            <a:lvl7pPr marL="2436813" indent="-163513" algn="l" defTabSz="820738" rtl="0" eaLnBrk="0" fontAlgn="base" hangingPunct="0">
              <a:spcBef>
                <a:spcPct val="20000"/>
              </a:spcBef>
              <a:spcAft>
                <a:spcPct val="0"/>
              </a:spcAft>
              <a:buClr>
                <a:schemeClr val="hlink"/>
              </a:buClr>
              <a:buFont typeface="Wingdings" charset="2"/>
              <a:buChar char="§"/>
              <a:defRPr sz="1600">
                <a:solidFill>
                  <a:schemeClr val="tx1"/>
                </a:solidFill>
                <a:latin typeface="+mn-lt"/>
                <a:ea typeface="ＭＳ Ｐゴシック" charset="-128"/>
              </a:defRPr>
            </a:lvl7pPr>
            <a:lvl8pPr marL="2894013" indent="-163513" algn="l" defTabSz="820738" rtl="0" eaLnBrk="0" fontAlgn="base" hangingPunct="0">
              <a:spcBef>
                <a:spcPct val="20000"/>
              </a:spcBef>
              <a:spcAft>
                <a:spcPct val="0"/>
              </a:spcAft>
              <a:buClr>
                <a:schemeClr val="hlink"/>
              </a:buClr>
              <a:buFont typeface="Wingdings" charset="2"/>
              <a:buChar char="§"/>
              <a:defRPr sz="1600">
                <a:solidFill>
                  <a:schemeClr val="tx1"/>
                </a:solidFill>
                <a:latin typeface="+mn-lt"/>
                <a:ea typeface="ＭＳ Ｐゴシック" charset="-128"/>
              </a:defRPr>
            </a:lvl8pPr>
            <a:lvl9pPr marL="3351213" indent="-163513" algn="l" defTabSz="820738" rtl="0" eaLnBrk="0" fontAlgn="base" hangingPunct="0">
              <a:spcBef>
                <a:spcPct val="20000"/>
              </a:spcBef>
              <a:spcAft>
                <a:spcPct val="0"/>
              </a:spcAft>
              <a:buClr>
                <a:schemeClr val="hlink"/>
              </a:buClr>
              <a:buFont typeface="Wingdings" charset="2"/>
              <a:buChar char="§"/>
              <a:defRPr sz="1600">
                <a:solidFill>
                  <a:schemeClr val="tx1"/>
                </a:solidFill>
                <a:latin typeface="+mn-lt"/>
                <a:ea typeface="ＭＳ Ｐゴシック" charset="-128"/>
              </a:defRPr>
            </a:lvl9pPr>
          </a:lstStyle>
          <a:p>
            <a:pPr marL="0" indent="0">
              <a:buNone/>
            </a:pPr>
            <a:r>
              <a:rPr lang="en-US" sz="2000" kern="0" dirty="0" smtClean="0"/>
              <a:t>(2) Voyage centric factors are increasing the basic risk and require an extension.</a:t>
            </a:r>
          </a:p>
        </p:txBody>
      </p:sp>
      <p:sp>
        <p:nvSpPr>
          <p:cNvPr id="32" name="Content Placeholder 2"/>
          <p:cNvSpPr txBox="1">
            <a:spLocks/>
          </p:cNvSpPr>
          <p:nvPr/>
        </p:nvSpPr>
        <p:spPr bwMode="auto">
          <a:xfrm>
            <a:off x="323410" y="5013220"/>
            <a:ext cx="4032560" cy="123110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225425" indent="-225425" algn="l" defTabSz="820738" rtl="0" eaLnBrk="0" fontAlgn="base" hangingPunct="0">
              <a:spcBef>
                <a:spcPct val="20000"/>
              </a:spcBef>
              <a:spcAft>
                <a:spcPct val="0"/>
              </a:spcAft>
              <a:buClr>
                <a:schemeClr val="tx1"/>
              </a:buClr>
              <a:buFont typeface="Wingdings" pitchFamily="2" charset="2"/>
              <a:buChar char="§"/>
              <a:defRPr sz="2200" b="1">
                <a:solidFill>
                  <a:schemeClr val="accent1"/>
                </a:solidFill>
                <a:latin typeface="+mn-lt"/>
                <a:ea typeface="ＭＳ Ｐゴシック" charset="-128"/>
                <a:cs typeface="ＭＳ Ｐゴシック" charset="-128"/>
              </a:defRPr>
            </a:lvl1pPr>
            <a:lvl2pPr marL="339725" indent="-223838" algn="l" defTabSz="820738" rtl="0" eaLnBrk="0" fontAlgn="base" hangingPunct="0">
              <a:spcBef>
                <a:spcPct val="20000"/>
              </a:spcBef>
              <a:spcAft>
                <a:spcPct val="0"/>
              </a:spcAft>
              <a:buClr>
                <a:schemeClr val="tx1"/>
              </a:buClr>
              <a:buFont typeface="Arial" pitchFamily="34" charset="0"/>
              <a:buChar char="–"/>
              <a:defRPr sz="2000">
                <a:solidFill>
                  <a:schemeClr val="accent1"/>
                </a:solidFill>
                <a:latin typeface="+mn-lt"/>
                <a:ea typeface="ＭＳ Ｐゴシック" charset="-128"/>
              </a:defRPr>
            </a:lvl2pPr>
            <a:lvl3pPr marL="568325" indent="-230188" algn="l" defTabSz="820738" rtl="0" eaLnBrk="0" fontAlgn="base" hangingPunct="0">
              <a:spcBef>
                <a:spcPct val="20000"/>
              </a:spcBef>
              <a:spcAft>
                <a:spcPct val="0"/>
              </a:spcAft>
              <a:buClr>
                <a:schemeClr val="tx1"/>
              </a:buClr>
              <a:buFont typeface="Wingdings" pitchFamily="2" charset="2"/>
              <a:buChar char="§"/>
              <a:defRPr>
                <a:solidFill>
                  <a:schemeClr val="accent1"/>
                </a:solidFill>
                <a:latin typeface="+mn-lt"/>
                <a:ea typeface="ＭＳ Ｐゴシック" charset="-128"/>
              </a:defRPr>
            </a:lvl3pPr>
            <a:lvl4pPr marL="804863" indent="-214313" algn="l" defTabSz="820738" rtl="0" eaLnBrk="0" fontAlgn="base" hangingPunct="0">
              <a:spcBef>
                <a:spcPct val="20000"/>
              </a:spcBef>
              <a:spcAft>
                <a:spcPct val="0"/>
              </a:spcAft>
              <a:buClr>
                <a:schemeClr val="tx1"/>
              </a:buClr>
              <a:buFont typeface="Wingdings" pitchFamily="2" charset="2"/>
              <a:buChar char="§"/>
              <a:defRPr>
                <a:solidFill>
                  <a:schemeClr val="accent1"/>
                </a:solidFill>
                <a:latin typeface="+mn-lt"/>
                <a:ea typeface="ＭＳ Ｐゴシック" charset="-128"/>
              </a:defRPr>
            </a:lvl4pPr>
            <a:lvl5pPr marL="1027113" indent="-241300" algn="l" defTabSz="820738" rtl="0" eaLnBrk="0" fontAlgn="base" hangingPunct="0">
              <a:spcBef>
                <a:spcPct val="20000"/>
              </a:spcBef>
              <a:spcAft>
                <a:spcPct val="0"/>
              </a:spcAft>
              <a:buClr>
                <a:schemeClr val="tx1"/>
              </a:buClr>
              <a:buFont typeface="Wingdings" pitchFamily="2" charset="2"/>
              <a:buChar char="§"/>
              <a:defRPr sz="1600">
                <a:solidFill>
                  <a:schemeClr val="accent1"/>
                </a:solidFill>
                <a:latin typeface="+mn-lt"/>
                <a:ea typeface="ＭＳ Ｐゴシック" charset="-128"/>
              </a:defRPr>
            </a:lvl5pPr>
            <a:lvl6pPr marL="1979613" indent="-163513" algn="l" defTabSz="820738" rtl="0" eaLnBrk="0" fontAlgn="base" hangingPunct="0">
              <a:spcBef>
                <a:spcPct val="20000"/>
              </a:spcBef>
              <a:spcAft>
                <a:spcPct val="0"/>
              </a:spcAft>
              <a:buClr>
                <a:schemeClr val="hlink"/>
              </a:buClr>
              <a:buFont typeface="Wingdings" charset="2"/>
              <a:buChar char="§"/>
              <a:defRPr sz="1600">
                <a:solidFill>
                  <a:schemeClr val="tx1"/>
                </a:solidFill>
                <a:latin typeface="+mn-lt"/>
                <a:ea typeface="ＭＳ Ｐゴシック" charset="-128"/>
              </a:defRPr>
            </a:lvl6pPr>
            <a:lvl7pPr marL="2436813" indent="-163513" algn="l" defTabSz="820738" rtl="0" eaLnBrk="0" fontAlgn="base" hangingPunct="0">
              <a:spcBef>
                <a:spcPct val="20000"/>
              </a:spcBef>
              <a:spcAft>
                <a:spcPct val="0"/>
              </a:spcAft>
              <a:buClr>
                <a:schemeClr val="hlink"/>
              </a:buClr>
              <a:buFont typeface="Wingdings" charset="2"/>
              <a:buChar char="§"/>
              <a:defRPr sz="1600">
                <a:solidFill>
                  <a:schemeClr val="tx1"/>
                </a:solidFill>
                <a:latin typeface="+mn-lt"/>
                <a:ea typeface="ＭＳ Ｐゴシック" charset="-128"/>
              </a:defRPr>
            </a:lvl7pPr>
            <a:lvl8pPr marL="2894013" indent="-163513" algn="l" defTabSz="820738" rtl="0" eaLnBrk="0" fontAlgn="base" hangingPunct="0">
              <a:spcBef>
                <a:spcPct val="20000"/>
              </a:spcBef>
              <a:spcAft>
                <a:spcPct val="0"/>
              </a:spcAft>
              <a:buClr>
                <a:schemeClr val="hlink"/>
              </a:buClr>
              <a:buFont typeface="Wingdings" charset="2"/>
              <a:buChar char="§"/>
              <a:defRPr sz="1600">
                <a:solidFill>
                  <a:schemeClr val="tx1"/>
                </a:solidFill>
                <a:latin typeface="+mn-lt"/>
                <a:ea typeface="ＭＳ Ｐゴシック" charset="-128"/>
              </a:defRPr>
            </a:lvl8pPr>
            <a:lvl9pPr marL="3351213" indent="-163513" algn="l" defTabSz="820738" rtl="0" eaLnBrk="0" fontAlgn="base" hangingPunct="0">
              <a:spcBef>
                <a:spcPct val="20000"/>
              </a:spcBef>
              <a:spcAft>
                <a:spcPct val="0"/>
              </a:spcAft>
              <a:buClr>
                <a:schemeClr val="hlink"/>
              </a:buClr>
              <a:buFont typeface="Wingdings" charset="2"/>
              <a:buChar char="§"/>
              <a:defRPr sz="1600">
                <a:solidFill>
                  <a:schemeClr val="tx1"/>
                </a:solidFill>
                <a:latin typeface="+mn-lt"/>
                <a:ea typeface="ＭＳ Ｐゴシック" charset="-128"/>
              </a:defRPr>
            </a:lvl9pPr>
          </a:lstStyle>
          <a:p>
            <a:pPr marL="0" indent="0">
              <a:buNone/>
            </a:pPr>
            <a:r>
              <a:rPr lang="en-US" sz="2000" kern="0" dirty="0" smtClean="0"/>
              <a:t>(3) Each component used for decision support </a:t>
            </a:r>
            <a:r>
              <a:rPr lang="en-US" sz="1400" kern="0" dirty="0" smtClean="0"/>
              <a:t>(Radar, ARPA, Compass, ENCs…)</a:t>
            </a:r>
            <a:r>
              <a:rPr lang="en-US" sz="2000" kern="0" dirty="0" smtClean="0"/>
              <a:t> contributes to SD’s confidence.</a:t>
            </a:r>
          </a:p>
        </p:txBody>
      </p:sp>
      <p:sp>
        <p:nvSpPr>
          <p:cNvPr id="46" name="Legende mit Linie 1 (Markierungsleiste) 45"/>
          <p:cNvSpPr/>
          <p:nvPr/>
        </p:nvSpPr>
        <p:spPr bwMode="auto">
          <a:xfrm>
            <a:off x="6952890" y="3107250"/>
            <a:ext cx="2155740" cy="936130"/>
          </a:xfrm>
          <a:prstGeom prst="accentCallout1">
            <a:avLst>
              <a:gd name="adj1" fmla="val 48798"/>
              <a:gd name="adj2" fmla="val -109"/>
              <a:gd name="adj3" fmla="val 47605"/>
              <a:gd name="adj4" fmla="val -17126"/>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lgn="l"/>
            <a:r>
              <a:rPr lang="en-US" sz="1400" i="1" kern="0" dirty="0">
                <a:solidFill>
                  <a:srgbClr val="9900CC"/>
                </a:solidFill>
              </a:rPr>
              <a:t>Residual error budget in data supply chain (static and dynamic) </a:t>
            </a:r>
            <a:r>
              <a:rPr lang="en-US" sz="1400" i="1" kern="0" dirty="0" smtClean="0">
                <a:solidFill>
                  <a:srgbClr val="9900CC"/>
                </a:solidFill>
              </a:rPr>
              <a:t>have to be determined &amp; monitored</a:t>
            </a:r>
            <a:endParaRPr kumimoji="0" lang="en-US" sz="1400" b="0" i="0" u="none" strike="noStrike" cap="none" normalizeH="0" baseline="0" dirty="0">
              <a:ln>
                <a:noFill/>
              </a:ln>
              <a:solidFill>
                <a:schemeClr val="tx1"/>
              </a:solidFill>
              <a:effectLst/>
              <a:latin typeface="Arial" charset="0"/>
            </a:endParaRPr>
          </a:p>
        </p:txBody>
      </p:sp>
      <p:sp>
        <p:nvSpPr>
          <p:cNvPr id="26" name="TextBox 5"/>
          <p:cNvSpPr txBox="1"/>
          <p:nvPr/>
        </p:nvSpPr>
        <p:spPr>
          <a:xfrm>
            <a:off x="468520" y="4540514"/>
            <a:ext cx="1143262" cy="184666"/>
          </a:xfrm>
          <a:prstGeom prst="rect">
            <a:avLst/>
          </a:prstGeom>
          <a:noFill/>
        </p:spPr>
        <p:txBody>
          <a:bodyPr wrap="none" rtlCol="0">
            <a:spAutoFit/>
          </a:bodyPr>
          <a:lstStyle/>
          <a:p>
            <a:pPr algn="l"/>
            <a:r>
              <a:rPr lang="en-US" sz="600" dirty="0" smtClean="0">
                <a:latin typeface="Vrinda"/>
                <a:cs typeface="Vrinda"/>
              </a:rPr>
              <a:t>© </a:t>
            </a:r>
            <a:r>
              <a:rPr lang="en-US" sz="600" dirty="0" smtClean="0"/>
              <a:t>Michael Bergmann, 2016</a:t>
            </a:r>
            <a:endParaRPr lang="en-US" sz="600" dirty="0"/>
          </a:p>
        </p:txBody>
      </p:sp>
    </p:spTree>
    <p:extLst>
      <p:ext uri="{BB962C8B-B14F-4D97-AF65-F5344CB8AC3E}">
        <p14:creationId xmlns:p14="http://schemas.microsoft.com/office/powerpoint/2010/main" val="2345096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Effect transition="in" filter="fade">
                                      <p:cBhvr>
                                        <p:cTn id="15" dur="500"/>
                                        <p:tgtEl>
                                          <p:spTgt spid="12"/>
                                        </p:tgtEl>
                                      </p:cBhvr>
                                    </p:animEffect>
                                  </p:childTnLst>
                                </p:cTn>
                              </p:par>
                              <p:par>
                                <p:cTn id="16" presetID="6" presetClass="emph" presetSubtype="0" fill="hold" nodeType="withEffect">
                                  <p:stCondLst>
                                    <p:cond delay="500"/>
                                  </p:stCondLst>
                                  <p:childTnLst>
                                    <p:animScale>
                                      <p:cBhvr>
                                        <p:cTn id="17" dur="1000" fill="hold"/>
                                        <p:tgtEl>
                                          <p:spTgt spid="12"/>
                                        </p:tgtEl>
                                      </p:cBhvr>
                                      <p:by x="150000" y="150000"/>
                                    </p:animScale>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500"/>
                            </p:stCondLst>
                            <p:childTnLst>
                              <p:par>
                                <p:cTn id="26" presetID="53" presetClass="entr" presetSubtype="16" fill="hold" nodeType="afterEffect">
                                  <p:stCondLst>
                                    <p:cond delay="0"/>
                                  </p:stCondLst>
                                  <p:childTnLst>
                                    <p:set>
                                      <p:cBhvr>
                                        <p:cTn id="27" dur="1" fill="hold">
                                          <p:stCondLst>
                                            <p:cond delay="0"/>
                                          </p:stCondLst>
                                        </p:cTn>
                                        <p:tgtEl>
                                          <p:spTgt spid="25"/>
                                        </p:tgtEl>
                                        <p:attrNameLst>
                                          <p:attrName>style.visibility</p:attrName>
                                        </p:attrNameLst>
                                      </p:cBhvr>
                                      <p:to>
                                        <p:strVal val="visible"/>
                                      </p:to>
                                    </p:set>
                                    <p:anim calcmode="lin" valueType="num">
                                      <p:cBhvr>
                                        <p:cTn id="28" dur="1000" fill="hold"/>
                                        <p:tgtEl>
                                          <p:spTgt spid="25"/>
                                        </p:tgtEl>
                                        <p:attrNameLst>
                                          <p:attrName>ppt_w</p:attrName>
                                        </p:attrNameLst>
                                      </p:cBhvr>
                                      <p:tavLst>
                                        <p:tav tm="0">
                                          <p:val>
                                            <p:fltVal val="0"/>
                                          </p:val>
                                        </p:tav>
                                        <p:tav tm="100000">
                                          <p:val>
                                            <p:strVal val="#ppt_w"/>
                                          </p:val>
                                        </p:tav>
                                      </p:tavLst>
                                    </p:anim>
                                    <p:anim calcmode="lin" valueType="num">
                                      <p:cBhvr>
                                        <p:cTn id="29" dur="1000" fill="hold"/>
                                        <p:tgtEl>
                                          <p:spTgt spid="25"/>
                                        </p:tgtEl>
                                        <p:attrNameLst>
                                          <p:attrName>ppt_h</p:attrName>
                                        </p:attrNameLst>
                                      </p:cBhvr>
                                      <p:tavLst>
                                        <p:tav tm="0">
                                          <p:val>
                                            <p:fltVal val="0"/>
                                          </p:val>
                                        </p:tav>
                                        <p:tav tm="100000">
                                          <p:val>
                                            <p:strVal val="#ppt_h"/>
                                          </p:val>
                                        </p:tav>
                                      </p:tavLst>
                                    </p:anim>
                                    <p:animEffect transition="in" filter="fade">
                                      <p:cBhvr>
                                        <p:cTn id="30" dur="1000"/>
                                        <p:tgtEl>
                                          <p:spTgt spid="25"/>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p:cTn id="35" dur="500" fill="hold"/>
                                        <p:tgtEl>
                                          <p:spTgt spid="32"/>
                                        </p:tgtEl>
                                        <p:attrNameLst>
                                          <p:attrName>ppt_w</p:attrName>
                                        </p:attrNameLst>
                                      </p:cBhvr>
                                      <p:tavLst>
                                        <p:tav tm="0">
                                          <p:val>
                                            <p:fltVal val="0"/>
                                          </p:val>
                                        </p:tav>
                                        <p:tav tm="100000">
                                          <p:val>
                                            <p:strVal val="#ppt_w"/>
                                          </p:val>
                                        </p:tav>
                                      </p:tavLst>
                                    </p:anim>
                                    <p:anim calcmode="lin" valueType="num">
                                      <p:cBhvr>
                                        <p:cTn id="36" dur="500" fill="hold"/>
                                        <p:tgtEl>
                                          <p:spTgt spid="32"/>
                                        </p:tgtEl>
                                        <p:attrNameLst>
                                          <p:attrName>ppt_h</p:attrName>
                                        </p:attrNameLst>
                                      </p:cBhvr>
                                      <p:tavLst>
                                        <p:tav tm="0">
                                          <p:val>
                                            <p:fltVal val="0"/>
                                          </p:val>
                                        </p:tav>
                                        <p:tav tm="100000">
                                          <p:val>
                                            <p:strVal val="#ppt_h"/>
                                          </p:val>
                                        </p:tav>
                                      </p:tavLst>
                                    </p:anim>
                                    <p:animEffect transition="in" filter="fade">
                                      <p:cBhvr>
                                        <p:cTn id="37" dur="500"/>
                                        <p:tgtEl>
                                          <p:spTgt spid="32"/>
                                        </p:tgtEl>
                                      </p:cBhvr>
                                    </p:animEffect>
                                  </p:childTnLst>
                                </p:cTn>
                              </p:par>
                            </p:childTnLst>
                          </p:cTn>
                        </p:par>
                        <p:par>
                          <p:cTn id="38" fill="hold">
                            <p:stCondLst>
                              <p:cond delay="500"/>
                            </p:stCondLst>
                            <p:childTnLst>
                              <p:par>
                                <p:cTn id="39" presetID="53" presetClass="entr" presetSubtype="16" fill="hold" nodeType="after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1500"/>
                            </p:stCondLst>
                            <p:childTnLst>
                              <p:par>
                                <p:cTn id="45" presetID="53" presetClass="entr" presetSubtype="16"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p:cTn id="47" dur="1000" fill="hold"/>
                                        <p:tgtEl>
                                          <p:spTgt spid="37"/>
                                        </p:tgtEl>
                                        <p:attrNameLst>
                                          <p:attrName>ppt_w</p:attrName>
                                        </p:attrNameLst>
                                      </p:cBhvr>
                                      <p:tavLst>
                                        <p:tav tm="0">
                                          <p:val>
                                            <p:fltVal val="0"/>
                                          </p:val>
                                        </p:tav>
                                        <p:tav tm="100000">
                                          <p:val>
                                            <p:strVal val="#ppt_w"/>
                                          </p:val>
                                        </p:tav>
                                      </p:tavLst>
                                    </p:anim>
                                    <p:anim calcmode="lin" valueType="num">
                                      <p:cBhvr>
                                        <p:cTn id="48" dur="1000" fill="hold"/>
                                        <p:tgtEl>
                                          <p:spTgt spid="37"/>
                                        </p:tgtEl>
                                        <p:attrNameLst>
                                          <p:attrName>ppt_h</p:attrName>
                                        </p:attrNameLst>
                                      </p:cBhvr>
                                      <p:tavLst>
                                        <p:tav tm="0">
                                          <p:val>
                                            <p:fltVal val="0"/>
                                          </p:val>
                                        </p:tav>
                                        <p:tav tm="100000">
                                          <p:val>
                                            <p:strVal val="#ppt_h"/>
                                          </p:val>
                                        </p:tav>
                                      </p:tavLst>
                                    </p:anim>
                                    <p:animEffect transition="in" filter="fade">
                                      <p:cBhvr>
                                        <p:cTn id="49" dur="1000"/>
                                        <p:tgtEl>
                                          <p:spTgt spid="37"/>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44"/>
                                        </p:tgtEl>
                                        <p:attrNameLst>
                                          <p:attrName>style.visibility</p:attrName>
                                        </p:attrNameLst>
                                      </p:cBhvr>
                                      <p:to>
                                        <p:strVal val="visible"/>
                                      </p:to>
                                    </p:set>
                                    <p:anim calcmode="lin" valueType="num">
                                      <p:cBhvr>
                                        <p:cTn id="54" dur="500" fill="hold"/>
                                        <p:tgtEl>
                                          <p:spTgt spid="44"/>
                                        </p:tgtEl>
                                        <p:attrNameLst>
                                          <p:attrName>ppt_w</p:attrName>
                                        </p:attrNameLst>
                                      </p:cBhvr>
                                      <p:tavLst>
                                        <p:tav tm="0">
                                          <p:val>
                                            <p:fltVal val="0"/>
                                          </p:val>
                                        </p:tav>
                                        <p:tav tm="100000">
                                          <p:val>
                                            <p:strVal val="#ppt_w"/>
                                          </p:val>
                                        </p:tav>
                                      </p:tavLst>
                                    </p:anim>
                                    <p:anim calcmode="lin" valueType="num">
                                      <p:cBhvr>
                                        <p:cTn id="55" dur="500" fill="hold"/>
                                        <p:tgtEl>
                                          <p:spTgt spid="44"/>
                                        </p:tgtEl>
                                        <p:attrNameLst>
                                          <p:attrName>ppt_h</p:attrName>
                                        </p:attrNameLst>
                                      </p:cBhvr>
                                      <p:tavLst>
                                        <p:tav tm="0">
                                          <p:val>
                                            <p:fltVal val="0"/>
                                          </p:val>
                                        </p:tav>
                                        <p:tav tm="100000">
                                          <p:val>
                                            <p:strVal val="#ppt_h"/>
                                          </p:val>
                                        </p:tav>
                                      </p:tavLst>
                                    </p:anim>
                                    <p:animEffect transition="in" filter="fade">
                                      <p:cBhvr>
                                        <p:cTn id="56" dur="500"/>
                                        <p:tgtEl>
                                          <p:spTgt spid="44"/>
                                        </p:tgtEl>
                                      </p:cBhvr>
                                    </p:animEffect>
                                  </p:childTnLst>
                                </p:cTn>
                              </p:par>
                              <p:par>
                                <p:cTn id="57" presetID="53" presetClass="entr" presetSubtype="16"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 calcmode="lin" valueType="num">
                                      <p:cBhvr>
                                        <p:cTn id="59" dur="1000" fill="hold"/>
                                        <p:tgtEl>
                                          <p:spTgt spid="40"/>
                                        </p:tgtEl>
                                        <p:attrNameLst>
                                          <p:attrName>ppt_w</p:attrName>
                                        </p:attrNameLst>
                                      </p:cBhvr>
                                      <p:tavLst>
                                        <p:tav tm="0">
                                          <p:val>
                                            <p:fltVal val="0"/>
                                          </p:val>
                                        </p:tav>
                                        <p:tav tm="100000">
                                          <p:val>
                                            <p:strVal val="#ppt_w"/>
                                          </p:val>
                                        </p:tav>
                                      </p:tavLst>
                                    </p:anim>
                                    <p:anim calcmode="lin" valueType="num">
                                      <p:cBhvr>
                                        <p:cTn id="60" dur="1000" fill="hold"/>
                                        <p:tgtEl>
                                          <p:spTgt spid="40"/>
                                        </p:tgtEl>
                                        <p:attrNameLst>
                                          <p:attrName>ppt_h</p:attrName>
                                        </p:attrNameLst>
                                      </p:cBhvr>
                                      <p:tavLst>
                                        <p:tav tm="0">
                                          <p:val>
                                            <p:fltVal val="0"/>
                                          </p:val>
                                        </p:tav>
                                        <p:tav tm="100000">
                                          <p:val>
                                            <p:strVal val="#ppt_h"/>
                                          </p:val>
                                        </p:tav>
                                      </p:tavLst>
                                    </p:anim>
                                    <p:animEffect transition="in" filter="fade">
                                      <p:cBhvr>
                                        <p:cTn id="61" dur="1000"/>
                                        <p:tgtEl>
                                          <p:spTgt spid="40"/>
                                        </p:tgtEl>
                                      </p:cBhvr>
                                    </p:animEffect>
                                  </p:childTnLst>
                                </p:cTn>
                              </p:par>
                            </p:childTnLst>
                          </p:cTn>
                        </p:par>
                        <p:par>
                          <p:cTn id="62" fill="hold">
                            <p:stCondLst>
                              <p:cond delay="1500"/>
                            </p:stCondLst>
                            <p:childTnLst>
                              <p:par>
                                <p:cTn id="63" presetID="53" presetClass="entr" presetSubtype="16"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 calcmode="lin" valueType="num">
                                      <p:cBhvr>
                                        <p:cTn id="65" dur="500" fill="hold"/>
                                        <p:tgtEl>
                                          <p:spTgt spid="46"/>
                                        </p:tgtEl>
                                        <p:attrNameLst>
                                          <p:attrName>ppt_w</p:attrName>
                                        </p:attrNameLst>
                                      </p:cBhvr>
                                      <p:tavLst>
                                        <p:tav tm="0">
                                          <p:val>
                                            <p:fltVal val="0"/>
                                          </p:val>
                                        </p:tav>
                                        <p:tav tm="100000">
                                          <p:val>
                                            <p:strVal val="#ppt_w"/>
                                          </p:val>
                                        </p:tav>
                                      </p:tavLst>
                                    </p:anim>
                                    <p:anim calcmode="lin" valueType="num">
                                      <p:cBhvr>
                                        <p:cTn id="66" dur="500" fill="hold"/>
                                        <p:tgtEl>
                                          <p:spTgt spid="46"/>
                                        </p:tgtEl>
                                        <p:attrNameLst>
                                          <p:attrName>ppt_h</p:attrName>
                                        </p:attrNameLst>
                                      </p:cBhvr>
                                      <p:tavLst>
                                        <p:tav tm="0">
                                          <p:val>
                                            <p:fltVal val="0"/>
                                          </p:val>
                                        </p:tav>
                                        <p:tav tm="100000">
                                          <p:val>
                                            <p:strVal val="#ppt_h"/>
                                          </p:val>
                                        </p:tav>
                                      </p:tavLst>
                                    </p:anim>
                                    <p:animEffect transition="in" filter="fade">
                                      <p:cBhvr>
                                        <p:cTn id="6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0" grpId="0" animBg="1"/>
      <p:bldP spid="7" grpId="0"/>
      <p:bldP spid="13" grpId="0"/>
      <p:bldP spid="32" grpId="0"/>
      <p:bldP spid="4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HCD and SQA </a:t>
            </a:r>
            <a:r>
              <a:rPr lang="en-US" dirty="0" smtClean="0"/>
              <a:t>Guidelines</a:t>
            </a:r>
            <a:br>
              <a:rPr lang="en-US" dirty="0" smtClean="0"/>
            </a:br>
            <a:r>
              <a:rPr lang="en-US" sz="1800" dirty="0" smtClean="0"/>
              <a:t>Reducing system error budget</a:t>
            </a:r>
            <a:endParaRPr lang="en-US" sz="1800" dirty="0"/>
          </a:p>
        </p:txBody>
      </p:sp>
      <p:sp>
        <p:nvSpPr>
          <p:cNvPr id="4" name="Slide Number Placeholder 3"/>
          <p:cNvSpPr>
            <a:spLocks noGrp="1"/>
          </p:cNvSpPr>
          <p:nvPr>
            <p:ph type="sldNum" sz="quarter" idx="10"/>
          </p:nvPr>
        </p:nvSpPr>
        <p:spPr/>
        <p:txBody>
          <a:bodyPr/>
          <a:lstStyle/>
          <a:p>
            <a:fld id="{DC5F9A34-6852-4F53-9196-8E25F3288D10}" type="slidenum">
              <a:rPr lang="en-US" smtClean="0"/>
              <a:pPr/>
              <a:t>12</a:t>
            </a:fld>
            <a:endParaRPr lang="en-US"/>
          </a:p>
        </p:txBody>
      </p:sp>
      <p:pic>
        <p:nvPicPr>
          <p:cNvPr id="5" name="Picture 2"/>
          <p:cNvPicPr>
            <a:picLocks noChangeArrowheads="1"/>
          </p:cNvPicPr>
          <p:nvPr/>
        </p:nvPicPr>
        <p:blipFill rotWithShape="1">
          <a:blip r:embed="rId3">
            <a:extLst>
              <a:ext uri="{28A0092B-C50C-407E-A947-70E740481C1C}">
                <a14:useLocalDpi xmlns:a14="http://schemas.microsoft.com/office/drawing/2010/main" val="0"/>
              </a:ext>
            </a:extLst>
          </a:blip>
          <a:srcRect l="1105" t="1445" r="3080" b="8329"/>
          <a:stretch/>
        </p:blipFill>
        <p:spPr bwMode="auto">
          <a:xfrm>
            <a:off x="1485900" y="1902279"/>
            <a:ext cx="5886450" cy="3592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Lst>
        </p:spPr>
      </p:pic>
      <p:sp>
        <p:nvSpPr>
          <p:cNvPr id="3" name="TextBox 2"/>
          <p:cNvSpPr txBox="1"/>
          <p:nvPr/>
        </p:nvSpPr>
        <p:spPr>
          <a:xfrm>
            <a:off x="395421" y="1196690"/>
            <a:ext cx="8373154" cy="923330"/>
          </a:xfrm>
          <a:prstGeom prst="rect">
            <a:avLst/>
          </a:prstGeom>
          <a:noFill/>
        </p:spPr>
        <p:txBody>
          <a:bodyPr wrap="square" rtlCol="0">
            <a:spAutoFit/>
          </a:bodyPr>
          <a:lstStyle/>
          <a:p>
            <a:pPr algn="l"/>
            <a:r>
              <a:rPr lang="en-US" dirty="0" smtClean="0"/>
              <a:t>HCD (Human Centered Design) and SQA (Software Quality Assurance) Guideline recommends standards for system quality to reduce system error budget</a:t>
            </a:r>
          </a:p>
        </p:txBody>
      </p:sp>
      <p:sp>
        <p:nvSpPr>
          <p:cNvPr id="6" name="TextBox 2"/>
          <p:cNvSpPr txBox="1"/>
          <p:nvPr/>
        </p:nvSpPr>
        <p:spPr>
          <a:xfrm>
            <a:off x="611450" y="5868058"/>
            <a:ext cx="8157124" cy="369332"/>
          </a:xfrm>
          <a:prstGeom prst="rect">
            <a:avLst/>
          </a:prstGeom>
          <a:noFill/>
        </p:spPr>
        <p:txBody>
          <a:bodyPr wrap="square" rtlCol="0">
            <a:spAutoFit/>
          </a:bodyPr>
          <a:lstStyle/>
          <a:p>
            <a:pPr marL="285750" indent="-285750" algn="l">
              <a:buFont typeface="Arial" panose="020B0604020202020204" pitchFamily="34" charset="0"/>
              <a:buChar char="•"/>
            </a:pPr>
            <a:r>
              <a:rPr lang="en-US" dirty="0"/>
              <a:t>It addresses need on data quality but </a:t>
            </a:r>
            <a:r>
              <a:rPr lang="en-US" dirty="0" smtClean="0"/>
              <a:t>doesn’t specify data quality standards</a:t>
            </a:r>
            <a:endParaRPr lang="en-US" dirty="0"/>
          </a:p>
        </p:txBody>
      </p:sp>
      <p:pic>
        <p:nvPicPr>
          <p:cNvPr id="7" name="Picture 2"/>
          <p:cNvPicPr>
            <a:picLocks noChangeArrowheads="1"/>
          </p:cNvPicPr>
          <p:nvPr/>
        </p:nvPicPr>
        <p:blipFill rotWithShape="1">
          <a:blip r:embed="rId3">
            <a:extLst>
              <a:ext uri="{28A0092B-C50C-407E-A947-70E740481C1C}">
                <a14:useLocalDpi xmlns:a14="http://schemas.microsoft.com/office/drawing/2010/main" val="0"/>
              </a:ext>
            </a:extLst>
          </a:blip>
          <a:srcRect l="66930" t="92337"/>
          <a:stretch/>
        </p:blipFill>
        <p:spPr bwMode="auto">
          <a:xfrm>
            <a:off x="5600154" y="5040281"/>
            <a:ext cx="2031693" cy="3050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Lst>
        </p:spPr>
      </p:pic>
      <p:sp>
        <p:nvSpPr>
          <p:cNvPr id="8" name="TextBox 7"/>
          <p:cNvSpPr txBox="1"/>
          <p:nvPr/>
        </p:nvSpPr>
        <p:spPr>
          <a:xfrm>
            <a:off x="2843760" y="5494565"/>
            <a:ext cx="4652236" cy="215444"/>
          </a:xfrm>
          <a:prstGeom prst="rect">
            <a:avLst/>
          </a:prstGeom>
          <a:noFill/>
        </p:spPr>
        <p:txBody>
          <a:bodyPr wrap="none" rtlCol="0">
            <a:spAutoFit/>
          </a:bodyPr>
          <a:lstStyle/>
          <a:p>
            <a:pPr algn="l"/>
            <a:r>
              <a:rPr lang="en-GB" sz="800" dirty="0" smtClean="0"/>
              <a:t>IMO Guidelines </a:t>
            </a:r>
            <a:r>
              <a:rPr lang="en-GB" sz="800" dirty="0"/>
              <a:t>on </a:t>
            </a:r>
            <a:r>
              <a:rPr lang="en-GB" sz="800" dirty="0" smtClean="0"/>
              <a:t>Human Centred Design and Software </a:t>
            </a:r>
            <a:r>
              <a:rPr lang="en-GB" sz="800" dirty="0"/>
              <a:t>quality assurance (SQA) in </a:t>
            </a:r>
            <a:r>
              <a:rPr lang="en-GB" sz="800" dirty="0" err="1"/>
              <a:t>e-navigation</a:t>
            </a:r>
            <a:endParaRPr lang="en-US" sz="800" dirty="0"/>
          </a:p>
        </p:txBody>
      </p:sp>
      <p:sp>
        <p:nvSpPr>
          <p:cNvPr id="9" name="Oval 8"/>
          <p:cNvSpPr/>
          <p:nvPr/>
        </p:nvSpPr>
        <p:spPr bwMode="auto">
          <a:xfrm>
            <a:off x="2627730" y="2601456"/>
            <a:ext cx="1224170" cy="926970"/>
          </a:xfrm>
          <a:prstGeom prst="ellipse">
            <a:avLst/>
          </a:prstGeom>
          <a:noFill/>
          <a:ln w="381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Tree>
    <p:extLst>
      <p:ext uri="{BB962C8B-B14F-4D97-AF65-F5344CB8AC3E}">
        <p14:creationId xmlns:p14="http://schemas.microsoft.com/office/powerpoint/2010/main" val="19456606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4024" y="1196690"/>
            <a:ext cx="4047976" cy="2936188"/>
          </a:xfrm>
        </p:spPr>
        <p:txBody>
          <a:bodyPr/>
          <a:lstStyle/>
          <a:p>
            <a:r>
              <a:rPr lang="en-US" sz="1800" dirty="0" smtClean="0"/>
              <a:t>Data needs to be converted into information.</a:t>
            </a:r>
          </a:p>
          <a:p>
            <a:r>
              <a:rPr lang="en-US" sz="1800" dirty="0" smtClean="0"/>
              <a:t>Human Centered Design (HCD) intents to present information in digestible way.</a:t>
            </a:r>
          </a:p>
          <a:p>
            <a:r>
              <a:rPr lang="en-US" sz="1800" dirty="0" smtClean="0"/>
              <a:t>High error budgets in database cannot be rectified by the best systems.</a:t>
            </a:r>
          </a:p>
          <a:p>
            <a:r>
              <a:rPr lang="en-US" sz="1800" dirty="0" smtClean="0"/>
              <a:t>Data quality needs to be a prime focus area.</a:t>
            </a:r>
            <a:endParaRPr lang="en-US" sz="1800" dirty="0"/>
          </a:p>
        </p:txBody>
      </p:sp>
      <p:sp>
        <p:nvSpPr>
          <p:cNvPr id="4" name="Slide Number Placeholder 3"/>
          <p:cNvSpPr>
            <a:spLocks noGrp="1"/>
          </p:cNvSpPr>
          <p:nvPr>
            <p:ph type="sldNum" sz="quarter" idx="10"/>
          </p:nvPr>
        </p:nvSpPr>
        <p:spPr/>
        <p:txBody>
          <a:bodyPr/>
          <a:lstStyle/>
          <a:p>
            <a:fld id="{DC5F9A34-6852-4F53-9196-8E25F3288D10}" type="slidenum">
              <a:rPr lang="en-US" smtClean="0"/>
              <a:pPr/>
              <a:t>13</a:t>
            </a:fld>
            <a:endParaRPr lang="en-US"/>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04"/>
          <a:stretch/>
        </p:blipFill>
        <p:spPr>
          <a:xfrm>
            <a:off x="5022576" y="981075"/>
            <a:ext cx="3149924" cy="3012097"/>
          </a:xfrm>
          <a:prstGeom prst="rect">
            <a:avLst/>
          </a:prstGeom>
        </p:spPr>
      </p:pic>
      <p:sp>
        <p:nvSpPr>
          <p:cNvPr id="8" name="Rechteck 7"/>
          <p:cNvSpPr/>
          <p:nvPr/>
        </p:nvSpPr>
        <p:spPr>
          <a:xfrm>
            <a:off x="3491850" y="4627084"/>
            <a:ext cx="2880400" cy="1754326"/>
          </a:xfrm>
          <a:prstGeom prst="rect">
            <a:avLst/>
          </a:prstGeom>
        </p:spPr>
        <p:txBody>
          <a:bodyPr wrap="square">
            <a:spAutoFit/>
          </a:bodyPr>
          <a:lstStyle/>
          <a:p>
            <a:pPr algn="ctr">
              <a:tabLst>
                <a:tab pos="987425" algn="l"/>
              </a:tabLst>
            </a:pPr>
            <a:r>
              <a:rPr lang="en-US" b="1" i="1" u="sng" dirty="0" smtClean="0">
                <a:solidFill>
                  <a:schemeClr val="accent1">
                    <a:lumMod val="75000"/>
                  </a:schemeClr>
                </a:solidFill>
              </a:rPr>
              <a:t>Example</a:t>
            </a:r>
          </a:p>
          <a:p>
            <a:pPr algn="ctr">
              <a:tabLst>
                <a:tab pos="987425" algn="l"/>
              </a:tabLst>
            </a:pPr>
            <a:endParaRPr lang="en-US" b="1" i="1" u="sng" dirty="0" smtClean="0">
              <a:solidFill>
                <a:schemeClr val="accent1">
                  <a:lumMod val="75000"/>
                </a:schemeClr>
              </a:solidFill>
            </a:endParaRPr>
          </a:p>
          <a:p>
            <a:pPr algn="ctr">
              <a:tabLst>
                <a:tab pos="987425" algn="l"/>
              </a:tabLst>
            </a:pPr>
            <a:r>
              <a:rPr lang="en-US" i="1" dirty="0" err="1" smtClean="0">
                <a:solidFill>
                  <a:schemeClr val="accent1">
                    <a:lumMod val="75000"/>
                  </a:schemeClr>
                </a:solidFill>
              </a:rPr>
              <a:t>QuickBird</a:t>
            </a:r>
            <a:r>
              <a:rPr lang="en-US" i="1" dirty="0" smtClean="0">
                <a:solidFill>
                  <a:schemeClr val="accent1">
                    <a:lumMod val="75000"/>
                  </a:schemeClr>
                </a:solidFill>
              </a:rPr>
              <a:t> </a:t>
            </a:r>
            <a:r>
              <a:rPr lang="en-US" i="1" dirty="0">
                <a:solidFill>
                  <a:schemeClr val="accent1">
                    <a:lumMod val="75000"/>
                  </a:schemeClr>
                </a:solidFill>
              </a:rPr>
              <a:t>is a high </a:t>
            </a:r>
            <a:r>
              <a:rPr lang="en-US" i="1" dirty="0" smtClean="0">
                <a:solidFill>
                  <a:schemeClr val="accent1">
                    <a:lumMod val="75000"/>
                  </a:schemeClr>
                </a:solidFill>
              </a:rPr>
              <a:t>resolution satellite owned and operated by </a:t>
            </a:r>
            <a:r>
              <a:rPr lang="en-US" i="1" dirty="0" err="1" smtClean="0">
                <a:solidFill>
                  <a:schemeClr val="accent1">
                    <a:lumMod val="75000"/>
                  </a:schemeClr>
                </a:solidFill>
              </a:rPr>
              <a:t>DigitalGlobe</a:t>
            </a:r>
            <a:endParaRPr lang="en-US" i="1" dirty="0">
              <a:solidFill>
                <a:schemeClr val="accent1">
                  <a:lumMod val="75000"/>
                </a:schemeClr>
              </a:solidFill>
            </a:endParaRPr>
          </a:p>
        </p:txBody>
      </p:sp>
      <p:sp>
        <p:nvSpPr>
          <p:cNvPr id="2" name="Title 1"/>
          <p:cNvSpPr>
            <a:spLocks noGrp="1"/>
          </p:cNvSpPr>
          <p:nvPr>
            <p:ph type="title"/>
          </p:nvPr>
        </p:nvSpPr>
        <p:spPr/>
        <p:txBody>
          <a:bodyPr/>
          <a:lstStyle/>
          <a:p>
            <a:r>
              <a:rPr lang="en-US" dirty="0" smtClean="0"/>
              <a:t>Situation Awareness</a:t>
            </a:r>
            <a:br>
              <a:rPr lang="en-US" dirty="0" smtClean="0"/>
            </a:br>
            <a:r>
              <a:rPr lang="en-US" sz="1800" dirty="0" smtClean="0"/>
              <a:t>Data are the key element ! </a:t>
            </a:r>
            <a:endParaRPr lang="en-US" dirty="0"/>
          </a:p>
        </p:txBody>
      </p:sp>
      <p:pic>
        <p:nvPicPr>
          <p:cNvPr id="10242" name="Picture 2" descr="Satellite Image - Callao (Lima), Peru">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2717" y="4349839"/>
            <a:ext cx="2455395" cy="2004864"/>
          </a:xfrm>
          <a:prstGeom prst="rect">
            <a:avLst/>
          </a:prstGeom>
          <a:noFill/>
          <a:extLst>
            <a:ext uri="{909E8E84-426E-40DD-AFC4-6F175D3DCCD1}">
              <a14:hiddenFill xmlns:a14="http://schemas.microsoft.com/office/drawing/2010/main">
                <a:solidFill>
                  <a:srgbClr val="FFFFFF"/>
                </a:solidFill>
              </a14:hiddenFill>
            </a:ext>
          </a:extLst>
        </p:spPr>
      </p:pic>
      <p:sp>
        <p:nvSpPr>
          <p:cNvPr id="9" name="Rechteck 8"/>
          <p:cNvSpPr/>
          <p:nvPr/>
        </p:nvSpPr>
        <p:spPr>
          <a:xfrm>
            <a:off x="6372250" y="4118909"/>
            <a:ext cx="2376330" cy="246221"/>
          </a:xfrm>
          <a:prstGeom prst="rect">
            <a:avLst/>
          </a:prstGeom>
        </p:spPr>
        <p:txBody>
          <a:bodyPr wrap="square">
            <a:spAutoFit/>
          </a:bodyPr>
          <a:lstStyle/>
          <a:p>
            <a:pPr algn="l"/>
            <a:r>
              <a:rPr lang="en-US" sz="1000" dirty="0">
                <a:solidFill>
                  <a:schemeClr val="bg1">
                    <a:lumMod val="50000"/>
                  </a:schemeClr>
                </a:solidFill>
              </a:rPr>
              <a:t>http://</a:t>
            </a:r>
            <a:r>
              <a:rPr lang="en-US" sz="1000" dirty="0" smtClean="0">
                <a:solidFill>
                  <a:schemeClr val="bg1">
                    <a:lumMod val="50000"/>
                  </a:schemeClr>
                </a:solidFill>
              </a:rPr>
              <a:t>www.satimagingcorp.com/gallery</a:t>
            </a:r>
            <a:endParaRPr lang="en-US" sz="1000" dirty="0">
              <a:solidFill>
                <a:schemeClr val="bg1">
                  <a:lumMod val="50000"/>
                </a:schemeClr>
              </a:solidFill>
            </a:endParaRPr>
          </a:p>
        </p:txBody>
      </p:sp>
      <p:sp>
        <p:nvSpPr>
          <p:cNvPr id="19" name="TextBox 5"/>
          <p:cNvSpPr txBox="1"/>
          <p:nvPr/>
        </p:nvSpPr>
        <p:spPr>
          <a:xfrm>
            <a:off x="965095" y="6124734"/>
            <a:ext cx="1662635" cy="184666"/>
          </a:xfrm>
          <a:prstGeom prst="rect">
            <a:avLst/>
          </a:prstGeom>
          <a:noFill/>
        </p:spPr>
        <p:txBody>
          <a:bodyPr wrap="none" rtlCol="0">
            <a:spAutoFit/>
          </a:bodyPr>
          <a:lstStyle/>
          <a:p>
            <a:pPr algn="l"/>
            <a:r>
              <a:rPr lang="en-US" sz="600" dirty="0" smtClean="0">
                <a:latin typeface="Vrinda"/>
                <a:cs typeface="Vrinda"/>
              </a:rPr>
              <a:t>© </a:t>
            </a:r>
            <a:r>
              <a:rPr lang="en-US" sz="600" dirty="0" smtClean="0"/>
              <a:t>Jeppesen, 2005: Data Validation Project</a:t>
            </a:r>
            <a:endParaRPr lang="en-US" sz="600" dirty="0"/>
          </a:p>
        </p:txBody>
      </p:sp>
      <p:pic>
        <p:nvPicPr>
          <p:cNvPr id="2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470" y="4547409"/>
            <a:ext cx="2190750" cy="160972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330539" y="4547409"/>
            <a:ext cx="566181" cy="215444"/>
          </a:xfrm>
          <a:prstGeom prst="rect">
            <a:avLst/>
          </a:prstGeom>
          <a:noFill/>
        </p:spPr>
        <p:txBody>
          <a:bodyPr wrap="none" rtlCol="0">
            <a:spAutoFit/>
          </a:bodyPr>
          <a:lstStyle/>
          <a:p>
            <a:pPr algn="l"/>
            <a:r>
              <a:rPr lang="en-US" sz="800" dirty="0" smtClean="0">
                <a:solidFill>
                  <a:schemeClr val="tx2"/>
                </a:solidFill>
              </a:rPr>
              <a:t>(meters)</a:t>
            </a:r>
            <a:endParaRPr lang="en-US" sz="800" dirty="0">
              <a:solidFill>
                <a:schemeClr val="tx2"/>
              </a:solidFill>
            </a:endParaRPr>
          </a:p>
        </p:txBody>
      </p:sp>
      <p:sp>
        <p:nvSpPr>
          <p:cNvPr id="12" name="TextBox 5"/>
          <p:cNvSpPr txBox="1"/>
          <p:nvPr/>
        </p:nvSpPr>
        <p:spPr>
          <a:xfrm>
            <a:off x="6394973" y="6327688"/>
            <a:ext cx="553357" cy="184666"/>
          </a:xfrm>
          <a:prstGeom prst="rect">
            <a:avLst/>
          </a:prstGeom>
          <a:noFill/>
        </p:spPr>
        <p:txBody>
          <a:bodyPr wrap="none" rtlCol="0">
            <a:spAutoFit/>
          </a:bodyPr>
          <a:lstStyle/>
          <a:p>
            <a:pPr algn="l"/>
            <a:r>
              <a:rPr lang="en-US" sz="600" dirty="0" smtClean="0">
                <a:latin typeface="Vrinda"/>
                <a:cs typeface="Vrinda"/>
              </a:rPr>
              <a:t>Lima, Peru</a:t>
            </a:r>
            <a:endParaRPr lang="en-US" sz="600" dirty="0"/>
          </a:p>
        </p:txBody>
      </p:sp>
    </p:spTree>
    <p:extLst>
      <p:ext uri="{BB962C8B-B14F-4D97-AF65-F5344CB8AC3E}">
        <p14:creationId xmlns:p14="http://schemas.microsoft.com/office/powerpoint/2010/main" val="1396565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00" y="188550"/>
            <a:ext cx="6120850" cy="820737"/>
          </a:xfrm>
        </p:spPr>
        <p:txBody>
          <a:bodyPr/>
          <a:lstStyle/>
          <a:p>
            <a:r>
              <a:rPr lang="en-US" dirty="0" smtClean="0"/>
              <a:t>2. Data Certification End-to-End</a:t>
            </a:r>
            <a:endParaRPr lang="en-US" dirty="0"/>
          </a:p>
        </p:txBody>
      </p:sp>
      <p:sp>
        <p:nvSpPr>
          <p:cNvPr id="4" name="Slide Number Placeholder 3"/>
          <p:cNvSpPr>
            <a:spLocks noGrp="1"/>
          </p:cNvSpPr>
          <p:nvPr>
            <p:ph type="sldNum" sz="quarter" idx="10"/>
          </p:nvPr>
        </p:nvSpPr>
        <p:spPr/>
        <p:txBody>
          <a:bodyPr/>
          <a:lstStyle/>
          <a:p>
            <a:fld id="{DC5F9A34-6852-4F53-9196-8E25F3288D10}" type="slidenum">
              <a:rPr lang="en-US" smtClean="0"/>
              <a:pPr/>
              <a:t>14</a:t>
            </a:fld>
            <a:endParaRPr lang="en-US"/>
          </a:p>
        </p:txBody>
      </p:sp>
      <p:pic>
        <p:nvPicPr>
          <p:cNvPr id="2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430" y="1670773"/>
            <a:ext cx="8255180" cy="43490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10923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00" y="188550"/>
            <a:ext cx="6408890" cy="820737"/>
          </a:xfrm>
        </p:spPr>
        <p:txBody>
          <a:bodyPr/>
          <a:lstStyle/>
          <a:p>
            <a:pPr>
              <a:lnSpc>
                <a:spcPct val="100000"/>
              </a:lnSpc>
            </a:pPr>
            <a:r>
              <a:rPr lang="en-US" dirty="0" smtClean="0"/>
              <a:t>Data Quality at e-Navigation Systems</a:t>
            </a:r>
            <a:br>
              <a:rPr lang="en-US" dirty="0" smtClean="0"/>
            </a:br>
            <a:r>
              <a:rPr lang="en-US" sz="2400" dirty="0" smtClean="0"/>
              <a:t>Part of the Guideline</a:t>
            </a:r>
            <a:endParaRPr lang="en-US" sz="2400" dirty="0"/>
          </a:p>
        </p:txBody>
      </p:sp>
      <p:sp>
        <p:nvSpPr>
          <p:cNvPr id="4" name="Rectangle 3"/>
          <p:cNvSpPr/>
          <p:nvPr/>
        </p:nvSpPr>
        <p:spPr>
          <a:xfrm>
            <a:off x="515911" y="1897082"/>
            <a:ext cx="8077200" cy="3693319"/>
          </a:xfrm>
          <a:prstGeom prst="rect">
            <a:avLst/>
          </a:prstGeom>
        </p:spPr>
        <p:txBody>
          <a:bodyPr wrap="square">
            <a:spAutoFit/>
          </a:bodyPr>
          <a:lstStyle/>
          <a:p>
            <a:pPr algn="l"/>
            <a:r>
              <a:rPr lang="en-US" b="1" dirty="0"/>
              <a:t>3. Definitions </a:t>
            </a:r>
            <a:endParaRPr lang="en-US" b="1" dirty="0" smtClean="0"/>
          </a:p>
          <a:p>
            <a:pPr algn="l"/>
            <a:endParaRPr lang="en-US" dirty="0"/>
          </a:p>
          <a:p>
            <a:pPr algn="l"/>
            <a:r>
              <a:rPr lang="en-US" dirty="0"/>
              <a:t>3.1 </a:t>
            </a:r>
            <a:r>
              <a:rPr lang="en-US" b="1" dirty="0"/>
              <a:t>Data Quality: </a:t>
            </a:r>
            <a:r>
              <a:rPr lang="en-US" dirty="0"/>
              <a:t>The degree to which quality characteristics of data have the intrinsic potential to satisfy stated and implied needs when data is used under specified conditions. It also refers to the degree to which </a:t>
            </a:r>
            <a:r>
              <a:rPr lang="en-US" u="sng" dirty="0"/>
              <a:t>data quality is reached and preserved</a:t>
            </a:r>
            <a:r>
              <a:rPr lang="en-US" dirty="0"/>
              <a:t> within a computer system when data is used under specified conditions. </a:t>
            </a:r>
          </a:p>
          <a:p>
            <a:pPr algn="l"/>
            <a:endParaRPr lang="en-US" dirty="0"/>
          </a:p>
          <a:p>
            <a:pPr algn="l"/>
            <a:r>
              <a:rPr lang="en-US" dirty="0" smtClean="0"/>
              <a:t>3.2 </a:t>
            </a:r>
            <a:r>
              <a:rPr lang="en-US" b="1" dirty="0"/>
              <a:t>Data Quality Assurance (DQA)</a:t>
            </a:r>
            <a:r>
              <a:rPr lang="en-US" dirty="0"/>
              <a:t>: A set of processes, that ensures that shore and </a:t>
            </a:r>
            <a:r>
              <a:rPr lang="en-US" u="sng" dirty="0"/>
              <a:t>shipboard based data used by </a:t>
            </a:r>
            <a:r>
              <a:rPr lang="en-US" u="sng" dirty="0" smtClean="0"/>
              <a:t>e-Navigation </a:t>
            </a:r>
            <a:r>
              <a:rPr lang="en-US" u="sng" dirty="0"/>
              <a:t>systems meets and complies with required quality specifications</a:t>
            </a:r>
            <a:r>
              <a:rPr lang="en-US" dirty="0"/>
              <a:t>. It is recommended that DQA is performed using a quality management system such as ISO/IEC 90003:2014 or relevant standards. </a:t>
            </a:r>
          </a:p>
        </p:txBody>
      </p:sp>
      <p:sp>
        <p:nvSpPr>
          <p:cNvPr id="6" name="TextBox 5"/>
          <p:cNvSpPr txBox="1"/>
          <p:nvPr/>
        </p:nvSpPr>
        <p:spPr>
          <a:xfrm>
            <a:off x="3563860" y="5805916"/>
            <a:ext cx="5014514" cy="215444"/>
          </a:xfrm>
          <a:prstGeom prst="rect">
            <a:avLst/>
          </a:prstGeom>
          <a:noFill/>
        </p:spPr>
        <p:txBody>
          <a:bodyPr wrap="none" rtlCol="0">
            <a:spAutoFit/>
          </a:bodyPr>
          <a:lstStyle/>
          <a:p>
            <a:pPr algn="l"/>
            <a:r>
              <a:rPr lang="en-GB" sz="800" dirty="0" smtClean="0"/>
              <a:t>Source: IMO Guidelines </a:t>
            </a:r>
            <a:r>
              <a:rPr lang="en-GB" sz="800" dirty="0"/>
              <a:t>on </a:t>
            </a:r>
            <a:r>
              <a:rPr lang="en-GB" sz="800" dirty="0" smtClean="0"/>
              <a:t>Human Centred Design and Software </a:t>
            </a:r>
            <a:r>
              <a:rPr lang="en-GB" sz="800" dirty="0"/>
              <a:t>quality assurance (SQA) in </a:t>
            </a:r>
            <a:r>
              <a:rPr lang="en-GB" sz="800" dirty="0" err="1"/>
              <a:t>e-navigation</a:t>
            </a:r>
            <a:endParaRPr lang="en-US" sz="800" dirty="0"/>
          </a:p>
        </p:txBody>
      </p:sp>
      <p:sp>
        <p:nvSpPr>
          <p:cNvPr id="5" name="Slide Number Placeholder 3"/>
          <p:cNvSpPr>
            <a:spLocks noGrp="1"/>
          </p:cNvSpPr>
          <p:nvPr>
            <p:ph type="sldNum" sz="quarter" idx="10"/>
          </p:nvPr>
        </p:nvSpPr>
        <p:spPr>
          <a:xfrm>
            <a:off x="8655050" y="6389688"/>
            <a:ext cx="481013" cy="381000"/>
          </a:xfrm>
        </p:spPr>
        <p:txBody>
          <a:bodyPr/>
          <a:lstStyle/>
          <a:p>
            <a:fld id="{DC5F9A34-6852-4F53-9196-8E25F3288D10}" type="slidenum">
              <a:rPr lang="en-US" smtClean="0"/>
              <a:pPr/>
              <a:t>15</a:t>
            </a:fld>
            <a:endParaRPr lang="en-US" dirty="0"/>
          </a:p>
        </p:txBody>
      </p:sp>
    </p:spTree>
    <p:extLst>
      <p:ext uri="{BB962C8B-B14F-4D97-AF65-F5344CB8AC3E}">
        <p14:creationId xmlns:p14="http://schemas.microsoft.com/office/powerpoint/2010/main" val="11465027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00" y="188550"/>
            <a:ext cx="5832810" cy="820737"/>
          </a:xfrm>
        </p:spPr>
        <p:txBody>
          <a:bodyPr/>
          <a:lstStyle/>
          <a:p>
            <a:r>
              <a:rPr lang="en-US" dirty="0" smtClean="0"/>
              <a:t>IMOs position on data Producers:</a:t>
            </a:r>
            <a:endParaRPr lang="en-US" dirty="0"/>
          </a:p>
        </p:txBody>
      </p:sp>
      <p:sp>
        <p:nvSpPr>
          <p:cNvPr id="3" name="Content Placeholder 2"/>
          <p:cNvSpPr>
            <a:spLocks noGrp="1"/>
          </p:cNvSpPr>
          <p:nvPr>
            <p:ph idx="1"/>
          </p:nvPr>
        </p:nvSpPr>
        <p:spPr>
          <a:xfrm>
            <a:off x="381001" y="2022475"/>
            <a:ext cx="8458200" cy="3554819"/>
          </a:xfrm>
        </p:spPr>
        <p:txBody>
          <a:bodyPr/>
          <a:lstStyle/>
          <a:p>
            <a:pPr marL="0" indent="0">
              <a:lnSpc>
                <a:spcPct val="150000"/>
              </a:lnSpc>
              <a:buNone/>
            </a:pPr>
            <a:r>
              <a:rPr lang="en-US" dirty="0"/>
              <a:t>5.9 Producers of input data should have lifecycle management practices in place to handle possible data format changes during the lifecycle. These lifecycle management practices should include timely announcements to software producers and end users about such changes. As part of the DQA </a:t>
            </a:r>
            <a:r>
              <a:rPr lang="en-US" u="sng" dirty="0"/>
              <a:t>producers of input data should test all data in service for conformance with relevant international standards</a:t>
            </a:r>
            <a:r>
              <a:rPr lang="en-US" dirty="0"/>
              <a:t>. </a:t>
            </a:r>
          </a:p>
        </p:txBody>
      </p:sp>
      <p:sp>
        <p:nvSpPr>
          <p:cNvPr id="4" name="Slide Number Placeholder 3"/>
          <p:cNvSpPr>
            <a:spLocks noGrp="1"/>
          </p:cNvSpPr>
          <p:nvPr>
            <p:ph type="sldNum" sz="quarter" idx="10"/>
          </p:nvPr>
        </p:nvSpPr>
        <p:spPr>
          <a:xfrm>
            <a:off x="8655050" y="6389688"/>
            <a:ext cx="481013" cy="381000"/>
          </a:xfrm>
        </p:spPr>
        <p:txBody>
          <a:bodyPr/>
          <a:lstStyle/>
          <a:p>
            <a:fld id="{DC5F9A34-6852-4F53-9196-8E25F3288D10}" type="slidenum">
              <a:rPr lang="en-US" smtClean="0"/>
              <a:pPr/>
              <a:t>16</a:t>
            </a:fld>
            <a:endParaRPr lang="en-US" dirty="0"/>
          </a:p>
        </p:txBody>
      </p:sp>
    </p:spTree>
    <p:extLst>
      <p:ext uri="{BB962C8B-B14F-4D97-AF65-F5344CB8AC3E}">
        <p14:creationId xmlns:p14="http://schemas.microsoft.com/office/powerpoint/2010/main" val="41538397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Further IMO Specifications:</a:t>
            </a:r>
            <a:endParaRPr lang="en-US" dirty="0"/>
          </a:p>
        </p:txBody>
      </p:sp>
      <p:sp>
        <p:nvSpPr>
          <p:cNvPr id="3" name="Content Placeholder 2"/>
          <p:cNvSpPr>
            <a:spLocks noGrp="1"/>
          </p:cNvSpPr>
          <p:nvPr>
            <p:ph idx="1"/>
          </p:nvPr>
        </p:nvSpPr>
        <p:spPr>
          <a:xfrm>
            <a:off x="467430" y="1701399"/>
            <a:ext cx="8209139" cy="3625608"/>
          </a:xfrm>
        </p:spPr>
        <p:txBody>
          <a:bodyPr/>
          <a:lstStyle/>
          <a:p>
            <a:pPr marL="0" indent="0">
              <a:spcAft>
                <a:spcPts val="600"/>
              </a:spcAft>
              <a:buNone/>
            </a:pPr>
            <a:r>
              <a:rPr lang="en-US" sz="2400" dirty="0"/>
              <a:t>Software quality is also </a:t>
            </a:r>
            <a:r>
              <a:rPr lang="en-US" sz="2400" dirty="0" smtClean="0"/>
              <a:t>dependent </a:t>
            </a:r>
            <a:r>
              <a:rPr lang="en-US" sz="2400" dirty="0"/>
              <a:t>on the quality of input data, which should conform to relevant international standards. </a:t>
            </a:r>
            <a:r>
              <a:rPr lang="en-US" sz="2400" dirty="0" smtClean="0"/>
              <a:t>... (</a:t>
            </a:r>
            <a:r>
              <a:rPr lang="en-US" sz="2400" dirty="0"/>
              <a:t>i.e. </a:t>
            </a:r>
            <a:r>
              <a:rPr lang="en-US" sz="2400" dirty="0" smtClean="0"/>
              <a:t>.. . IHO </a:t>
            </a:r>
            <a:r>
              <a:rPr lang="en-US" sz="2400" dirty="0"/>
              <a:t>standards for nautical information including Electronic Navigation Charts (ENC</a:t>
            </a:r>
            <a:r>
              <a:rPr lang="en-US" sz="2400" dirty="0" smtClean="0"/>
              <a:t>))…</a:t>
            </a:r>
            <a:endParaRPr lang="en-US" sz="2400" dirty="0"/>
          </a:p>
          <a:p>
            <a:pPr marL="0" indent="0">
              <a:spcAft>
                <a:spcPts val="600"/>
              </a:spcAft>
              <a:buNone/>
            </a:pPr>
            <a:r>
              <a:rPr lang="en-US" sz="2400" dirty="0" smtClean="0"/>
              <a:t>A </a:t>
            </a:r>
            <a:r>
              <a:rPr lang="en-US" sz="2400" dirty="0"/>
              <a:t>systematic approach to ensure data quality is recommended, and can include: </a:t>
            </a:r>
          </a:p>
          <a:p>
            <a:pPr marL="0" indent="0">
              <a:spcAft>
                <a:spcPts val="600"/>
              </a:spcAft>
              <a:buNone/>
            </a:pPr>
            <a:r>
              <a:rPr lang="en-US" sz="2400" dirty="0" smtClean="0"/>
              <a:t>defining </a:t>
            </a:r>
            <a:r>
              <a:rPr lang="en-US" sz="2400" dirty="0"/>
              <a:t>and evaluating data quality requirements in data production, acquisition and integration processes; </a:t>
            </a:r>
          </a:p>
        </p:txBody>
      </p:sp>
      <p:sp>
        <p:nvSpPr>
          <p:cNvPr id="4" name="Slide Number Placeholder 3"/>
          <p:cNvSpPr>
            <a:spLocks noGrp="1"/>
          </p:cNvSpPr>
          <p:nvPr>
            <p:ph type="sldNum" sz="quarter" idx="10"/>
          </p:nvPr>
        </p:nvSpPr>
        <p:spPr>
          <a:xfrm>
            <a:off x="8655050" y="6389688"/>
            <a:ext cx="481013" cy="381000"/>
          </a:xfrm>
        </p:spPr>
        <p:txBody>
          <a:bodyPr/>
          <a:lstStyle/>
          <a:p>
            <a:fld id="{DC5F9A34-6852-4F53-9196-8E25F3288D10}" type="slidenum">
              <a:rPr lang="en-US" smtClean="0"/>
              <a:pPr/>
              <a:t>17</a:t>
            </a:fld>
            <a:endParaRPr lang="en-US" dirty="0"/>
          </a:p>
        </p:txBody>
      </p:sp>
    </p:spTree>
    <p:extLst>
      <p:ext uri="{BB962C8B-B14F-4D97-AF65-F5344CB8AC3E}">
        <p14:creationId xmlns:p14="http://schemas.microsoft.com/office/powerpoint/2010/main" val="974834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hteck 54"/>
          <p:cNvSpPr/>
          <p:nvPr/>
        </p:nvSpPr>
        <p:spPr bwMode="auto">
          <a:xfrm>
            <a:off x="1693140" y="2132820"/>
            <a:ext cx="6479360" cy="3600500"/>
          </a:xfrm>
          <a:prstGeom prst="rect">
            <a:avLst/>
          </a:prstGeom>
          <a:solidFill>
            <a:schemeClr val="accent1">
              <a:lumMod val="40000"/>
              <a:lumOff val="6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66" name="Abgerundetes Rechteck 65"/>
          <p:cNvSpPr/>
          <p:nvPr/>
        </p:nvSpPr>
        <p:spPr bwMode="auto">
          <a:xfrm>
            <a:off x="7322638" y="2132820"/>
            <a:ext cx="1569962" cy="3600500"/>
          </a:xfrm>
          <a:prstGeom prst="roundRect">
            <a:avLst/>
          </a:prstGeom>
          <a:solidFill>
            <a:schemeClr val="accent1">
              <a:lumMod val="40000"/>
              <a:lumOff val="6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65" name="Abgerundetes Rechteck 64"/>
          <p:cNvSpPr/>
          <p:nvPr/>
        </p:nvSpPr>
        <p:spPr bwMode="auto">
          <a:xfrm>
            <a:off x="405011" y="2132820"/>
            <a:ext cx="1821362" cy="3600500"/>
          </a:xfrm>
          <a:prstGeom prst="roundRect">
            <a:avLst/>
          </a:prstGeom>
          <a:solidFill>
            <a:schemeClr val="accent1">
              <a:lumMod val="40000"/>
              <a:lumOff val="6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58" name="Abgerundetes Rechteck 57"/>
          <p:cNvSpPr/>
          <p:nvPr/>
        </p:nvSpPr>
        <p:spPr bwMode="auto">
          <a:xfrm>
            <a:off x="5364110" y="2276840"/>
            <a:ext cx="1151848" cy="3312460"/>
          </a:xfrm>
          <a:prstGeom prst="round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56" name="Abgerundetes Rechteck 55"/>
          <p:cNvSpPr/>
          <p:nvPr/>
        </p:nvSpPr>
        <p:spPr bwMode="auto">
          <a:xfrm>
            <a:off x="4211950" y="2276840"/>
            <a:ext cx="1151848" cy="3312460"/>
          </a:xfrm>
          <a:prstGeom prst="round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49" name="Abgerundetes Rechteck 48"/>
          <p:cNvSpPr/>
          <p:nvPr/>
        </p:nvSpPr>
        <p:spPr bwMode="auto">
          <a:xfrm>
            <a:off x="590338" y="2276840"/>
            <a:ext cx="1821362" cy="3312460"/>
          </a:xfrm>
          <a:prstGeom prst="round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 name="Title 1"/>
          <p:cNvSpPr>
            <a:spLocks noGrp="1"/>
          </p:cNvSpPr>
          <p:nvPr>
            <p:ph type="title"/>
          </p:nvPr>
        </p:nvSpPr>
        <p:spPr>
          <a:xfrm>
            <a:off x="107380" y="159923"/>
            <a:ext cx="5528055" cy="820737"/>
          </a:xfrm>
        </p:spPr>
        <p:txBody>
          <a:bodyPr/>
          <a:lstStyle/>
          <a:p>
            <a:r>
              <a:rPr lang="en-US" sz="2600" dirty="0" smtClean="0"/>
              <a:t>Data Supply Chain Certification</a:t>
            </a:r>
            <a:br>
              <a:rPr lang="en-US" sz="2600" dirty="0" smtClean="0"/>
            </a:br>
            <a:r>
              <a:rPr lang="en-US" sz="1800" dirty="0" smtClean="0"/>
              <a:t>Reducing data supply error budget</a:t>
            </a:r>
            <a:endParaRPr lang="en-US" sz="1800" dirty="0"/>
          </a:p>
        </p:txBody>
      </p:sp>
      <p:sp>
        <p:nvSpPr>
          <p:cNvPr id="4" name="Slide Number Placeholder 3"/>
          <p:cNvSpPr>
            <a:spLocks noGrp="1"/>
          </p:cNvSpPr>
          <p:nvPr>
            <p:ph type="sldNum" sz="quarter" idx="10"/>
          </p:nvPr>
        </p:nvSpPr>
        <p:spPr/>
        <p:txBody>
          <a:bodyPr/>
          <a:lstStyle/>
          <a:p>
            <a:fld id="{DC5F9A34-6852-4F53-9196-8E25F3288D10}" type="slidenum">
              <a:rPr lang="en-US" smtClean="0"/>
              <a:pPr/>
              <a:t>18</a:t>
            </a:fld>
            <a:endParaRPr lang="en-US"/>
          </a:p>
        </p:txBody>
      </p:sp>
      <p:sp>
        <p:nvSpPr>
          <p:cNvPr id="6" name="TextBox 5"/>
          <p:cNvSpPr txBox="1"/>
          <p:nvPr/>
        </p:nvSpPr>
        <p:spPr>
          <a:xfrm>
            <a:off x="590338" y="5733320"/>
            <a:ext cx="8157930" cy="492443"/>
          </a:xfrm>
          <a:prstGeom prst="rect">
            <a:avLst/>
          </a:prstGeom>
          <a:noFill/>
        </p:spPr>
        <p:txBody>
          <a:bodyPr wrap="square" rtlCol="0">
            <a:spAutoFit/>
          </a:bodyPr>
          <a:lstStyle/>
          <a:p>
            <a:pPr algn="l"/>
            <a:r>
              <a:rPr lang="en-US" sz="1300" dirty="0" smtClean="0"/>
              <a:t>The Data Supply Chain Certification proposed to IHO is built on the experience of the aviation industry.</a:t>
            </a:r>
          </a:p>
          <a:p>
            <a:pPr algn="l"/>
            <a:r>
              <a:rPr lang="en-US" sz="1300" dirty="0" smtClean="0"/>
              <a:t>DO-200A is defining the maximum accumulative error rate (10</a:t>
            </a:r>
            <a:r>
              <a:rPr lang="en-US" sz="1300" baseline="30000" dirty="0" smtClean="0"/>
              <a:t>-8</a:t>
            </a:r>
            <a:r>
              <a:rPr lang="en-US" sz="1300" dirty="0" smtClean="0"/>
              <a:t> for critical data) throughout the supply chain.</a:t>
            </a:r>
            <a:endParaRPr lang="en-US" sz="1300" dirty="0"/>
          </a:p>
        </p:txBody>
      </p:sp>
      <p:sp>
        <p:nvSpPr>
          <p:cNvPr id="7" name="TextBox 6"/>
          <p:cNvSpPr txBox="1"/>
          <p:nvPr/>
        </p:nvSpPr>
        <p:spPr>
          <a:xfrm>
            <a:off x="323410" y="1209490"/>
            <a:ext cx="8641200" cy="923330"/>
          </a:xfrm>
          <a:prstGeom prst="rect">
            <a:avLst/>
          </a:prstGeom>
          <a:noFill/>
        </p:spPr>
        <p:txBody>
          <a:bodyPr wrap="square" rtlCol="0">
            <a:spAutoFit/>
          </a:bodyPr>
          <a:lstStyle/>
          <a:p>
            <a:pPr algn="l"/>
            <a:r>
              <a:rPr lang="en-US" dirty="0" smtClean="0"/>
              <a:t>From data quality standards for data creation…..</a:t>
            </a:r>
          </a:p>
          <a:p>
            <a:pPr algn="l"/>
            <a:r>
              <a:rPr lang="en-US" dirty="0" smtClean="0"/>
              <a:t>	….. 	to Data Supply Chain Certification covering the full supply chain 		and reducing overall data error budget.</a:t>
            </a:r>
            <a:endParaRPr lang="en-US" dirty="0"/>
          </a:p>
        </p:txBody>
      </p:sp>
      <p:pic>
        <p:nvPicPr>
          <p:cNvPr id="8" name="Grafik 7"/>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15228" y="2364308"/>
            <a:ext cx="572302" cy="560622"/>
          </a:xfrm>
          <a:prstGeom prst="rect">
            <a:avLst/>
          </a:prstGeom>
        </p:spPr>
      </p:pic>
      <p:sp>
        <p:nvSpPr>
          <p:cNvPr id="9" name="Textfeld 8"/>
          <p:cNvSpPr txBox="1"/>
          <p:nvPr/>
        </p:nvSpPr>
        <p:spPr>
          <a:xfrm>
            <a:off x="1115520" y="2276840"/>
            <a:ext cx="902811" cy="276999"/>
          </a:xfrm>
          <a:prstGeom prst="rect">
            <a:avLst/>
          </a:prstGeom>
          <a:noFill/>
        </p:spPr>
        <p:txBody>
          <a:bodyPr wrap="none" rtlCol="0">
            <a:spAutoFit/>
          </a:bodyPr>
          <a:lstStyle/>
          <a:p>
            <a:pPr algn="l"/>
            <a:r>
              <a:rPr lang="en-US" sz="1200" b="1" dirty="0" smtClean="0"/>
              <a:t>S-57 Files</a:t>
            </a:r>
            <a:endParaRPr lang="en-US" sz="1200" b="1" dirty="0"/>
          </a:p>
        </p:txBody>
      </p:sp>
      <p:sp>
        <p:nvSpPr>
          <p:cNvPr id="11" name="Interaktive Schaltfläche: Dokument 10">
            <a:hlinkClick r:id="" action="ppaction://noaction" highlightClick="1"/>
          </p:cNvPr>
          <p:cNvSpPr/>
          <p:nvPr/>
        </p:nvSpPr>
        <p:spPr bwMode="auto">
          <a:xfrm>
            <a:off x="4483275" y="2777829"/>
            <a:ext cx="1296180" cy="1152160"/>
          </a:xfrm>
          <a:prstGeom prst="actionButtonDocumen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5" name="Rechtwinkliges Dreieck 14"/>
          <p:cNvSpPr/>
          <p:nvPr/>
        </p:nvSpPr>
        <p:spPr bwMode="auto">
          <a:xfrm rot="10800000" flipH="1">
            <a:off x="2951774" y="4790784"/>
            <a:ext cx="108016" cy="45719"/>
          </a:xfrm>
          <a:prstGeom prst="rtTriangle">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40" name="Abgerundetes Rechteck 39"/>
          <p:cNvSpPr/>
          <p:nvPr/>
        </p:nvSpPr>
        <p:spPr bwMode="auto">
          <a:xfrm>
            <a:off x="1411940" y="2636838"/>
            <a:ext cx="927750" cy="1224222"/>
          </a:xfrm>
          <a:prstGeom prst="roundRect">
            <a:avLst/>
          </a:prstGeom>
          <a:solidFill>
            <a:schemeClr val="accent1">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nvGrpSpPr>
          <p:cNvPr id="39" name="Gruppieren 38"/>
          <p:cNvGrpSpPr>
            <a:grpSpLocks noChangeAspect="1"/>
          </p:cNvGrpSpPr>
          <p:nvPr/>
        </p:nvGrpSpPr>
        <p:grpSpPr>
          <a:xfrm>
            <a:off x="1555960" y="2726682"/>
            <a:ext cx="670413" cy="846838"/>
            <a:chOff x="5004060" y="3429000"/>
            <a:chExt cx="1368190" cy="1728240"/>
          </a:xfrm>
        </p:grpSpPr>
        <p:grpSp>
          <p:nvGrpSpPr>
            <p:cNvPr id="23" name="Gruppieren 22"/>
            <p:cNvGrpSpPr/>
            <p:nvPr/>
          </p:nvGrpSpPr>
          <p:grpSpPr>
            <a:xfrm>
              <a:off x="5284019" y="3429000"/>
              <a:ext cx="1088231" cy="1435894"/>
              <a:chOff x="5292100" y="3426409"/>
              <a:chExt cx="1088231" cy="1435894"/>
            </a:xfrm>
          </p:grpSpPr>
          <p:sp>
            <p:nvSpPr>
              <p:cNvPr id="22" name="Freihandform 21"/>
              <p:cNvSpPr/>
              <p:nvPr/>
            </p:nvSpPr>
            <p:spPr bwMode="auto">
              <a:xfrm>
                <a:off x="5292100" y="3426409"/>
                <a:ext cx="1088231" cy="1435894"/>
              </a:xfrm>
              <a:custGeom>
                <a:avLst/>
                <a:gdLst>
                  <a:gd name="connsiteX0" fmla="*/ 4763 w 1088231"/>
                  <a:gd name="connsiteY0" fmla="*/ 4763 h 1435894"/>
                  <a:gd name="connsiteX1" fmla="*/ 728663 w 1088231"/>
                  <a:gd name="connsiteY1" fmla="*/ 0 h 1435894"/>
                  <a:gd name="connsiteX2" fmla="*/ 1088231 w 1088231"/>
                  <a:gd name="connsiteY2" fmla="*/ 361950 h 1435894"/>
                  <a:gd name="connsiteX3" fmla="*/ 1085850 w 1088231"/>
                  <a:gd name="connsiteY3" fmla="*/ 1435894 h 1435894"/>
                  <a:gd name="connsiteX4" fmla="*/ 0 w 1088231"/>
                  <a:gd name="connsiteY4" fmla="*/ 1433513 h 1435894"/>
                  <a:gd name="connsiteX5" fmla="*/ 4763 w 1088231"/>
                  <a:gd name="connsiteY5" fmla="*/ 4763 h 1435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8231" h="1435894">
                    <a:moveTo>
                      <a:pt x="4763" y="4763"/>
                    </a:moveTo>
                    <a:lnTo>
                      <a:pt x="728663" y="0"/>
                    </a:lnTo>
                    <a:lnTo>
                      <a:pt x="1088231" y="361950"/>
                    </a:lnTo>
                    <a:cubicBezTo>
                      <a:pt x="1087437" y="719931"/>
                      <a:pt x="1086644" y="1077913"/>
                      <a:pt x="1085850" y="1435894"/>
                    </a:cubicBezTo>
                    <a:lnTo>
                      <a:pt x="0" y="1433513"/>
                    </a:lnTo>
                    <a:cubicBezTo>
                      <a:pt x="794" y="955675"/>
                      <a:pt x="1587" y="477838"/>
                      <a:pt x="4763" y="4763"/>
                    </a:cubicBezTo>
                    <a:close/>
                  </a:path>
                </a:pathLst>
              </a:cu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0" name="Rechtwinkliges Dreieck 19"/>
              <p:cNvSpPr/>
              <p:nvPr/>
            </p:nvSpPr>
            <p:spPr bwMode="auto">
              <a:xfrm>
                <a:off x="6012200" y="3429000"/>
                <a:ext cx="368131" cy="360050"/>
              </a:xfrm>
              <a:prstGeom prst="rtTriangle">
                <a:avLst/>
              </a:prstGeom>
              <a:solidFill>
                <a:schemeClr val="accent1">
                  <a:lumMod val="7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grpSp>
          <p:nvGrpSpPr>
            <p:cNvPr id="24" name="Gruppieren 23"/>
            <p:cNvGrpSpPr/>
            <p:nvPr/>
          </p:nvGrpSpPr>
          <p:grpSpPr>
            <a:xfrm>
              <a:off x="5212009" y="3505316"/>
              <a:ext cx="1088231" cy="1435894"/>
              <a:chOff x="5292100" y="3426409"/>
              <a:chExt cx="1088231" cy="1435894"/>
            </a:xfrm>
          </p:grpSpPr>
          <p:sp>
            <p:nvSpPr>
              <p:cNvPr id="25" name="Freihandform 24"/>
              <p:cNvSpPr/>
              <p:nvPr/>
            </p:nvSpPr>
            <p:spPr bwMode="auto">
              <a:xfrm>
                <a:off x="5292100" y="3426409"/>
                <a:ext cx="1088231" cy="1435894"/>
              </a:xfrm>
              <a:custGeom>
                <a:avLst/>
                <a:gdLst>
                  <a:gd name="connsiteX0" fmla="*/ 4763 w 1088231"/>
                  <a:gd name="connsiteY0" fmla="*/ 4763 h 1435894"/>
                  <a:gd name="connsiteX1" fmla="*/ 728663 w 1088231"/>
                  <a:gd name="connsiteY1" fmla="*/ 0 h 1435894"/>
                  <a:gd name="connsiteX2" fmla="*/ 1088231 w 1088231"/>
                  <a:gd name="connsiteY2" fmla="*/ 361950 h 1435894"/>
                  <a:gd name="connsiteX3" fmla="*/ 1085850 w 1088231"/>
                  <a:gd name="connsiteY3" fmla="*/ 1435894 h 1435894"/>
                  <a:gd name="connsiteX4" fmla="*/ 0 w 1088231"/>
                  <a:gd name="connsiteY4" fmla="*/ 1433513 h 1435894"/>
                  <a:gd name="connsiteX5" fmla="*/ 4763 w 1088231"/>
                  <a:gd name="connsiteY5" fmla="*/ 4763 h 1435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8231" h="1435894">
                    <a:moveTo>
                      <a:pt x="4763" y="4763"/>
                    </a:moveTo>
                    <a:lnTo>
                      <a:pt x="728663" y="0"/>
                    </a:lnTo>
                    <a:lnTo>
                      <a:pt x="1088231" y="361950"/>
                    </a:lnTo>
                    <a:cubicBezTo>
                      <a:pt x="1087437" y="719931"/>
                      <a:pt x="1086644" y="1077913"/>
                      <a:pt x="1085850" y="1435894"/>
                    </a:cubicBezTo>
                    <a:lnTo>
                      <a:pt x="0" y="1433513"/>
                    </a:lnTo>
                    <a:cubicBezTo>
                      <a:pt x="794" y="955675"/>
                      <a:pt x="1587" y="477838"/>
                      <a:pt x="4763" y="4763"/>
                    </a:cubicBezTo>
                    <a:close/>
                  </a:path>
                </a:pathLst>
              </a:cu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6" name="Rechtwinkliges Dreieck 25"/>
              <p:cNvSpPr/>
              <p:nvPr/>
            </p:nvSpPr>
            <p:spPr bwMode="auto">
              <a:xfrm>
                <a:off x="6012200" y="3429000"/>
                <a:ext cx="368131" cy="360050"/>
              </a:xfrm>
              <a:prstGeom prst="rtTriangle">
                <a:avLst/>
              </a:prstGeom>
              <a:solidFill>
                <a:schemeClr val="accent1">
                  <a:lumMod val="7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grpSp>
          <p:nvGrpSpPr>
            <p:cNvPr id="27" name="Gruppieren 26"/>
            <p:cNvGrpSpPr/>
            <p:nvPr/>
          </p:nvGrpSpPr>
          <p:grpSpPr>
            <a:xfrm>
              <a:off x="5139999" y="3577326"/>
              <a:ext cx="1088231" cy="1435894"/>
              <a:chOff x="5292100" y="3426409"/>
              <a:chExt cx="1088231" cy="1435894"/>
            </a:xfrm>
          </p:grpSpPr>
          <p:sp>
            <p:nvSpPr>
              <p:cNvPr id="28" name="Freihandform 27"/>
              <p:cNvSpPr/>
              <p:nvPr/>
            </p:nvSpPr>
            <p:spPr bwMode="auto">
              <a:xfrm>
                <a:off x="5292100" y="3426409"/>
                <a:ext cx="1088231" cy="1435894"/>
              </a:xfrm>
              <a:custGeom>
                <a:avLst/>
                <a:gdLst>
                  <a:gd name="connsiteX0" fmla="*/ 4763 w 1088231"/>
                  <a:gd name="connsiteY0" fmla="*/ 4763 h 1435894"/>
                  <a:gd name="connsiteX1" fmla="*/ 728663 w 1088231"/>
                  <a:gd name="connsiteY1" fmla="*/ 0 h 1435894"/>
                  <a:gd name="connsiteX2" fmla="*/ 1088231 w 1088231"/>
                  <a:gd name="connsiteY2" fmla="*/ 361950 h 1435894"/>
                  <a:gd name="connsiteX3" fmla="*/ 1085850 w 1088231"/>
                  <a:gd name="connsiteY3" fmla="*/ 1435894 h 1435894"/>
                  <a:gd name="connsiteX4" fmla="*/ 0 w 1088231"/>
                  <a:gd name="connsiteY4" fmla="*/ 1433513 h 1435894"/>
                  <a:gd name="connsiteX5" fmla="*/ 4763 w 1088231"/>
                  <a:gd name="connsiteY5" fmla="*/ 4763 h 1435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8231" h="1435894">
                    <a:moveTo>
                      <a:pt x="4763" y="4763"/>
                    </a:moveTo>
                    <a:lnTo>
                      <a:pt x="728663" y="0"/>
                    </a:lnTo>
                    <a:lnTo>
                      <a:pt x="1088231" y="361950"/>
                    </a:lnTo>
                    <a:cubicBezTo>
                      <a:pt x="1087437" y="719931"/>
                      <a:pt x="1086644" y="1077913"/>
                      <a:pt x="1085850" y="1435894"/>
                    </a:cubicBezTo>
                    <a:lnTo>
                      <a:pt x="0" y="1433513"/>
                    </a:lnTo>
                    <a:cubicBezTo>
                      <a:pt x="794" y="955675"/>
                      <a:pt x="1587" y="477838"/>
                      <a:pt x="4763" y="4763"/>
                    </a:cubicBezTo>
                    <a:close/>
                  </a:path>
                </a:pathLst>
              </a:cu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9" name="Rechtwinkliges Dreieck 28"/>
              <p:cNvSpPr/>
              <p:nvPr/>
            </p:nvSpPr>
            <p:spPr bwMode="auto">
              <a:xfrm>
                <a:off x="6012200" y="3429000"/>
                <a:ext cx="368131" cy="360050"/>
              </a:xfrm>
              <a:prstGeom prst="rtTriangle">
                <a:avLst/>
              </a:prstGeom>
              <a:solidFill>
                <a:schemeClr val="accent1">
                  <a:lumMod val="7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grpSp>
          <p:nvGrpSpPr>
            <p:cNvPr id="30" name="Gruppieren 29"/>
            <p:cNvGrpSpPr/>
            <p:nvPr/>
          </p:nvGrpSpPr>
          <p:grpSpPr>
            <a:xfrm>
              <a:off x="5076070" y="3645030"/>
              <a:ext cx="1088231" cy="1435894"/>
              <a:chOff x="5292100" y="3426409"/>
              <a:chExt cx="1088231" cy="1435894"/>
            </a:xfrm>
          </p:grpSpPr>
          <p:sp>
            <p:nvSpPr>
              <p:cNvPr id="31" name="Freihandform 30"/>
              <p:cNvSpPr/>
              <p:nvPr/>
            </p:nvSpPr>
            <p:spPr bwMode="auto">
              <a:xfrm>
                <a:off x="5292100" y="3426409"/>
                <a:ext cx="1088231" cy="1435894"/>
              </a:xfrm>
              <a:custGeom>
                <a:avLst/>
                <a:gdLst>
                  <a:gd name="connsiteX0" fmla="*/ 4763 w 1088231"/>
                  <a:gd name="connsiteY0" fmla="*/ 4763 h 1435894"/>
                  <a:gd name="connsiteX1" fmla="*/ 728663 w 1088231"/>
                  <a:gd name="connsiteY1" fmla="*/ 0 h 1435894"/>
                  <a:gd name="connsiteX2" fmla="*/ 1088231 w 1088231"/>
                  <a:gd name="connsiteY2" fmla="*/ 361950 h 1435894"/>
                  <a:gd name="connsiteX3" fmla="*/ 1085850 w 1088231"/>
                  <a:gd name="connsiteY3" fmla="*/ 1435894 h 1435894"/>
                  <a:gd name="connsiteX4" fmla="*/ 0 w 1088231"/>
                  <a:gd name="connsiteY4" fmla="*/ 1433513 h 1435894"/>
                  <a:gd name="connsiteX5" fmla="*/ 4763 w 1088231"/>
                  <a:gd name="connsiteY5" fmla="*/ 4763 h 1435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8231" h="1435894">
                    <a:moveTo>
                      <a:pt x="4763" y="4763"/>
                    </a:moveTo>
                    <a:lnTo>
                      <a:pt x="728663" y="0"/>
                    </a:lnTo>
                    <a:lnTo>
                      <a:pt x="1088231" y="361950"/>
                    </a:lnTo>
                    <a:cubicBezTo>
                      <a:pt x="1087437" y="719931"/>
                      <a:pt x="1086644" y="1077913"/>
                      <a:pt x="1085850" y="1435894"/>
                    </a:cubicBezTo>
                    <a:lnTo>
                      <a:pt x="0" y="1433513"/>
                    </a:lnTo>
                    <a:cubicBezTo>
                      <a:pt x="794" y="955675"/>
                      <a:pt x="1587" y="477838"/>
                      <a:pt x="4763" y="4763"/>
                    </a:cubicBezTo>
                    <a:close/>
                  </a:path>
                </a:pathLst>
              </a:cu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2" name="Rechtwinkliges Dreieck 31"/>
              <p:cNvSpPr/>
              <p:nvPr/>
            </p:nvSpPr>
            <p:spPr bwMode="auto">
              <a:xfrm>
                <a:off x="6012200" y="3429000"/>
                <a:ext cx="368131" cy="360050"/>
              </a:xfrm>
              <a:prstGeom prst="rtTriangle">
                <a:avLst/>
              </a:prstGeom>
              <a:solidFill>
                <a:schemeClr val="accent1">
                  <a:lumMod val="7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grpSp>
          <p:nvGrpSpPr>
            <p:cNvPr id="33" name="Gruppieren 32"/>
            <p:cNvGrpSpPr/>
            <p:nvPr/>
          </p:nvGrpSpPr>
          <p:grpSpPr>
            <a:xfrm>
              <a:off x="5004060" y="3721346"/>
              <a:ext cx="1088231" cy="1435894"/>
              <a:chOff x="5292100" y="3426409"/>
              <a:chExt cx="1088231" cy="1435894"/>
            </a:xfrm>
          </p:grpSpPr>
          <p:sp>
            <p:nvSpPr>
              <p:cNvPr id="34" name="Freihandform 33"/>
              <p:cNvSpPr/>
              <p:nvPr/>
            </p:nvSpPr>
            <p:spPr bwMode="auto">
              <a:xfrm>
                <a:off x="5292100" y="3426409"/>
                <a:ext cx="1088231" cy="1435894"/>
              </a:xfrm>
              <a:custGeom>
                <a:avLst/>
                <a:gdLst>
                  <a:gd name="connsiteX0" fmla="*/ 4763 w 1088231"/>
                  <a:gd name="connsiteY0" fmla="*/ 4763 h 1435894"/>
                  <a:gd name="connsiteX1" fmla="*/ 728663 w 1088231"/>
                  <a:gd name="connsiteY1" fmla="*/ 0 h 1435894"/>
                  <a:gd name="connsiteX2" fmla="*/ 1088231 w 1088231"/>
                  <a:gd name="connsiteY2" fmla="*/ 361950 h 1435894"/>
                  <a:gd name="connsiteX3" fmla="*/ 1085850 w 1088231"/>
                  <a:gd name="connsiteY3" fmla="*/ 1435894 h 1435894"/>
                  <a:gd name="connsiteX4" fmla="*/ 0 w 1088231"/>
                  <a:gd name="connsiteY4" fmla="*/ 1433513 h 1435894"/>
                  <a:gd name="connsiteX5" fmla="*/ 4763 w 1088231"/>
                  <a:gd name="connsiteY5" fmla="*/ 4763 h 1435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8231" h="1435894">
                    <a:moveTo>
                      <a:pt x="4763" y="4763"/>
                    </a:moveTo>
                    <a:lnTo>
                      <a:pt x="728663" y="0"/>
                    </a:lnTo>
                    <a:lnTo>
                      <a:pt x="1088231" y="361950"/>
                    </a:lnTo>
                    <a:cubicBezTo>
                      <a:pt x="1087437" y="719931"/>
                      <a:pt x="1086644" y="1077913"/>
                      <a:pt x="1085850" y="1435894"/>
                    </a:cubicBezTo>
                    <a:lnTo>
                      <a:pt x="0" y="1433513"/>
                    </a:lnTo>
                    <a:cubicBezTo>
                      <a:pt x="794" y="955675"/>
                      <a:pt x="1587" y="477838"/>
                      <a:pt x="4763" y="4763"/>
                    </a:cubicBezTo>
                    <a:close/>
                  </a:path>
                </a:pathLst>
              </a:cu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5" name="Rechtwinkliges Dreieck 34"/>
              <p:cNvSpPr/>
              <p:nvPr/>
            </p:nvSpPr>
            <p:spPr bwMode="auto">
              <a:xfrm>
                <a:off x="6012200" y="3429000"/>
                <a:ext cx="368131" cy="360050"/>
              </a:xfrm>
              <a:prstGeom prst="rtTriangle">
                <a:avLst/>
              </a:prstGeom>
              <a:solidFill>
                <a:schemeClr val="accent1">
                  <a:lumMod val="7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grpSp>
      <p:sp>
        <p:nvSpPr>
          <p:cNvPr id="41" name="Textfeld 40"/>
          <p:cNvSpPr txBox="1"/>
          <p:nvPr/>
        </p:nvSpPr>
        <p:spPr>
          <a:xfrm>
            <a:off x="1424409" y="3584061"/>
            <a:ext cx="902811" cy="276999"/>
          </a:xfrm>
          <a:prstGeom prst="rect">
            <a:avLst/>
          </a:prstGeom>
          <a:noFill/>
        </p:spPr>
        <p:txBody>
          <a:bodyPr wrap="none" rtlCol="0">
            <a:spAutoFit/>
          </a:bodyPr>
          <a:lstStyle/>
          <a:p>
            <a:pPr algn="l"/>
            <a:r>
              <a:rPr lang="en-US" sz="1200" b="1" dirty="0" smtClean="0"/>
              <a:t>ENC Files</a:t>
            </a:r>
            <a:endParaRPr lang="en-US" sz="1200" b="1" dirty="0"/>
          </a:p>
        </p:txBody>
      </p:sp>
      <p:sp>
        <p:nvSpPr>
          <p:cNvPr id="42" name="Abgerundetes Rechteck 41"/>
          <p:cNvSpPr/>
          <p:nvPr/>
        </p:nvSpPr>
        <p:spPr bwMode="auto">
          <a:xfrm>
            <a:off x="3059790" y="2276840"/>
            <a:ext cx="1151848" cy="3312460"/>
          </a:xfrm>
          <a:prstGeom prst="round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50" name="Textfeld 49"/>
          <p:cNvSpPr txBox="1"/>
          <p:nvPr/>
        </p:nvSpPr>
        <p:spPr>
          <a:xfrm>
            <a:off x="707142" y="4005080"/>
            <a:ext cx="1620078" cy="276999"/>
          </a:xfrm>
          <a:prstGeom prst="rect">
            <a:avLst/>
          </a:prstGeom>
          <a:solidFill>
            <a:srgbClr val="FFFF00"/>
          </a:solidFill>
        </p:spPr>
        <p:txBody>
          <a:bodyPr wrap="square" rtlCol="0">
            <a:spAutoFit/>
          </a:bodyPr>
          <a:lstStyle/>
          <a:p>
            <a:pPr algn="ctr"/>
            <a:r>
              <a:rPr lang="en-US" sz="1200" b="1" dirty="0" smtClean="0"/>
              <a:t>ISO Certification</a:t>
            </a:r>
            <a:endParaRPr lang="en-US" sz="1200" b="1" dirty="0"/>
          </a:p>
        </p:txBody>
      </p:sp>
      <p:sp>
        <p:nvSpPr>
          <p:cNvPr id="51" name="Textfeld 50"/>
          <p:cNvSpPr txBox="1"/>
          <p:nvPr/>
        </p:nvSpPr>
        <p:spPr>
          <a:xfrm>
            <a:off x="3131800" y="4005079"/>
            <a:ext cx="3295272" cy="276999"/>
          </a:xfrm>
          <a:prstGeom prst="rect">
            <a:avLst/>
          </a:prstGeom>
          <a:solidFill>
            <a:srgbClr val="FFFF00"/>
          </a:solidFill>
        </p:spPr>
        <p:txBody>
          <a:bodyPr wrap="square" rtlCol="0">
            <a:spAutoFit/>
          </a:bodyPr>
          <a:lstStyle/>
          <a:p>
            <a:pPr algn="ctr"/>
            <a:r>
              <a:rPr lang="en-US" sz="1200" b="1" dirty="0" smtClean="0"/>
              <a:t>ISO Certification</a:t>
            </a:r>
            <a:endParaRPr lang="en-US" sz="1200" b="1" dirty="0"/>
          </a:p>
        </p:txBody>
      </p:sp>
      <p:sp>
        <p:nvSpPr>
          <p:cNvPr id="52" name="Textfeld 51"/>
          <p:cNvSpPr txBox="1"/>
          <p:nvPr/>
        </p:nvSpPr>
        <p:spPr>
          <a:xfrm>
            <a:off x="4267245" y="4365130"/>
            <a:ext cx="2159827" cy="276999"/>
          </a:xfrm>
          <a:prstGeom prst="rect">
            <a:avLst/>
          </a:prstGeom>
          <a:solidFill>
            <a:srgbClr val="FFC000"/>
          </a:solidFill>
        </p:spPr>
        <p:txBody>
          <a:bodyPr wrap="square" rtlCol="0">
            <a:spAutoFit/>
          </a:bodyPr>
          <a:lstStyle/>
          <a:p>
            <a:pPr algn="ctr"/>
            <a:r>
              <a:rPr lang="en-US" sz="1200" b="1" dirty="0" smtClean="0"/>
              <a:t>SENC Certification</a:t>
            </a:r>
            <a:endParaRPr lang="en-US" sz="1200" b="1" dirty="0"/>
          </a:p>
        </p:txBody>
      </p:sp>
      <p:pic>
        <p:nvPicPr>
          <p:cNvPr id="11271" name="Picture 7"/>
          <p:cNvPicPr>
            <a:picLocks noChangeAspect="1" noChangeArrowheads="1"/>
          </p:cNvPicPr>
          <p:nvPr/>
        </p:nvPicPr>
        <p:blipFill rotWithShape="1">
          <a:blip r:embed="rId4">
            <a:extLst>
              <a:ext uri="{28A0092B-C50C-407E-A947-70E740481C1C}">
                <a14:useLocalDpi xmlns:a14="http://schemas.microsoft.com/office/drawing/2010/main" val="0"/>
              </a:ext>
            </a:extLst>
          </a:blip>
          <a:srcRect b="15714"/>
          <a:stretch/>
        </p:blipFill>
        <p:spPr bwMode="auto">
          <a:xfrm>
            <a:off x="3131800" y="2636891"/>
            <a:ext cx="1008140" cy="872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72" name="Picture 8"/>
          <p:cNvPicPr>
            <a:picLocks noChangeAspect="1" noChangeArrowheads="1"/>
          </p:cNvPicPr>
          <p:nvPr/>
        </p:nvPicPr>
        <p:blipFill rotWithShape="1">
          <a:blip r:embed="rId5">
            <a:extLst>
              <a:ext uri="{28A0092B-C50C-407E-A947-70E740481C1C}">
                <a14:useLocalDpi xmlns:a14="http://schemas.microsoft.com/office/drawing/2010/main" val="0"/>
              </a:ext>
            </a:extLst>
          </a:blip>
          <a:srcRect b="20880"/>
          <a:stretch/>
        </p:blipFill>
        <p:spPr bwMode="auto">
          <a:xfrm>
            <a:off x="4339254" y="2636890"/>
            <a:ext cx="944488" cy="8720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74" name="Picture 10"/>
          <p:cNvPicPr>
            <a:picLocks noChangeAspect="1" noChangeArrowheads="1"/>
          </p:cNvPicPr>
          <p:nvPr/>
        </p:nvPicPr>
        <p:blipFill rotWithShape="1">
          <a:blip r:embed="rId6">
            <a:extLst>
              <a:ext uri="{28A0092B-C50C-407E-A947-70E740481C1C}">
                <a14:useLocalDpi xmlns:a14="http://schemas.microsoft.com/office/drawing/2010/main" val="0"/>
              </a:ext>
            </a:extLst>
          </a:blip>
          <a:srcRect b="14654"/>
          <a:stretch/>
        </p:blipFill>
        <p:spPr bwMode="auto">
          <a:xfrm>
            <a:off x="5436120" y="2640981"/>
            <a:ext cx="990952" cy="867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3" name="Textfeld 52"/>
          <p:cNvSpPr txBox="1"/>
          <p:nvPr/>
        </p:nvSpPr>
        <p:spPr>
          <a:xfrm>
            <a:off x="3131800" y="2311187"/>
            <a:ext cx="913583" cy="276999"/>
          </a:xfrm>
          <a:prstGeom prst="rect">
            <a:avLst/>
          </a:prstGeom>
          <a:noFill/>
        </p:spPr>
        <p:txBody>
          <a:bodyPr wrap="none" rtlCol="0">
            <a:spAutoFit/>
          </a:bodyPr>
          <a:lstStyle/>
          <a:p>
            <a:pPr algn="l"/>
            <a:r>
              <a:rPr lang="en-US" sz="1200" b="1" dirty="0" smtClean="0">
                <a:solidFill>
                  <a:schemeClr val="bg1"/>
                </a:solidFill>
              </a:rPr>
              <a:t>Validation</a:t>
            </a:r>
            <a:endParaRPr lang="en-US" sz="1200" b="1" dirty="0">
              <a:solidFill>
                <a:schemeClr val="bg1"/>
              </a:solidFill>
            </a:endParaRPr>
          </a:p>
        </p:txBody>
      </p:sp>
      <p:sp>
        <p:nvSpPr>
          <p:cNvPr id="60" name="Textfeld 59"/>
          <p:cNvSpPr txBox="1"/>
          <p:nvPr/>
        </p:nvSpPr>
        <p:spPr>
          <a:xfrm>
            <a:off x="4302727" y="2311187"/>
            <a:ext cx="989373" cy="276999"/>
          </a:xfrm>
          <a:prstGeom prst="rect">
            <a:avLst/>
          </a:prstGeom>
          <a:noFill/>
        </p:spPr>
        <p:txBody>
          <a:bodyPr wrap="none" rtlCol="0">
            <a:spAutoFit/>
          </a:bodyPr>
          <a:lstStyle/>
          <a:p>
            <a:pPr algn="l"/>
            <a:r>
              <a:rPr lang="en-US" sz="1200" b="1" dirty="0" smtClean="0">
                <a:solidFill>
                  <a:schemeClr val="bg1"/>
                </a:solidFill>
              </a:rPr>
              <a:t>Encryption</a:t>
            </a:r>
            <a:endParaRPr lang="en-US" sz="1200" b="1" dirty="0">
              <a:solidFill>
                <a:schemeClr val="bg1"/>
              </a:solidFill>
            </a:endParaRPr>
          </a:p>
        </p:txBody>
      </p:sp>
      <p:sp>
        <p:nvSpPr>
          <p:cNvPr id="61" name="Textfeld 60"/>
          <p:cNvSpPr txBox="1"/>
          <p:nvPr/>
        </p:nvSpPr>
        <p:spPr>
          <a:xfrm>
            <a:off x="5465982" y="2311187"/>
            <a:ext cx="1050288" cy="276999"/>
          </a:xfrm>
          <a:prstGeom prst="rect">
            <a:avLst/>
          </a:prstGeom>
          <a:noFill/>
        </p:spPr>
        <p:txBody>
          <a:bodyPr wrap="none" rtlCol="0">
            <a:spAutoFit/>
          </a:bodyPr>
          <a:lstStyle/>
          <a:p>
            <a:pPr algn="l"/>
            <a:r>
              <a:rPr lang="en-US" sz="1200" b="1" dirty="0" smtClean="0">
                <a:solidFill>
                  <a:schemeClr val="bg1"/>
                </a:solidFill>
              </a:rPr>
              <a:t>Distribution</a:t>
            </a:r>
            <a:endParaRPr lang="en-US" sz="1200" b="1" dirty="0">
              <a:solidFill>
                <a:schemeClr val="bg1"/>
              </a:solidFill>
            </a:endParaRPr>
          </a:p>
        </p:txBody>
      </p:sp>
      <p:sp>
        <p:nvSpPr>
          <p:cNvPr id="54" name="Gestreifter Pfeil nach rechts 53"/>
          <p:cNvSpPr/>
          <p:nvPr/>
        </p:nvSpPr>
        <p:spPr bwMode="auto">
          <a:xfrm>
            <a:off x="2411700" y="2630035"/>
            <a:ext cx="648090" cy="864351"/>
          </a:xfrm>
          <a:prstGeom prst="stripedRightArrow">
            <a:avLst/>
          </a:prstGeom>
          <a:solidFill>
            <a:schemeClr val="accent1">
              <a:lumMod val="75000"/>
            </a:schemeClr>
          </a:solidFill>
          <a:ln w="12700" cap="flat" cmpd="sng" algn="ctr">
            <a:solidFill>
              <a:schemeClr val="accent1">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63" name="Gestreifter Pfeil nach rechts 62"/>
          <p:cNvSpPr/>
          <p:nvPr/>
        </p:nvSpPr>
        <p:spPr bwMode="auto">
          <a:xfrm>
            <a:off x="6515958" y="2630035"/>
            <a:ext cx="648090" cy="864351"/>
          </a:xfrm>
          <a:prstGeom prst="stripedRightArrow">
            <a:avLst/>
          </a:prstGeom>
          <a:solidFill>
            <a:schemeClr val="accent1">
              <a:lumMod val="75000"/>
            </a:schemeClr>
          </a:solidFill>
          <a:ln w="12700" cap="flat" cmpd="sng" algn="ctr">
            <a:solidFill>
              <a:schemeClr val="accent1">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68" name="Abgerundetes Rechteck 67"/>
          <p:cNvSpPr/>
          <p:nvPr/>
        </p:nvSpPr>
        <p:spPr bwMode="auto">
          <a:xfrm>
            <a:off x="7596420" y="2276840"/>
            <a:ext cx="1151848" cy="3312460"/>
          </a:xfrm>
          <a:prstGeom prst="round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pic>
        <p:nvPicPr>
          <p:cNvPr id="11278" name="Picture 14" descr="C:\Users\eengler\AppData\Local\Microsoft\Windows\Temporary Internet Files\Content.IE5\BCW4LLDP\monitor-309581_640[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58286" y="2376242"/>
            <a:ext cx="629393" cy="583172"/>
          </a:xfrm>
          <a:prstGeom prst="rect">
            <a:avLst/>
          </a:prstGeom>
          <a:noFill/>
          <a:extLst>
            <a:ext uri="{909E8E84-426E-40DD-AFC4-6F175D3DCCD1}">
              <a14:hiddenFill xmlns:a14="http://schemas.microsoft.com/office/drawing/2010/main">
                <a:solidFill>
                  <a:srgbClr val="FFFFFF"/>
                </a:solidFill>
              </a14:hiddenFill>
            </a:ext>
          </a:extLst>
        </p:spPr>
      </p:pic>
      <p:sp>
        <p:nvSpPr>
          <p:cNvPr id="71" name="Textfeld 70"/>
          <p:cNvSpPr txBox="1"/>
          <p:nvPr/>
        </p:nvSpPr>
        <p:spPr>
          <a:xfrm>
            <a:off x="7668354" y="3543415"/>
            <a:ext cx="1019325" cy="461665"/>
          </a:xfrm>
          <a:prstGeom prst="rect">
            <a:avLst/>
          </a:prstGeom>
          <a:solidFill>
            <a:srgbClr val="FCB6F7"/>
          </a:solidFill>
        </p:spPr>
        <p:txBody>
          <a:bodyPr wrap="square" rtlCol="0">
            <a:spAutoFit/>
          </a:bodyPr>
          <a:lstStyle/>
          <a:p>
            <a:pPr algn="ctr"/>
            <a:r>
              <a:rPr lang="en-US" sz="1200" b="1" dirty="0" smtClean="0"/>
              <a:t>Type Approval</a:t>
            </a:r>
            <a:endParaRPr lang="en-US" sz="1200" b="1" dirty="0"/>
          </a:p>
        </p:txBody>
      </p:sp>
      <p:pic>
        <p:nvPicPr>
          <p:cNvPr id="11280" name="Picture 16"/>
          <p:cNvPicPr>
            <a:picLocks noChangeAspect="1" noChangeArrowheads="1"/>
          </p:cNvPicPr>
          <p:nvPr/>
        </p:nvPicPr>
        <p:blipFill rotWithShape="1">
          <a:blip r:embed="rId8">
            <a:clrChange>
              <a:clrFrom>
                <a:srgbClr val="FFFFFF"/>
              </a:clrFrom>
              <a:clrTo>
                <a:srgbClr val="FFFFFF">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rcRect t="23972"/>
          <a:stretch/>
        </p:blipFill>
        <p:spPr bwMode="auto">
          <a:xfrm>
            <a:off x="7149993" y="2896105"/>
            <a:ext cx="1462827" cy="493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6" name="Richtungspfeil 75"/>
          <p:cNvSpPr/>
          <p:nvPr/>
        </p:nvSpPr>
        <p:spPr bwMode="auto">
          <a:xfrm flipH="1">
            <a:off x="2034286" y="4790784"/>
            <a:ext cx="1385553" cy="726506"/>
          </a:xfrm>
          <a:prstGeom prst="homePlate">
            <a:avLst/>
          </a:prstGeom>
          <a:solidFill>
            <a:schemeClr val="accent1">
              <a:lumMod val="60000"/>
              <a:lumOff val="40000"/>
            </a:schemeClr>
          </a:solidFill>
          <a:ln w="28575" cap="flat" cmpd="sng" algn="ctr">
            <a:solidFill>
              <a:schemeClr val="accent1">
                <a:lumMod val="75000"/>
              </a:schemeClr>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rPr>
              <a:t>Extendable</a:t>
            </a:r>
            <a:endParaRPr kumimoji="0" lang="en-US" sz="1000" b="0" i="0" u="none" strike="noStrike" cap="none" normalizeH="0" baseline="0" dirty="0">
              <a:ln>
                <a:noFill/>
              </a:ln>
              <a:solidFill>
                <a:schemeClr val="tx1"/>
              </a:solidFill>
              <a:effectLst/>
              <a:latin typeface="Arial" charset="0"/>
            </a:endParaRPr>
          </a:p>
        </p:txBody>
      </p:sp>
      <p:sp>
        <p:nvSpPr>
          <p:cNvPr id="62" name="Richtungspfeil 61"/>
          <p:cNvSpPr/>
          <p:nvPr/>
        </p:nvSpPr>
        <p:spPr bwMode="auto">
          <a:xfrm flipH="1">
            <a:off x="2951772" y="4790784"/>
            <a:ext cx="5732702" cy="726506"/>
          </a:xfrm>
          <a:prstGeom prst="homePlate">
            <a:avLst/>
          </a:prstGeom>
          <a:solidFill>
            <a:schemeClr val="accent1">
              <a:lumMod val="40000"/>
              <a:lumOff val="60000"/>
            </a:schemeClr>
          </a:solidFill>
          <a:ln w="28575" cap="flat" cmpd="sng" algn="ctr">
            <a:solidFill>
              <a:schemeClr val="accent1">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Data Supply Chain Certification</a:t>
            </a: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latin typeface="Arial" charset="0"/>
              </a:rPr>
              <a:t>(Data Quality, Integrity and Interoperability)</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Focus: data across entire supply chain</a:t>
            </a:r>
            <a:endParaRPr kumimoji="0" lang="en-US" sz="1200" b="0" i="0" u="none" strike="noStrike" cap="none" normalizeH="0" baseline="0" dirty="0">
              <a:ln>
                <a:noFill/>
              </a:ln>
              <a:solidFill>
                <a:schemeClr val="tx1"/>
              </a:solidFill>
              <a:effectLst/>
              <a:latin typeface="Arial" charset="0"/>
            </a:endParaRPr>
          </a:p>
        </p:txBody>
      </p:sp>
      <p:sp>
        <p:nvSpPr>
          <p:cNvPr id="11264" name="Rechteck 11263"/>
          <p:cNvSpPr/>
          <p:nvPr/>
        </p:nvSpPr>
        <p:spPr>
          <a:xfrm>
            <a:off x="665773" y="4377499"/>
            <a:ext cx="1673917" cy="1015663"/>
          </a:xfrm>
          <a:prstGeom prst="rect">
            <a:avLst/>
          </a:prstGeom>
        </p:spPr>
        <p:txBody>
          <a:bodyPr wrap="square">
            <a:spAutoFit/>
          </a:bodyPr>
          <a:lstStyle/>
          <a:p>
            <a:pPr algn="ctr"/>
            <a:r>
              <a:rPr lang="en-US" sz="1200" dirty="0" smtClean="0">
                <a:solidFill>
                  <a:schemeClr val="bg1"/>
                </a:solidFill>
                <a:latin typeface="Arial" charset="0"/>
              </a:rPr>
              <a:t>Process Documentation)</a:t>
            </a:r>
            <a:endParaRPr lang="en-US" sz="1200" dirty="0">
              <a:solidFill>
                <a:schemeClr val="bg1"/>
              </a:solidFill>
              <a:latin typeface="Arial" charset="0"/>
            </a:endParaRPr>
          </a:p>
          <a:p>
            <a:pPr algn="ctr"/>
            <a:r>
              <a:rPr lang="en-US" sz="1200" dirty="0">
                <a:solidFill>
                  <a:schemeClr val="bg1"/>
                </a:solidFill>
                <a:latin typeface="Arial" charset="0"/>
              </a:rPr>
              <a:t>Focus: </a:t>
            </a:r>
            <a:endParaRPr lang="en-US" sz="1200" dirty="0" smtClean="0">
              <a:solidFill>
                <a:schemeClr val="bg1"/>
              </a:solidFill>
              <a:latin typeface="Arial" charset="0"/>
            </a:endParaRPr>
          </a:p>
          <a:p>
            <a:pPr algn="ctr"/>
            <a:r>
              <a:rPr lang="en-US" sz="1200" dirty="0" smtClean="0">
                <a:solidFill>
                  <a:schemeClr val="bg1"/>
                </a:solidFill>
                <a:latin typeface="Arial" charset="0"/>
              </a:rPr>
              <a:t>process within segment</a:t>
            </a:r>
            <a:endParaRPr lang="en-US" sz="1200" dirty="0">
              <a:solidFill>
                <a:schemeClr val="bg1"/>
              </a:solidFill>
              <a:latin typeface="Arial" charset="0"/>
            </a:endParaRPr>
          </a:p>
        </p:txBody>
      </p:sp>
      <p:sp>
        <p:nvSpPr>
          <p:cNvPr id="78" name="Textfeld 77"/>
          <p:cNvSpPr txBox="1"/>
          <p:nvPr/>
        </p:nvSpPr>
        <p:spPr>
          <a:xfrm>
            <a:off x="7668430" y="4119495"/>
            <a:ext cx="1019325" cy="646331"/>
          </a:xfrm>
          <a:prstGeom prst="rect">
            <a:avLst/>
          </a:prstGeom>
          <a:solidFill>
            <a:srgbClr val="FCB6F7"/>
          </a:solidFill>
        </p:spPr>
        <p:txBody>
          <a:bodyPr wrap="square" rtlCol="0">
            <a:spAutoFit/>
          </a:bodyPr>
          <a:lstStyle/>
          <a:p>
            <a:pPr algn="ctr"/>
            <a:r>
              <a:rPr lang="en-US" sz="1200" b="1" dirty="0" smtClean="0"/>
              <a:t>Data product standards</a:t>
            </a:r>
            <a:endParaRPr lang="en-US" sz="1200" b="1" dirty="0"/>
          </a:p>
        </p:txBody>
      </p:sp>
    </p:spTree>
    <p:extLst>
      <p:ext uri="{BB962C8B-B14F-4D97-AF65-F5344CB8AC3E}">
        <p14:creationId xmlns:p14="http://schemas.microsoft.com/office/powerpoint/2010/main" val="1634319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42" name="Rectangle 2"/>
          <p:cNvSpPr>
            <a:spLocks noGrp="1" noChangeArrowheads="1"/>
          </p:cNvSpPr>
          <p:nvPr>
            <p:ph type="title"/>
          </p:nvPr>
        </p:nvSpPr>
        <p:spPr>
          <a:xfrm>
            <a:off x="107380" y="116540"/>
            <a:ext cx="8310282" cy="954738"/>
          </a:xfrm>
          <a:noFill/>
        </p:spPr>
        <p:txBody>
          <a:bodyPr/>
          <a:lstStyle/>
          <a:p>
            <a:r>
              <a:rPr lang="en-US" sz="2600" dirty="0" smtClean="0"/>
              <a:t>Maritime Data Quality Aspects</a:t>
            </a:r>
            <a:br>
              <a:rPr lang="en-US" sz="2600" dirty="0" smtClean="0"/>
            </a:br>
            <a:r>
              <a:rPr lang="en-US" sz="800" dirty="0" smtClean="0"/>
              <a:t/>
            </a:r>
            <a:br>
              <a:rPr lang="en-US" sz="800" dirty="0" smtClean="0"/>
            </a:br>
            <a:r>
              <a:rPr lang="en-US" sz="1800" dirty="0">
                <a:solidFill>
                  <a:schemeClr val="accent1">
                    <a:lumMod val="60000"/>
                    <a:lumOff val="40000"/>
                  </a:schemeClr>
                </a:solidFill>
              </a:rPr>
              <a:t>Based on RTCA DO-200A in Aviation</a:t>
            </a:r>
          </a:p>
        </p:txBody>
      </p:sp>
      <p:sp>
        <p:nvSpPr>
          <p:cNvPr id="624643" name="Rectangle 3"/>
          <p:cNvSpPr>
            <a:spLocks noGrp="1" noChangeArrowheads="1"/>
          </p:cNvSpPr>
          <p:nvPr>
            <p:ph type="body" idx="1"/>
          </p:nvPr>
        </p:nvSpPr>
        <p:spPr>
          <a:xfrm>
            <a:off x="611450" y="1556740"/>
            <a:ext cx="3816530" cy="3587775"/>
          </a:xfrm>
          <a:noFill/>
        </p:spPr>
        <p:txBody>
          <a:bodyPr/>
          <a:lstStyle/>
          <a:p>
            <a:pPr marL="533400" indent="-533400">
              <a:lnSpc>
                <a:spcPct val="80000"/>
              </a:lnSpc>
              <a:spcAft>
                <a:spcPct val="40000"/>
              </a:spcAft>
              <a:buFontTx/>
              <a:buAutoNum type="arabicPeriod"/>
            </a:pPr>
            <a:r>
              <a:rPr lang="en-US" sz="2400" dirty="0"/>
              <a:t>Accuracy</a:t>
            </a:r>
          </a:p>
          <a:p>
            <a:pPr marL="533400" indent="-533400">
              <a:lnSpc>
                <a:spcPct val="80000"/>
              </a:lnSpc>
              <a:spcAft>
                <a:spcPct val="40000"/>
              </a:spcAft>
              <a:buFontTx/>
              <a:buAutoNum type="arabicPeriod"/>
            </a:pPr>
            <a:r>
              <a:rPr lang="en-US" sz="2400" dirty="0"/>
              <a:t>Resolution</a:t>
            </a:r>
          </a:p>
          <a:p>
            <a:pPr marL="533400" indent="-533400">
              <a:lnSpc>
                <a:spcPct val="80000"/>
              </a:lnSpc>
              <a:spcAft>
                <a:spcPct val="40000"/>
              </a:spcAft>
              <a:buFontTx/>
              <a:buAutoNum type="arabicPeriod"/>
            </a:pPr>
            <a:r>
              <a:rPr lang="en-US" sz="2400" dirty="0"/>
              <a:t>Assurance Level</a:t>
            </a:r>
          </a:p>
          <a:p>
            <a:pPr marL="533400" indent="-533400">
              <a:lnSpc>
                <a:spcPct val="80000"/>
              </a:lnSpc>
              <a:spcAft>
                <a:spcPct val="40000"/>
              </a:spcAft>
              <a:buFontTx/>
              <a:buAutoNum type="arabicPeriod"/>
            </a:pPr>
            <a:r>
              <a:rPr lang="en-US" sz="2400" dirty="0"/>
              <a:t>Traceability</a:t>
            </a:r>
          </a:p>
          <a:p>
            <a:pPr marL="533400" indent="-533400">
              <a:lnSpc>
                <a:spcPct val="80000"/>
              </a:lnSpc>
              <a:spcAft>
                <a:spcPct val="40000"/>
              </a:spcAft>
              <a:buFontTx/>
              <a:buAutoNum type="arabicPeriod"/>
            </a:pPr>
            <a:r>
              <a:rPr lang="en-US" sz="2400" dirty="0"/>
              <a:t>Timeliness</a:t>
            </a:r>
          </a:p>
          <a:p>
            <a:pPr marL="533400" indent="-533400">
              <a:lnSpc>
                <a:spcPct val="80000"/>
              </a:lnSpc>
              <a:spcAft>
                <a:spcPct val="40000"/>
              </a:spcAft>
              <a:buFontTx/>
              <a:buAutoNum type="arabicPeriod"/>
            </a:pPr>
            <a:r>
              <a:rPr lang="en-US" sz="2400" dirty="0"/>
              <a:t>Completeness</a:t>
            </a:r>
          </a:p>
          <a:p>
            <a:pPr marL="533400" indent="-533400">
              <a:lnSpc>
                <a:spcPct val="80000"/>
              </a:lnSpc>
              <a:spcAft>
                <a:spcPct val="40000"/>
              </a:spcAft>
              <a:buFontTx/>
              <a:buAutoNum type="arabicPeriod"/>
            </a:pPr>
            <a:r>
              <a:rPr lang="en-US" sz="2400" dirty="0"/>
              <a:t>Format</a:t>
            </a:r>
          </a:p>
        </p:txBody>
      </p:sp>
      <p:sp>
        <p:nvSpPr>
          <p:cNvPr id="5" name="Gestreifter Pfeil nach rechts 62"/>
          <p:cNvSpPr/>
          <p:nvPr/>
        </p:nvSpPr>
        <p:spPr bwMode="auto">
          <a:xfrm>
            <a:off x="3707881" y="2708900"/>
            <a:ext cx="1827496" cy="864351"/>
          </a:xfrm>
          <a:prstGeom prst="stripedRightArrow">
            <a:avLst/>
          </a:prstGeom>
          <a:solidFill>
            <a:schemeClr val="accent1">
              <a:lumMod val="75000"/>
            </a:schemeClr>
          </a:solidFill>
          <a:ln w="12700" cap="flat" cmpd="sng" algn="ctr">
            <a:solidFill>
              <a:schemeClr val="accent1">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6" name="Rectangle 3"/>
          <p:cNvSpPr txBox="1">
            <a:spLocks noChangeArrowheads="1"/>
          </p:cNvSpPr>
          <p:nvPr/>
        </p:nvSpPr>
        <p:spPr bwMode="auto">
          <a:xfrm>
            <a:off x="5745368" y="2686854"/>
            <a:ext cx="2859192" cy="88639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225425" indent="-225425" algn="l" defTabSz="820738" rtl="0" eaLnBrk="0" fontAlgn="base" hangingPunct="0">
              <a:spcBef>
                <a:spcPct val="20000"/>
              </a:spcBef>
              <a:spcAft>
                <a:spcPct val="0"/>
              </a:spcAft>
              <a:buClr>
                <a:schemeClr val="tx1"/>
              </a:buClr>
              <a:buFont typeface="Wingdings" pitchFamily="2" charset="2"/>
              <a:buChar char="§"/>
              <a:defRPr sz="2200" b="1">
                <a:solidFill>
                  <a:schemeClr val="accent1"/>
                </a:solidFill>
                <a:latin typeface="+mn-lt"/>
                <a:ea typeface="ＭＳ Ｐゴシック" charset="-128"/>
                <a:cs typeface="ＭＳ Ｐゴシック" charset="-128"/>
              </a:defRPr>
            </a:lvl1pPr>
            <a:lvl2pPr marL="339725" indent="-223838" algn="l" defTabSz="820738" rtl="0" eaLnBrk="0" fontAlgn="base" hangingPunct="0">
              <a:spcBef>
                <a:spcPct val="20000"/>
              </a:spcBef>
              <a:spcAft>
                <a:spcPct val="0"/>
              </a:spcAft>
              <a:buClr>
                <a:schemeClr val="tx1"/>
              </a:buClr>
              <a:buFont typeface="Arial" pitchFamily="34" charset="0"/>
              <a:buChar char="–"/>
              <a:defRPr sz="2000">
                <a:solidFill>
                  <a:schemeClr val="accent1"/>
                </a:solidFill>
                <a:latin typeface="+mn-lt"/>
                <a:ea typeface="ＭＳ Ｐゴシック" charset="-128"/>
              </a:defRPr>
            </a:lvl2pPr>
            <a:lvl3pPr marL="568325" indent="-230188" algn="l" defTabSz="820738" rtl="0" eaLnBrk="0" fontAlgn="base" hangingPunct="0">
              <a:spcBef>
                <a:spcPct val="20000"/>
              </a:spcBef>
              <a:spcAft>
                <a:spcPct val="0"/>
              </a:spcAft>
              <a:buClr>
                <a:schemeClr val="tx1"/>
              </a:buClr>
              <a:buFont typeface="Wingdings" pitchFamily="2" charset="2"/>
              <a:buChar char="§"/>
              <a:defRPr>
                <a:solidFill>
                  <a:schemeClr val="accent1"/>
                </a:solidFill>
                <a:latin typeface="+mn-lt"/>
                <a:ea typeface="ＭＳ Ｐゴシック" charset="-128"/>
              </a:defRPr>
            </a:lvl3pPr>
            <a:lvl4pPr marL="804863" indent="-214313" algn="l" defTabSz="820738" rtl="0" eaLnBrk="0" fontAlgn="base" hangingPunct="0">
              <a:spcBef>
                <a:spcPct val="20000"/>
              </a:spcBef>
              <a:spcAft>
                <a:spcPct val="0"/>
              </a:spcAft>
              <a:buClr>
                <a:schemeClr val="tx1"/>
              </a:buClr>
              <a:buFont typeface="Wingdings" pitchFamily="2" charset="2"/>
              <a:buChar char="§"/>
              <a:defRPr>
                <a:solidFill>
                  <a:schemeClr val="accent1"/>
                </a:solidFill>
                <a:latin typeface="+mn-lt"/>
                <a:ea typeface="ＭＳ Ｐゴシック" charset="-128"/>
              </a:defRPr>
            </a:lvl4pPr>
            <a:lvl5pPr marL="1027113" indent="-241300" algn="l" defTabSz="820738" rtl="0" eaLnBrk="0" fontAlgn="base" hangingPunct="0">
              <a:spcBef>
                <a:spcPct val="20000"/>
              </a:spcBef>
              <a:spcAft>
                <a:spcPct val="0"/>
              </a:spcAft>
              <a:buClr>
                <a:schemeClr val="tx1"/>
              </a:buClr>
              <a:buFont typeface="Wingdings" pitchFamily="2" charset="2"/>
              <a:buChar char="§"/>
              <a:defRPr sz="1600">
                <a:solidFill>
                  <a:schemeClr val="accent1"/>
                </a:solidFill>
                <a:latin typeface="+mn-lt"/>
                <a:ea typeface="ＭＳ Ｐゴシック" charset="-128"/>
              </a:defRPr>
            </a:lvl5pPr>
            <a:lvl6pPr marL="1979613" indent="-163513" algn="l" defTabSz="820738" rtl="0" eaLnBrk="0" fontAlgn="base" hangingPunct="0">
              <a:spcBef>
                <a:spcPct val="20000"/>
              </a:spcBef>
              <a:spcAft>
                <a:spcPct val="0"/>
              </a:spcAft>
              <a:buClr>
                <a:schemeClr val="hlink"/>
              </a:buClr>
              <a:buFont typeface="Wingdings" charset="2"/>
              <a:buChar char="§"/>
              <a:defRPr sz="1600">
                <a:solidFill>
                  <a:schemeClr val="tx1"/>
                </a:solidFill>
                <a:latin typeface="+mn-lt"/>
                <a:ea typeface="ＭＳ Ｐゴシック" charset="-128"/>
              </a:defRPr>
            </a:lvl6pPr>
            <a:lvl7pPr marL="2436813" indent="-163513" algn="l" defTabSz="820738" rtl="0" eaLnBrk="0" fontAlgn="base" hangingPunct="0">
              <a:spcBef>
                <a:spcPct val="20000"/>
              </a:spcBef>
              <a:spcAft>
                <a:spcPct val="0"/>
              </a:spcAft>
              <a:buClr>
                <a:schemeClr val="hlink"/>
              </a:buClr>
              <a:buFont typeface="Wingdings" charset="2"/>
              <a:buChar char="§"/>
              <a:defRPr sz="1600">
                <a:solidFill>
                  <a:schemeClr val="tx1"/>
                </a:solidFill>
                <a:latin typeface="+mn-lt"/>
                <a:ea typeface="ＭＳ Ｐゴシック" charset="-128"/>
              </a:defRPr>
            </a:lvl7pPr>
            <a:lvl8pPr marL="2894013" indent="-163513" algn="l" defTabSz="820738" rtl="0" eaLnBrk="0" fontAlgn="base" hangingPunct="0">
              <a:spcBef>
                <a:spcPct val="20000"/>
              </a:spcBef>
              <a:spcAft>
                <a:spcPct val="0"/>
              </a:spcAft>
              <a:buClr>
                <a:schemeClr val="hlink"/>
              </a:buClr>
              <a:buFont typeface="Wingdings" charset="2"/>
              <a:buChar char="§"/>
              <a:defRPr sz="1600">
                <a:solidFill>
                  <a:schemeClr val="tx1"/>
                </a:solidFill>
                <a:latin typeface="+mn-lt"/>
                <a:ea typeface="ＭＳ Ｐゴシック" charset="-128"/>
              </a:defRPr>
            </a:lvl8pPr>
            <a:lvl9pPr marL="3351213" indent="-163513" algn="l" defTabSz="820738" rtl="0" eaLnBrk="0" fontAlgn="base" hangingPunct="0">
              <a:spcBef>
                <a:spcPct val="20000"/>
              </a:spcBef>
              <a:spcAft>
                <a:spcPct val="0"/>
              </a:spcAft>
              <a:buClr>
                <a:schemeClr val="hlink"/>
              </a:buClr>
              <a:buFont typeface="Wingdings" charset="2"/>
              <a:buChar char="§"/>
              <a:defRPr sz="1600">
                <a:solidFill>
                  <a:schemeClr val="tx1"/>
                </a:solidFill>
                <a:latin typeface="+mn-lt"/>
                <a:ea typeface="ＭＳ Ｐゴシック" charset="-128"/>
              </a:defRPr>
            </a:lvl9pPr>
          </a:lstStyle>
          <a:p>
            <a:pPr marL="533400" indent="-533400">
              <a:lnSpc>
                <a:spcPct val="80000"/>
              </a:lnSpc>
              <a:spcAft>
                <a:spcPct val="40000"/>
              </a:spcAft>
              <a:buFont typeface="+mj-lt"/>
              <a:buAutoNum type="arabicPeriod" startAt="8"/>
            </a:pPr>
            <a:r>
              <a:rPr lang="en-US" sz="2400" kern="0" dirty="0" smtClean="0"/>
              <a:t>Data Integrity throughout the Supply Chain</a:t>
            </a:r>
            <a:endParaRPr lang="en-US" sz="2400" kern="0" dirty="0"/>
          </a:p>
        </p:txBody>
      </p:sp>
      <p:sp>
        <p:nvSpPr>
          <p:cNvPr id="2" name="TextBox 1"/>
          <p:cNvSpPr txBox="1"/>
          <p:nvPr/>
        </p:nvSpPr>
        <p:spPr>
          <a:xfrm>
            <a:off x="3779890" y="2959083"/>
            <a:ext cx="1710725" cy="369332"/>
          </a:xfrm>
          <a:prstGeom prst="rect">
            <a:avLst/>
          </a:prstGeom>
          <a:noFill/>
        </p:spPr>
        <p:txBody>
          <a:bodyPr wrap="none" rtlCol="0">
            <a:spAutoFit/>
          </a:bodyPr>
          <a:lstStyle/>
          <a:p>
            <a:pPr algn="l"/>
            <a:r>
              <a:rPr lang="en-US" dirty="0" smtClean="0">
                <a:solidFill>
                  <a:schemeClr val="bg1"/>
                </a:solidFill>
              </a:rPr>
              <a:t>DSCC addition</a:t>
            </a:r>
            <a:endParaRPr lang="en-US" dirty="0">
              <a:solidFill>
                <a:schemeClr val="bg1"/>
              </a:solidFill>
            </a:endParaRPr>
          </a:p>
        </p:txBody>
      </p:sp>
      <p:sp>
        <p:nvSpPr>
          <p:cNvPr id="8" name="Slide Number Placeholder 3"/>
          <p:cNvSpPr>
            <a:spLocks noGrp="1"/>
          </p:cNvSpPr>
          <p:nvPr>
            <p:ph type="sldNum" sz="quarter" idx="10"/>
          </p:nvPr>
        </p:nvSpPr>
        <p:spPr>
          <a:xfrm>
            <a:off x="8655050" y="6389688"/>
            <a:ext cx="481013" cy="381000"/>
          </a:xfrm>
        </p:spPr>
        <p:txBody>
          <a:bodyPr/>
          <a:lstStyle/>
          <a:p>
            <a:fld id="{DC5F9A34-6852-4F53-9196-8E25F3288D10}" type="slidenum">
              <a:rPr lang="en-US" smtClean="0"/>
              <a:pPr/>
              <a:t>19</a:t>
            </a:fld>
            <a:endParaRPr lang="en-US" dirty="0"/>
          </a:p>
        </p:txBody>
      </p:sp>
    </p:spTree>
    <p:extLst>
      <p:ext uri="{BB962C8B-B14F-4D97-AF65-F5344CB8AC3E}">
        <p14:creationId xmlns:p14="http://schemas.microsoft.com/office/powerpoint/2010/main" val="359394701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ENC Overlaps</a:t>
            </a:r>
            <a:endParaRPr lang="en-US" dirty="0"/>
          </a:p>
        </p:txBody>
      </p:sp>
      <p:sp>
        <p:nvSpPr>
          <p:cNvPr id="3" name="Content Placeholder 2"/>
          <p:cNvSpPr>
            <a:spLocks noGrp="1"/>
          </p:cNvSpPr>
          <p:nvPr>
            <p:ph idx="1"/>
          </p:nvPr>
        </p:nvSpPr>
        <p:spPr>
          <a:xfrm>
            <a:off x="460375" y="1335088"/>
            <a:ext cx="5676900" cy="338554"/>
          </a:xfrm>
        </p:spPr>
        <p:txBody>
          <a:bodyPr/>
          <a:lstStyle/>
          <a:p>
            <a:r>
              <a:rPr lang="en-US" dirty="0" smtClean="0"/>
              <a:t>Bonus slides as of 8 March 2016</a:t>
            </a:r>
            <a:endParaRPr lang="en-US" dirty="0"/>
          </a:p>
        </p:txBody>
      </p:sp>
      <p:sp>
        <p:nvSpPr>
          <p:cNvPr id="4" name="Slide Number Placeholder 3"/>
          <p:cNvSpPr>
            <a:spLocks noGrp="1"/>
          </p:cNvSpPr>
          <p:nvPr>
            <p:ph type="sldNum" sz="quarter" idx="10"/>
          </p:nvPr>
        </p:nvSpPr>
        <p:spPr/>
        <p:txBody>
          <a:bodyPr/>
          <a:lstStyle/>
          <a:p>
            <a:fld id="{DC5F9A34-6852-4F53-9196-8E25F3288D10}" type="slidenum">
              <a:rPr lang="en-US" smtClean="0"/>
              <a:pPr/>
              <a:t>2</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260970409"/>
              </p:ext>
            </p:extLst>
          </p:nvPr>
        </p:nvGraphicFramePr>
        <p:xfrm>
          <a:off x="323410" y="1772770"/>
          <a:ext cx="8281149" cy="4382721"/>
        </p:xfrm>
        <a:graphic>
          <a:graphicData uri="http://schemas.openxmlformats.org/drawingml/2006/table">
            <a:tbl>
              <a:tblPr firstRow="1" firstCol="1" bandRow="1">
                <a:tableStyleId>{5C22544A-7EE6-4342-B048-85BDC9FD1C3A}</a:tableStyleId>
              </a:tblPr>
              <a:tblGrid>
                <a:gridCol w="1869764"/>
                <a:gridCol w="2601411"/>
                <a:gridCol w="2081735"/>
                <a:gridCol w="1728239"/>
              </a:tblGrid>
              <a:tr h="311791">
                <a:tc>
                  <a:txBody>
                    <a:bodyPr/>
                    <a:lstStyle/>
                    <a:p>
                      <a:endParaRPr lang="en-US" sz="2000"/>
                    </a:p>
                  </a:txBody>
                  <a:tcPr marL="23858" marR="23858" marT="0" marB="0" anchor="b"/>
                </a:tc>
                <a:tc>
                  <a:txBody>
                    <a:bodyPr/>
                    <a:lstStyle/>
                    <a:p>
                      <a:endParaRPr lang="en-US" sz="2000"/>
                    </a:p>
                  </a:txBody>
                  <a:tcPr marL="31811" marR="31811" marT="15906" marB="15906"/>
                </a:tc>
                <a:tc>
                  <a:txBody>
                    <a:bodyPr/>
                    <a:lstStyle/>
                    <a:p>
                      <a:endParaRPr lang="en-US" sz="2000"/>
                    </a:p>
                  </a:txBody>
                  <a:tcPr marL="31811" marR="31811" marT="15906" marB="15906"/>
                </a:tc>
                <a:tc>
                  <a:txBody>
                    <a:bodyPr/>
                    <a:lstStyle/>
                    <a:p>
                      <a:endParaRPr lang="en-US" sz="2000"/>
                    </a:p>
                  </a:txBody>
                  <a:tcPr marL="31811" marR="31811" marT="15906" marB="15906"/>
                </a:tc>
              </a:tr>
              <a:tr h="597491">
                <a:tc>
                  <a:txBody>
                    <a:bodyPr/>
                    <a:lstStyle/>
                    <a:p>
                      <a:pPr marL="0" marR="0">
                        <a:spcBef>
                          <a:spcPts val="0"/>
                        </a:spcBef>
                        <a:spcAft>
                          <a:spcPts val="0"/>
                        </a:spcAft>
                      </a:pPr>
                      <a:r>
                        <a:rPr lang="en-US" sz="2000">
                          <a:effectLst/>
                        </a:rPr>
                        <a:t>IHO DB</a:t>
                      </a:r>
                      <a:endParaRPr lang="en-US" sz="2000">
                        <a:effectLst/>
                        <a:latin typeface="Calibri"/>
                        <a:ea typeface="Calibri"/>
                        <a:cs typeface="Times New Roman"/>
                      </a:endParaRPr>
                    </a:p>
                  </a:txBody>
                  <a:tcPr marL="23858" marR="23858" marT="0" marB="0" anchor="b"/>
                </a:tc>
                <a:tc>
                  <a:txBody>
                    <a:bodyPr/>
                    <a:lstStyle/>
                    <a:p>
                      <a:pPr marL="0" marR="0">
                        <a:spcBef>
                          <a:spcPts val="0"/>
                        </a:spcBef>
                        <a:spcAft>
                          <a:spcPts val="0"/>
                        </a:spcAft>
                      </a:pPr>
                      <a:r>
                        <a:rPr lang="en-US" sz="2000">
                          <a:effectLst/>
                        </a:rPr>
                        <a:t>Total Sq.Km</a:t>
                      </a:r>
                      <a:endParaRPr lang="en-US" sz="2000">
                        <a:effectLst/>
                        <a:latin typeface="Calibri"/>
                        <a:ea typeface="Calibri"/>
                        <a:cs typeface="Times New Roman"/>
                      </a:endParaRPr>
                    </a:p>
                  </a:txBody>
                  <a:tcPr marL="23858" marR="23858" marT="0" marB="0" anchor="b"/>
                </a:tc>
                <a:tc>
                  <a:txBody>
                    <a:bodyPr/>
                    <a:lstStyle/>
                    <a:p>
                      <a:pPr marL="0" marR="0">
                        <a:spcBef>
                          <a:spcPts val="0"/>
                        </a:spcBef>
                        <a:spcAft>
                          <a:spcPts val="0"/>
                        </a:spcAft>
                      </a:pPr>
                      <a:r>
                        <a:rPr lang="en-US" sz="2000">
                          <a:effectLst/>
                        </a:rPr>
                        <a:t>Total Gap Sq.Km</a:t>
                      </a:r>
                      <a:endParaRPr lang="en-US" sz="2000">
                        <a:effectLst/>
                        <a:latin typeface="Calibri"/>
                        <a:ea typeface="Calibri"/>
                        <a:cs typeface="Times New Roman"/>
                      </a:endParaRPr>
                    </a:p>
                  </a:txBody>
                  <a:tcPr marL="23858" marR="23858" marT="0" marB="0" anchor="b"/>
                </a:tc>
                <a:tc>
                  <a:txBody>
                    <a:bodyPr/>
                    <a:lstStyle/>
                    <a:p>
                      <a:pPr marL="0" marR="0">
                        <a:spcBef>
                          <a:spcPts val="0"/>
                        </a:spcBef>
                        <a:spcAft>
                          <a:spcPts val="0"/>
                        </a:spcAft>
                      </a:pPr>
                      <a:r>
                        <a:rPr lang="en-US" sz="2000">
                          <a:effectLst/>
                        </a:rPr>
                        <a:t>% of Overlap</a:t>
                      </a:r>
                      <a:endParaRPr lang="en-US" sz="2000">
                        <a:effectLst/>
                        <a:latin typeface="Calibri"/>
                        <a:ea typeface="Calibri"/>
                        <a:cs typeface="Times New Roman"/>
                      </a:endParaRPr>
                    </a:p>
                  </a:txBody>
                  <a:tcPr marL="23858" marR="23858" marT="0" marB="0" anchor="b"/>
                </a:tc>
              </a:tr>
              <a:tr h="597491">
                <a:tc>
                  <a:txBody>
                    <a:bodyPr/>
                    <a:lstStyle/>
                    <a:p>
                      <a:pPr marL="0" marR="0">
                        <a:spcBef>
                          <a:spcPts val="0"/>
                        </a:spcBef>
                        <a:spcAft>
                          <a:spcPts val="0"/>
                        </a:spcAft>
                      </a:pPr>
                      <a:r>
                        <a:rPr lang="en-US" sz="2000">
                          <a:effectLst/>
                        </a:rPr>
                        <a:t>Band 1</a:t>
                      </a:r>
                      <a:endParaRPr lang="en-US" sz="2000">
                        <a:effectLst/>
                        <a:latin typeface="Calibri"/>
                        <a:ea typeface="Calibri"/>
                        <a:cs typeface="Times New Roman"/>
                      </a:endParaRPr>
                    </a:p>
                  </a:txBody>
                  <a:tcPr marL="23858" marR="23858" marT="0" marB="0" anchor="b"/>
                </a:tc>
                <a:tc>
                  <a:txBody>
                    <a:bodyPr/>
                    <a:lstStyle/>
                    <a:p>
                      <a:pPr marL="0" marR="0" algn="r">
                        <a:spcBef>
                          <a:spcPts val="0"/>
                        </a:spcBef>
                        <a:spcAft>
                          <a:spcPts val="0"/>
                        </a:spcAft>
                      </a:pPr>
                      <a:r>
                        <a:rPr lang="en-US" sz="2000" dirty="0" smtClean="0">
                          <a:effectLst/>
                        </a:rPr>
                        <a:t>497,054,117</a:t>
                      </a:r>
                      <a:endParaRPr lang="en-US" sz="2000" dirty="0">
                        <a:effectLst/>
                        <a:latin typeface="Calibri"/>
                        <a:ea typeface="Calibri"/>
                        <a:cs typeface="Times New Roman"/>
                      </a:endParaRPr>
                    </a:p>
                  </a:txBody>
                  <a:tcPr marL="23858" marR="23858" marT="0" marB="0" anchor="b"/>
                </a:tc>
                <a:tc>
                  <a:txBody>
                    <a:bodyPr/>
                    <a:lstStyle/>
                    <a:p>
                      <a:pPr marL="0" marR="0" algn="r">
                        <a:spcBef>
                          <a:spcPts val="0"/>
                        </a:spcBef>
                        <a:spcAft>
                          <a:spcPts val="0"/>
                        </a:spcAft>
                      </a:pPr>
                      <a:r>
                        <a:rPr lang="en-US" sz="2000" dirty="0" smtClean="0">
                          <a:effectLst/>
                        </a:rPr>
                        <a:t>33,138,627</a:t>
                      </a:r>
                      <a:endParaRPr lang="en-US" sz="2000" dirty="0">
                        <a:effectLst/>
                        <a:latin typeface="Calibri"/>
                        <a:ea typeface="Calibri"/>
                        <a:cs typeface="Times New Roman"/>
                      </a:endParaRPr>
                    </a:p>
                  </a:txBody>
                  <a:tcPr marL="23858" marR="23858" marT="0" marB="0" anchor="b"/>
                </a:tc>
                <a:tc>
                  <a:txBody>
                    <a:bodyPr/>
                    <a:lstStyle/>
                    <a:p>
                      <a:pPr marL="0" marR="0" algn="r">
                        <a:spcBef>
                          <a:spcPts val="0"/>
                        </a:spcBef>
                        <a:spcAft>
                          <a:spcPts val="0"/>
                        </a:spcAft>
                      </a:pPr>
                      <a:r>
                        <a:rPr lang="en-US" sz="2000" dirty="0" smtClean="0">
                          <a:effectLst/>
                        </a:rPr>
                        <a:t>6.7%</a:t>
                      </a:r>
                      <a:endParaRPr lang="en-US" sz="2000" dirty="0">
                        <a:effectLst/>
                        <a:latin typeface="Calibri"/>
                        <a:ea typeface="Calibri"/>
                        <a:cs typeface="Times New Roman"/>
                      </a:endParaRPr>
                    </a:p>
                  </a:txBody>
                  <a:tcPr marL="23858" marR="23858" marT="0" marB="0" anchor="b"/>
                </a:tc>
              </a:tr>
              <a:tr h="597491">
                <a:tc>
                  <a:txBody>
                    <a:bodyPr/>
                    <a:lstStyle/>
                    <a:p>
                      <a:pPr marL="0" marR="0">
                        <a:spcBef>
                          <a:spcPts val="0"/>
                        </a:spcBef>
                        <a:spcAft>
                          <a:spcPts val="0"/>
                        </a:spcAft>
                      </a:pPr>
                      <a:r>
                        <a:rPr lang="en-US" sz="2000">
                          <a:effectLst/>
                        </a:rPr>
                        <a:t>Band 2</a:t>
                      </a:r>
                      <a:endParaRPr lang="en-US" sz="2000">
                        <a:effectLst/>
                        <a:latin typeface="Calibri"/>
                        <a:ea typeface="Calibri"/>
                        <a:cs typeface="Times New Roman"/>
                      </a:endParaRPr>
                    </a:p>
                  </a:txBody>
                  <a:tcPr marL="23858" marR="23858" marT="0" marB="0" anchor="b"/>
                </a:tc>
                <a:tc>
                  <a:txBody>
                    <a:bodyPr/>
                    <a:lstStyle/>
                    <a:p>
                      <a:pPr marL="0" marR="0" algn="r">
                        <a:spcBef>
                          <a:spcPts val="0"/>
                        </a:spcBef>
                        <a:spcAft>
                          <a:spcPts val="0"/>
                        </a:spcAft>
                      </a:pPr>
                      <a:r>
                        <a:rPr lang="en-US" sz="2000" dirty="0" smtClean="0">
                          <a:effectLst/>
                        </a:rPr>
                        <a:t>158,124,282</a:t>
                      </a:r>
                      <a:endParaRPr lang="en-US" sz="2000" dirty="0">
                        <a:effectLst/>
                        <a:latin typeface="Calibri"/>
                        <a:ea typeface="Calibri"/>
                        <a:cs typeface="Times New Roman"/>
                      </a:endParaRPr>
                    </a:p>
                  </a:txBody>
                  <a:tcPr marL="23858" marR="23858" marT="0" marB="0" anchor="b"/>
                </a:tc>
                <a:tc>
                  <a:txBody>
                    <a:bodyPr/>
                    <a:lstStyle/>
                    <a:p>
                      <a:pPr marL="0" marR="0" algn="r">
                        <a:spcBef>
                          <a:spcPts val="0"/>
                        </a:spcBef>
                        <a:spcAft>
                          <a:spcPts val="0"/>
                        </a:spcAft>
                      </a:pPr>
                      <a:r>
                        <a:rPr lang="en-US" sz="2000" dirty="0" smtClean="0">
                          <a:effectLst/>
                        </a:rPr>
                        <a:t>2,347,561</a:t>
                      </a:r>
                      <a:endParaRPr lang="en-US" sz="2000" dirty="0">
                        <a:effectLst/>
                        <a:latin typeface="Calibri"/>
                        <a:ea typeface="Calibri"/>
                        <a:cs typeface="Times New Roman"/>
                      </a:endParaRPr>
                    </a:p>
                  </a:txBody>
                  <a:tcPr marL="23858" marR="23858" marT="0" marB="0" anchor="b"/>
                </a:tc>
                <a:tc>
                  <a:txBody>
                    <a:bodyPr/>
                    <a:lstStyle/>
                    <a:p>
                      <a:pPr marL="0" marR="0" algn="r">
                        <a:spcBef>
                          <a:spcPts val="0"/>
                        </a:spcBef>
                        <a:spcAft>
                          <a:spcPts val="0"/>
                        </a:spcAft>
                      </a:pPr>
                      <a:r>
                        <a:rPr lang="en-US" sz="2000" dirty="0" smtClean="0">
                          <a:effectLst/>
                        </a:rPr>
                        <a:t>1.5%</a:t>
                      </a:r>
                      <a:endParaRPr lang="en-US" sz="2000" dirty="0">
                        <a:effectLst/>
                        <a:latin typeface="Calibri"/>
                        <a:ea typeface="Calibri"/>
                        <a:cs typeface="Times New Roman"/>
                      </a:endParaRPr>
                    </a:p>
                  </a:txBody>
                  <a:tcPr marL="23858" marR="23858" marT="0" marB="0" anchor="b"/>
                </a:tc>
              </a:tr>
              <a:tr h="448118">
                <a:tc>
                  <a:txBody>
                    <a:bodyPr/>
                    <a:lstStyle/>
                    <a:p>
                      <a:pPr marL="0" marR="0">
                        <a:spcBef>
                          <a:spcPts val="0"/>
                        </a:spcBef>
                        <a:spcAft>
                          <a:spcPts val="0"/>
                        </a:spcAft>
                      </a:pPr>
                      <a:r>
                        <a:rPr lang="en-US" sz="2000">
                          <a:effectLst/>
                        </a:rPr>
                        <a:t>Band 3</a:t>
                      </a:r>
                      <a:endParaRPr lang="en-US" sz="2000">
                        <a:effectLst/>
                        <a:latin typeface="Calibri"/>
                        <a:ea typeface="Calibri"/>
                        <a:cs typeface="Times New Roman"/>
                      </a:endParaRPr>
                    </a:p>
                  </a:txBody>
                  <a:tcPr marL="23858" marR="23858" marT="0" marB="0" anchor="b"/>
                </a:tc>
                <a:tc>
                  <a:txBody>
                    <a:bodyPr/>
                    <a:lstStyle/>
                    <a:p>
                      <a:pPr marL="0" marR="0" algn="r">
                        <a:spcBef>
                          <a:spcPts val="0"/>
                        </a:spcBef>
                        <a:spcAft>
                          <a:spcPts val="0"/>
                        </a:spcAft>
                      </a:pPr>
                      <a:r>
                        <a:rPr lang="en-US" sz="2000" dirty="0" smtClean="0">
                          <a:effectLst/>
                        </a:rPr>
                        <a:t>35,905,140</a:t>
                      </a:r>
                      <a:endParaRPr lang="en-US" sz="2000" dirty="0">
                        <a:effectLst/>
                        <a:latin typeface="Calibri"/>
                        <a:ea typeface="Calibri"/>
                        <a:cs typeface="Times New Roman"/>
                      </a:endParaRPr>
                    </a:p>
                  </a:txBody>
                  <a:tcPr marL="23858" marR="23858" marT="0" marB="0" anchor="b"/>
                </a:tc>
                <a:tc>
                  <a:txBody>
                    <a:bodyPr/>
                    <a:lstStyle/>
                    <a:p>
                      <a:pPr marL="0" marR="0" algn="r">
                        <a:spcBef>
                          <a:spcPts val="0"/>
                        </a:spcBef>
                        <a:spcAft>
                          <a:spcPts val="0"/>
                        </a:spcAft>
                      </a:pPr>
                      <a:r>
                        <a:rPr lang="en-US" sz="2000" dirty="0" smtClean="0">
                          <a:effectLst/>
                        </a:rPr>
                        <a:t>256,693</a:t>
                      </a:r>
                      <a:endParaRPr lang="en-US" sz="2000" dirty="0">
                        <a:effectLst/>
                        <a:latin typeface="Calibri"/>
                        <a:ea typeface="Calibri"/>
                        <a:cs typeface="Times New Roman"/>
                      </a:endParaRPr>
                    </a:p>
                  </a:txBody>
                  <a:tcPr marL="23858" marR="23858" marT="0" marB="0" anchor="b"/>
                </a:tc>
                <a:tc>
                  <a:txBody>
                    <a:bodyPr/>
                    <a:lstStyle/>
                    <a:p>
                      <a:pPr marL="0" marR="0" algn="r">
                        <a:spcBef>
                          <a:spcPts val="0"/>
                        </a:spcBef>
                        <a:spcAft>
                          <a:spcPts val="0"/>
                        </a:spcAft>
                      </a:pPr>
                      <a:r>
                        <a:rPr lang="en-US" sz="2000" dirty="0" smtClean="0">
                          <a:effectLst/>
                        </a:rPr>
                        <a:t>0.7%</a:t>
                      </a:r>
                      <a:endParaRPr lang="en-US" sz="2000" dirty="0">
                        <a:effectLst/>
                        <a:latin typeface="Calibri"/>
                        <a:ea typeface="Calibri"/>
                        <a:cs typeface="Times New Roman"/>
                      </a:endParaRPr>
                    </a:p>
                  </a:txBody>
                  <a:tcPr marL="23858" marR="23858" marT="0" marB="0" anchor="b"/>
                </a:tc>
              </a:tr>
              <a:tr h="448118">
                <a:tc>
                  <a:txBody>
                    <a:bodyPr/>
                    <a:lstStyle/>
                    <a:p>
                      <a:pPr marL="0" marR="0">
                        <a:spcBef>
                          <a:spcPts val="0"/>
                        </a:spcBef>
                        <a:spcAft>
                          <a:spcPts val="0"/>
                        </a:spcAft>
                      </a:pPr>
                      <a:r>
                        <a:rPr lang="en-US" sz="2000">
                          <a:effectLst/>
                        </a:rPr>
                        <a:t>Band 4</a:t>
                      </a:r>
                      <a:endParaRPr lang="en-US" sz="2000">
                        <a:effectLst/>
                        <a:latin typeface="Calibri"/>
                        <a:ea typeface="Calibri"/>
                        <a:cs typeface="Times New Roman"/>
                      </a:endParaRPr>
                    </a:p>
                  </a:txBody>
                  <a:tcPr marL="23858" marR="23858" marT="0" marB="0" anchor="b"/>
                </a:tc>
                <a:tc>
                  <a:txBody>
                    <a:bodyPr/>
                    <a:lstStyle/>
                    <a:p>
                      <a:pPr marL="0" marR="0" algn="r">
                        <a:spcBef>
                          <a:spcPts val="0"/>
                        </a:spcBef>
                        <a:spcAft>
                          <a:spcPts val="0"/>
                        </a:spcAft>
                      </a:pPr>
                      <a:r>
                        <a:rPr lang="en-US" sz="2000" dirty="0" smtClean="0">
                          <a:effectLst/>
                        </a:rPr>
                        <a:t>7,715,851</a:t>
                      </a:r>
                      <a:endParaRPr lang="en-US" sz="2000" dirty="0">
                        <a:effectLst/>
                        <a:latin typeface="Calibri"/>
                        <a:ea typeface="Calibri"/>
                        <a:cs typeface="Times New Roman"/>
                      </a:endParaRPr>
                    </a:p>
                  </a:txBody>
                  <a:tcPr marL="23858" marR="23858" marT="0" marB="0" anchor="b"/>
                </a:tc>
                <a:tc>
                  <a:txBody>
                    <a:bodyPr/>
                    <a:lstStyle/>
                    <a:p>
                      <a:pPr marL="0" marR="0" algn="r">
                        <a:spcBef>
                          <a:spcPts val="0"/>
                        </a:spcBef>
                        <a:spcAft>
                          <a:spcPts val="0"/>
                        </a:spcAft>
                      </a:pPr>
                      <a:r>
                        <a:rPr lang="en-US" sz="2000" dirty="0" smtClean="0">
                          <a:effectLst/>
                        </a:rPr>
                        <a:t>8,185</a:t>
                      </a:r>
                      <a:endParaRPr lang="en-US" sz="2000" dirty="0">
                        <a:effectLst/>
                        <a:latin typeface="Calibri"/>
                        <a:ea typeface="Calibri"/>
                        <a:cs typeface="Times New Roman"/>
                      </a:endParaRPr>
                    </a:p>
                  </a:txBody>
                  <a:tcPr marL="23858" marR="23858" marT="0" marB="0" anchor="b"/>
                </a:tc>
                <a:tc>
                  <a:txBody>
                    <a:bodyPr/>
                    <a:lstStyle/>
                    <a:p>
                      <a:pPr marL="0" marR="0" algn="r">
                        <a:spcBef>
                          <a:spcPts val="0"/>
                        </a:spcBef>
                        <a:spcAft>
                          <a:spcPts val="0"/>
                        </a:spcAft>
                      </a:pPr>
                      <a:r>
                        <a:rPr lang="en-US" sz="2000" dirty="0" smtClean="0">
                          <a:effectLst/>
                        </a:rPr>
                        <a:t>0.1%</a:t>
                      </a:r>
                      <a:endParaRPr lang="en-US" sz="2000" dirty="0">
                        <a:effectLst/>
                        <a:latin typeface="Calibri"/>
                        <a:ea typeface="Calibri"/>
                        <a:cs typeface="Times New Roman"/>
                      </a:endParaRPr>
                    </a:p>
                  </a:txBody>
                  <a:tcPr marL="23858" marR="23858" marT="0" marB="0" anchor="b"/>
                </a:tc>
              </a:tr>
              <a:tr h="448118">
                <a:tc>
                  <a:txBody>
                    <a:bodyPr/>
                    <a:lstStyle/>
                    <a:p>
                      <a:pPr marL="0" marR="0">
                        <a:spcBef>
                          <a:spcPts val="0"/>
                        </a:spcBef>
                        <a:spcAft>
                          <a:spcPts val="0"/>
                        </a:spcAft>
                      </a:pPr>
                      <a:r>
                        <a:rPr lang="en-US" sz="2000">
                          <a:effectLst/>
                        </a:rPr>
                        <a:t>Band 5</a:t>
                      </a:r>
                      <a:endParaRPr lang="en-US" sz="2000">
                        <a:effectLst/>
                        <a:latin typeface="Calibri"/>
                        <a:ea typeface="Calibri"/>
                        <a:cs typeface="Times New Roman"/>
                      </a:endParaRPr>
                    </a:p>
                  </a:txBody>
                  <a:tcPr marL="23858" marR="23858" marT="0" marB="0" anchor="b"/>
                </a:tc>
                <a:tc>
                  <a:txBody>
                    <a:bodyPr/>
                    <a:lstStyle/>
                    <a:p>
                      <a:pPr marL="0" marR="0" algn="r">
                        <a:spcBef>
                          <a:spcPts val="0"/>
                        </a:spcBef>
                        <a:spcAft>
                          <a:spcPts val="0"/>
                        </a:spcAft>
                      </a:pPr>
                      <a:r>
                        <a:rPr lang="en-US" sz="2000" dirty="0" smtClean="0">
                          <a:effectLst/>
                        </a:rPr>
                        <a:t>923,050</a:t>
                      </a:r>
                      <a:endParaRPr lang="en-US" sz="2000" dirty="0">
                        <a:effectLst/>
                        <a:latin typeface="Calibri"/>
                        <a:ea typeface="Calibri"/>
                        <a:cs typeface="Times New Roman"/>
                      </a:endParaRPr>
                    </a:p>
                  </a:txBody>
                  <a:tcPr marL="23858" marR="23858" marT="0" marB="0" anchor="b"/>
                </a:tc>
                <a:tc>
                  <a:txBody>
                    <a:bodyPr/>
                    <a:lstStyle/>
                    <a:p>
                      <a:pPr marL="0" marR="0" algn="r">
                        <a:spcBef>
                          <a:spcPts val="0"/>
                        </a:spcBef>
                        <a:spcAft>
                          <a:spcPts val="0"/>
                        </a:spcAft>
                      </a:pPr>
                      <a:r>
                        <a:rPr lang="en-US" sz="2000" dirty="0" smtClean="0">
                          <a:effectLst/>
                        </a:rPr>
                        <a:t>2,653</a:t>
                      </a:r>
                      <a:endParaRPr lang="en-US" sz="2000" dirty="0">
                        <a:effectLst/>
                        <a:latin typeface="Calibri"/>
                        <a:ea typeface="Calibri"/>
                        <a:cs typeface="Times New Roman"/>
                      </a:endParaRPr>
                    </a:p>
                  </a:txBody>
                  <a:tcPr marL="23858" marR="23858" marT="0" marB="0" anchor="b"/>
                </a:tc>
                <a:tc>
                  <a:txBody>
                    <a:bodyPr/>
                    <a:lstStyle/>
                    <a:p>
                      <a:pPr marL="0" marR="0" algn="r">
                        <a:spcBef>
                          <a:spcPts val="0"/>
                        </a:spcBef>
                        <a:spcAft>
                          <a:spcPts val="0"/>
                        </a:spcAft>
                      </a:pPr>
                      <a:r>
                        <a:rPr lang="en-US" sz="2000" dirty="0" smtClean="0">
                          <a:effectLst/>
                        </a:rPr>
                        <a:t>0.3%</a:t>
                      </a:r>
                      <a:endParaRPr lang="en-US" sz="2000" dirty="0">
                        <a:effectLst/>
                        <a:latin typeface="Calibri"/>
                        <a:ea typeface="Calibri"/>
                        <a:cs typeface="Times New Roman"/>
                      </a:endParaRPr>
                    </a:p>
                  </a:txBody>
                  <a:tcPr marL="23858" marR="23858" marT="0" marB="0" anchor="b"/>
                </a:tc>
              </a:tr>
              <a:tr h="311791">
                <a:tc>
                  <a:txBody>
                    <a:bodyPr/>
                    <a:lstStyle/>
                    <a:p>
                      <a:pPr marL="0" marR="0">
                        <a:spcBef>
                          <a:spcPts val="0"/>
                        </a:spcBef>
                        <a:spcAft>
                          <a:spcPts val="0"/>
                        </a:spcAft>
                      </a:pPr>
                      <a:r>
                        <a:rPr lang="en-US" sz="2000">
                          <a:effectLst/>
                        </a:rPr>
                        <a:t>Band 6</a:t>
                      </a:r>
                      <a:endParaRPr lang="en-US" sz="2000">
                        <a:effectLst/>
                        <a:latin typeface="Calibri"/>
                        <a:ea typeface="Calibri"/>
                        <a:cs typeface="Times New Roman"/>
                      </a:endParaRPr>
                    </a:p>
                  </a:txBody>
                  <a:tcPr marL="23858" marR="23858" marT="0" marB="0" anchor="b"/>
                </a:tc>
                <a:tc>
                  <a:txBody>
                    <a:bodyPr/>
                    <a:lstStyle/>
                    <a:p>
                      <a:pPr marL="0" marR="0" algn="r">
                        <a:spcBef>
                          <a:spcPts val="0"/>
                        </a:spcBef>
                        <a:spcAft>
                          <a:spcPts val="0"/>
                        </a:spcAft>
                      </a:pPr>
                      <a:r>
                        <a:rPr lang="en-US" sz="2000" dirty="0" smtClean="0">
                          <a:effectLst/>
                        </a:rPr>
                        <a:t>28,533</a:t>
                      </a:r>
                      <a:endParaRPr lang="en-US" sz="2000" dirty="0">
                        <a:effectLst/>
                        <a:latin typeface="Calibri"/>
                        <a:ea typeface="Calibri"/>
                        <a:cs typeface="Times New Roman"/>
                      </a:endParaRPr>
                    </a:p>
                  </a:txBody>
                  <a:tcPr marL="23858" marR="23858" marT="0" marB="0" anchor="b"/>
                </a:tc>
                <a:tc>
                  <a:txBody>
                    <a:bodyPr/>
                    <a:lstStyle/>
                    <a:p>
                      <a:pPr marL="0" marR="0" algn="r">
                        <a:spcBef>
                          <a:spcPts val="0"/>
                        </a:spcBef>
                        <a:spcAft>
                          <a:spcPts val="0"/>
                        </a:spcAft>
                      </a:pPr>
                      <a:r>
                        <a:rPr lang="en-US" sz="2000" dirty="0" smtClean="0">
                          <a:effectLst/>
                        </a:rPr>
                        <a:t>1</a:t>
                      </a:r>
                      <a:endParaRPr lang="en-US" sz="2000" dirty="0">
                        <a:effectLst/>
                        <a:latin typeface="Calibri"/>
                        <a:ea typeface="Calibri"/>
                        <a:cs typeface="Times New Roman"/>
                      </a:endParaRPr>
                    </a:p>
                  </a:txBody>
                  <a:tcPr marL="23858" marR="23858" marT="0" marB="0" anchor="b"/>
                </a:tc>
                <a:tc>
                  <a:txBody>
                    <a:bodyPr/>
                    <a:lstStyle/>
                    <a:p>
                      <a:pPr marL="0" marR="0" algn="r">
                        <a:spcBef>
                          <a:spcPts val="0"/>
                        </a:spcBef>
                        <a:spcAft>
                          <a:spcPts val="0"/>
                        </a:spcAft>
                      </a:pPr>
                      <a:r>
                        <a:rPr lang="en-US" sz="2000" dirty="0" smtClean="0">
                          <a:effectLst/>
                        </a:rPr>
                        <a:t>0.004%</a:t>
                      </a:r>
                      <a:endParaRPr lang="en-US" sz="2000" dirty="0">
                        <a:effectLst/>
                        <a:latin typeface="Calibri"/>
                        <a:ea typeface="Calibri"/>
                        <a:cs typeface="Times New Roman"/>
                      </a:endParaRPr>
                    </a:p>
                  </a:txBody>
                  <a:tcPr marL="23858" marR="23858" marT="0" marB="0" anchor="b"/>
                </a:tc>
              </a:tr>
              <a:tr h="597491">
                <a:tc>
                  <a:txBody>
                    <a:bodyPr/>
                    <a:lstStyle/>
                    <a:p>
                      <a:pPr marL="0" marR="0">
                        <a:spcBef>
                          <a:spcPts val="0"/>
                        </a:spcBef>
                        <a:spcAft>
                          <a:spcPts val="0"/>
                        </a:spcAft>
                      </a:pPr>
                      <a:r>
                        <a:rPr lang="en-US" sz="2000">
                          <a:effectLst/>
                        </a:rPr>
                        <a:t>Total</a:t>
                      </a:r>
                      <a:endParaRPr lang="en-US" sz="2000">
                        <a:effectLst/>
                        <a:latin typeface="Calibri"/>
                        <a:ea typeface="Calibri"/>
                        <a:cs typeface="Times New Roman"/>
                      </a:endParaRPr>
                    </a:p>
                  </a:txBody>
                  <a:tcPr marL="23858" marR="23858" marT="0" marB="0" anchor="b"/>
                </a:tc>
                <a:tc>
                  <a:txBody>
                    <a:bodyPr/>
                    <a:lstStyle/>
                    <a:p>
                      <a:pPr marL="0" marR="0" algn="r">
                        <a:spcBef>
                          <a:spcPts val="0"/>
                        </a:spcBef>
                        <a:spcAft>
                          <a:spcPts val="0"/>
                        </a:spcAft>
                      </a:pPr>
                      <a:r>
                        <a:rPr lang="en-US" sz="2000" dirty="0" smtClean="0">
                          <a:effectLst/>
                        </a:rPr>
                        <a:t>699,750,973</a:t>
                      </a:r>
                      <a:endParaRPr lang="en-US" sz="2000" dirty="0">
                        <a:effectLst/>
                        <a:latin typeface="Calibri"/>
                        <a:ea typeface="Calibri"/>
                        <a:cs typeface="Times New Roman"/>
                      </a:endParaRPr>
                    </a:p>
                  </a:txBody>
                  <a:tcPr marL="23858" marR="23858" marT="0" marB="0" anchor="b"/>
                </a:tc>
                <a:tc>
                  <a:txBody>
                    <a:bodyPr/>
                    <a:lstStyle/>
                    <a:p>
                      <a:pPr marL="0" marR="0" algn="r">
                        <a:spcBef>
                          <a:spcPts val="0"/>
                        </a:spcBef>
                        <a:spcAft>
                          <a:spcPts val="0"/>
                        </a:spcAft>
                      </a:pPr>
                      <a:r>
                        <a:rPr lang="en-US" sz="2000" dirty="0" smtClean="0">
                          <a:effectLst/>
                        </a:rPr>
                        <a:t>35,753,718</a:t>
                      </a:r>
                      <a:endParaRPr lang="en-US" sz="2000" dirty="0">
                        <a:effectLst/>
                        <a:latin typeface="Calibri"/>
                        <a:ea typeface="Calibri"/>
                        <a:cs typeface="Times New Roman"/>
                      </a:endParaRPr>
                    </a:p>
                  </a:txBody>
                  <a:tcPr marL="23858" marR="23858" marT="0" marB="0" anchor="b"/>
                </a:tc>
                <a:tc>
                  <a:txBody>
                    <a:bodyPr/>
                    <a:lstStyle/>
                    <a:p>
                      <a:pPr marL="0" marR="0" algn="r">
                        <a:spcBef>
                          <a:spcPts val="0"/>
                        </a:spcBef>
                        <a:spcAft>
                          <a:spcPts val="0"/>
                        </a:spcAft>
                      </a:pPr>
                      <a:r>
                        <a:rPr lang="en-US" sz="2000" dirty="0" smtClean="0">
                          <a:effectLst/>
                        </a:rPr>
                        <a:t>9.3%</a:t>
                      </a:r>
                      <a:endParaRPr lang="en-US" sz="2000" dirty="0">
                        <a:effectLst/>
                        <a:latin typeface="Calibri"/>
                        <a:ea typeface="Calibri"/>
                        <a:cs typeface="Times New Roman"/>
                      </a:endParaRPr>
                    </a:p>
                  </a:txBody>
                  <a:tcPr marL="23858" marR="23858" marT="0" marB="0" anchor="b"/>
                </a:tc>
              </a:tr>
            </a:tbl>
          </a:graphicData>
        </a:graphic>
      </p:graphicFrame>
    </p:spTree>
    <p:extLst>
      <p:ext uri="{BB962C8B-B14F-4D97-AF65-F5344CB8AC3E}">
        <p14:creationId xmlns:p14="http://schemas.microsoft.com/office/powerpoint/2010/main" val="6492797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DSCC in Integrated Systems</a:t>
            </a:r>
            <a:br>
              <a:rPr lang="en-US" dirty="0" smtClean="0"/>
            </a:br>
            <a:r>
              <a:rPr lang="en-US" sz="1600" dirty="0" smtClean="0"/>
              <a:t>e-Navigation implementation</a:t>
            </a:r>
            <a:endParaRPr lang="en-US" sz="1600" dirty="0"/>
          </a:p>
        </p:txBody>
      </p:sp>
      <p:sp>
        <p:nvSpPr>
          <p:cNvPr id="4" name="Slide Number Placeholder 3"/>
          <p:cNvSpPr>
            <a:spLocks noGrp="1"/>
          </p:cNvSpPr>
          <p:nvPr>
            <p:ph type="sldNum" sz="quarter" idx="10"/>
          </p:nvPr>
        </p:nvSpPr>
        <p:spPr/>
        <p:txBody>
          <a:bodyPr/>
          <a:lstStyle/>
          <a:p>
            <a:fld id="{DC5F9A34-6852-4F53-9196-8E25F3288D10}" type="slidenum">
              <a:rPr lang="en-US" smtClean="0"/>
              <a:pPr/>
              <a:t>20</a:t>
            </a:fld>
            <a:endParaRPr lang="en-US"/>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158" y="1268700"/>
            <a:ext cx="8641442" cy="4552519"/>
          </a:xfrm>
          <a:prstGeom prst="rect">
            <a:avLst/>
          </a:prstGeom>
          <a:noFill/>
          <a:ln>
            <a:noFill/>
          </a:ln>
          <a:extLst/>
        </p:spPr>
      </p:pic>
      <p:sp>
        <p:nvSpPr>
          <p:cNvPr id="6" name="TextBox 5"/>
          <p:cNvSpPr txBox="1"/>
          <p:nvPr/>
        </p:nvSpPr>
        <p:spPr>
          <a:xfrm>
            <a:off x="2571710" y="5447039"/>
            <a:ext cx="3371436" cy="646331"/>
          </a:xfrm>
          <a:prstGeom prst="rect">
            <a:avLst/>
          </a:prstGeom>
          <a:noFill/>
        </p:spPr>
        <p:txBody>
          <a:bodyPr wrap="none" rtlCol="0">
            <a:spAutoFit/>
          </a:bodyPr>
          <a:lstStyle/>
          <a:p>
            <a:pPr algn="ctr"/>
            <a:r>
              <a:rPr lang="en-US" b="1" dirty="0" smtClean="0">
                <a:solidFill>
                  <a:srgbClr val="C60651"/>
                </a:solidFill>
              </a:rPr>
              <a:t>Spanning full supply chain:</a:t>
            </a:r>
          </a:p>
          <a:p>
            <a:pPr algn="ctr"/>
            <a:r>
              <a:rPr lang="en-US" b="1" dirty="0" smtClean="0">
                <a:solidFill>
                  <a:srgbClr val="C60651"/>
                </a:solidFill>
              </a:rPr>
              <a:t>Data Producers -&gt; End Users</a:t>
            </a:r>
            <a:endParaRPr lang="en-US" b="1" dirty="0">
              <a:solidFill>
                <a:srgbClr val="C60651"/>
              </a:solidFill>
            </a:endParaRPr>
          </a:p>
        </p:txBody>
      </p:sp>
      <p:sp>
        <p:nvSpPr>
          <p:cNvPr id="7" name="Oval 6"/>
          <p:cNvSpPr/>
          <p:nvPr/>
        </p:nvSpPr>
        <p:spPr bwMode="auto">
          <a:xfrm>
            <a:off x="1474500" y="2414040"/>
            <a:ext cx="5545840" cy="2743200"/>
          </a:xfrm>
          <a:prstGeom prst="ellipse">
            <a:avLst/>
          </a:prstGeom>
          <a:noFill/>
          <a:ln w="38100" cap="sq" cmpd="sng" algn="ctr">
            <a:solidFill>
              <a:srgbClr val="C6065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Tree>
    <p:extLst>
      <p:ext uri="{BB962C8B-B14F-4D97-AF65-F5344CB8AC3E}">
        <p14:creationId xmlns:p14="http://schemas.microsoft.com/office/powerpoint/2010/main" val="51696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2"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par>
                                <p:cTn id="8" presetID="10" presetClass="entr" presetSubtype="0" fill="hold" grpId="0" nodeType="withEffect">
                                  <p:stCondLst>
                                    <p:cond delay="40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2"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00" y="188550"/>
            <a:ext cx="6624920" cy="820737"/>
          </a:xfrm>
        </p:spPr>
        <p:txBody>
          <a:bodyPr/>
          <a:lstStyle/>
          <a:p>
            <a:r>
              <a:rPr lang="en-US" dirty="0" smtClean="0"/>
              <a:t>A reminder:</a:t>
            </a:r>
            <a:br>
              <a:rPr lang="en-US" dirty="0" smtClean="0"/>
            </a:br>
            <a:r>
              <a:rPr lang="en-US" dirty="0" smtClean="0"/>
              <a:t>Data Supply Chain Certification at IHO</a:t>
            </a:r>
            <a:endParaRPr lang="en-US" dirty="0"/>
          </a:p>
        </p:txBody>
      </p:sp>
      <p:sp>
        <p:nvSpPr>
          <p:cNvPr id="3" name="Content Placeholder 2"/>
          <p:cNvSpPr>
            <a:spLocks noGrp="1"/>
          </p:cNvSpPr>
          <p:nvPr>
            <p:ph idx="1"/>
          </p:nvPr>
        </p:nvSpPr>
        <p:spPr>
          <a:xfrm>
            <a:off x="774853" y="1268700"/>
            <a:ext cx="7488237" cy="4493538"/>
          </a:xfrm>
        </p:spPr>
        <p:txBody>
          <a:bodyPr/>
          <a:lstStyle/>
          <a:p>
            <a:pPr>
              <a:spcAft>
                <a:spcPts val="1200"/>
              </a:spcAft>
            </a:pPr>
            <a:r>
              <a:rPr lang="en-US" dirty="0" smtClean="0"/>
              <a:t>Presented at WEND 11, 2008</a:t>
            </a:r>
          </a:p>
          <a:p>
            <a:pPr>
              <a:spcAft>
                <a:spcPts val="1200"/>
              </a:spcAft>
            </a:pPr>
            <a:r>
              <a:rPr lang="en-US" dirty="0" smtClean="0"/>
              <a:t>Presented at CHRIS 20, 2008</a:t>
            </a:r>
          </a:p>
          <a:p>
            <a:pPr>
              <a:spcAft>
                <a:spcPts val="1200"/>
              </a:spcAft>
            </a:pPr>
            <a:r>
              <a:rPr lang="en-US" dirty="0" smtClean="0"/>
              <a:t>Both invited members to participate in a </a:t>
            </a:r>
            <a:r>
              <a:rPr lang="en-US" dirty="0"/>
              <a:t>correspondence group</a:t>
            </a:r>
          </a:p>
          <a:p>
            <a:pPr>
              <a:spcAft>
                <a:spcPts val="1200"/>
              </a:spcAft>
            </a:pPr>
            <a:r>
              <a:rPr lang="en-AU" dirty="0" smtClean="0"/>
              <a:t>HSSC1 </a:t>
            </a:r>
            <a:r>
              <a:rPr lang="en-AU" dirty="0"/>
              <a:t>invited further work from the  DSCC-CG and invited </a:t>
            </a:r>
            <a:r>
              <a:rPr lang="en-AU" dirty="0" smtClean="0"/>
              <a:t>it. (</a:t>
            </a:r>
            <a:r>
              <a:rPr lang="en-AU" dirty="0"/>
              <a:t>HSSC2 Action 2</a:t>
            </a:r>
            <a:r>
              <a:rPr lang="en-AU" dirty="0" smtClean="0"/>
              <a:t>)</a:t>
            </a:r>
          </a:p>
          <a:p>
            <a:pPr>
              <a:spcAft>
                <a:spcPts val="1200"/>
              </a:spcAft>
            </a:pPr>
            <a:r>
              <a:rPr lang="en-AU" dirty="0" smtClean="0"/>
              <a:t>The DSCC-CG had 36 members from HOs, IHO-WGs, related organizations and experts</a:t>
            </a:r>
          </a:p>
          <a:p>
            <a:pPr>
              <a:spcAft>
                <a:spcPts val="1200"/>
              </a:spcAft>
            </a:pPr>
            <a:r>
              <a:rPr lang="en-AU" dirty="0" smtClean="0"/>
              <a:t>A draft of a Marine version of DO-200A has been developed and distributed to the DSCC-CG</a:t>
            </a:r>
            <a:endParaRPr lang="en-US" dirty="0"/>
          </a:p>
        </p:txBody>
      </p:sp>
      <p:sp>
        <p:nvSpPr>
          <p:cNvPr id="5" name="Slide Number Placeholder 3"/>
          <p:cNvSpPr>
            <a:spLocks noGrp="1"/>
          </p:cNvSpPr>
          <p:nvPr>
            <p:ph type="sldNum" sz="quarter" idx="10"/>
          </p:nvPr>
        </p:nvSpPr>
        <p:spPr>
          <a:xfrm>
            <a:off x="8655050" y="6389688"/>
            <a:ext cx="481013" cy="381000"/>
          </a:xfrm>
        </p:spPr>
        <p:txBody>
          <a:bodyPr/>
          <a:lstStyle/>
          <a:p>
            <a:fld id="{DC5F9A34-6852-4F53-9196-8E25F3288D10}" type="slidenum">
              <a:rPr lang="en-US" smtClean="0"/>
              <a:pPr/>
              <a:t>21</a:t>
            </a:fld>
            <a:endParaRPr lang="en-US" dirty="0"/>
          </a:p>
        </p:txBody>
      </p:sp>
    </p:spTree>
    <p:extLst>
      <p:ext uri="{BB962C8B-B14F-4D97-AF65-F5344CB8AC3E}">
        <p14:creationId xmlns:p14="http://schemas.microsoft.com/office/powerpoint/2010/main" val="34570518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00" y="188550"/>
            <a:ext cx="5760800" cy="820737"/>
          </a:xfrm>
        </p:spPr>
        <p:txBody>
          <a:bodyPr/>
          <a:lstStyle/>
          <a:p>
            <a:r>
              <a:rPr lang="en-US" dirty="0" smtClean="0"/>
              <a:t>Suggestion from an</a:t>
            </a:r>
            <a:br>
              <a:rPr lang="en-US" dirty="0" smtClean="0"/>
            </a:br>
            <a:r>
              <a:rPr lang="en-US" dirty="0" smtClean="0"/>
              <a:t>Industry viewpoint:</a:t>
            </a:r>
            <a:endParaRPr lang="en-US" dirty="0"/>
          </a:p>
        </p:txBody>
      </p:sp>
      <p:sp>
        <p:nvSpPr>
          <p:cNvPr id="3" name="Content Placeholder 2"/>
          <p:cNvSpPr>
            <a:spLocks noGrp="1"/>
          </p:cNvSpPr>
          <p:nvPr>
            <p:ph idx="1"/>
          </p:nvPr>
        </p:nvSpPr>
        <p:spPr>
          <a:xfrm>
            <a:off x="460374" y="1335088"/>
            <a:ext cx="8216195" cy="1949892"/>
          </a:xfrm>
        </p:spPr>
        <p:txBody>
          <a:bodyPr/>
          <a:lstStyle/>
          <a:p>
            <a:r>
              <a:rPr lang="en-GB" sz="3200" dirty="0">
                <a:effectLst>
                  <a:outerShdw blurRad="38100" dist="38100" dir="2700000" algn="tl">
                    <a:srgbClr val="000000">
                      <a:alpha val="43137"/>
                    </a:srgbClr>
                  </a:outerShdw>
                </a:effectLst>
              </a:rPr>
              <a:t>A</a:t>
            </a:r>
            <a:r>
              <a:rPr lang="en-GB" sz="3200" dirty="0" smtClean="0">
                <a:effectLst>
                  <a:outerShdw blurRad="38100" dist="38100" dir="2700000" algn="tl">
                    <a:srgbClr val="000000">
                      <a:alpha val="43137"/>
                    </a:srgbClr>
                  </a:outerShdw>
                </a:effectLst>
              </a:rPr>
              <a:t> </a:t>
            </a:r>
            <a:r>
              <a:rPr lang="en-GB" sz="3200" dirty="0">
                <a:effectLst>
                  <a:outerShdw blurRad="38100" dist="38100" dir="2700000" algn="tl">
                    <a:srgbClr val="000000">
                      <a:alpha val="43137"/>
                    </a:srgbClr>
                  </a:outerShdw>
                </a:effectLst>
              </a:rPr>
              <a:t>coordinated approach to DQA under the leadership of IHO in partnership </a:t>
            </a:r>
            <a:r>
              <a:rPr lang="en-GB" sz="3200" dirty="0" smtClean="0">
                <a:effectLst>
                  <a:outerShdw blurRad="38100" dist="38100" dir="2700000" algn="tl">
                    <a:srgbClr val="000000">
                      <a:alpha val="43137"/>
                    </a:srgbClr>
                  </a:outerShdw>
                </a:effectLst>
              </a:rPr>
              <a:t>with Industry </a:t>
            </a:r>
            <a:r>
              <a:rPr lang="en-GB" sz="3200" dirty="0">
                <a:effectLst>
                  <a:outerShdw blurRad="38100" dist="38100" dir="2700000" algn="tl">
                    <a:srgbClr val="000000">
                      <a:alpha val="43137"/>
                    </a:srgbClr>
                  </a:outerShdw>
                </a:effectLst>
              </a:rPr>
              <a:t>and other key </a:t>
            </a:r>
            <a:r>
              <a:rPr lang="en-GB" sz="3200" dirty="0" smtClean="0">
                <a:effectLst>
                  <a:outerShdw blurRad="38100" dist="38100" dir="2700000" algn="tl">
                    <a:srgbClr val="000000">
                      <a:alpha val="43137"/>
                    </a:srgbClr>
                  </a:outerShdw>
                </a:effectLst>
              </a:rPr>
              <a:t>stakeholders</a:t>
            </a:r>
          </a:p>
          <a:p>
            <a:r>
              <a:rPr lang="en-GB" sz="3200" dirty="0" smtClean="0">
                <a:effectLst>
                  <a:outerShdw blurRad="38100" dist="38100" dir="2700000" algn="tl">
                    <a:srgbClr val="000000">
                      <a:alpha val="43137"/>
                    </a:srgbClr>
                  </a:outerShdw>
                </a:effectLst>
              </a:rPr>
              <a:t>Utilizing the work of the CG-DSCC</a:t>
            </a:r>
          </a:p>
          <a:p>
            <a:r>
              <a:rPr lang="en-GB" sz="3200" dirty="0" smtClean="0">
                <a:effectLst>
                  <a:outerShdw blurRad="38100" dist="38100" dir="2700000" algn="tl">
                    <a:srgbClr val="000000">
                      <a:alpha val="43137"/>
                    </a:srgbClr>
                  </a:outerShdw>
                </a:effectLst>
              </a:rPr>
              <a:t>Taking into account:</a:t>
            </a:r>
          </a:p>
          <a:p>
            <a:pPr lvl="1">
              <a:spcAft>
                <a:spcPct val="15000"/>
              </a:spcAft>
            </a:pPr>
            <a:r>
              <a:rPr lang="en-US" altLang="en-US" dirty="0">
                <a:latin typeface="Arial" charset="0"/>
              </a:rPr>
              <a:t>Data quality </a:t>
            </a:r>
            <a:r>
              <a:rPr lang="en-US" altLang="en-US" dirty="0" smtClean="0">
                <a:latin typeface="Arial" charset="0"/>
              </a:rPr>
              <a:t>aspect</a:t>
            </a:r>
            <a:endParaRPr lang="en-US" altLang="en-US" dirty="0">
              <a:latin typeface="Arial" charset="0"/>
            </a:endParaRPr>
          </a:p>
          <a:p>
            <a:pPr lvl="1">
              <a:spcBef>
                <a:spcPct val="30000"/>
              </a:spcBef>
              <a:spcAft>
                <a:spcPct val="15000"/>
              </a:spcAft>
            </a:pPr>
            <a:r>
              <a:rPr lang="en-US" altLang="en-US" dirty="0">
                <a:latin typeface="Arial" charset="0"/>
              </a:rPr>
              <a:t>Data security </a:t>
            </a:r>
            <a:r>
              <a:rPr lang="en-US" altLang="en-US" dirty="0" smtClean="0">
                <a:latin typeface="Arial" charset="0"/>
              </a:rPr>
              <a:t>aspect</a:t>
            </a:r>
            <a:endParaRPr lang="en-US" altLang="en-US" dirty="0">
              <a:latin typeface="Arial" charset="0"/>
            </a:endParaRPr>
          </a:p>
          <a:p>
            <a:pPr lvl="1">
              <a:spcBef>
                <a:spcPct val="35000"/>
              </a:spcBef>
              <a:spcAft>
                <a:spcPct val="15000"/>
              </a:spcAft>
            </a:pPr>
            <a:r>
              <a:rPr lang="en-US" altLang="en-US" dirty="0">
                <a:latin typeface="Arial" charset="0"/>
              </a:rPr>
              <a:t>Supplementary data aspect</a:t>
            </a:r>
          </a:p>
          <a:p>
            <a:pPr lvl="1"/>
            <a:endParaRPr lang="en-GB" dirty="0" smtClean="0">
              <a:effectLst>
                <a:outerShdw blurRad="38100" dist="38100" dir="2700000" algn="tl">
                  <a:srgbClr val="000000">
                    <a:alpha val="43137"/>
                  </a:srgbClr>
                </a:outerShdw>
              </a:effectLst>
            </a:endParaRPr>
          </a:p>
        </p:txBody>
      </p:sp>
      <p:sp>
        <p:nvSpPr>
          <p:cNvPr id="5" name="Slide Number Placeholder 3"/>
          <p:cNvSpPr>
            <a:spLocks noGrp="1"/>
          </p:cNvSpPr>
          <p:nvPr>
            <p:ph type="sldNum" sz="quarter" idx="10"/>
          </p:nvPr>
        </p:nvSpPr>
        <p:spPr>
          <a:xfrm>
            <a:off x="8655050" y="6389688"/>
            <a:ext cx="481013" cy="381000"/>
          </a:xfrm>
        </p:spPr>
        <p:txBody>
          <a:bodyPr/>
          <a:lstStyle/>
          <a:p>
            <a:fld id="{DC5F9A34-6852-4F53-9196-8E25F3288D10}" type="slidenum">
              <a:rPr lang="en-US" smtClean="0"/>
              <a:pPr/>
              <a:t>22</a:t>
            </a:fld>
            <a:endParaRPr lang="en-US" dirty="0"/>
          </a:p>
        </p:txBody>
      </p:sp>
    </p:spTree>
    <p:extLst>
      <p:ext uri="{BB962C8B-B14F-4D97-AF65-F5344CB8AC3E}">
        <p14:creationId xmlns:p14="http://schemas.microsoft.com/office/powerpoint/2010/main" val="3010524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00" y="188550"/>
            <a:ext cx="6120850" cy="820737"/>
          </a:xfrm>
        </p:spPr>
        <p:txBody>
          <a:bodyPr/>
          <a:lstStyle/>
          <a:p>
            <a:r>
              <a:rPr lang="en-US" dirty="0" smtClean="0"/>
              <a:t>3. Accessibility of Data</a:t>
            </a:r>
            <a:endParaRPr lang="en-US" dirty="0"/>
          </a:p>
        </p:txBody>
      </p:sp>
      <p:sp>
        <p:nvSpPr>
          <p:cNvPr id="4" name="Slide Number Placeholder 3"/>
          <p:cNvSpPr>
            <a:spLocks noGrp="1"/>
          </p:cNvSpPr>
          <p:nvPr>
            <p:ph type="sldNum" sz="quarter" idx="10"/>
          </p:nvPr>
        </p:nvSpPr>
        <p:spPr/>
        <p:txBody>
          <a:bodyPr/>
          <a:lstStyle/>
          <a:p>
            <a:fld id="{DC5F9A34-6852-4F53-9196-8E25F3288D10}" type="slidenum">
              <a:rPr lang="en-US" smtClean="0"/>
              <a:pPr/>
              <a:t>23</a:t>
            </a:fld>
            <a:endParaRPr lang="en-US"/>
          </a:p>
        </p:txBody>
      </p:sp>
      <p:pic>
        <p:nvPicPr>
          <p:cNvPr id="7" name="Picture 6" descr="20160229 IHO EXCL CELLS.jpg"/>
          <p:cNvPicPr>
            <a:picLocks noChangeAspect="1"/>
          </p:cNvPicPr>
          <p:nvPr/>
        </p:nvPicPr>
        <p:blipFill>
          <a:blip r:embed="rId2"/>
          <a:stretch>
            <a:fillRect/>
          </a:stretch>
        </p:blipFill>
        <p:spPr>
          <a:xfrm>
            <a:off x="0" y="863203"/>
            <a:ext cx="9144000" cy="5131594"/>
          </a:xfrm>
          <a:prstGeom prst="rect">
            <a:avLst/>
          </a:prstGeom>
        </p:spPr>
      </p:pic>
    </p:spTree>
    <p:extLst>
      <p:ext uri="{BB962C8B-B14F-4D97-AF65-F5344CB8AC3E}">
        <p14:creationId xmlns:p14="http://schemas.microsoft.com/office/powerpoint/2010/main" val="6051118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00" y="188550"/>
            <a:ext cx="5616780" cy="820737"/>
          </a:xfrm>
        </p:spPr>
        <p:txBody>
          <a:bodyPr>
            <a:normAutofit fontScale="90000"/>
          </a:bodyPr>
          <a:lstStyle/>
          <a:p>
            <a:r>
              <a:rPr lang="en-US" sz="3200" dirty="0" smtClean="0"/>
              <a:t>Data accessibility is paramount</a:t>
            </a:r>
            <a:endParaRPr lang="en-US" sz="3200" dirty="0"/>
          </a:p>
        </p:txBody>
      </p:sp>
      <p:sp>
        <p:nvSpPr>
          <p:cNvPr id="6" name="Content Placeholder 2"/>
          <p:cNvSpPr>
            <a:spLocks noGrp="1"/>
          </p:cNvSpPr>
          <p:nvPr>
            <p:ph idx="1"/>
          </p:nvPr>
        </p:nvSpPr>
        <p:spPr>
          <a:xfrm>
            <a:off x="300519" y="1587260"/>
            <a:ext cx="8491590" cy="4155140"/>
          </a:xfrm>
        </p:spPr>
        <p:txBody>
          <a:bodyPr>
            <a:normAutofit fontScale="70000" lnSpcReduction="20000"/>
          </a:bodyPr>
          <a:lstStyle/>
          <a:p>
            <a:r>
              <a:rPr lang="de-DE" sz="3200" dirty="0" smtClean="0"/>
              <a:t>Industry can only build solutions if data is accessible</a:t>
            </a:r>
          </a:p>
          <a:p>
            <a:pPr lvl="1"/>
            <a:r>
              <a:rPr lang="de-DE" sz="2800" dirty="0" smtClean="0"/>
              <a:t>Fair conditions for data access are accepted (i.e. Level Playing Field)</a:t>
            </a:r>
          </a:p>
          <a:p>
            <a:pPr lvl="1"/>
            <a:r>
              <a:rPr lang="de-DE" sz="2800" dirty="0" smtClean="0"/>
              <a:t>Access conditions should be conceptually harmonized</a:t>
            </a:r>
          </a:p>
          <a:p>
            <a:pPr lvl="1"/>
            <a:r>
              <a:rPr lang="de-DE" sz="2800" dirty="0" smtClean="0"/>
              <a:t>Data access restrictions or exclusive use of non-classified data is counter productive </a:t>
            </a:r>
          </a:p>
          <a:p>
            <a:r>
              <a:rPr lang="de-DE" sz="3200" dirty="0" smtClean="0"/>
              <a:t>WEND Principles support equal access to data (e.g. PRO 7)</a:t>
            </a:r>
          </a:p>
          <a:p>
            <a:r>
              <a:rPr lang="de-DE" sz="3200" dirty="0" smtClean="0"/>
              <a:t>ICAO has mandated data access from CAAs</a:t>
            </a:r>
          </a:p>
          <a:p>
            <a:pPr lvl="1"/>
            <a:r>
              <a:rPr lang="de-DE" sz="2800" dirty="0" smtClean="0"/>
              <a:t>Civil Aviation Authorities to provide data to all civil aviation stakeholders if requested</a:t>
            </a:r>
          </a:p>
          <a:p>
            <a:r>
              <a:rPr lang="en-US" sz="3200" dirty="0" smtClean="0"/>
              <a:t>The Maritime Safety Information (MSI) “open access” policies (e.g. INSPIRE…) is requesting accessibility of MSI data layers.</a:t>
            </a:r>
            <a:endParaRPr lang="de-DE" sz="3200" dirty="0" smtClean="0"/>
          </a:p>
        </p:txBody>
      </p:sp>
      <p:sp>
        <p:nvSpPr>
          <p:cNvPr id="7" name="Slide Number Placeholder 3"/>
          <p:cNvSpPr>
            <a:spLocks noGrp="1"/>
          </p:cNvSpPr>
          <p:nvPr>
            <p:ph type="sldNum" sz="quarter" idx="10"/>
          </p:nvPr>
        </p:nvSpPr>
        <p:spPr>
          <a:xfrm>
            <a:off x="8655050" y="6389688"/>
            <a:ext cx="481013" cy="381000"/>
          </a:xfrm>
        </p:spPr>
        <p:txBody>
          <a:bodyPr/>
          <a:lstStyle/>
          <a:p>
            <a:fld id="{DC5F9A34-6852-4F53-9196-8E25F3288D10}" type="slidenum">
              <a:rPr lang="en-US" smtClean="0"/>
              <a:pPr/>
              <a:t>24</a:t>
            </a:fld>
            <a:endParaRPr lang="en-US" dirty="0"/>
          </a:p>
        </p:txBody>
      </p:sp>
    </p:spTree>
    <p:extLst>
      <p:ext uri="{BB962C8B-B14F-4D97-AF65-F5344CB8AC3E}">
        <p14:creationId xmlns:p14="http://schemas.microsoft.com/office/powerpoint/2010/main" val="27286670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51400" y="188550"/>
            <a:ext cx="6120850" cy="820737"/>
          </a:xfrm>
        </p:spPr>
        <p:txBody>
          <a:bodyPr>
            <a:normAutofit/>
          </a:bodyPr>
          <a:lstStyle/>
          <a:p>
            <a:r>
              <a:rPr lang="en-US" sz="2400" dirty="0" smtClean="0"/>
              <a:t>Example: ENC cells currently not available through RENC distribution</a:t>
            </a:r>
            <a:endParaRPr lang="en-US" sz="2400" dirty="0"/>
          </a:p>
        </p:txBody>
      </p:sp>
      <p:sp>
        <p:nvSpPr>
          <p:cNvPr id="6" name="TextBox 5"/>
          <p:cNvSpPr txBox="1"/>
          <p:nvPr/>
        </p:nvSpPr>
        <p:spPr>
          <a:xfrm>
            <a:off x="5004060" y="6086172"/>
            <a:ext cx="3318537" cy="215444"/>
          </a:xfrm>
          <a:prstGeom prst="rect">
            <a:avLst/>
          </a:prstGeom>
          <a:noFill/>
        </p:spPr>
        <p:txBody>
          <a:bodyPr wrap="none" rtlCol="0">
            <a:spAutoFit/>
          </a:bodyPr>
          <a:lstStyle/>
          <a:p>
            <a:pPr algn="l"/>
            <a:r>
              <a:rPr lang="en-US" sz="800" dirty="0" smtClean="0"/>
              <a:t>Source: IHO ENC Catalogue and Coverage Analysis Database 2016</a:t>
            </a:r>
            <a:endParaRPr lang="en-US" sz="800" dirty="0"/>
          </a:p>
        </p:txBody>
      </p:sp>
      <p:sp>
        <p:nvSpPr>
          <p:cNvPr id="7" name="Slide Number Placeholder 3"/>
          <p:cNvSpPr>
            <a:spLocks noGrp="1"/>
          </p:cNvSpPr>
          <p:nvPr>
            <p:ph type="sldNum" sz="quarter" idx="10"/>
          </p:nvPr>
        </p:nvSpPr>
        <p:spPr>
          <a:xfrm>
            <a:off x="8655050" y="6389688"/>
            <a:ext cx="481013" cy="381000"/>
          </a:xfrm>
        </p:spPr>
        <p:txBody>
          <a:bodyPr/>
          <a:lstStyle/>
          <a:p>
            <a:fld id="{DC5F9A34-6852-4F53-9196-8E25F3288D10}" type="slidenum">
              <a:rPr lang="en-US" smtClean="0"/>
              <a:pPr/>
              <a:t>25</a:t>
            </a:fld>
            <a:endParaRPr lang="en-US" dirty="0"/>
          </a:p>
        </p:txBody>
      </p:sp>
      <p:pic>
        <p:nvPicPr>
          <p:cNvPr id="9" name="Picture 8" descr="20160229 IHO EXCL CELLS.jpg"/>
          <p:cNvPicPr>
            <a:picLocks noChangeAspect="1"/>
          </p:cNvPicPr>
          <p:nvPr/>
        </p:nvPicPr>
        <p:blipFill>
          <a:blip r:embed="rId2"/>
          <a:stretch>
            <a:fillRect/>
          </a:stretch>
        </p:blipFill>
        <p:spPr>
          <a:xfrm>
            <a:off x="0" y="863203"/>
            <a:ext cx="9144000" cy="5131594"/>
          </a:xfrm>
          <a:prstGeom prst="rect">
            <a:avLst/>
          </a:prstGeom>
        </p:spPr>
      </p:pic>
    </p:spTree>
    <p:extLst>
      <p:ext uri="{BB962C8B-B14F-4D97-AF65-F5344CB8AC3E}">
        <p14:creationId xmlns:p14="http://schemas.microsoft.com/office/powerpoint/2010/main" val="18138043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txBox="1">
            <a:spLocks noChangeArrowheads="1"/>
          </p:cNvSpPr>
          <p:nvPr/>
        </p:nvSpPr>
        <p:spPr bwMode="auto">
          <a:xfrm>
            <a:off x="179390" y="116540"/>
            <a:ext cx="8656638" cy="820738"/>
          </a:xfrm>
          <a:prstGeom prst="rect">
            <a:avLst/>
          </a:prstGeom>
          <a:noFill/>
          <a:ln w="9525">
            <a:noFill/>
            <a:miter lim="800000"/>
            <a:headEnd/>
            <a:tailEnd/>
          </a:ln>
        </p:spPr>
        <p:txBody>
          <a:bodyPr vert="horz" wrap="square" lIns="9142" tIns="9142" rIns="9142" bIns="9142" numCol="1" anchor="t" anchorCtr="0" compatLnSpc="1">
            <a:prstTxWarp prst="textNoShape">
              <a:avLst/>
            </a:prstTxWarp>
          </a:bodyPr>
          <a:lstStyle/>
          <a:p>
            <a:pPr marL="0" marR="0" lvl="0" indent="0" algn="l" defTabSz="1020763" rtl="0" eaLnBrk="0" fontAlgn="base" latinLnBrk="0" hangingPunct="0">
              <a:lnSpc>
                <a:spcPct val="90000"/>
              </a:lnSpc>
              <a:spcBef>
                <a:spcPct val="0"/>
              </a:spcBef>
              <a:spcAft>
                <a:spcPct val="0"/>
              </a:spcAft>
              <a:buClrTx/>
              <a:buSzTx/>
              <a:buFontTx/>
              <a:buNone/>
              <a:tabLst/>
              <a:defRPr/>
            </a:pPr>
            <a:r>
              <a:rPr kumimoji="0" lang="en-US" sz="2400" b="1" i="0" u="none" strike="noStrike" kern="0" cap="none" spc="0" normalizeH="0" baseline="0" noProof="0" dirty="0" smtClean="0">
                <a:ln>
                  <a:noFill/>
                </a:ln>
                <a:effectLst/>
                <a:uLnTx/>
                <a:uFillTx/>
                <a:latin typeface="+mj-lt"/>
                <a:ea typeface="ＭＳ Ｐゴシック" charset="-128"/>
                <a:cs typeface="ＭＳ Ｐゴシック" charset="-128"/>
              </a:rPr>
              <a:t>ENC Coverage Analysis – Gaps</a:t>
            </a:r>
          </a:p>
        </p:txBody>
      </p:sp>
      <p:sp>
        <p:nvSpPr>
          <p:cNvPr id="5" name="TextBox 1"/>
          <p:cNvSpPr txBox="1"/>
          <p:nvPr/>
        </p:nvSpPr>
        <p:spPr>
          <a:xfrm>
            <a:off x="4976022" y="3989150"/>
            <a:ext cx="3860006" cy="163121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smtClean="0"/>
              <a:t>Note:</a:t>
            </a:r>
          </a:p>
          <a:p>
            <a:pPr marL="285750" lvl="1" indent="-285750">
              <a:buFont typeface="Arial" panose="020B0604020202020204" pitchFamily="34" charset="0"/>
              <a:buChar char="•"/>
            </a:pPr>
            <a:r>
              <a:rPr lang="en-AU" sz="2000" i="1" dirty="0"/>
              <a:t>Although the ENC gap is proportionally small, its correlation and impact on available cells is rather </a:t>
            </a:r>
            <a:r>
              <a:rPr lang="en-AU" sz="2000" i="1" dirty="0" smtClean="0"/>
              <a:t>large</a:t>
            </a:r>
          </a:p>
        </p:txBody>
      </p:sp>
      <p:sp>
        <p:nvSpPr>
          <p:cNvPr id="7" name="TextBox 6"/>
          <p:cNvSpPr txBox="1"/>
          <p:nvPr/>
        </p:nvSpPr>
        <p:spPr>
          <a:xfrm>
            <a:off x="1043510" y="5805330"/>
            <a:ext cx="3289683" cy="215444"/>
          </a:xfrm>
          <a:prstGeom prst="rect">
            <a:avLst/>
          </a:prstGeom>
          <a:noFill/>
        </p:spPr>
        <p:txBody>
          <a:bodyPr wrap="none" rtlCol="0">
            <a:spAutoFit/>
          </a:bodyPr>
          <a:lstStyle/>
          <a:p>
            <a:pPr algn="l"/>
            <a:r>
              <a:rPr lang="en-US" sz="800" dirty="0" smtClean="0"/>
              <a:t>Source: IHO ENC Database and Coverage Analysis Database 2015</a:t>
            </a:r>
            <a:endParaRPr lang="en-US" sz="800" dirty="0"/>
          </a:p>
        </p:txBody>
      </p:sp>
      <p:sp>
        <p:nvSpPr>
          <p:cNvPr id="8" name="Slide Number Placeholder 3"/>
          <p:cNvSpPr>
            <a:spLocks noGrp="1"/>
          </p:cNvSpPr>
          <p:nvPr>
            <p:ph type="sldNum" sz="quarter" idx="10"/>
          </p:nvPr>
        </p:nvSpPr>
        <p:spPr>
          <a:xfrm>
            <a:off x="8655050" y="6389688"/>
            <a:ext cx="481013" cy="381000"/>
          </a:xfrm>
        </p:spPr>
        <p:txBody>
          <a:bodyPr/>
          <a:lstStyle/>
          <a:p>
            <a:fld id="{DC5F9A34-6852-4F53-9196-8E25F3288D10}" type="slidenum">
              <a:rPr lang="en-US" smtClean="0"/>
              <a:pPr/>
              <a:t>26</a:t>
            </a:fld>
            <a:endParaRPr lang="en-US" dirty="0"/>
          </a:p>
        </p:txBody>
      </p:sp>
      <p:graphicFrame>
        <p:nvGraphicFramePr>
          <p:cNvPr id="9" name="Chart 8"/>
          <p:cNvGraphicFramePr/>
          <p:nvPr/>
        </p:nvGraphicFramePr>
        <p:xfrm>
          <a:off x="0" y="1412720"/>
          <a:ext cx="4788030" cy="381653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805444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Data shouldn’t be an issue!</a:t>
            </a:r>
            <a:endParaRPr lang="en-US" dirty="0"/>
          </a:p>
        </p:txBody>
      </p:sp>
      <p:sp>
        <p:nvSpPr>
          <p:cNvPr id="3" name="Content Placeholder 2"/>
          <p:cNvSpPr>
            <a:spLocks noGrp="1"/>
          </p:cNvSpPr>
          <p:nvPr>
            <p:ph idx="1"/>
          </p:nvPr>
        </p:nvSpPr>
        <p:spPr>
          <a:xfrm>
            <a:off x="352985" y="1571275"/>
            <a:ext cx="8610574" cy="4234055"/>
          </a:xfrm>
        </p:spPr>
        <p:txBody>
          <a:bodyPr>
            <a:normAutofit fontScale="70000" lnSpcReduction="20000"/>
          </a:bodyPr>
          <a:lstStyle/>
          <a:p>
            <a:pPr>
              <a:lnSpc>
                <a:spcPct val="120000"/>
              </a:lnSpc>
            </a:pPr>
            <a:r>
              <a:rPr lang="en-US" sz="2800" dirty="0" smtClean="0"/>
              <a:t>ENCs and other HO data should fully comply with data standards</a:t>
            </a:r>
          </a:p>
          <a:p>
            <a:pPr>
              <a:lnSpc>
                <a:spcPct val="120000"/>
              </a:lnSpc>
            </a:pPr>
            <a:endParaRPr lang="en-US" sz="2800" dirty="0" smtClean="0"/>
          </a:p>
          <a:p>
            <a:pPr>
              <a:lnSpc>
                <a:spcPct val="120000"/>
              </a:lnSpc>
            </a:pPr>
            <a:r>
              <a:rPr lang="en-US" sz="2800" dirty="0" smtClean="0"/>
              <a:t>Access to coverage shouldn’t be an issue following US contribution to PRO 7: </a:t>
            </a:r>
            <a:br>
              <a:rPr lang="en-US" sz="2800" dirty="0" smtClean="0"/>
            </a:br>
            <a:r>
              <a:rPr lang="en-US" sz="2800" dirty="0" smtClean="0"/>
              <a:t/>
            </a:r>
            <a:br>
              <a:rPr lang="en-US" sz="2800" dirty="0" smtClean="0"/>
            </a:br>
            <a:r>
              <a:rPr lang="en-US" sz="2400" b="0" i="1" dirty="0" smtClean="0"/>
              <a:t>While </a:t>
            </a:r>
            <a:r>
              <a:rPr lang="en-US" sz="2400" b="0" i="1" dirty="0"/>
              <a:t>great progress has been made in achieving adequate coverage of ENCs, proactively eliminating gaps and overlaps between Member States and through RHC collaboration, it is appropriate to look now at the current accessibility and distribution of ENCs. </a:t>
            </a:r>
            <a:r>
              <a:rPr lang="en-US" sz="2400" b="0" i="1" dirty="0" smtClean="0"/>
              <a:t> </a:t>
            </a:r>
            <a:r>
              <a:rPr lang="en-US" sz="1100" b="0" i="1" dirty="0" smtClean="0"/>
              <a:t>(IHC 5, 2014: </a:t>
            </a:r>
            <a:r>
              <a:rPr lang="en-US" sz="1100" b="0" dirty="0" smtClean="0"/>
              <a:t>CONF.EX5/G/03)</a:t>
            </a:r>
            <a:endParaRPr lang="en-US" sz="1100" b="0" i="1" dirty="0" smtClean="0"/>
          </a:p>
          <a:p>
            <a:pPr>
              <a:lnSpc>
                <a:spcPct val="120000"/>
              </a:lnSpc>
            </a:pPr>
            <a:endParaRPr lang="en-US" sz="2800" dirty="0" smtClean="0"/>
          </a:p>
          <a:p>
            <a:pPr>
              <a:lnSpc>
                <a:spcPct val="120000"/>
              </a:lnSpc>
            </a:pPr>
            <a:r>
              <a:rPr lang="en-US" sz="2800" dirty="0" smtClean="0"/>
              <a:t>Confusion of mariners, ship owners and masters on ENC availability versus accessibility should be eliminated</a:t>
            </a:r>
            <a:endParaRPr lang="en-US" sz="2800" dirty="0"/>
          </a:p>
        </p:txBody>
      </p:sp>
      <p:sp>
        <p:nvSpPr>
          <p:cNvPr id="4" name="Slide Number Placeholder 3"/>
          <p:cNvSpPr>
            <a:spLocks noGrp="1"/>
          </p:cNvSpPr>
          <p:nvPr>
            <p:ph type="sldNum" sz="quarter" idx="10"/>
          </p:nvPr>
        </p:nvSpPr>
        <p:spPr>
          <a:xfrm>
            <a:off x="8655050" y="6389688"/>
            <a:ext cx="481013" cy="381000"/>
          </a:xfrm>
        </p:spPr>
        <p:txBody>
          <a:bodyPr/>
          <a:lstStyle/>
          <a:p>
            <a:fld id="{DC5F9A34-6852-4F53-9196-8E25F3288D10}" type="slidenum">
              <a:rPr lang="en-US" smtClean="0"/>
              <a:pPr/>
              <a:t>27</a:t>
            </a:fld>
            <a:endParaRPr lang="en-US" dirty="0"/>
          </a:p>
        </p:txBody>
      </p:sp>
    </p:spTree>
    <p:extLst>
      <p:ext uri="{BB962C8B-B14F-4D97-AF65-F5344CB8AC3E}">
        <p14:creationId xmlns:p14="http://schemas.microsoft.com/office/powerpoint/2010/main" val="21445678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de-DE" sz="3600" dirty="0" smtClean="0"/>
              <a:t>Recommended next steps:  </a:t>
            </a:r>
            <a:r>
              <a:rPr lang="de-DE" sz="2700" b="0" dirty="0" smtClean="0"/>
              <a:t>An Industry Vision for the Future</a:t>
            </a:r>
            <a:endParaRPr lang="de-DE" sz="2700" dirty="0"/>
          </a:p>
        </p:txBody>
      </p:sp>
      <p:sp>
        <p:nvSpPr>
          <p:cNvPr id="3" name="Content Placeholder 2"/>
          <p:cNvSpPr>
            <a:spLocks noGrp="1"/>
          </p:cNvSpPr>
          <p:nvPr>
            <p:ph idx="1"/>
          </p:nvPr>
        </p:nvSpPr>
        <p:spPr>
          <a:xfrm>
            <a:off x="336176" y="1431986"/>
            <a:ext cx="7947212" cy="3968151"/>
          </a:xfrm>
        </p:spPr>
        <p:txBody>
          <a:bodyPr>
            <a:normAutofit/>
          </a:bodyPr>
          <a:lstStyle/>
          <a:p>
            <a:pPr marL="0" indent="0">
              <a:spcBef>
                <a:spcPts val="1200"/>
              </a:spcBef>
              <a:spcAft>
                <a:spcPts val="1200"/>
              </a:spcAft>
              <a:buNone/>
            </a:pPr>
            <a:r>
              <a:rPr lang="en-US" sz="3200" dirty="0" smtClean="0"/>
              <a:t>To support future development:</a:t>
            </a:r>
          </a:p>
          <a:p>
            <a:pPr lvl="1">
              <a:spcBef>
                <a:spcPts val="1200"/>
              </a:spcBef>
              <a:spcAft>
                <a:spcPts val="1200"/>
              </a:spcAft>
            </a:pPr>
            <a:r>
              <a:rPr lang="en-US" sz="2800" dirty="0" smtClean="0"/>
              <a:t>Improve Data Quality Definitions as currently worked on by IHO DQWG</a:t>
            </a:r>
          </a:p>
          <a:p>
            <a:pPr lvl="1">
              <a:spcBef>
                <a:spcPts val="1200"/>
              </a:spcBef>
              <a:spcAft>
                <a:spcPts val="1200"/>
              </a:spcAft>
            </a:pPr>
            <a:r>
              <a:rPr lang="en-US" sz="2800" dirty="0" smtClean="0"/>
              <a:t>Implement a Data Supply Chain Certification to ensure End-to-End data quality throughout integrated systems</a:t>
            </a:r>
          </a:p>
          <a:p>
            <a:pPr lvl="1">
              <a:spcBef>
                <a:spcPts val="1200"/>
              </a:spcBef>
              <a:spcAft>
                <a:spcPts val="1200"/>
              </a:spcAft>
            </a:pPr>
            <a:r>
              <a:rPr lang="en-US" sz="2800" dirty="0" smtClean="0"/>
              <a:t>Improve accessibility to unclassified HO data</a:t>
            </a:r>
          </a:p>
        </p:txBody>
      </p:sp>
      <p:sp>
        <p:nvSpPr>
          <p:cNvPr id="4" name="Slide Number Placeholder 3"/>
          <p:cNvSpPr>
            <a:spLocks noGrp="1"/>
          </p:cNvSpPr>
          <p:nvPr>
            <p:ph type="sldNum" sz="quarter" idx="4294967295"/>
          </p:nvPr>
        </p:nvSpPr>
        <p:spPr>
          <a:xfrm>
            <a:off x="8655051" y="6389688"/>
            <a:ext cx="481013" cy="381000"/>
          </a:xfrm>
          <a:prstGeom prst="rect">
            <a:avLst/>
          </a:prstGeom>
        </p:spPr>
        <p:txBody>
          <a:bodyPr/>
          <a:lstStyle/>
          <a:p>
            <a:fld id="{DC5F9A34-6852-4F53-9196-8E25F3288D10}" type="slidenum">
              <a:rPr lang="en-US" smtClean="0"/>
              <a:pPr/>
              <a:t>28</a:t>
            </a:fld>
            <a:endParaRPr lang="en-US" dirty="0"/>
          </a:p>
        </p:txBody>
      </p:sp>
    </p:spTree>
    <p:extLst>
      <p:ext uri="{BB962C8B-B14F-4D97-AF65-F5344CB8AC3E}">
        <p14:creationId xmlns:p14="http://schemas.microsoft.com/office/powerpoint/2010/main" val="23389608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8"/>
          <p:cNvSpPr txBox="1">
            <a:spLocks noChangeArrowheads="1"/>
          </p:cNvSpPr>
          <p:nvPr/>
        </p:nvSpPr>
        <p:spPr bwMode="auto">
          <a:xfrm>
            <a:off x="95000" y="1605852"/>
            <a:ext cx="8853055" cy="584775"/>
          </a:xfrm>
          <a:prstGeom prst="rect">
            <a:avLst/>
          </a:prstGeom>
          <a:noFill/>
          <a:ln w="9525">
            <a:noFill/>
            <a:miter lim="800000"/>
            <a:headEnd/>
            <a:tailEnd/>
          </a:ln>
        </p:spPr>
        <p:txBody>
          <a:bodyPr wrap="square">
            <a:spAutoFit/>
          </a:bodyPr>
          <a:lstStyle/>
          <a:p>
            <a:pPr algn="ctr" eaLnBrk="0" hangingPunct="0"/>
            <a:r>
              <a:rPr lang="en-US" sz="3200" b="1" dirty="0" smtClean="0">
                <a:ea typeface="ＭＳ Ｐゴシック" pitchFamily="34" charset="-128"/>
              </a:rPr>
              <a:t>THANK </a:t>
            </a:r>
            <a:r>
              <a:rPr lang="en-US" sz="3200" b="1" dirty="0">
                <a:ea typeface="ＭＳ Ｐゴシック" pitchFamily="34" charset="-128"/>
              </a:rPr>
              <a:t>YOU </a:t>
            </a:r>
            <a:r>
              <a:rPr lang="en-US" sz="3200" b="1" dirty="0" smtClean="0">
                <a:ea typeface="ＭＳ Ｐゴシック" pitchFamily="34" charset="-128"/>
              </a:rPr>
              <a:t>!</a:t>
            </a:r>
          </a:p>
        </p:txBody>
      </p:sp>
      <p:sp>
        <p:nvSpPr>
          <p:cNvPr id="10" name="Rectangle 5"/>
          <p:cNvSpPr txBox="1">
            <a:spLocks noChangeArrowheads="1"/>
          </p:cNvSpPr>
          <p:nvPr/>
        </p:nvSpPr>
        <p:spPr bwMode="auto">
          <a:xfrm>
            <a:off x="197909" y="5447800"/>
            <a:ext cx="3849158" cy="553998"/>
          </a:xfrm>
          <a:prstGeom prst="rect">
            <a:avLst/>
          </a:prstGeom>
          <a:noFill/>
          <a:ln w="9525">
            <a:noFill/>
            <a:miter lim="800000"/>
            <a:headEnd/>
            <a:tailEnd/>
          </a:ln>
        </p:spPr>
        <p:txBody>
          <a:bodyPr wrap="square" lIns="0" tIns="0" rIns="0" bIns="0">
            <a:spAutoFit/>
          </a:bodyPr>
          <a:lstStyle/>
          <a:p>
            <a:pPr algn="l" defTabSz="820738" eaLnBrk="0" hangingPunct="0">
              <a:spcBef>
                <a:spcPct val="20000"/>
              </a:spcBef>
              <a:buClr>
                <a:schemeClr val="tx1"/>
              </a:buClr>
              <a:buFont typeface="Wingdings" pitchFamily="2" charset="2"/>
              <a:buNone/>
            </a:pPr>
            <a:r>
              <a:rPr lang="en-US" sz="2400" b="1" dirty="0" smtClean="0">
                <a:solidFill>
                  <a:srgbClr val="569FD3"/>
                </a:solidFill>
              </a:rPr>
              <a:t>Michael Bergmann </a:t>
            </a:r>
            <a:r>
              <a:rPr lang="en-US" sz="1000" b="1" dirty="0" smtClean="0">
                <a:solidFill>
                  <a:srgbClr val="569FD3"/>
                </a:solidFill>
              </a:rPr>
              <a:t>MBA AFNI AFRIN</a:t>
            </a:r>
          </a:p>
          <a:p>
            <a:pPr algn="ctr" defTabSz="820738" eaLnBrk="0" hangingPunct="0">
              <a:spcBef>
                <a:spcPct val="20000"/>
              </a:spcBef>
              <a:buClr>
                <a:schemeClr val="tx1"/>
              </a:buClr>
              <a:buFont typeface="Wingdings" pitchFamily="2" charset="2"/>
              <a:buNone/>
            </a:pPr>
            <a:r>
              <a:rPr lang="en-US" sz="1000" b="1" dirty="0" smtClean="0">
                <a:solidFill>
                  <a:srgbClr val="569FD3"/>
                </a:solidFill>
              </a:rPr>
              <a:t>michael.bergmann@jeppesen.com</a:t>
            </a:r>
            <a:endParaRPr lang="en-US" sz="1000" b="1" dirty="0">
              <a:solidFill>
                <a:srgbClr val="569FD3"/>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ENC Overlaps</a:t>
            </a:r>
            <a:br>
              <a:rPr lang="en-US" dirty="0" smtClean="0"/>
            </a:br>
            <a:r>
              <a:rPr lang="en-US" sz="1600" dirty="0" smtClean="0"/>
              <a:t>Bonus Slide….</a:t>
            </a:r>
            <a:endParaRPr lang="en-US" sz="1600" dirty="0"/>
          </a:p>
        </p:txBody>
      </p:sp>
      <p:sp>
        <p:nvSpPr>
          <p:cNvPr id="4" name="Slide Number Placeholder 3"/>
          <p:cNvSpPr>
            <a:spLocks noGrp="1"/>
          </p:cNvSpPr>
          <p:nvPr>
            <p:ph type="sldNum" sz="quarter" idx="10"/>
          </p:nvPr>
        </p:nvSpPr>
        <p:spPr/>
        <p:txBody>
          <a:bodyPr/>
          <a:lstStyle/>
          <a:p>
            <a:fld id="{DC5F9A34-6852-4F53-9196-8E25F3288D10}" type="slidenum">
              <a:rPr lang="en-US" smtClean="0"/>
              <a:pPr/>
              <a:t>3</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63203"/>
            <a:ext cx="9144000" cy="5131594"/>
          </a:xfrm>
          <a:prstGeom prst="rect">
            <a:avLst/>
          </a:prstGeom>
        </p:spPr>
      </p:pic>
    </p:spTree>
    <p:extLst>
      <p:ext uri="{BB962C8B-B14F-4D97-AF65-F5344CB8AC3E}">
        <p14:creationId xmlns:p14="http://schemas.microsoft.com/office/powerpoint/2010/main" val="33982267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ENC Overlaps</a:t>
            </a:r>
            <a:br>
              <a:rPr lang="en-US" dirty="0" smtClean="0"/>
            </a:br>
            <a:r>
              <a:rPr lang="en-US" sz="1600" dirty="0" smtClean="0"/>
              <a:t>Bonus Slide….</a:t>
            </a:r>
            <a:endParaRPr lang="en-US" sz="1600" dirty="0"/>
          </a:p>
        </p:txBody>
      </p:sp>
      <p:sp>
        <p:nvSpPr>
          <p:cNvPr id="4" name="Slide Number Placeholder 3"/>
          <p:cNvSpPr>
            <a:spLocks noGrp="1"/>
          </p:cNvSpPr>
          <p:nvPr>
            <p:ph type="sldNum" sz="quarter" idx="10"/>
          </p:nvPr>
        </p:nvSpPr>
        <p:spPr/>
        <p:txBody>
          <a:bodyPr/>
          <a:lstStyle/>
          <a:p>
            <a:fld id="{DC5F9A34-6852-4F53-9196-8E25F3288D10}" type="slidenum">
              <a:rPr lang="en-US" smtClean="0"/>
              <a:pPr/>
              <a:t>4</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63203"/>
            <a:ext cx="9144000" cy="5131594"/>
          </a:xfrm>
          <a:prstGeom prst="rect">
            <a:avLst/>
          </a:prstGeom>
        </p:spPr>
      </p:pic>
    </p:spTree>
    <p:extLst>
      <p:ext uri="{BB962C8B-B14F-4D97-AF65-F5344CB8AC3E}">
        <p14:creationId xmlns:p14="http://schemas.microsoft.com/office/powerpoint/2010/main" val="2413543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179390" y="1628750"/>
            <a:ext cx="7561050" cy="4401205"/>
          </a:xfrm>
        </p:spPr>
        <p:txBody>
          <a:bodyPr/>
          <a:lstStyle/>
          <a:p>
            <a:r>
              <a:rPr lang="en-US" dirty="0" smtClean="0"/>
              <a:t>Data Quality Definition</a:t>
            </a:r>
          </a:p>
          <a:p>
            <a:endParaRPr lang="en-US" dirty="0" smtClean="0"/>
          </a:p>
          <a:p>
            <a:endParaRPr lang="en-US" dirty="0" smtClean="0"/>
          </a:p>
          <a:p>
            <a:endParaRPr lang="en-US" dirty="0" smtClean="0"/>
          </a:p>
          <a:p>
            <a:endParaRPr lang="en-US" dirty="0"/>
          </a:p>
          <a:p>
            <a:r>
              <a:rPr lang="en-US" dirty="0" smtClean="0"/>
              <a:t>Data Supply Chain Certification</a:t>
            </a:r>
          </a:p>
          <a:p>
            <a:endParaRPr lang="en-US" dirty="0" smtClean="0"/>
          </a:p>
          <a:p>
            <a:endParaRPr lang="en-US" dirty="0" smtClean="0"/>
          </a:p>
          <a:p>
            <a:endParaRPr lang="en-US" dirty="0" smtClean="0"/>
          </a:p>
          <a:p>
            <a:endParaRPr lang="en-US" dirty="0"/>
          </a:p>
          <a:p>
            <a:r>
              <a:rPr lang="en-US" dirty="0" smtClean="0"/>
              <a:t>Data Accessibility</a:t>
            </a:r>
            <a:endParaRPr lang="en-US" dirty="0"/>
          </a:p>
        </p:txBody>
      </p:sp>
      <p:sp>
        <p:nvSpPr>
          <p:cNvPr id="4" name="Slide Number Placeholder 3"/>
          <p:cNvSpPr>
            <a:spLocks noGrp="1"/>
          </p:cNvSpPr>
          <p:nvPr>
            <p:ph type="sldNum" sz="quarter" idx="10"/>
          </p:nvPr>
        </p:nvSpPr>
        <p:spPr/>
        <p:txBody>
          <a:bodyPr/>
          <a:lstStyle/>
          <a:p>
            <a:fld id="{DC5F9A34-6852-4F53-9196-8E25F3288D10}" type="slidenum">
              <a:rPr lang="en-US" smtClean="0"/>
              <a:pPr/>
              <a:t>5</a:t>
            </a:fld>
            <a:endParaRPr lang="en-US" dirty="0"/>
          </a:p>
        </p:txBody>
      </p:sp>
      <p:grpSp>
        <p:nvGrpSpPr>
          <p:cNvPr id="5" name="Group 4"/>
          <p:cNvGrpSpPr/>
          <p:nvPr/>
        </p:nvGrpSpPr>
        <p:grpSpPr>
          <a:xfrm>
            <a:off x="4572000" y="764630"/>
            <a:ext cx="4248590" cy="1501063"/>
            <a:chOff x="827480" y="2531170"/>
            <a:chExt cx="6984970" cy="2291218"/>
          </a:xfrm>
        </p:grpSpPr>
        <p:sp>
          <p:nvSpPr>
            <p:cNvPr id="6" name="Ellipse 39"/>
            <p:cNvSpPr>
              <a:spLocks noChangeAspect="1"/>
            </p:cNvSpPr>
            <p:nvPr/>
          </p:nvSpPr>
          <p:spPr bwMode="auto">
            <a:xfrm>
              <a:off x="1547580" y="2531170"/>
              <a:ext cx="6264870" cy="2194010"/>
            </a:xfrm>
            <a:prstGeom prst="ellipse">
              <a:avLst/>
            </a:prstGeom>
            <a:solidFill>
              <a:srgbClr val="CC00FF">
                <a:alpha val="25098"/>
              </a:srgbClr>
            </a:solidFill>
            <a:ln w="12700" cap="flat" cmpd="sng" algn="ctr">
              <a:solidFill>
                <a:srgbClr val="CC00FF"/>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Arial" charset="0"/>
              </a:endParaRPr>
            </a:p>
          </p:txBody>
        </p:sp>
        <p:grpSp>
          <p:nvGrpSpPr>
            <p:cNvPr id="7" name="Gruppieren 36"/>
            <p:cNvGrpSpPr/>
            <p:nvPr/>
          </p:nvGrpSpPr>
          <p:grpSpPr>
            <a:xfrm>
              <a:off x="1547580" y="2620035"/>
              <a:ext cx="5760802" cy="2016280"/>
              <a:chOff x="611450" y="2492870"/>
              <a:chExt cx="5760802" cy="1872260"/>
            </a:xfrm>
          </p:grpSpPr>
          <p:sp>
            <p:nvSpPr>
              <p:cNvPr id="20" name="Ellipse 32"/>
              <p:cNvSpPr>
                <a:spLocks noChangeAspect="1"/>
              </p:cNvSpPr>
              <p:nvPr/>
            </p:nvSpPr>
            <p:spPr bwMode="auto">
              <a:xfrm>
                <a:off x="611450" y="2492870"/>
                <a:ext cx="5656312" cy="1872260"/>
              </a:xfrm>
              <a:prstGeom prst="ellipse">
                <a:avLst/>
              </a:prstGeom>
              <a:solidFill>
                <a:schemeClr val="accent1">
                  <a:lumMod val="7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Arial" charset="0"/>
                </a:endParaRPr>
              </a:p>
            </p:txBody>
          </p:sp>
          <p:sp>
            <p:nvSpPr>
              <p:cNvPr id="21" name="Rechteck 34"/>
              <p:cNvSpPr/>
              <p:nvPr/>
            </p:nvSpPr>
            <p:spPr>
              <a:xfrm>
                <a:off x="5292101" y="3050386"/>
                <a:ext cx="1080151" cy="654349"/>
              </a:xfrm>
              <a:prstGeom prst="rect">
                <a:avLst/>
              </a:prstGeom>
            </p:spPr>
            <p:txBody>
              <a:bodyPr wrap="square">
                <a:spAutoFit/>
              </a:bodyPr>
              <a:lstStyle/>
              <a:p>
                <a:pPr algn="ctr"/>
                <a:r>
                  <a:rPr lang="en-US" sz="800" dirty="0" smtClean="0">
                    <a:solidFill>
                      <a:schemeClr val="bg1"/>
                    </a:solidFill>
                    <a:latin typeface="Arial" charset="0"/>
                  </a:rPr>
                  <a:t>Data </a:t>
                </a:r>
              </a:p>
              <a:p>
                <a:pPr algn="ctr"/>
                <a:r>
                  <a:rPr lang="en-US" sz="800" dirty="0" smtClean="0">
                    <a:solidFill>
                      <a:schemeClr val="bg1"/>
                    </a:solidFill>
                    <a:latin typeface="Arial" charset="0"/>
                  </a:rPr>
                  <a:t>Error Budget</a:t>
                </a:r>
                <a:endParaRPr lang="en-US" sz="800" dirty="0">
                  <a:solidFill>
                    <a:schemeClr val="bg1"/>
                  </a:solidFill>
                  <a:latin typeface="Arial" charset="0"/>
                </a:endParaRPr>
              </a:p>
            </p:txBody>
          </p:sp>
        </p:grpSp>
        <p:grpSp>
          <p:nvGrpSpPr>
            <p:cNvPr id="8" name="Gruppieren 35"/>
            <p:cNvGrpSpPr/>
            <p:nvPr/>
          </p:nvGrpSpPr>
          <p:grpSpPr>
            <a:xfrm>
              <a:off x="1669861" y="2764055"/>
              <a:ext cx="4666066" cy="1728240"/>
              <a:chOff x="733731" y="2564880"/>
              <a:chExt cx="4666066" cy="1728240"/>
            </a:xfrm>
          </p:grpSpPr>
          <p:sp>
            <p:nvSpPr>
              <p:cNvPr id="18" name="Ellipse 29"/>
              <p:cNvSpPr>
                <a:spLocks noChangeAspect="1"/>
              </p:cNvSpPr>
              <p:nvPr/>
            </p:nvSpPr>
            <p:spPr bwMode="auto">
              <a:xfrm>
                <a:off x="733731" y="2564880"/>
                <a:ext cx="4666066" cy="1728240"/>
              </a:xfrm>
              <a:prstGeom prst="ellipse">
                <a:avLst/>
              </a:prstGeom>
              <a:solidFill>
                <a:schemeClr val="accent1">
                  <a:lumMod val="60000"/>
                  <a:lumOff val="4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Arial" charset="0"/>
                </a:endParaRPr>
              </a:p>
            </p:txBody>
          </p:sp>
          <p:sp>
            <p:nvSpPr>
              <p:cNvPr id="19" name="Rechteck 30"/>
              <p:cNvSpPr/>
              <p:nvPr/>
            </p:nvSpPr>
            <p:spPr>
              <a:xfrm>
                <a:off x="4283960" y="3050386"/>
                <a:ext cx="971499" cy="704684"/>
              </a:xfrm>
              <a:prstGeom prst="rect">
                <a:avLst/>
              </a:prstGeom>
            </p:spPr>
            <p:txBody>
              <a:bodyPr wrap="square">
                <a:spAutoFit/>
              </a:bodyPr>
              <a:lstStyle/>
              <a:p>
                <a:r>
                  <a:rPr lang="en-US" sz="800" dirty="0" smtClean="0">
                    <a:latin typeface="Arial" charset="0"/>
                  </a:rPr>
                  <a:t>Sensor Error Budget</a:t>
                </a:r>
                <a:endParaRPr lang="en-US" sz="800" dirty="0">
                  <a:latin typeface="Arial" charset="0"/>
                </a:endParaRPr>
              </a:p>
            </p:txBody>
          </p:sp>
        </p:grpSp>
        <p:grpSp>
          <p:nvGrpSpPr>
            <p:cNvPr id="9" name="Gruppieren 24"/>
            <p:cNvGrpSpPr/>
            <p:nvPr/>
          </p:nvGrpSpPr>
          <p:grpSpPr>
            <a:xfrm>
              <a:off x="827480" y="2963230"/>
              <a:ext cx="4716337" cy="1440200"/>
              <a:chOff x="863803" y="2708900"/>
              <a:chExt cx="4716337" cy="1440200"/>
            </a:xfrm>
          </p:grpSpPr>
          <p:sp>
            <p:nvSpPr>
              <p:cNvPr id="16" name="Ellipse 19"/>
              <p:cNvSpPr>
                <a:spLocks noChangeAspect="1"/>
              </p:cNvSpPr>
              <p:nvPr/>
            </p:nvSpPr>
            <p:spPr bwMode="auto">
              <a:xfrm>
                <a:off x="1835620" y="2708900"/>
                <a:ext cx="3744520" cy="1440200"/>
              </a:xfrm>
              <a:prstGeom prst="ellipse">
                <a:avLst/>
              </a:prstGeom>
              <a:solidFill>
                <a:schemeClr val="accent1">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Arial" charset="0"/>
                </a:endParaRPr>
              </a:p>
            </p:txBody>
          </p:sp>
          <p:sp>
            <p:nvSpPr>
              <p:cNvPr id="17" name="Rechteck 23"/>
              <p:cNvSpPr/>
              <p:nvPr/>
            </p:nvSpPr>
            <p:spPr>
              <a:xfrm>
                <a:off x="863803" y="3033471"/>
                <a:ext cx="4571999" cy="704683"/>
              </a:xfrm>
              <a:prstGeom prst="rect">
                <a:avLst/>
              </a:prstGeom>
            </p:spPr>
            <p:txBody>
              <a:bodyPr>
                <a:spAutoFit/>
              </a:bodyPr>
              <a:lstStyle/>
              <a:p>
                <a:r>
                  <a:rPr lang="en-US" sz="800" dirty="0">
                    <a:latin typeface="Arial" charset="0"/>
                  </a:rPr>
                  <a:t>Voyage</a:t>
                </a:r>
              </a:p>
              <a:p>
                <a:r>
                  <a:rPr lang="en-US" sz="800" dirty="0">
                    <a:latin typeface="Arial" charset="0"/>
                  </a:rPr>
                  <a:t> Centric</a:t>
                </a:r>
              </a:p>
              <a:p>
                <a:r>
                  <a:rPr lang="en-US" sz="800" dirty="0">
                    <a:latin typeface="Arial" charset="0"/>
                  </a:rPr>
                  <a:t>Extension</a:t>
                </a:r>
              </a:p>
            </p:txBody>
          </p:sp>
        </p:grpSp>
        <p:grpSp>
          <p:nvGrpSpPr>
            <p:cNvPr id="10" name="Gruppieren 11"/>
            <p:cNvGrpSpPr/>
            <p:nvPr/>
          </p:nvGrpSpPr>
          <p:grpSpPr>
            <a:xfrm>
              <a:off x="2375377" y="3268125"/>
              <a:ext cx="1728240" cy="720100"/>
              <a:chOff x="2411700" y="3068950"/>
              <a:chExt cx="1728240" cy="720100"/>
            </a:xfrm>
          </p:grpSpPr>
          <p:sp>
            <p:nvSpPr>
              <p:cNvPr id="12" name="Ellipse 10"/>
              <p:cNvSpPr/>
              <p:nvPr/>
            </p:nvSpPr>
            <p:spPr bwMode="auto">
              <a:xfrm>
                <a:off x="2411700" y="3068950"/>
                <a:ext cx="1728240" cy="720100"/>
              </a:xfrm>
              <a:prstGeom prst="ellipse">
                <a:avLst/>
              </a:prstGeom>
              <a:solidFill>
                <a:schemeClr val="accent1">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rPr>
                  <a:t>        Basic </a:t>
                </a:r>
              </a:p>
              <a:p>
                <a:pPr marL="0" marR="0" indent="0" algn="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rPr>
                  <a:t>SD</a:t>
                </a:r>
                <a:endParaRPr kumimoji="0" lang="en-US" sz="800" b="0" i="0" u="none" strike="noStrike" cap="none" normalizeH="0" baseline="0" dirty="0">
                  <a:ln>
                    <a:noFill/>
                  </a:ln>
                  <a:solidFill>
                    <a:schemeClr val="tx1"/>
                  </a:solidFill>
                  <a:effectLst/>
                  <a:latin typeface="Arial" charset="0"/>
                </a:endParaRPr>
              </a:p>
            </p:txBody>
          </p:sp>
          <p:grpSp>
            <p:nvGrpSpPr>
              <p:cNvPr id="13" name="Gruppieren 9"/>
              <p:cNvGrpSpPr/>
              <p:nvPr/>
            </p:nvGrpSpPr>
            <p:grpSpPr>
              <a:xfrm>
                <a:off x="2699740" y="3284980"/>
                <a:ext cx="720100" cy="288040"/>
                <a:chOff x="3851900" y="3284980"/>
                <a:chExt cx="1152160" cy="288040"/>
              </a:xfrm>
              <a:solidFill>
                <a:schemeClr val="accent2">
                  <a:lumMod val="50000"/>
                </a:schemeClr>
              </a:solidFill>
            </p:grpSpPr>
            <p:sp>
              <p:nvSpPr>
                <p:cNvPr id="14" name="Rechteck 7"/>
                <p:cNvSpPr/>
                <p:nvPr/>
              </p:nvSpPr>
              <p:spPr bwMode="auto">
                <a:xfrm>
                  <a:off x="3851900" y="3284980"/>
                  <a:ext cx="720100" cy="288040"/>
                </a:xfrm>
                <a:prstGeom prst="rect">
                  <a:avLst/>
                </a:prstGeom>
                <a:grpFill/>
                <a:ln w="12700" cap="flat" cmpd="sng" algn="ctr">
                  <a:solidFill>
                    <a:schemeClr val="accent2">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a:ln>
                      <a:noFill/>
                    </a:ln>
                    <a:solidFill>
                      <a:schemeClr val="tx1"/>
                    </a:solidFill>
                    <a:effectLst/>
                    <a:latin typeface="Arial" charset="0"/>
                  </a:endParaRPr>
                </a:p>
              </p:txBody>
            </p:sp>
            <p:sp>
              <p:nvSpPr>
                <p:cNvPr id="15" name="Flussdiagramm: Auszug 8"/>
                <p:cNvSpPr/>
                <p:nvPr/>
              </p:nvSpPr>
              <p:spPr bwMode="auto">
                <a:xfrm rot="5400000">
                  <a:off x="4644010" y="3212970"/>
                  <a:ext cx="288040" cy="432060"/>
                </a:xfrm>
                <a:prstGeom prst="flowChartExtract">
                  <a:avLst/>
                </a:prstGeom>
                <a:grpFill/>
                <a:ln w="12700" cap="flat" cmpd="sng" algn="ctr">
                  <a:solidFill>
                    <a:schemeClr val="accent2">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a:ln>
                      <a:noFill/>
                    </a:ln>
                    <a:solidFill>
                      <a:schemeClr val="tx1"/>
                    </a:solidFill>
                    <a:effectLst/>
                    <a:latin typeface="Arial" charset="0"/>
                  </a:endParaRPr>
                </a:p>
              </p:txBody>
            </p:sp>
          </p:grpSp>
        </p:grpSp>
        <p:sp>
          <p:nvSpPr>
            <p:cNvPr id="11" name="TextBox 5"/>
            <p:cNvSpPr txBox="1"/>
            <p:nvPr/>
          </p:nvSpPr>
          <p:spPr>
            <a:xfrm>
              <a:off x="1404650" y="4540514"/>
              <a:ext cx="1879600" cy="281874"/>
            </a:xfrm>
            <a:prstGeom prst="rect">
              <a:avLst/>
            </a:prstGeom>
            <a:noFill/>
          </p:spPr>
          <p:txBody>
            <a:bodyPr wrap="none" rtlCol="0">
              <a:spAutoFit/>
            </a:bodyPr>
            <a:lstStyle/>
            <a:p>
              <a:pPr algn="l"/>
              <a:r>
                <a:rPr lang="en-US" sz="600" dirty="0" smtClean="0">
                  <a:latin typeface="Vrinda"/>
                  <a:cs typeface="Vrinda"/>
                </a:rPr>
                <a:t>© </a:t>
              </a:r>
              <a:r>
                <a:rPr lang="en-US" sz="600" dirty="0" smtClean="0"/>
                <a:t>Michael Bergmann, 2016</a:t>
              </a:r>
              <a:endParaRPr lang="en-US" sz="600" dirty="0"/>
            </a:p>
          </p:txBody>
        </p:sp>
      </p:grpSp>
      <p:pic>
        <p:nvPicPr>
          <p:cNvPr id="2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110" y="2674496"/>
            <a:ext cx="3209106" cy="1690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Content Placeholder 3" descr="Trade Routes.jpg"/>
          <p:cNvPicPr>
            <a:picLocks noChangeAspect="1"/>
          </p:cNvPicPr>
          <p:nvPr/>
        </p:nvPicPr>
        <p:blipFill>
          <a:blip r:embed="rId3"/>
          <a:stretch>
            <a:fillRect/>
          </a:stretch>
        </p:blipFill>
        <p:spPr bwMode="auto">
          <a:xfrm>
            <a:off x="5853585" y="4581160"/>
            <a:ext cx="2390925" cy="1627740"/>
          </a:xfrm>
          <a:prstGeom prst="rect">
            <a:avLst/>
          </a:prstGeom>
          <a:noFill/>
          <a:ln w="9525">
            <a:noFill/>
            <a:miter lim="800000"/>
            <a:headEnd/>
            <a:tailEnd/>
          </a:ln>
        </p:spPr>
      </p:pic>
    </p:spTree>
    <p:extLst>
      <p:ext uri="{BB962C8B-B14F-4D97-AF65-F5344CB8AC3E}">
        <p14:creationId xmlns:p14="http://schemas.microsoft.com/office/powerpoint/2010/main" val="2521571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Data Quality Definition</a:t>
            </a:r>
            <a:endParaRPr lang="en-US" dirty="0"/>
          </a:p>
        </p:txBody>
      </p:sp>
      <p:sp>
        <p:nvSpPr>
          <p:cNvPr id="4" name="Slide Number Placeholder 3"/>
          <p:cNvSpPr>
            <a:spLocks noGrp="1"/>
          </p:cNvSpPr>
          <p:nvPr>
            <p:ph type="sldNum" sz="quarter" idx="10"/>
          </p:nvPr>
        </p:nvSpPr>
        <p:spPr/>
        <p:txBody>
          <a:bodyPr/>
          <a:lstStyle/>
          <a:p>
            <a:fld id="{DC5F9A34-6852-4F53-9196-8E25F3288D10}" type="slidenum">
              <a:rPr lang="en-US" smtClean="0"/>
              <a:pPr/>
              <a:t>6</a:t>
            </a:fld>
            <a:endParaRPr lang="en-US"/>
          </a:p>
        </p:txBody>
      </p:sp>
      <p:grpSp>
        <p:nvGrpSpPr>
          <p:cNvPr id="21" name="Group 20"/>
          <p:cNvGrpSpPr/>
          <p:nvPr/>
        </p:nvGrpSpPr>
        <p:grpSpPr>
          <a:xfrm>
            <a:off x="827480" y="2531170"/>
            <a:ext cx="6984970" cy="2194010"/>
            <a:chOff x="827480" y="2531170"/>
            <a:chExt cx="6984970" cy="2194010"/>
          </a:xfrm>
        </p:grpSpPr>
        <p:sp>
          <p:nvSpPr>
            <p:cNvPr id="5" name="Ellipse 39"/>
            <p:cNvSpPr>
              <a:spLocks noChangeAspect="1"/>
            </p:cNvSpPr>
            <p:nvPr/>
          </p:nvSpPr>
          <p:spPr bwMode="auto">
            <a:xfrm>
              <a:off x="1547580" y="2531170"/>
              <a:ext cx="6264870" cy="2194010"/>
            </a:xfrm>
            <a:prstGeom prst="ellipse">
              <a:avLst/>
            </a:prstGeom>
            <a:solidFill>
              <a:srgbClr val="CC00FF">
                <a:alpha val="25098"/>
              </a:srgbClr>
            </a:solidFill>
            <a:ln w="12700" cap="flat" cmpd="sng" algn="ctr">
              <a:solidFill>
                <a:srgbClr val="CC00FF"/>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ndParaRPr>
            </a:p>
          </p:txBody>
        </p:sp>
        <p:grpSp>
          <p:nvGrpSpPr>
            <p:cNvPr id="6" name="Gruppieren 36"/>
            <p:cNvGrpSpPr/>
            <p:nvPr/>
          </p:nvGrpSpPr>
          <p:grpSpPr>
            <a:xfrm>
              <a:off x="1547580" y="2620035"/>
              <a:ext cx="5760800" cy="2016280"/>
              <a:chOff x="611450" y="2492870"/>
              <a:chExt cx="5760800" cy="1872260"/>
            </a:xfrm>
          </p:grpSpPr>
          <p:sp>
            <p:nvSpPr>
              <p:cNvPr id="7" name="Ellipse 32"/>
              <p:cNvSpPr>
                <a:spLocks noChangeAspect="1"/>
              </p:cNvSpPr>
              <p:nvPr/>
            </p:nvSpPr>
            <p:spPr bwMode="auto">
              <a:xfrm>
                <a:off x="611450" y="2492870"/>
                <a:ext cx="5656312" cy="1872260"/>
              </a:xfrm>
              <a:prstGeom prst="ellipse">
                <a:avLst/>
              </a:prstGeom>
              <a:solidFill>
                <a:schemeClr val="accent1">
                  <a:lumMod val="7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ndParaRPr>
              </a:p>
            </p:txBody>
          </p:sp>
          <p:sp>
            <p:nvSpPr>
              <p:cNvPr id="8" name="Rechteck 34"/>
              <p:cNvSpPr/>
              <p:nvPr/>
            </p:nvSpPr>
            <p:spPr>
              <a:xfrm>
                <a:off x="5292100" y="3050386"/>
                <a:ext cx="1080150" cy="685902"/>
              </a:xfrm>
              <a:prstGeom prst="rect">
                <a:avLst/>
              </a:prstGeom>
            </p:spPr>
            <p:txBody>
              <a:bodyPr wrap="square">
                <a:spAutoFit/>
              </a:bodyPr>
              <a:lstStyle/>
              <a:p>
                <a:pPr algn="ctr"/>
                <a:r>
                  <a:rPr lang="en-US" sz="1400" dirty="0" smtClean="0">
                    <a:solidFill>
                      <a:schemeClr val="bg1"/>
                    </a:solidFill>
                    <a:latin typeface="Arial" charset="0"/>
                  </a:rPr>
                  <a:t>Data </a:t>
                </a:r>
              </a:p>
              <a:p>
                <a:pPr algn="ctr"/>
                <a:r>
                  <a:rPr lang="en-US" sz="1400" dirty="0" smtClean="0">
                    <a:solidFill>
                      <a:schemeClr val="bg1"/>
                    </a:solidFill>
                    <a:latin typeface="Arial" charset="0"/>
                  </a:rPr>
                  <a:t>Error Budget</a:t>
                </a:r>
                <a:endParaRPr lang="en-US" sz="1400" dirty="0">
                  <a:solidFill>
                    <a:schemeClr val="bg1"/>
                  </a:solidFill>
                  <a:latin typeface="Arial" charset="0"/>
                </a:endParaRPr>
              </a:p>
            </p:txBody>
          </p:sp>
        </p:grpSp>
        <p:grpSp>
          <p:nvGrpSpPr>
            <p:cNvPr id="9" name="Gruppieren 35"/>
            <p:cNvGrpSpPr/>
            <p:nvPr/>
          </p:nvGrpSpPr>
          <p:grpSpPr>
            <a:xfrm>
              <a:off x="1669861" y="2764055"/>
              <a:ext cx="4666066" cy="1728240"/>
              <a:chOff x="733731" y="2564880"/>
              <a:chExt cx="4666066" cy="1728240"/>
            </a:xfrm>
          </p:grpSpPr>
          <p:sp>
            <p:nvSpPr>
              <p:cNvPr id="10" name="Ellipse 29"/>
              <p:cNvSpPr>
                <a:spLocks noChangeAspect="1"/>
              </p:cNvSpPr>
              <p:nvPr/>
            </p:nvSpPr>
            <p:spPr bwMode="auto">
              <a:xfrm>
                <a:off x="733731" y="2564880"/>
                <a:ext cx="4666066" cy="1728240"/>
              </a:xfrm>
              <a:prstGeom prst="ellipse">
                <a:avLst/>
              </a:prstGeom>
              <a:solidFill>
                <a:schemeClr val="accent1">
                  <a:lumMod val="60000"/>
                  <a:lumOff val="4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ndParaRPr>
              </a:p>
            </p:txBody>
          </p:sp>
          <p:sp>
            <p:nvSpPr>
              <p:cNvPr id="11" name="Rechteck 30"/>
              <p:cNvSpPr/>
              <p:nvPr/>
            </p:nvSpPr>
            <p:spPr>
              <a:xfrm>
                <a:off x="4283960" y="3050386"/>
                <a:ext cx="971500" cy="738664"/>
              </a:xfrm>
              <a:prstGeom prst="rect">
                <a:avLst/>
              </a:prstGeom>
            </p:spPr>
            <p:txBody>
              <a:bodyPr wrap="square">
                <a:spAutoFit/>
              </a:bodyPr>
              <a:lstStyle/>
              <a:p>
                <a:r>
                  <a:rPr lang="en-US" sz="1400" dirty="0" smtClean="0">
                    <a:latin typeface="Arial" charset="0"/>
                  </a:rPr>
                  <a:t>Sensor Error Budget</a:t>
                </a:r>
                <a:endParaRPr lang="en-US" sz="1400" dirty="0">
                  <a:latin typeface="Arial" charset="0"/>
                </a:endParaRPr>
              </a:p>
            </p:txBody>
          </p:sp>
        </p:grpSp>
        <p:grpSp>
          <p:nvGrpSpPr>
            <p:cNvPr id="12" name="Gruppieren 24"/>
            <p:cNvGrpSpPr/>
            <p:nvPr/>
          </p:nvGrpSpPr>
          <p:grpSpPr>
            <a:xfrm>
              <a:off x="827480" y="2963230"/>
              <a:ext cx="4716337" cy="1440200"/>
              <a:chOff x="863803" y="2708900"/>
              <a:chExt cx="4716337" cy="1440200"/>
            </a:xfrm>
          </p:grpSpPr>
          <p:sp>
            <p:nvSpPr>
              <p:cNvPr id="13" name="Ellipse 19"/>
              <p:cNvSpPr>
                <a:spLocks noChangeAspect="1"/>
              </p:cNvSpPr>
              <p:nvPr/>
            </p:nvSpPr>
            <p:spPr bwMode="auto">
              <a:xfrm>
                <a:off x="1835620" y="2708900"/>
                <a:ext cx="3744520" cy="1440200"/>
              </a:xfrm>
              <a:prstGeom prst="ellipse">
                <a:avLst/>
              </a:prstGeom>
              <a:solidFill>
                <a:schemeClr val="accent1">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ndParaRPr>
              </a:p>
            </p:txBody>
          </p:sp>
          <p:sp>
            <p:nvSpPr>
              <p:cNvPr id="14" name="Rechteck 23"/>
              <p:cNvSpPr/>
              <p:nvPr/>
            </p:nvSpPr>
            <p:spPr>
              <a:xfrm>
                <a:off x="863803" y="3033471"/>
                <a:ext cx="4572000" cy="738664"/>
              </a:xfrm>
              <a:prstGeom prst="rect">
                <a:avLst/>
              </a:prstGeom>
            </p:spPr>
            <p:txBody>
              <a:bodyPr>
                <a:spAutoFit/>
              </a:bodyPr>
              <a:lstStyle/>
              <a:p>
                <a:r>
                  <a:rPr lang="en-US" sz="1400" dirty="0">
                    <a:latin typeface="Arial" charset="0"/>
                  </a:rPr>
                  <a:t>Voyage</a:t>
                </a:r>
              </a:p>
              <a:p>
                <a:r>
                  <a:rPr lang="en-US" sz="1400" dirty="0">
                    <a:latin typeface="Arial" charset="0"/>
                  </a:rPr>
                  <a:t> Centric</a:t>
                </a:r>
              </a:p>
              <a:p>
                <a:r>
                  <a:rPr lang="en-US" sz="1400" dirty="0">
                    <a:latin typeface="Arial" charset="0"/>
                  </a:rPr>
                  <a:t>Extension</a:t>
                </a:r>
              </a:p>
            </p:txBody>
          </p:sp>
        </p:grpSp>
        <p:grpSp>
          <p:nvGrpSpPr>
            <p:cNvPr id="15" name="Gruppieren 11"/>
            <p:cNvGrpSpPr/>
            <p:nvPr/>
          </p:nvGrpSpPr>
          <p:grpSpPr>
            <a:xfrm>
              <a:off x="2375377" y="3268125"/>
              <a:ext cx="1728240" cy="720100"/>
              <a:chOff x="2411700" y="3068950"/>
              <a:chExt cx="1728240" cy="720100"/>
            </a:xfrm>
          </p:grpSpPr>
          <p:sp>
            <p:nvSpPr>
              <p:cNvPr id="16" name="Ellipse 10"/>
              <p:cNvSpPr/>
              <p:nvPr/>
            </p:nvSpPr>
            <p:spPr bwMode="auto">
              <a:xfrm>
                <a:off x="2411700" y="3068950"/>
                <a:ext cx="1728240" cy="720100"/>
              </a:xfrm>
              <a:prstGeom prst="ellipse">
                <a:avLst/>
              </a:prstGeom>
              <a:solidFill>
                <a:schemeClr val="accent1">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rPr>
                  <a:t>        Basic </a:t>
                </a:r>
              </a:p>
              <a:p>
                <a:pPr marL="0" marR="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rPr>
                  <a:t>SD</a:t>
                </a:r>
                <a:endParaRPr kumimoji="0" lang="en-US" sz="1000" b="0" i="0" u="none" strike="noStrike" cap="none" normalizeH="0" baseline="0" dirty="0">
                  <a:ln>
                    <a:noFill/>
                  </a:ln>
                  <a:solidFill>
                    <a:schemeClr val="tx1"/>
                  </a:solidFill>
                  <a:effectLst/>
                  <a:latin typeface="Arial" charset="0"/>
                </a:endParaRPr>
              </a:p>
            </p:txBody>
          </p:sp>
          <p:grpSp>
            <p:nvGrpSpPr>
              <p:cNvPr id="17" name="Gruppieren 9"/>
              <p:cNvGrpSpPr/>
              <p:nvPr/>
            </p:nvGrpSpPr>
            <p:grpSpPr>
              <a:xfrm>
                <a:off x="2699740" y="3284980"/>
                <a:ext cx="720100" cy="288040"/>
                <a:chOff x="3851900" y="3284980"/>
                <a:chExt cx="1152160" cy="288040"/>
              </a:xfrm>
              <a:solidFill>
                <a:schemeClr val="accent2">
                  <a:lumMod val="50000"/>
                </a:schemeClr>
              </a:solidFill>
            </p:grpSpPr>
            <p:sp>
              <p:nvSpPr>
                <p:cNvPr id="18" name="Rechteck 7"/>
                <p:cNvSpPr/>
                <p:nvPr/>
              </p:nvSpPr>
              <p:spPr bwMode="auto">
                <a:xfrm>
                  <a:off x="3851900" y="3284980"/>
                  <a:ext cx="720100" cy="288040"/>
                </a:xfrm>
                <a:prstGeom prst="rect">
                  <a:avLst/>
                </a:prstGeom>
                <a:grpFill/>
                <a:ln w="12700" cap="flat" cmpd="sng" algn="ctr">
                  <a:solidFill>
                    <a:schemeClr val="accent2">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9" name="Flussdiagramm: Auszug 8"/>
                <p:cNvSpPr/>
                <p:nvPr/>
              </p:nvSpPr>
              <p:spPr bwMode="auto">
                <a:xfrm rot="5400000">
                  <a:off x="4644010" y="3212970"/>
                  <a:ext cx="288040" cy="432060"/>
                </a:xfrm>
                <a:prstGeom prst="flowChartExtract">
                  <a:avLst/>
                </a:prstGeom>
                <a:grpFill/>
                <a:ln w="12700" cap="flat" cmpd="sng" algn="ctr">
                  <a:solidFill>
                    <a:schemeClr val="accent2">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grpSp>
        <p:sp>
          <p:nvSpPr>
            <p:cNvPr id="20" name="TextBox 5"/>
            <p:cNvSpPr txBox="1"/>
            <p:nvPr/>
          </p:nvSpPr>
          <p:spPr>
            <a:xfrm>
              <a:off x="1404650" y="4540514"/>
              <a:ext cx="1143262" cy="184666"/>
            </a:xfrm>
            <a:prstGeom prst="rect">
              <a:avLst/>
            </a:prstGeom>
            <a:noFill/>
          </p:spPr>
          <p:txBody>
            <a:bodyPr wrap="none" rtlCol="0">
              <a:spAutoFit/>
            </a:bodyPr>
            <a:lstStyle/>
            <a:p>
              <a:pPr algn="l"/>
              <a:r>
                <a:rPr lang="en-US" sz="600" dirty="0" smtClean="0">
                  <a:latin typeface="Vrinda"/>
                  <a:cs typeface="Vrinda"/>
                </a:rPr>
                <a:t>© </a:t>
              </a:r>
              <a:r>
                <a:rPr lang="en-US" sz="600" dirty="0" smtClean="0"/>
                <a:t>Michael Bergmann, 2016</a:t>
              </a:r>
              <a:endParaRPr lang="en-US" sz="600" dirty="0"/>
            </a:p>
          </p:txBody>
        </p:sp>
      </p:grpSp>
    </p:spTree>
    <p:extLst>
      <p:ext uri="{BB962C8B-B14F-4D97-AF65-F5344CB8AC3E}">
        <p14:creationId xmlns:p14="http://schemas.microsoft.com/office/powerpoint/2010/main" val="12848273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2163" y="2105627"/>
            <a:ext cx="2949764" cy="1157253"/>
          </a:xfrm>
          <a:prstGeom prst="rect">
            <a:avLst/>
          </a:prstGeom>
          <a:ln w="25400">
            <a:solidFill>
              <a:schemeClr val="tx2"/>
            </a:solidFill>
          </a:ln>
          <a:effectLst>
            <a:innerShdw blurRad="63500" dist="50800" dir="18900000">
              <a:prstClr val="black">
                <a:alpha val="50000"/>
              </a:prstClr>
            </a:innerShdw>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0290" y="2996940"/>
            <a:ext cx="2098052" cy="1571398"/>
          </a:xfrm>
          <a:prstGeom prst="rect">
            <a:avLst/>
          </a:prstGeom>
          <a:ln w="22225">
            <a:solidFill>
              <a:schemeClr val="tx2"/>
            </a:solidFill>
          </a:ln>
          <a:effectLst>
            <a:innerShdw blurRad="63500" dist="50800" dir="18900000">
              <a:prstClr val="black">
                <a:alpha val="50000"/>
              </a:prstClr>
            </a:innerShdw>
          </a:effectLst>
        </p:spPr>
      </p:pic>
      <p:sp>
        <p:nvSpPr>
          <p:cNvPr id="3" name="Content Placeholder 2"/>
          <p:cNvSpPr>
            <a:spLocks noGrp="1"/>
          </p:cNvSpPr>
          <p:nvPr>
            <p:ph idx="1"/>
          </p:nvPr>
        </p:nvSpPr>
        <p:spPr>
          <a:xfrm>
            <a:off x="460374" y="1196690"/>
            <a:ext cx="5911875" cy="3404009"/>
          </a:xfrm>
        </p:spPr>
        <p:txBody>
          <a:bodyPr/>
          <a:lstStyle/>
          <a:p>
            <a:pPr marL="266700" indent="-266700"/>
            <a:r>
              <a:rPr lang="en-US" dirty="0" smtClean="0"/>
              <a:t>Increasing complexity of nautical task</a:t>
            </a:r>
          </a:p>
          <a:p>
            <a:pPr marL="541338" lvl="1" indent="-182563"/>
            <a:r>
              <a:rPr lang="en-US" sz="1800" dirty="0"/>
              <a:t>Higher traffic </a:t>
            </a:r>
            <a:r>
              <a:rPr lang="en-US" sz="1800" dirty="0" smtClean="0"/>
              <a:t>volume and densities </a:t>
            </a:r>
            <a:endParaRPr lang="en-US" sz="1800" dirty="0"/>
          </a:p>
          <a:p>
            <a:pPr marL="541338" lvl="1" indent="-182563"/>
            <a:r>
              <a:rPr lang="en-US" sz="1800" dirty="0"/>
              <a:t>Reduction of navigable space</a:t>
            </a:r>
          </a:p>
          <a:p>
            <a:pPr marL="541338" lvl="1" indent="-182563"/>
            <a:r>
              <a:rPr lang="en-US" sz="1800" dirty="0"/>
              <a:t>Larger ship size</a:t>
            </a:r>
          </a:p>
          <a:p>
            <a:pPr marL="541338" lvl="1" indent="-182563"/>
            <a:r>
              <a:rPr lang="en-US" sz="1800" dirty="0" smtClean="0"/>
              <a:t>Reduction of bridge teams</a:t>
            </a:r>
            <a:endParaRPr lang="en-US" sz="1800" dirty="0"/>
          </a:p>
          <a:p>
            <a:pPr marL="541338" lvl="1" indent="-182563"/>
            <a:r>
              <a:rPr lang="en-US" sz="1800" dirty="0" smtClean="0"/>
              <a:t>Economical and ecological pressure</a:t>
            </a:r>
            <a:endParaRPr lang="en-US" sz="1800" dirty="0"/>
          </a:p>
          <a:p>
            <a:pPr marL="266700" indent="-266700"/>
            <a:r>
              <a:rPr lang="en-US" dirty="0"/>
              <a:t>Increasing </a:t>
            </a:r>
            <a:r>
              <a:rPr lang="en-US" dirty="0" smtClean="0"/>
              <a:t>data </a:t>
            </a:r>
            <a:r>
              <a:rPr lang="en-US" dirty="0" err="1" smtClean="0"/>
              <a:t>volumn</a:t>
            </a:r>
            <a:endParaRPr lang="en-US" dirty="0" smtClean="0"/>
          </a:p>
          <a:p>
            <a:pPr marL="541338" lvl="1" indent="-182563"/>
            <a:r>
              <a:rPr lang="en-US" sz="1800" dirty="0" smtClean="0"/>
              <a:t>Higher number of situation relevant data types </a:t>
            </a:r>
          </a:p>
          <a:p>
            <a:pPr marL="541338" lvl="1" indent="-182563"/>
            <a:r>
              <a:rPr lang="en-US" sz="1800" dirty="0" smtClean="0"/>
              <a:t>More data sources (sensors, other ships, shore…)</a:t>
            </a:r>
            <a:endParaRPr lang="en-US" sz="1800" dirty="0"/>
          </a:p>
          <a:p>
            <a:pPr marL="541338" lvl="1" indent="-182563"/>
            <a:r>
              <a:rPr lang="en-US" sz="1800" dirty="0" smtClean="0"/>
              <a:t>Higher resolution of data provision (spatial, temporal)</a:t>
            </a:r>
            <a:endParaRPr lang="en-US" sz="1800" dirty="0"/>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30614" y="1179369"/>
            <a:ext cx="1861986" cy="1081549"/>
          </a:xfrm>
          <a:prstGeom prst="rect">
            <a:avLst/>
          </a:prstGeom>
          <a:ln w="19050">
            <a:solidFill>
              <a:schemeClr val="tx2"/>
            </a:solidFill>
          </a:ln>
          <a:effectLst>
            <a:innerShdw blurRad="63500" dist="50800" dir="18900000">
              <a:prstClr val="black">
                <a:alpha val="50000"/>
              </a:prstClr>
            </a:innerShdw>
          </a:effectLst>
        </p:spPr>
      </p:pic>
      <p:sp>
        <p:nvSpPr>
          <p:cNvPr id="2" name="Title 1"/>
          <p:cNvSpPr>
            <a:spLocks noGrp="1"/>
          </p:cNvSpPr>
          <p:nvPr>
            <p:ph type="title"/>
          </p:nvPr>
        </p:nvSpPr>
        <p:spPr>
          <a:xfrm>
            <a:off x="179390" y="116540"/>
            <a:ext cx="8656638" cy="820737"/>
          </a:xfrm>
        </p:spPr>
        <p:txBody>
          <a:bodyPr/>
          <a:lstStyle/>
          <a:p>
            <a:r>
              <a:rPr lang="en-US" dirty="0" smtClean="0"/>
              <a:t>Situational Awareness</a:t>
            </a:r>
            <a:br>
              <a:rPr lang="en-US" dirty="0" smtClean="0"/>
            </a:br>
            <a:r>
              <a:rPr lang="en-US" sz="1800" dirty="0" smtClean="0"/>
              <a:t>Safeguarding needs enhanced Support</a:t>
            </a:r>
            <a:endParaRPr lang="en-US" sz="1600" dirty="0"/>
          </a:p>
        </p:txBody>
      </p:sp>
      <p:sp>
        <p:nvSpPr>
          <p:cNvPr id="4" name="Slide Number Placeholder 3"/>
          <p:cNvSpPr>
            <a:spLocks noGrp="1"/>
          </p:cNvSpPr>
          <p:nvPr>
            <p:ph type="sldNum" sz="quarter" idx="10"/>
          </p:nvPr>
        </p:nvSpPr>
        <p:spPr/>
        <p:txBody>
          <a:bodyPr/>
          <a:lstStyle/>
          <a:p>
            <a:fld id="{DC5F9A34-6852-4F53-9196-8E25F3288D10}" type="slidenum">
              <a:rPr lang="en-US" smtClean="0"/>
              <a:pPr/>
              <a:t>7</a:t>
            </a:fld>
            <a:endParaRPr lang="en-US"/>
          </a:p>
        </p:txBody>
      </p:sp>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0375" y="4797190"/>
            <a:ext cx="1984928" cy="1488697"/>
          </a:xfrm>
          <a:prstGeom prst="rect">
            <a:avLst/>
          </a:prstGeom>
          <a:ln w="25400">
            <a:solidFill>
              <a:schemeClr val="tx2"/>
            </a:solidFill>
          </a:ln>
          <a:effectLst>
            <a:innerShdw blurRad="63500" dist="50800" dir="18900000">
              <a:prstClr val="black">
                <a:alpha val="50000"/>
              </a:prstClr>
            </a:innerShdw>
          </a:effectLst>
        </p:spPr>
      </p:pic>
      <p:sp>
        <p:nvSpPr>
          <p:cNvPr id="10" name="Content Placeholder 2"/>
          <p:cNvSpPr txBox="1">
            <a:spLocks/>
          </p:cNvSpPr>
          <p:nvPr/>
        </p:nvSpPr>
        <p:spPr bwMode="auto">
          <a:xfrm>
            <a:off x="3563860" y="4840671"/>
            <a:ext cx="5328740" cy="161274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225425" indent="-225425" algn="l" defTabSz="820738" rtl="0" eaLnBrk="0" fontAlgn="base" hangingPunct="0">
              <a:spcBef>
                <a:spcPct val="20000"/>
              </a:spcBef>
              <a:spcAft>
                <a:spcPct val="0"/>
              </a:spcAft>
              <a:buClr>
                <a:schemeClr val="tx1"/>
              </a:buClr>
              <a:buFont typeface="Wingdings" pitchFamily="2" charset="2"/>
              <a:buChar char="§"/>
              <a:defRPr sz="2200" b="1">
                <a:solidFill>
                  <a:schemeClr val="accent1"/>
                </a:solidFill>
                <a:latin typeface="+mn-lt"/>
                <a:ea typeface="ＭＳ Ｐゴシック" charset="-128"/>
                <a:cs typeface="ＭＳ Ｐゴシック" charset="-128"/>
              </a:defRPr>
            </a:lvl1pPr>
            <a:lvl2pPr marL="339725" indent="-223838" algn="l" defTabSz="820738" rtl="0" eaLnBrk="0" fontAlgn="base" hangingPunct="0">
              <a:spcBef>
                <a:spcPct val="20000"/>
              </a:spcBef>
              <a:spcAft>
                <a:spcPct val="0"/>
              </a:spcAft>
              <a:buClr>
                <a:schemeClr val="tx1"/>
              </a:buClr>
              <a:buFont typeface="Arial" pitchFamily="34" charset="0"/>
              <a:buChar char="–"/>
              <a:defRPr sz="2000">
                <a:solidFill>
                  <a:schemeClr val="accent1"/>
                </a:solidFill>
                <a:latin typeface="+mn-lt"/>
                <a:ea typeface="ＭＳ Ｐゴシック" charset="-128"/>
              </a:defRPr>
            </a:lvl2pPr>
            <a:lvl3pPr marL="568325" indent="-230188" algn="l" defTabSz="820738" rtl="0" eaLnBrk="0" fontAlgn="base" hangingPunct="0">
              <a:spcBef>
                <a:spcPct val="20000"/>
              </a:spcBef>
              <a:spcAft>
                <a:spcPct val="0"/>
              </a:spcAft>
              <a:buClr>
                <a:schemeClr val="tx1"/>
              </a:buClr>
              <a:buFont typeface="Wingdings" pitchFamily="2" charset="2"/>
              <a:buChar char="§"/>
              <a:defRPr>
                <a:solidFill>
                  <a:schemeClr val="accent1"/>
                </a:solidFill>
                <a:latin typeface="+mn-lt"/>
                <a:ea typeface="ＭＳ Ｐゴシック" charset="-128"/>
              </a:defRPr>
            </a:lvl3pPr>
            <a:lvl4pPr marL="804863" indent="-214313" algn="l" defTabSz="820738" rtl="0" eaLnBrk="0" fontAlgn="base" hangingPunct="0">
              <a:spcBef>
                <a:spcPct val="20000"/>
              </a:spcBef>
              <a:spcAft>
                <a:spcPct val="0"/>
              </a:spcAft>
              <a:buClr>
                <a:schemeClr val="tx1"/>
              </a:buClr>
              <a:buFont typeface="Wingdings" pitchFamily="2" charset="2"/>
              <a:buChar char="§"/>
              <a:defRPr>
                <a:solidFill>
                  <a:schemeClr val="accent1"/>
                </a:solidFill>
                <a:latin typeface="+mn-lt"/>
                <a:ea typeface="ＭＳ Ｐゴシック" charset="-128"/>
              </a:defRPr>
            </a:lvl4pPr>
            <a:lvl5pPr marL="1027113" indent="-241300" algn="l" defTabSz="820738" rtl="0" eaLnBrk="0" fontAlgn="base" hangingPunct="0">
              <a:spcBef>
                <a:spcPct val="20000"/>
              </a:spcBef>
              <a:spcAft>
                <a:spcPct val="0"/>
              </a:spcAft>
              <a:buClr>
                <a:schemeClr val="tx1"/>
              </a:buClr>
              <a:buFont typeface="Wingdings" pitchFamily="2" charset="2"/>
              <a:buChar char="§"/>
              <a:defRPr sz="1600">
                <a:solidFill>
                  <a:schemeClr val="accent1"/>
                </a:solidFill>
                <a:latin typeface="+mn-lt"/>
                <a:ea typeface="ＭＳ Ｐゴシック" charset="-128"/>
              </a:defRPr>
            </a:lvl5pPr>
            <a:lvl6pPr marL="1979613" indent="-163513" algn="l" defTabSz="820738" rtl="0" eaLnBrk="0" fontAlgn="base" hangingPunct="0">
              <a:spcBef>
                <a:spcPct val="20000"/>
              </a:spcBef>
              <a:spcAft>
                <a:spcPct val="0"/>
              </a:spcAft>
              <a:buClr>
                <a:schemeClr val="hlink"/>
              </a:buClr>
              <a:buFont typeface="Wingdings" charset="2"/>
              <a:buChar char="§"/>
              <a:defRPr sz="1600">
                <a:solidFill>
                  <a:schemeClr val="tx1"/>
                </a:solidFill>
                <a:latin typeface="+mn-lt"/>
                <a:ea typeface="ＭＳ Ｐゴシック" charset="-128"/>
              </a:defRPr>
            </a:lvl6pPr>
            <a:lvl7pPr marL="2436813" indent="-163513" algn="l" defTabSz="820738" rtl="0" eaLnBrk="0" fontAlgn="base" hangingPunct="0">
              <a:spcBef>
                <a:spcPct val="20000"/>
              </a:spcBef>
              <a:spcAft>
                <a:spcPct val="0"/>
              </a:spcAft>
              <a:buClr>
                <a:schemeClr val="hlink"/>
              </a:buClr>
              <a:buFont typeface="Wingdings" charset="2"/>
              <a:buChar char="§"/>
              <a:defRPr sz="1600">
                <a:solidFill>
                  <a:schemeClr val="tx1"/>
                </a:solidFill>
                <a:latin typeface="+mn-lt"/>
                <a:ea typeface="ＭＳ Ｐゴシック" charset="-128"/>
              </a:defRPr>
            </a:lvl7pPr>
            <a:lvl8pPr marL="2894013" indent="-163513" algn="l" defTabSz="820738" rtl="0" eaLnBrk="0" fontAlgn="base" hangingPunct="0">
              <a:spcBef>
                <a:spcPct val="20000"/>
              </a:spcBef>
              <a:spcAft>
                <a:spcPct val="0"/>
              </a:spcAft>
              <a:buClr>
                <a:schemeClr val="hlink"/>
              </a:buClr>
              <a:buFont typeface="Wingdings" charset="2"/>
              <a:buChar char="§"/>
              <a:defRPr sz="1600">
                <a:solidFill>
                  <a:schemeClr val="tx1"/>
                </a:solidFill>
                <a:latin typeface="+mn-lt"/>
                <a:ea typeface="ＭＳ Ｐゴシック" charset="-128"/>
              </a:defRPr>
            </a:lvl8pPr>
            <a:lvl9pPr marL="3351213" indent="-163513" algn="l" defTabSz="820738" rtl="0" eaLnBrk="0" fontAlgn="base" hangingPunct="0">
              <a:spcBef>
                <a:spcPct val="20000"/>
              </a:spcBef>
              <a:spcAft>
                <a:spcPct val="0"/>
              </a:spcAft>
              <a:buClr>
                <a:schemeClr val="hlink"/>
              </a:buClr>
              <a:buFont typeface="Wingdings" charset="2"/>
              <a:buChar char="§"/>
              <a:defRPr sz="1600">
                <a:solidFill>
                  <a:schemeClr val="tx1"/>
                </a:solidFill>
                <a:latin typeface="+mn-lt"/>
                <a:ea typeface="ＭＳ Ｐゴシック" charset="-128"/>
              </a:defRPr>
            </a:lvl9pPr>
          </a:lstStyle>
          <a:p>
            <a:pPr marL="0" indent="0">
              <a:buNone/>
            </a:pPr>
            <a:r>
              <a:rPr lang="en-US" kern="0" dirty="0" smtClean="0">
                <a:solidFill>
                  <a:schemeClr val="tx1"/>
                </a:solidFill>
              </a:rPr>
              <a:t>Necessity to prepare information</a:t>
            </a:r>
          </a:p>
          <a:p>
            <a:pPr marL="266700" lvl="1" indent="-174625"/>
            <a:r>
              <a:rPr lang="en-US" sz="1800" kern="0" dirty="0" smtClean="0"/>
              <a:t>Selecting and linking of </a:t>
            </a:r>
            <a:r>
              <a:rPr lang="en-US" sz="1800" kern="0" dirty="0"/>
              <a:t>relevant </a:t>
            </a:r>
            <a:r>
              <a:rPr lang="en-US" sz="1800" kern="0" dirty="0" smtClean="0"/>
              <a:t>data</a:t>
            </a:r>
          </a:p>
          <a:p>
            <a:pPr marL="266700" lvl="1" indent="-174625"/>
            <a:r>
              <a:rPr lang="en-US" sz="1800" kern="0" dirty="0" smtClean="0"/>
              <a:t>Evaluation and refinement of data</a:t>
            </a:r>
          </a:p>
          <a:p>
            <a:pPr marL="266700" lvl="1" indent="-174625"/>
            <a:r>
              <a:rPr lang="en-US" sz="1800" kern="0" dirty="0" smtClean="0"/>
              <a:t>Human </a:t>
            </a:r>
            <a:r>
              <a:rPr lang="en-US" sz="1800" kern="0" dirty="0"/>
              <a:t>Centric </a:t>
            </a:r>
            <a:r>
              <a:rPr lang="en-US" sz="1800" kern="0" dirty="0" smtClean="0"/>
              <a:t>Approach </a:t>
            </a:r>
            <a:r>
              <a:rPr lang="en-US" sz="1800" kern="0" dirty="0"/>
              <a:t>for presentation of information</a:t>
            </a:r>
          </a:p>
        </p:txBody>
      </p:sp>
      <p:sp>
        <p:nvSpPr>
          <p:cNvPr id="11" name="Pfeil nach rechts 10"/>
          <p:cNvSpPr/>
          <p:nvPr/>
        </p:nvSpPr>
        <p:spPr bwMode="auto">
          <a:xfrm>
            <a:off x="2843760" y="4869200"/>
            <a:ext cx="576080" cy="288040"/>
          </a:xfrm>
          <a:prstGeom prst="rightArrow">
            <a:avLst/>
          </a:prstGeom>
          <a:solidFill>
            <a:schemeClr val="accent4"/>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4727621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66825"/>
            <a:ext cx="8844197" cy="47214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Oval 8"/>
          <p:cNvSpPr/>
          <p:nvPr/>
        </p:nvSpPr>
        <p:spPr bwMode="auto">
          <a:xfrm>
            <a:off x="2743200" y="1447800"/>
            <a:ext cx="3429000" cy="2590800"/>
          </a:xfrm>
          <a:prstGeom prst="ellipse">
            <a:avLst/>
          </a:prstGeom>
          <a:noFill/>
          <a:ln w="41275" cap="sq" cmpd="sng" algn="ctr">
            <a:solidFill>
              <a:srgbClr val="FF0000"/>
            </a:solidFill>
            <a:prstDash val="solid"/>
            <a:bevel/>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11" name="Cloud Callout 10"/>
          <p:cNvSpPr/>
          <p:nvPr/>
        </p:nvSpPr>
        <p:spPr bwMode="auto">
          <a:xfrm>
            <a:off x="6781800" y="2362200"/>
            <a:ext cx="2062397" cy="685800"/>
          </a:xfrm>
          <a:prstGeom prst="cloudCallout">
            <a:avLst>
              <a:gd name="adj1" fmla="val -80748"/>
              <a:gd name="adj2" fmla="val 3485"/>
            </a:avLst>
          </a:prstGeom>
          <a:solidFill>
            <a:schemeClr val="tx1">
              <a:lumMod val="40000"/>
              <a:lumOff val="60000"/>
            </a:schemeClr>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dirty="0"/>
              <a:t>e</a:t>
            </a:r>
            <a:r>
              <a:rPr kumimoji="0" lang="en-US" sz="1800" b="0" i="0" u="none" strike="noStrike" cap="none" normalizeH="0" baseline="0" dirty="0" smtClean="0">
                <a:ln>
                  <a:noFill/>
                </a:ln>
                <a:effectLst/>
                <a:latin typeface="Verdana" pitchFamily="34" charset="0"/>
              </a:rPr>
              <a:t>-Navigation</a:t>
            </a:r>
          </a:p>
        </p:txBody>
      </p:sp>
      <p:sp>
        <p:nvSpPr>
          <p:cNvPr id="12" name="TextBox 11"/>
          <p:cNvSpPr txBox="1"/>
          <p:nvPr/>
        </p:nvSpPr>
        <p:spPr>
          <a:xfrm>
            <a:off x="205955" y="5791200"/>
            <a:ext cx="2308645" cy="215444"/>
          </a:xfrm>
          <a:prstGeom prst="rect">
            <a:avLst/>
          </a:prstGeom>
          <a:noFill/>
        </p:spPr>
        <p:txBody>
          <a:bodyPr wrap="none" rtlCol="0">
            <a:spAutoFit/>
          </a:bodyPr>
          <a:lstStyle/>
          <a:p>
            <a:r>
              <a:rPr lang="en-US" sz="800" dirty="0" smtClean="0">
                <a:solidFill>
                  <a:schemeClr val="bg2"/>
                </a:solidFill>
              </a:rPr>
              <a:t>Michael Bergmann, HSSC7, 12 Nov 2015</a:t>
            </a:r>
            <a:endParaRPr lang="en-US" sz="800" dirty="0">
              <a:solidFill>
                <a:schemeClr val="bg2"/>
              </a:solidFill>
            </a:endParaRPr>
          </a:p>
        </p:txBody>
      </p:sp>
      <p:sp>
        <p:nvSpPr>
          <p:cNvPr id="7" name="Slide Number Placeholder 3"/>
          <p:cNvSpPr txBox="1">
            <a:spLocks/>
          </p:cNvSpPr>
          <p:nvPr/>
        </p:nvSpPr>
        <p:spPr>
          <a:xfrm>
            <a:off x="4319587" y="6400800"/>
            <a:ext cx="481013" cy="381000"/>
          </a:xfrm>
          <a:prstGeom prst="rect">
            <a:avLst/>
          </a:prstGeom>
        </p:spPr>
        <p:txBody>
          <a:bodyPr/>
          <a:lstStyle>
            <a:defPPr>
              <a:defRPr lang="en-AU"/>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a:lstStyle>
          <a:p>
            <a:fld id="{0BB37193-9CDD-4476-ADCF-25C1B73810A2}" type="slidenum">
              <a:rPr lang="en-US" altLang="en-US" smtClean="0"/>
              <a:pPr/>
              <a:t>8</a:t>
            </a:fld>
            <a:endParaRPr lang="en-US" altLang="en-US" dirty="0"/>
          </a:p>
        </p:txBody>
      </p:sp>
      <p:sp>
        <p:nvSpPr>
          <p:cNvPr id="10" name="Title 1"/>
          <p:cNvSpPr txBox="1">
            <a:spLocks/>
          </p:cNvSpPr>
          <p:nvPr/>
        </p:nvSpPr>
        <p:spPr bwMode="auto">
          <a:xfrm>
            <a:off x="107380" y="159923"/>
            <a:ext cx="8656638" cy="820737"/>
          </a:xfrm>
          <a:prstGeom prst="rect">
            <a:avLst/>
          </a:prstGeom>
          <a:noFill/>
          <a:ln w="9525">
            <a:noFill/>
            <a:miter lim="800000"/>
            <a:headEnd/>
            <a:tailEnd/>
          </a:ln>
        </p:spPr>
        <p:txBody>
          <a:bodyPr vert="horz" wrap="square" lIns="9142" tIns="9142" rIns="9142" bIns="9142" numCol="1" anchor="t" anchorCtr="0" compatLnSpc="1">
            <a:prstTxWarp prst="textNoShape">
              <a:avLst/>
            </a:prstTxWarp>
          </a:bodyPr>
          <a:lstStyle>
            <a:lvl1pPr algn="l" defTabSz="1020763" rtl="0" eaLnBrk="0" fontAlgn="base" hangingPunct="0">
              <a:lnSpc>
                <a:spcPct val="90000"/>
              </a:lnSpc>
              <a:spcBef>
                <a:spcPct val="0"/>
              </a:spcBef>
              <a:spcAft>
                <a:spcPct val="0"/>
              </a:spcAft>
              <a:defRPr sz="2800" b="1">
                <a:solidFill>
                  <a:schemeClr val="tx1"/>
                </a:solidFill>
                <a:latin typeface="+mj-lt"/>
                <a:ea typeface="ＭＳ Ｐゴシック" charset="-128"/>
                <a:cs typeface="ＭＳ Ｐゴシック" charset="-128"/>
              </a:defRPr>
            </a:lvl1pPr>
            <a:lvl2pPr algn="l" defTabSz="1020763" rtl="0" eaLnBrk="0" fontAlgn="base" hangingPunct="0">
              <a:lnSpc>
                <a:spcPct val="90000"/>
              </a:lnSpc>
              <a:spcBef>
                <a:spcPct val="0"/>
              </a:spcBef>
              <a:spcAft>
                <a:spcPct val="0"/>
              </a:spcAft>
              <a:defRPr sz="2800" b="1">
                <a:solidFill>
                  <a:schemeClr val="tx1"/>
                </a:solidFill>
                <a:latin typeface="Arial" charset="0"/>
                <a:ea typeface="ＭＳ Ｐゴシック" charset="-128"/>
                <a:cs typeface="ＭＳ Ｐゴシック" charset="-128"/>
              </a:defRPr>
            </a:lvl2pPr>
            <a:lvl3pPr algn="l" defTabSz="1020763" rtl="0" eaLnBrk="0" fontAlgn="base" hangingPunct="0">
              <a:lnSpc>
                <a:spcPct val="90000"/>
              </a:lnSpc>
              <a:spcBef>
                <a:spcPct val="0"/>
              </a:spcBef>
              <a:spcAft>
                <a:spcPct val="0"/>
              </a:spcAft>
              <a:defRPr sz="2800" b="1">
                <a:solidFill>
                  <a:schemeClr val="tx1"/>
                </a:solidFill>
                <a:latin typeface="Arial" charset="0"/>
                <a:ea typeface="ＭＳ Ｐゴシック" charset="-128"/>
                <a:cs typeface="ＭＳ Ｐゴシック" charset="-128"/>
              </a:defRPr>
            </a:lvl3pPr>
            <a:lvl4pPr algn="l" defTabSz="1020763" rtl="0" eaLnBrk="0" fontAlgn="base" hangingPunct="0">
              <a:lnSpc>
                <a:spcPct val="90000"/>
              </a:lnSpc>
              <a:spcBef>
                <a:spcPct val="0"/>
              </a:spcBef>
              <a:spcAft>
                <a:spcPct val="0"/>
              </a:spcAft>
              <a:defRPr sz="2800" b="1">
                <a:solidFill>
                  <a:schemeClr val="tx1"/>
                </a:solidFill>
                <a:latin typeface="Arial" charset="0"/>
                <a:ea typeface="ＭＳ Ｐゴシック" charset="-128"/>
                <a:cs typeface="ＭＳ Ｐゴシック" charset="-128"/>
              </a:defRPr>
            </a:lvl4pPr>
            <a:lvl5pPr algn="l" defTabSz="1020763" rtl="0" eaLnBrk="0" fontAlgn="base" hangingPunct="0">
              <a:lnSpc>
                <a:spcPct val="90000"/>
              </a:lnSpc>
              <a:spcBef>
                <a:spcPct val="0"/>
              </a:spcBef>
              <a:spcAft>
                <a:spcPct val="0"/>
              </a:spcAft>
              <a:defRPr sz="2800" b="1">
                <a:solidFill>
                  <a:schemeClr val="tx1"/>
                </a:solidFill>
                <a:latin typeface="Arial" charset="0"/>
                <a:ea typeface="ＭＳ Ｐゴシック" charset="-128"/>
                <a:cs typeface="ＭＳ Ｐゴシック" charset="-128"/>
              </a:defRPr>
            </a:lvl5pPr>
            <a:lvl6pPr marL="457200" algn="l" defTabSz="1020763" rtl="0" eaLnBrk="0" fontAlgn="base" hangingPunct="0">
              <a:lnSpc>
                <a:spcPct val="90000"/>
              </a:lnSpc>
              <a:spcBef>
                <a:spcPct val="0"/>
              </a:spcBef>
              <a:spcAft>
                <a:spcPct val="0"/>
              </a:spcAft>
              <a:defRPr sz="2800" b="1">
                <a:solidFill>
                  <a:schemeClr val="hlink"/>
                </a:solidFill>
                <a:latin typeface="Arial" charset="0"/>
              </a:defRPr>
            </a:lvl6pPr>
            <a:lvl7pPr marL="914400" algn="l" defTabSz="1020763" rtl="0" eaLnBrk="0" fontAlgn="base" hangingPunct="0">
              <a:lnSpc>
                <a:spcPct val="90000"/>
              </a:lnSpc>
              <a:spcBef>
                <a:spcPct val="0"/>
              </a:spcBef>
              <a:spcAft>
                <a:spcPct val="0"/>
              </a:spcAft>
              <a:defRPr sz="2800" b="1">
                <a:solidFill>
                  <a:schemeClr val="hlink"/>
                </a:solidFill>
                <a:latin typeface="Arial" charset="0"/>
              </a:defRPr>
            </a:lvl7pPr>
            <a:lvl8pPr marL="1371600" algn="l" defTabSz="1020763" rtl="0" eaLnBrk="0" fontAlgn="base" hangingPunct="0">
              <a:lnSpc>
                <a:spcPct val="90000"/>
              </a:lnSpc>
              <a:spcBef>
                <a:spcPct val="0"/>
              </a:spcBef>
              <a:spcAft>
                <a:spcPct val="0"/>
              </a:spcAft>
              <a:defRPr sz="2800" b="1">
                <a:solidFill>
                  <a:schemeClr val="hlink"/>
                </a:solidFill>
                <a:latin typeface="Arial" charset="0"/>
              </a:defRPr>
            </a:lvl8pPr>
            <a:lvl9pPr marL="1828800" algn="l" defTabSz="1020763" rtl="0" eaLnBrk="0" fontAlgn="base" hangingPunct="0">
              <a:lnSpc>
                <a:spcPct val="90000"/>
              </a:lnSpc>
              <a:spcBef>
                <a:spcPct val="0"/>
              </a:spcBef>
              <a:spcAft>
                <a:spcPct val="0"/>
              </a:spcAft>
              <a:defRPr sz="2800" b="1">
                <a:solidFill>
                  <a:schemeClr val="hlink"/>
                </a:solidFill>
                <a:latin typeface="Arial" charset="0"/>
              </a:defRPr>
            </a:lvl9pPr>
          </a:lstStyle>
          <a:p>
            <a:r>
              <a:rPr lang="en-US" kern="0" smtClean="0"/>
              <a:t>Reliance of Ship’s Navigation</a:t>
            </a:r>
            <a:br>
              <a:rPr lang="en-US" kern="0" smtClean="0"/>
            </a:br>
            <a:r>
              <a:rPr lang="en-US" sz="1800" kern="0" smtClean="0"/>
              <a:t>Navigator vs </a:t>
            </a:r>
            <a:r>
              <a:rPr lang="en-US" sz="1800" kern="0" smtClean="0">
                <a:solidFill>
                  <a:srgbClr val="C00000"/>
                </a:solidFill>
              </a:rPr>
              <a:t>System</a:t>
            </a:r>
            <a:endParaRPr lang="en-US" sz="1800" kern="0" dirty="0">
              <a:solidFill>
                <a:srgbClr val="C00000"/>
              </a:solidFill>
            </a:endParaRPr>
          </a:p>
        </p:txBody>
      </p:sp>
      <p:sp>
        <p:nvSpPr>
          <p:cNvPr id="13" name="Slide Number Placeholder 3"/>
          <p:cNvSpPr>
            <a:spLocks noGrp="1"/>
          </p:cNvSpPr>
          <p:nvPr>
            <p:ph type="sldNum" sz="quarter" idx="10"/>
          </p:nvPr>
        </p:nvSpPr>
        <p:spPr>
          <a:xfrm>
            <a:off x="8655050" y="6381410"/>
            <a:ext cx="481013" cy="381000"/>
          </a:xfrm>
        </p:spPr>
        <p:txBody>
          <a:bodyPr/>
          <a:lstStyle/>
          <a:p>
            <a:fld id="{DC5F9A34-6852-4F53-9196-8E25F3288D10}" type="slidenum">
              <a:rPr lang="en-US" smtClean="0"/>
              <a:pPr/>
              <a:t>8</a:t>
            </a:fld>
            <a:endParaRPr lang="en-US" dirty="0"/>
          </a:p>
        </p:txBody>
      </p:sp>
    </p:spTree>
    <p:extLst>
      <p:ext uri="{BB962C8B-B14F-4D97-AF65-F5344CB8AC3E}">
        <p14:creationId xmlns:p14="http://schemas.microsoft.com/office/powerpoint/2010/main" val="1502907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380" y="159923"/>
            <a:ext cx="8656638" cy="820737"/>
          </a:xfrm>
        </p:spPr>
        <p:txBody>
          <a:bodyPr/>
          <a:lstStyle/>
          <a:p>
            <a:r>
              <a:rPr lang="en-US" sz="2400" dirty="0"/>
              <a:t>Avoidance </a:t>
            </a:r>
            <a:r>
              <a:rPr lang="en-US" sz="2400" dirty="0" smtClean="0"/>
              <a:t>of Collision&amp; Grounding</a:t>
            </a:r>
            <a:br>
              <a:rPr lang="en-US" sz="2400" dirty="0" smtClean="0"/>
            </a:br>
            <a:r>
              <a:rPr lang="en-US" sz="1600" dirty="0" err="1"/>
              <a:t>dCPA</a:t>
            </a:r>
            <a:r>
              <a:rPr lang="en-US" sz="1600" dirty="0"/>
              <a:t>/</a:t>
            </a:r>
            <a:r>
              <a:rPr lang="en-US" sz="1600" dirty="0" err="1"/>
              <a:t>tCPA</a:t>
            </a:r>
            <a:r>
              <a:rPr lang="en-US" sz="1600" dirty="0"/>
              <a:t>, Ship Domain (SD), and Ship Arena (SA)</a:t>
            </a:r>
          </a:p>
        </p:txBody>
      </p:sp>
      <p:sp>
        <p:nvSpPr>
          <p:cNvPr id="4" name="Slide Number Placeholder 3"/>
          <p:cNvSpPr>
            <a:spLocks noGrp="1"/>
          </p:cNvSpPr>
          <p:nvPr>
            <p:ph type="sldNum" sz="quarter" idx="10"/>
          </p:nvPr>
        </p:nvSpPr>
        <p:spPr/>
        <p:txBody>
          <a:bodyPr/>
          <a:lstStyle/>
          <a:p>
            <a:fld id="{DC5F9A34-6852-4F53-9196-8E25F3288D10}" type="slidenum">
              <a:rPr lang="en-US" smtClean="0"/>
              <a:pPr/>
              <a:t>9</a:t>
            </a:fld>
            <a:endParaRPr lang="en-US"/>
          </a:p>
        </p:txBody>
      </p:sp>
      <p:sp>
        <p:nvSpPr>
          <p:cNvPr id="9" name="Content Placeholder 2"/>
          <p:cNvSpPr txBox="1">
            <a:spLocks/>
          </p:cNvSpPr>
          <p:nvPr/>
        </p:nvSpPr>
        <p:spPr bwMode="auto">
          <a:xfrm>
            <a:off x="460375" y="1272746"/>
            <a:ext cx="5119765" cy="354712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225425" indent="-225425" algn="l" defTabSz="820738" rtl="0" eaLnBrk="0" fontAlgn="base" hangingPunct="0">
              <a:spcBef>
                <a:spcPct val="20000"/>
              </a:spcBef>
              <a:spcAft>
                <a:spcPct val="0"/>
              </a:spcAft>
              <a:buClr>
                <a:schemeClr val="tx1"/>
              </a:buClr>
              <a:buFont typeface="Wingdings" pitchFamily="2" charset="2"/>
              <a:buChar char="§"/>
              <a:defRPr sz="2200" b="1">
                <a:solidFill>
                  <a:schemeClr val="accent1"/>
                </a:solidFill>
                <a:latin typeface="+mn-lt"/>
                <a:ea typeface="ＭＳ Ｐゴシック" charset="-128"/>
                <a:cs typeface="ＭＳ Ｐゴシック" charset="-128"/>
              </a:defRPr>
            </a:lvl1pPr>
            <a:lvl2pPr marL="339725" indent="-223838" algn="l" defTabSz="820738" rtl="0" eaLnBrk="0" fontAlgn="base" hangingPunct="0">
              <a:spcBef>
                <a:spcPct val="20000"/>
              </a:spcBef>
              <a:spcAft>
                <a:spcPct val="0"/>
              </a:spcAft>
              <a:buClr>
                <a:schemeClr val="tx1"/>
              </a:buClr>
              <a:buFont typeface="Arial" pitchFamily="34" charset="0"/>
              <a:buChar char="–"/>
              <a:defRPr sz="2000">
                <a:solidFill>
                  <a:schemeClr val="accent1"/>
                </a:solidFill>
                <a:latin typeface="+mn-lt"/>
                <a:ea typeface="ＭＳ Ｐゴシック" charset="-128"/>
              </a:defRPr>
            </a:lvl2pPr>
            <a:lvl3pPr marL="568325" indent="-230188" algn="l" defTabSz="820738" rtl="0" eaLnBrk="0" fontAlgn="base" hangingPunct="0">
              <a:spcBef>
                <a:spcPct val="20000"/>
              </a:spcBef>
              <a:spcAft>
                <a:spcPct val="0"/>
              </a:spcAft>
              <a:buClr>
                <a:schemeClr val="tx1"/>
              </a:buClr>
              <a:buFont typeface="Wingdings" pitchFamily="2" charset="2"/>
              <a:buChar char="§"/>
              <a:defRPr>
                <a:solidFill>
                  <a:schemeClr val="accent1"/>
                </a:solidFill>
                <a:latin typeface="+mn-lt"/>
                <a:ea typeface="ＭＳ Ｐゴシック" charset="-128"/>
              </a:defRPr>
            </a:lvl3pPr>
            <a:lvl4pPr marL="804863" indent="-214313" algn="l" defTabSz="820738" rtl="0" eaLnBrk="0" fontAlgn="base" hangingPunct="0">
              <a:spcBef>
                <a:spcPct val="20000"/>
              </a:spcBef>
              <a:spcAft>
                <a:spcPct val="0"/>
              </a:spcAft>
              <a:buClr>
                <a:schemeClr val="tx1"/>
              </a:buClr>
              <a:buFont typeface="Wingdings" pitchFamily="2" charset="2"/>
              <a:buChar char="§"/>
              <a:defRPr>
                <a:solidFill>
                  <a:schemeClr val="accent1"/>
                </a:solidFill>
                <a:latin typeface="+mn-lt"/>
                <a:ea typeface="ＭＳ Ｐゴシック" charset="-128"/>
              </a:defRPr>
            </a:lvl4pPr>
            <a:lvl5pPr marL="1027113" indent="-241300" algn="l" defTabSz="820738" rtl="0" eaLnBrk="0" fontAlgn="base" hangingPunct="0">
              <a:spcBef>
                <a:spcPct val="20000"/>
              </a:spcBef>
              <a:spcAft>
                <a:spcPct val="0"/>
              </a:spcAft>
              <a:buClr>
                <a:schemeClr val="tx1"/>
              </a:buClr>
              <a:buFont typeface="Wingdings" pitchFamily="2" charset="2"/>
              <a:buChar char="§"/>
              <a:defRPr sz="1600">
                <a:solidFill>
                  <a:schemeClr val="accent1"/>
                </a:solidFill>
                <a:latin typeface="+mn-lt"/>
                <a:ea typeface="ＭＳ Ｐゴシック" charset="-128"/>
              </a:defRPr>
            </a:lvl5pPr>
            <a:lvl6pPr marL="1979613" indent="-163513" algn="l" defTabSz="820738" rtl="0" eaLnBrk="0" fontAlgn="base" hangingPunct="0">
              <a:spcBef>
                <a:spcPct val="20000"/>
              </a:spcBef>
              <a:spcAft>
                <a:spcPct val="0"/>
              </a:spcAft>
              <a:buClr>
                <a:schemeClr val="hlink"/>
              </a:buClr>
              <a:buFont typeface="Wingdings" charset="2"/>
              <a:buChar char="§"/>
              <a:defRPr sz="1600">
                <a:solidFill>
                  <a:schemeClr val="tx1"/>
                </a:solidFill>
                <a:latin typeface="+mn-lt"/>
                <a:ea typeface="ＭＳ Ｐゴシック" charset="-128"/>
              </a:defRPr>
            </a:lvl6pPr>
            <a:lvl7pPr marL="2436813" indent="-163513" algn="l" defTabSz="820738" rtl="0" eaLnBrk="0" fontAlgn="base" hangingPunct="0">
              <a:spcBef>
                <a:spcPct val="20000"/>
              </a:spcBef>
              <a:spcAft>
                <a:spcPct val="0"/>
              </a:spcAft>
              <a:buClr>
                <a:schemeClr val="hlink"/>
              </a:buClr>
              <a:buFont typeface="Wingdings" charset="2"/>
              <a:buChar char="§"/>
              <a:defRPr sz="1600">
                <a:solidFill>
                  <a:schemeClr val="tx1"/>
                </a:solidFill>
                <a:latin typeface="+mn-lt"/>
                <a:ea typeface="ＭＳ Ｐゴシック" charset="-128"/>
              </a:defRPr>
            </a:lvl7pPr>
            <a:lvl8pPr marL="2894013" indent="-163513" algn="l" defTabSz="820738" rtl="0" eaLnBrk="0" fontAlgn="base" hangingPunct="0">
              <a:spcBef>
                <a:spcPct val="20000"/>
              </a:spcBef>
              <a:spcAft>
                <a:spcPct val="0"/>
              </a:spcAft>
              <a:buClr>
                <a:schemeClr val="hlink"/>
              </a:buClr>
              <a:buFont typeface="Wingdings" charset="2"/>
              <a:buChar char="§"/>
              <a:defRPr sz="1600">
                <a:solidFill>
                  <a:schemeClr val="tx1"/>
                </a:solidFill>
                <a:latin typeface="+mn-lt"/>
                <a:ea typeface="ＭＳ Ｐゴシック" charset="-128"/>
              </a:defRPr>
            </a:lvl8pPr>
            <a:lvl9pPr marL="3351213" indent="-163513" algn="l" defTabSz="820738" rtl="0" eaLnBrk="0" fontAlgn="base" hangingPunct="0">
              <a:spcBef>
                <a:spcPct val="20000"/>
              </a:spcBef>
              <a:spcAft>
                <a:spcPct val="0"/>
              </a:spcAft>
              <a:buClr>
                <a:schemeClr val="hlink"/>
              </a:buClr>
              <a:buFont typeface="Wingdings" charset="2"/>
              <a:buChar char="§"/>
              <a:defRPr sz="1600">
                <a:solidFill>
                  <a:schemeClr val="tx1"/>
                </a:solidFill>
                <a:latin typeface="+mn-lt"/>
                <a:ea typeface="ＭＳ Ｐゴシック" charset="-128"/>
              </a:defRPr>
            </a:lvl9pPr>
          </a:lstStyle>
          <a:p>
            <a:r>
              <a:rPr lang="en-US" kern="0" dirty="0" smtClean="0"/>
              <a:t>Open Sea Conditions</a:t>
            </a:r>
          </a:p>
          <a:p>
            <a:pPr marL="534988" lvl="1" indent="-263525"/>
            <a:r>
              <a:rPr lang="en-US" kern="0" dirty="0" err="1" smtClean="0"/>
              <a:t>dCPA</a:t>
            </a:r>
            <a:r>
              <a:rPr lang="en-US" kern="0" dirty="0" smtClean="0"/>
              <a:t>/</a:t>
            </a:r>
            <a:r>
              <a:rPr lang="en-US" kern="0" dirty="0" err="1" smtClean="0"/>
              <a:t>tCPA</a:t>
            </a:r>
            <a:r>
              <a:rPr lang="en-US" kern="0" dirty="0" smtClean="0"/>
              <a:t>  are usual identifiers of collision risk between ships</a:t>
            </a:r>
          </a:p>
          <a:p>
            <a:pPr marL="534988" lvl="1" indent="-263525" defTabSz="361950">
              <a:buNone/>
            </a:pPr>
            <a:r>
              <a:rPr lang="en-US" sz="800" kern="0" dirty="0" smtClean="0"/>
              <a:t>	</a:t>
            </a:r>
            <a:r>
              <a:rPr lang="en-US" sz="1000" kern="0" dirty="0" smtClean="0"/>
              <a:t>(</a:t>
            </a:r>
            <a:r>
              <a:rPr lang="en-US" sz="1000" kern="0" dirty="0"/>
              <a:t>distance/time to Closest Point of Approach) </a:t>
            </a:r>
          </a:p>
          <a:p>
            <a:pPr marL="534988" lvl="1" indent="-263525"/>
            <a:r>
              <a:rPr lang="en-US" kern="0" dirty="0" smtClean="0"/>
              <a:t>SD is the safety area around a ship not to be violated </a:t>
            </a:r>
            <a:r>
              <a:rPr lang="en-US" sz="1000" kern="0" dirty="0"/>
              <a:t>(ships and obstacles)</a:t>
            </a:r>
          </a:p>
          <a:p>
            <a:pPr marL="534988" lvl="1" indent="-263525"/>
            <a:r>
              <a:rPr lang="en-US" kern="0" dirty="0" smtClean="0"/>
              <a:t>Diversity of SD models result from determination &amp; considered impacts   </a:t>
            </a:r>
            <a:r>
              <a:rPr lang="en-US" sz="1000" kern="0" dirty="0" smtClean="0"/>
              <a:t>(</a:t>
            </a:r>
            <a:r>
              <a:rPr lang="en-US" sz="1000" kern="0" dirty="0"/>
              <a:t>object of </a:t>
            </a:r>
            <a:r>
              <a:rPr lang="en-US" sz="1050" kern="0" dirty="0"/>
              <a:t>research</a:t>
            </a:r>
            <a:r>
              <a:rPr lang="en-US" sz="1050" kern="0" dirty="0" smtClean="0"/>
              <a:t>) </a:t>
            </a:r>
            <a:endParaRPr lang="en-US" sz="1000" kern="0" dirty="0"/>
          </a:p>
          <a:p>
            <a:pPr marL="534988" lvl="1" indent="-263525"/>
            <a:r>
              <a:rPr lang="en-US" kern="0" dirty="0" smtClean="0"/>
              <a:t>SA describes the area </a:t>
            </a:r>
            <a:r>
              <a:rPr lang="en-US" kern="0" dirty="0"/>
              <a:t>around a ship </a:t>
            </a:r>
            <a:r>
              <a:rPr lang="en-US" kern="0" dirty="0" smtClean="0"/>
              <a:t>to be monitored for SD protection            </a:t>
            </a:r>
            <a:r>
              <a:rPr lang="en-US" sz="1000" kern="0" dirty="0" smtClean="0"/>
              <a:t>(taking into account the needed time for collision avoidance actions)</a:t>
            </a:r>
            <a:endParaRPr lang="en-US" sz="1000" kern="0" dirty="0"/>
          </a:p>
        </p:txBody>
      </p:sp>
      <p:sp>
        <p:nvSpPr>
          <p:cNvPr id="10" name="Content Placeholder 2"/>
          <p:cNvSpPr txBox="1">
            <a:spLocks/>
          </p:cNvSpPr>
          <p:nvPr/>
        </p:nvSpPr>
        <p:spPr bwMode="auto">
          <a:xfrm>
            <a:off x="460375" y="5016152"/>
            <a:ext cx="8504234" cy="123110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225425" indent="-225425" algn="l" defTabSz="820738" rtl="0" eaLnBrk="0" fontAlgn="base" hangingPunct="0">
              <a:spcBef>
                <a:spcPct val="20000"/>
              </a:spcBef>
              <a:spcAft>
                <a:spcPct val="0"/>
              </a:spcAft>
              <a:buClr>
                <a:schemeClr val="tx1"/>
              </a:buClr>
              <a:buFont typeface="Wingdings" pitchFamily="2" charset="2"/>
              <a:buChar char="§"/>
              <a:defRPr sz="2200" b="1">
                <a:solidFill>
                  <a:schemeClr val="accent1"/>
                </a:solidFill>
                <a:latin typeface="+mn-lt"/>
                <a:ea typeface="ＭＳ Ｐゴシック" charset="-128"/>
                <a:cs typeface="ＭＳ Ｐゴシック" charset="-128"/>
              </a:defRPr>
            </a:lvl1pPr>
            <a:lvl2pPr marL="339725" indent="-223838" algn="l" defTabSz="820738" rtl="0" eaLnBrk="0" fontAlgn="base" hangingPunct="0">
              <a:spcBef>
                <a:spcPct val="20000"/>
              </a:spcBef>
              <a:spcAft>
                <a:spcPct val="0"/>
              </a:spcAft>
              <a:buClr>
                <a:schemeClr val="tx1"/>
              </a:buClr>
              <a:buFont typeface="Arial" pitchFamily="34" charset="0"/>
              <a:buChar char="–"/>
              <a:defRPr sz="2000">
                <a:solidFill>
                  <a:schemeClr val="accent1"/>
                </a:solidFill>
                <a:latin typeface="+mn-lt"/>
                <a:ea typeface="ＭＳ Ｐゴシック" charset="-128"/>
              </a:defRPr>
            </a:lvl2pPr>
            <a:lvl3pPr marL="568325" indent="-230188" algn="l" defTabSz="820738" rtl="0" eaLnBrk="0" fontAlgn="base" hangingPunct="0">
              <a:spcBef>
                <a:spcPct val="20000"/>
              </a:spcBef>
              <a:spcAft>
                <a:spcPct val="0"/>
              </a:spcAft>
              <a:buClr>
                <a:schemeClr val="tx1"/>
              </a:buClr>
              <a:buFont typeface="Wingdings" pitchFamily="2" charset="2"/>
              <a:buChar char="§"/>
              <a:defRPr>
                <a:solidFill>
                  <a:schemeClr val="accent1"/>
                </a:solidFill>
                <a:latin typeface="+mn-lt"/>
                <a:ea typeface="ＭＳ Ｐゴシック" charset="-128"/>
              </a:defRPr>
            </a:lvl3pPr>
            <a:lvl4pPr marL="804863" indent="-214313" algn="l" defTabSz="820738" rtl="0" eaLnBrk="0" fontAlgn="base" hangingPunct="0">
              <a:spcBef>
                <a:spcPct val="20000"/>
              </a:spcBef>
              <a:spcAft>
                <a:spcPct val="0"/>
              </a:spcAft>
              <a:buClr>
                <a:schemeClr val="tx1"/>
              </a:buClr>
              <a:buFont typeface="Wingdings" pitchFamily="2" charset="2"/>
              <a:buChar char="§"/>
              <a:defRPr>
                <a:solidFill>
                  <a:schemeClr val="accent1"/>
                </a:solidFill>
                <a:latin typeface="+mn-lt"/>
                <a:ea typeface="ＭＳ Ｐゴシック" charset="-128"/>
              </a:defRPr>
            </a:lvl4pPr>
            <a:lvl5pPr marL="1027113" indent="-241300" algn="l" defTabSz="820738" rtl="0" eaLnBrk="0" fontAlgn="base" hangingPunct="0">
              <a:spcBef>
                <a:spcPct val="20000"/>
              </a:spcBef>
              <a:spcAft>
                <a:spcPct val="0"/>
              </a:spcAft>
              <a:buClr>
                <a:schemeClr val="tx1"/>
              </a:buClr>
              <a:buFont typeface="Wingdings" pitchFamily="2" charset="2"/>
              <a:buChar char="§"/>
              <a:defRPr sz="1600">
                <a:solidFill>
                  <a:schemeClr val="accent1"/>
                </a:solidFill>
                <a:latin typeface="+mn-lt"/>
                <a:ea typeface="ＭＳ Ｐゴシック" charset="-128"/>
              </a:defRPr>
            </a:lvl5pPr>
            <a:lvl6pPr marL="1979613" indent="-163513" algn="l" defTabSz="820738" rtl="0" eaLnBrk="0" fontAlgn="base" hangingPunct="0">
              <a:spcBef>
                <a:spcPct val="20000"/>
              </a:spcBef>
              <a:spcAft>
                <a:spcPct val="0"/>
              </a:spcAft>
              <a:buClr>
                <a:schemeClr val="hlink"/>
              </a:buClr>
              <a:buFont typeface="Wingdings" charset="2"/>
              <a:buChar char="§"/>
              <a:defRPr sz="1600">
                <a:solidFill>
                  <a:schemeClr val="tx1"/>
                </a:solidFill>
                <a:latin typeface="+mn-lt"/>
                <a:ea typeface="ＭＳ Ｐゴシック" charset="-128"/>
              </a:defRPr>
            </a:lvl6pPr>
            <a:lvl7pPr marL="2436813" indent="-163513" algn="l" defTabSz="820738" rtl="0" eaLnBrk="0" fontAlgn="base" hangingPunct="0">
              <a:spcBef>
                <a:spcPct val="20000"/>
              </a:spcBef>
              <a:spcAft>
                <a:spcPct val="0"/>
              </a:spcAft>
              <a:buClr>
                <a:schemeClr val="hlink"/>
              </a:buClr>
              <a:buFont typeface="Wingdings" charset="2"/>
              <a:buChar char="§"/>
              <a:defRPr sz="1600">
                <a:solidFill>
                  <a:schemeClr val="tx1"/>
                </a:solidFill>
                <a:latin typeface="+mn-lt"/>
                <a:ea typeface="ＭＳ Ｐゴシック" charset="-128"/>
              </a:defRPr>
            </a:lvl7pPr>
            <a:lvl8pPr marL="2894013" indent="-163513" algn="l" defTabSz="820738" rtl="0" eaLnBrk="0" fontAlgn="base" hangingPunct="0">
              <a:spcBef>
                <a:spcPct val="20000"/>
              </a:spcBef>
              <a:spcAft>
                <a:spcPct val="0"/>
              </a:spcAft>
              <a:buClr>
                <a:schemeClr val="hlink"/>
              </a:buClr>
              <a:buFont typeface="Wingdings" charset="2"/>
              <a:buChar char="§"/>
              <a:defRPr sz="1600">
                <a:solidFill>
                  <a:schemeClr val="tx1"/>
                </a:solidFill>
                <a:latin typeface="+mn-lt"/>
                <a:ea typeface="ＭＳ Ｐゴシック" charset="-128"/>
              </a:defRPr>
            </a:lvl8pPr>
            <a:lvl9pPr marL="3351213" indent="-163513" algn="l" defTabSz="820738" rtl="0" eaLnBrk="0" fontAlgn="base" hangingPunct="0">
              <a:spcBef>
                <a:spcPct val="20000"/>
              </a:spcBef>
              <a:spcAft>
                <a:spcPct val="0"/>
              </a:spcAft>
              <a:buClr>
                <a:schemeClr val="hlink"/>
              </a:buClr>
              <a:buFont typeface="Wingdings" charset="2"/>
              <a:buChar char="§"/>
              <a:defRPr sz="1600">
                <a:solidFill>
                  <a:schemeClr val="tx1"/>
                </a:solidFill>
                <a:latin typeface="+mn-lt"/>
                <a:ea typeface="ＭＳ Ｐゴシック" charset="-128"/>
              </a:defRPr>
            </a:lvl9pPr>
          </a:lstStyle>
          <a:p>
            <a:r>
              <a:rPr lang="en-US" kern="0" dirty="0" smtClean="0"/>
              <a:t>Restricted Waters, Port Entries, Narrow Fairways,….</a:t>
            </a:r>
          </a:p>
          <a:p>
            <a:pPr marL="542925" lvl="1" indent="-276225"/>
            <a:r>
              <a:rPr lang="en-US" kern="0" dirty="0" err="1" smtClean="0"/>
              <a:t>dCPA</a:t>
            </a:r>
            <a:r>
              <a:rPr lang="en-US" kern="0" dirty="0" smtClean="0"/>
              <a:t>/</a:t>
            </a:r>
            <a:r>
              <a:rPr lang="en-US" kern="0" dirty="0" err="1" smtClean="0"/>
              <a:t>tCPA</a:t>
            </a:r>
            <a:r>
              <a:rPr lang="en-US" kern="0" dirty="0"/>
              <a:t> </a:t>
            </a:r>
            <a:r>
              <a:rPr lang="en-US" kern="0" dirty="0" smtClean="0"/>
              <a:t>approach unusable due to restricted navigation area</a:t>
            </a:r>
          </a:p>
          <a:p>
            <a:pPr marL="542925" lvl="1" indent="-276225"/>
            <a:r>
              <a:rPr lang="en-US" kern="0" dirty="0" smtClean="0"/>
              <a:t>Special SD taking into account specific conditions &amp; maneuvers             </a:t>
            </a:r>
            <a:r>
              <a:rPr lang="en-US" sz="1000" kern="0" dirty="0" smtClean="0"/>
              <a:t>(navigational area and maneuver possibilities)</a:t>
            </a:r>
            <a:endParaRPr lang="en-US" sz="1000" kern="0" dirty="0"/>
          </a:p>
        </p:txBody>
      </p:sp>
      <p:pic>
        <p:nvPicPr>
          <p:cNvPr id="8" name="Grafik 7"/>
          <p:cNvPicPr>
            <a:picLocks noChangeAspect="1"/>
          </p:cNvPicPr>
          <p:nvPr/>
        </p:nvPicPr>
        <p:blipFill rotWithShape="1">
          <a:blip r:embed="rId3">
            <a:extLst>
              <a:ext uri="{28A0092B-C50C-407E-A947-70E740481C1C}">
                <a14:useLocalDpi xmlns:a14="http://schemas.microsoft.com/office/drawing/2010/main" val="0"/>
              </a:ext>
            </a:extLst>
          </a:blip>
          <a:srcRect l="9907" t="-1404" r="24649" b="11573"/>
          <a:stretch/>
        </p:blipFill>
        <p:spPr>
          <a:xfrm>
            <a:off x="5580139" y="1231301"/>
            <a:ext cx="3485771" cy="3588569"/>
          </a:xfrm>
          <a:prstGeom prst="rect">
            <a:avLst/>
          </a:prstGeom>
        </p:spPr>
      </p:pic>
      <p:sp>
        <p:nvSpPr>
          <p:cNvPr id="7" name="TextBox 6"/>
          <p:cNvSpPr txBox="1"/>
          <p:nvPr/>
        </p:nvSpPr>
        <p:spPr>
          <a:xfrm>
            <a:off x="7903227" y="4365130"/>
            <a:ext cx="1011815" cy="184666"/>
          </a:xfrm>
          <a:prstGeom prst="rect">
            <a:avLst/>
          </a:prstGeom>
          <a:solidFill>
            <a:schemeClr val="bg1"/>
          </a:solidFill>
        </p:spPr>
        <p:txBody>
          <a:bodyPr wrap="none" rtlCol="0">
            <a:spAutoFit/>
          </a:bodyPr>
          <a:lstStyle/>
          <a:p>
            <a:pPr algn="l"/>
            <a:r>
              <a:rPr lang="en-US" sz="600" dirty="0" smtClean="0">
                <a:solidFill>
                  <a:schemeClr val="tx2"/>
                </a:solidFill>
                <a:latin typeface="Vrinda"/>
                <a:cs typeface="Vrinda"/>
              </a:rPr>
              <a:t>© </a:t>
            </a:r>
            <a:r>
              <a:rPr lang="en-US" sz="600" dirty="0" smtClean="0">
                <a:solidFill>
                  <a:schemeClr val="tx2"/>
                </a:solidFill>
              </a:rPr>
              <a:t>DLR 2016 (P. Banys)</a:t>
            </a:r>
            <a:endParaRPr lang="en-US" sz="600" dirty="0">
              <a:solidFill>
                <a:schemeClr val="tx2"/>
              </a:solidFill>
            </a:endParaRPr>
          </a:p>
        </p:txBody>
      </p:sp>
    </p:spTree>
    <p:extLst>
      <p:ext uri="{BB962C8B-B14F-4D97-AF65-F5344CB8AC3E}">
        <p14:creationId xmlns:p14="http://schemas.microsoft.com/office/powerpoint/2010/main" val="1557654035"/>
      </p:ext>
    </p:extLst>
  </p:cSld>
  <p:clrMapOvr>
    <a:masterClrMapping/>
  </p:clrMapOvr>
  <p:timing>
    <p:tnLst>
      <p:par>
        <p:cTn id="1" dur="indefinite" restart="never" nodeType="tmRoot"/>
      </p:par>
    </p:tnLst>
  </p:timing>
</p:sld>
</file>

<file path=ppt/theme/theme1.xml><?xml version="1.0" encoding="utf-8"?>
<a:theme xmlns:a="http://schemas.openxmlformats.org/drawingml/2006/main" name="BOD">
  <a:themeElements>
    <a:clrScheme name="Jeppesen Color Palette">
      <a:dk1>
        <a:srgbClr val="005DAA"/>
      </a:dk1>
      <a:lt1>
        <a:srgbClr val="FFFFFF"/>
      </a:lt1>
      <a:dk2>
        <a:srgbClr val="000000"/>
      </a:dk2>
      <a:lt2>
        <a:srgbClr val="393939"/>
      </a:lt2>
      <a:accent1>
        <a:srgbClr val="7FA1B6"/>
      </a:accent1>
      <a:accent2>
        <a:srgbClr val="A4D6F4"/>
      </a:accent2>
      <a:accent3>
        <a:srgbClr val="569FD3"/>
      </a:accent3>
      <a:accent4>
        <a:srgbClr val="005DAA"/>
      </a:accent4>
      <a:accent5>
        <a:srgbClr val="5B6F7B"/>
      </a:accent5>
      <a:accent6>
        <a:srgbClr val="939598"/>
      </a:accent6>
      <a:hlink>
        <a:srgbClr val="005DAA"/>
      </a:hlink>
      <a:folHlink>
        <a:srgbClr val="EAEAEA"/>
      </a:folHlink>
    </a:clrScheme>
    <a:fontScheme name="BO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lnDef>
    <a:txDef>
      <a:spPr>
        <a:noFill/>
      </a:spPr>
      <a:bodyPr wrap="square" rtlCol="0">
        <a:spAutoFit/>
      </a:bodyPr>
      <a:lstStyle>
        <a:defPPr algn="l">
          <a:defRPr dirty="0"/>
        </a:defPPr>
      </a:lstStyle>
    </a:txDef>
  </a:objectDefaults>
  <a:extraClrSchemeLst>
    <a:extraClrScheme>
      <a:clrScheme name="BOD 1">
        <a:dk1>
          <a:srgbClr val="000000"/>
        </a:dk1>
        <a:lt1>
          <a:srgbClr val="FFFFFF"/>
        </a:lt1>
        <a:dk2>
          <a:srgbClr val="000000"/>
        </a:dk2>
        <a:lt2>
          <a:srgbClr val="393939"/>
        </a:lt2>
        <a:accent1>
          <a:srgbClr val="B2B2B2"/>
        </a:accent1>
        <a:accent2>
          <a:srgbClr val="FF0000"/>
        </a:accent2>
        <a:accent3>
          <a:srgbClr val="FFFFFF"/>
        </a:accent3>
        <a:accent4>
          <a:srgbClr val="000000"/>
        </a:accent4>
        <a:accent5>
          <a:srgbClr val="D5D5D5"/>
        </a:accent5>
        <a:accent6>
          <a:srgbClr val="E70000"/>
        </a:accent6>
        <a:hlink>
          <a:srgbClr val="0038A8"/>
        </a:hlink>
        <a:folHlink>
          <a:srgbClr val="EAEAEA"/>
        </a:folHlink>
      </a:clrScheme>
      <a:clrMap bg1="lt1" tx1="dk1" bg2="lt2" tx2="dk2" accent1="accent1" accent2="accent2" accent3="accent3" accent4="accent4" accent5="accent5" accent6="accent6" hlink="hlink" folHlink="folHlink"/>
    </a:extraClrScheme>
    <a:extraClrScheme>
      <a:clrScheme name="BOD 2">
        <a:dk1>
          <a:srgbClr val="000000"/>
        </a:dk1>
        <a:lt1>
          <a:srgbClr val="FFFFFF"/>
        </a:lt1>
        <a:dk2>
          <a:srgbClr val="000000"/>
        </a:dk2>
        <a:lt2>
          <a:srgbClr val="393939"/>
        </a:lt2>
        <a:accent1>
          <a:srgbClr val="B2B2B2"/>
        </a:accent1>
        <a:accent2>
          <a:srgbClr val="868686"/>
        </a:accent2>
        <a:accent3>
          <a:srgbClr val="FFFFFF"/>
        </a:accent3>
        <a:accent4>
          <a:srgbClr val="000000"/>
        </a:accent4>
        <a:accent5>
          <a:srgbClr val="D5D5D5"/>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459</TotalTime>
  <Words>1464</Words>
  <Application>Microsoft Office PowerPoint</Application>
  <PresentationFormat>On-screen Show (4:3)</PresentationFormat>
  <Paragraphs>295</Paragraphs>
  <Slides>29</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ＭＳ Ｐゴシック</vt:lpstr>
      <vt:lpstr>Arial</vt:lpstr>
      <vt:lpstr>Calibri</vt:lpstr>
      <vt:lpstr>Times New Roman</vt:lpstr>
      <vt:lpstr>Verdana</vt:lpstr>
      <vt:lpstr>Vrinda</vt:lpstr>
      <vt:lpstr>Wingdings</vt:lpstr>
      <vt:lpstr>BOD</vt:lpstr>
      <vt:lpstr>The Data Aspects of future navigation:  What Industry is looking for when talking e-Navigation</vt:lpstr>
      <vt:lpstr>ENC Overlaps</vt:lpstr>
      <vt:lpstr>ENC Overlaps Bonus Slide….</vt:lpstr>
      <vt:lpstr>ENC Overlaps Bonus Slide….</vt:lpstr>
      <vt:lpstr>Agenda</vt:lpstr>
      <vt:lpstr>1. Data Quality Definition</vt:lpstr>
      <vt:lpstr>Situational Awareness Safeguarding needs enhanced Support</vt:lpstr>
      <vt:lpstr>PowerPoint Presentation</vt:lpstr>
      <vt:lpstr>Avoidance of Collision&amp; Grounding dCPA/tCPA, Ship Domain (SD), and Ship Arena (SA)</vt:lpstr>
      <vt:lpstr>Dimension of Ship Domain Influencing Factors</vt:lpstr>
      <vt:lpstr>Determining the dimension of the individual Ship Domain </vt:lpstr>
      <vt:lpstr>HCD and SQA Guidelines Reducing system error budget</vt:lpstr>
      <vt:lpstr>Situation Awareness Data are the key element ! </vt:lpstr>
      <vt:lpstr>2. Data Certification End-to-End</vt:lpstr>
      <vt:lpstr>Data Quality at e-Navigation Systems Part of the Guideline</vt:lpstr>
      <vt:lpstr>IMOs position on data Producers:</vt:lpstr>
      <vt:lpstr>Further IMO Specifications:</vt:lpstr>
      <vt:lpstr>Data Supply Chain Certification Reducing data supply error budget</vt:lpstr>
      <vt:lpstr>Maritime Data Quality Aspects  Based on RTCA DO-200A in Aviation</vt:lpstr>
      <vt:lpstr>DSCC in Integrated Systems e-Navigation implementation</vt:lpstr>
      <vt:lpstr>A reminder: Data Supply Chain Certification at IHO</vt:lpstr>
      <vt:lpstr>Suggestion from an Industry viewpoint:</vt:lpstr>
      <vt:lpstr>3. Accessibility of Data</vt:lpstr>
      <vt:lpstr>Data accessibility is paramount</vt:lpstr>
      <vt:lpstr>Example: ENC cells currently not available through RENC distribution</vt:lpstr>
      <vt:lpstr>PowerPoint Presentation</vt:lpstr>
      <vt:lpstr>Data shouldn’t be an issue!</vt:lpstr>
      <vt:lpstr>Recommended next steps:  An Industry Vision for the Future</vt:lpstr>
      <vt:lpstr>PowerPoint Presentation</vt:lpstr>
    </vt:vector>
  </TitlesOfParts>
  <Company>The Boeing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pactle</dc:creator>
  <cp:lastModifiedBy>ADCS</cp:lastModifiedBy>
  <cp:revision>237</cp:revision>
  <cp:lastPrinted>2016-01-06T10:47:28Z</cp:lastPrinted>
  <dcterms:created xsi:type="dcterms:W3CDTF">2011-01-07T21:22:06Z</dcterms:created>
  <dcterms:modified xsi:type="dcterms:W3CDTF">2016-03-15T11:06:53Z</dcterms:modified>
</cp:coreProperties>
</file>