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5"/>
  </p:notesMasterIdLst>
  <p:sldIdLst>
    <p:sldId id="257" r:id="rId2"/>
    <p:sldId id="284" r:id="rId3"/>
    <p:sldId id="264" r:id="rId4"/>
    <p:sldId id="285" r:id="rId5"/>
    <p:sldId id="281" r:id="rId6"/>
    <p:sldId id="283" r:id="rId7"/>
    <p:sldId id="269" r:id="rId8"/>
    <p:sldId id="276" r:id="rId9"/>
    <p:sldId id="273" r:id="rId10"/>
    <p:sldId id="265" r:id="rId11"/>
    <p:sldId id="274" r:id="rId12"/>
    <p:sldId id="280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00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3" autoAdjust="0"/>
    <p:restoredTop sz="71395" autoAdjust="0"/>
  </p:normalViewPr>
  <p:slideViewPr>
    <p:cSldViewPr snapToGrid="0">
      <p:cViewPr varScale="1">
        <p:scale>
          <a:sx n="83" d="100"/>
          <a:sy n="83" d="100"/>
        </p:scale>
        <p:origin x="20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000" dirty="0" smtClean="0"/>
              <a:t>S-101 Nautical</a:t>
            </a:r>
            <a:r>
              <a:rPr lang="en-US" sz="1000" baseline="0" dirty="0" smtClean="0"/>
              <a:t> Charts</a:t>
            </a:r>
          </a:p>
          <a:p>
            <a:pPr rtl="0"/>
            <a:r>
              <a:rPr lang="en-US" sz="1000" baseline="0" dirty="0" smtClean="0"/>
              <a:t>S-102 High Resolution Bathy</a:t>
            </a:r>
          </a:p>
          <a:p>
            <a:pPr rtl="0"/>
            <a:r>
              <a:rPr lang="en-US" sz="1000" baseline="0" dirty="0" smtClean="0"/>
              <a:t>S-111 Surface Currents</a:t>
            </a:r>
            <a:endParaRPr lang="en-US" sz="1000" baseline="0" dirty="0"/>
          </a:p>
          <a:p>
            <a:pPr rtl="0"/>
            <a:r>
              <a:rPr lang="en-US" sz="1000" baseline="0" dirty="0" smtClean="0"/>
              <a:t>S-412 Ocean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9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3A07-5228-40D8-B323-9594B85F66F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ftp://ocsftp.ncd.noaa.gov/OFS_Data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3" r="1823" b="9647"/>
          <a:stretch/>
        </p:blipFill>
        <p:spPr>
          <a:xfrm>
            <a:off x="2688" y="2218"/>
            <a:ext cx="9155097" cy="257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589" y="3018530"/>
            <a:ext cx="8633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54698"/>
                </a:solidFill>
              </a:rPr>
              <a:t>Provision of Data Beyond </a:t>
            </a:r>
            <a:r>
              <a:rPr lang="en-US" sz="4800" b="1" dirty="0" smtClean="0">
                <a:solidFill>
                  <a:srgbClr val="054698"/>
                </a:solidFill>
              </a:rPr>
              <a:t>Charts WEND’s S-100 Future</a:t>
            </a:r>
          </a:p>
          <a:p>
            <a:pPr algn="r"/>
            <a:r>
              <a:rPr lang="en-US" sz="4800" b="1" dirty="0" smtClean="0">
                <a:solidFill>
                  <a:srgbClr val="054698"/>
                </a:solidFill>
              </a:rPr>
              <a:t>Challenges</a:t>
            </a:r>
            <a:endParaRPr lang="en-US" sz="4800" b="1" dirty="0">
              <a:solidFill>
                <a:srgbClr val="05469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698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S-102 High Resolution Bathymetry for Navigation Systems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54097" y="1398086"/>
            <a:ext cx="749377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Utilizes S-100 HDF encoding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US Naval Oceanographic Office developed a BAG to S-100 HDF convertor for test data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NOAA is upgrading the convertor to work on Windows and prototype test data for precision navigation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296" y="3899114"/>
            <a:ext cx="4465626" cy="26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S-111 Surface Currents at NOAA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48644" y="559878"/>
            <a:ext cx="749377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Utilizes S-100 HDF encoding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S-111 product bounds follow the same scheme as the new NOAA ENCs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500 meter resolution with 48 hour forecasts in 1 hour increments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Chesapeake and Delaware Bay initial test area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Working on the Data Discovery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68" y="3467816"/>
            <a:ext cx="4302025" cy="332429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097" y="4591751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ftp://ocsftp.ncd.noaa.gov/OFS_Data/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S-111 Surface Currents at NOAA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28" y="1238765"/>
            <a:ext cx="508635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2271" y="5358259"/>
            <a:ext cx="59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54698"/>
                </a:solidFill>
                <a:latin typeface="Calibri" panose="020F0502020204030204" pitchFamily="34" charset="0"/>
              </a:rPr>
              <a:t>Surface currents in Chesapeake bay using Rose Point software</a:t>
            </a:r>
          </a:p>
        </p:txBody>
      </p:sp>
    </p:spTree>
    <p:extLst>
      <p:ext uri="{BB962C8B-B14F-4D97-AF65-F5344CB8AC3E}">
        <p14:creationId xmlns:p14="http://schemas.microsoft.com/office/powerpoint/2010/main" val="130559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S-412 Ocean Forecasts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48644" y="559878"/>
            <a:ext cx="7493774" cy="61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Weather and Wave Hazards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S-100 GML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2743200" algn="l"/>
              </a:tabLst>
            </a:pPr>
            <a:r>
              <a:rPr lang="en-US" sz="1400" b="1" u="sng" dirty="0"/>
              <a:t>Weather Messages</a:t>
            </a:r>
            <a:r>
              <a:rPr lang="en-US" sz="1200" dirty="0"/>
              <a:t>	</a:t>
            </a:r>
            <a:endParaRPr lang="en-US" sz="1200" b="1" u="sng" dirty="0"/>
          </a:p>
          <a:p>
            <a:pPr marL="285750" indent="-285750">
              <a:buFontTx/>
              <a:buChar char="-"/>
            </a:pPr>
            <a:r>
              <a:rPr lang="en-US" sz="1200" dirty="0"/>
              <a:t>Weather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Tropical cyclone messages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Thunderstorm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High wind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Freezing spray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Reduced visibility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Large seas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Precipitation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Temperature message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Future Specifications include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Weather and Wave Conditions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Weather and Wave Observations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1950" y="2055672"/>
            <a:ext cx="327660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Weather Systems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Tropical cyclone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Low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Convergent Boundary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Front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Ridge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Squall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Thunderstorm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Cyclone Track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Cone of Uncertainty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68" y="1928716"/>
            <a:ext cx="3150272" cy="2681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232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Council 2 Actions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54097" y="886173"/>
            <a:ext cx="779294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C2/30 - IRCC to instruct and provide guidance to the WENDWG in order to investigate the applicability of the WEND-like Principles to the production and dissemination of S-101 ENCs and the first generation of S-100 based products and to report back at C-3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C2/31 - Council, HSSC, IRCC Chairs and </a:t>
            </a:r>
            <a:r>
              <a:rPr lang="en-US" altLang="en-US" sz="2400" dirty="0" err="1">
                <a:solidFill>
                  <a:srgbClr val="054698"/>
                </a:solidFill>
                <a:latin typeface="Calibri" panose="020F0502020204030204" pitchFamily="34" charset="0"/>
              </a:rPr>
              <a:t>SecGen</a:t>
            </a: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 to draft an implementation strategy/roadmap for a transition plan aiming to the regular and harmonized production and dissemination of S-100 based products for further discussion at A-2 and for the preparation of the 2021-2023 IHO Work </a:t>
            </a:r>
            <a:r>
              <a:rPr lang="en-US" altLang="en-US" sz="2400" dirty="0" err="1">
                <a:solidFill>
                  <a:srgbClr val="054698"/>
                </a:solidFill>
                <a:latin typeface="Calibri" panose="020F0502020204030204" pitchFamily="34" charset="0"/>
              </a:rPr>
              <a:t>Programme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S-100 Product D</a:t>
            </a:r>
            <a:r>
              <a:rPr lang="en-US" sz="3600" dirty="0" smtClean="0">
                <a:solidFill>
                  <a:srgbClr val="054698"/>
                </a:solidFill>
              </a:rPr>
              <a:t>evelopment</a:t>
            </a:r>
            <a:endParaRPr lang="en-US" sz="3600" dirty="0">
              <a:solidFill>
                <a:srgbClr val="054698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466" y="952455"/>
            <a:ext cx="49244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Challenges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449011" y="1273989"/>
            <a:ext cx="779294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Distribution Model – should we use a central distribution model (as we do with RENCs) or should data be hosted by national hydrographic offices via national portals?  Could there be a hybrid approach?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Distribution frequency – weekly, daily, hourly, more?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System integration – how to include all of this in ECDIS and beyond</a:t>
            </a:r>
          </a:p>
          <a:p>
            <a:pPr>
              <a:spcBef>
                <a:spcPct val="0"/>
              </a:spcBef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6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Challenges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566242" y="1681745"/>
            <a:ext cx="77929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How will the RENCs be involved?  Quality control? Encryption? Etc.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How will we approach new data schemes? </a:t>
            </a: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WEND Principles to be adjusted?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Other considerations? 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2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Council 2 Actions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54097" y="886173"/>
            <a:ext cx="779294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C2/30 - IRCC to instruct and provide guidance to the WENDWG in order to investigate the applicability of the WEND-like Principles to the production and dissemination of S-101 ENCs and the first generation of S-100 based products and to report back at C-3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C2/31 - Council, HSSC, IRCC Chairs and </a:t>
            </a:r>
            <a:r>
              <a:rPr lang="en-US" altLang="en-US" sz="2400" dirty="0" err="1">
                <a:solidFill>
                  <a:srgbClr val="054698"/>
                </a:solidFill>
                <a:latin typeface="Calibri" panose="020F0502020204030204" pitchFamily="34" charset="0"/>
              </a:rPr>
              <a:t>SecGen</a:t>
            </a: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 to draft an implementation strategy/roadmap for a transition plan aiming to the regular and harmonized production and dissemination of S-100 based products for further discussion at A-2 and for the preparation of the 2021-2023 IHO Work </a:t>
            </a:r>
            <a:r>
              <a:rPr lang="en-US" altLang="en-US" sz="2400" dirty="0" err="1">
                <a:solidFill>
                  <a:srgbClr val="054698"/>
                </a:solidFill>
                <a:latin typeface="Calibri" panose="020F0502020204030204" pitchFamily="34" charset="0"/>
              </a:rPr>
              <a:t>Programme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8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515578" y="2627369"/>
            <a:ext cx="74937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algn="ctr">
              <a:spcBef>
                <a:spcPct val="0"/>
              </a:spcBef>
              <a:buNone/>
            </a:pPr>
            <a:r>
              <a:rPr lang="en-US" altLang="en-US" sz="3200" dirty="0">
                <a:solidFill>
                  <a:srgbClr val="054698"/>
                </a:solidFill>
                <a:latin typeface="Calibri" panose="020F0502020204030204" pitchFamily="34" charset="0"/>
              </a:rPr>
              <a:t>Thank You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32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On the horizon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226590" y="1026854"/>
            <a:ext cx="485008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S-104 Water Level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Predicted and Real Time?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Currently under development by the IHO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S-129 Underkeel Clearance Management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Depicts go/no go areas based on inputs in UKC systems from bathymetry, surface currents and water levels</a:t>
            </a: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S-121 Maritime Boundaries 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59" y="2946080"/>
            <a:ext cx="3391921" cy="28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S-101 Electronic Navigational Charts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566" y="1263721"/>
            <a:ext cx="7784630" cy="445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354097" y="920672"/>
            <a:ext cx="749377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Improved Data Modeling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Machine readable catalogues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NOAA and ESRI developed an S-57 to S-101 Convertor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S-101 Edition 1.0.0 scheduled for December 2018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Testing Edition for system implementers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24508" y="3712627"/>
            <a:ext cx="7408862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US" altLang="en-US"/>
              <a:t>New Feature to control text placement on the ECDIS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5" y="3552289"/>
            <a:ext cx="731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5" y="3552289"/>
            <a:ext cx="731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649</Words>
  <Application>Microsoft Office PowerPoint</Application>
  <PresentationFormat>On-screen Show (4:3)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Yves</cp:lastModifiedBy>
  <cp:revision>74</cp:revision>
  <dcterms:created xsi:type="dcterms:W3CDTF">2017-03-02T00:26:29Z</dcterms:created>
  <dcterms:modified xsi:type="dcterms:W3CDTF">2019-02-11T08:39:29Z</dcterms:modified>
</cp:coreProperties>
</file>