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75" r:id="rId2"/>
    <p:sldId id="285" r:id="rId3"/>
    <p:sldId id="286" r:id="rId4"/>
    <p:sldId id="287" r:id="rId5"/>
    <p:sldId id="284" r:id="rId6"/>
  </p:sldIdLst>
  <p:sldSz cx="12192000" cy="6858000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49" autoAdjust="0"/>
  </p:normalViewPr>
  <p:slideViewPr>
    <p:cSldViewPr snapToGrid="0">
      <p:cViewPr varScale="1">
        <p:scale>
          <a:sx n="65" d="100"/>
          <a:sy n="65" d="100"/>
        </p:scale>
        <p:origin x="-102" y="-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-2700" y="-102"/>
      </p:cViewPr>
      <p:guideLst>
        <p:guide orient="horz" pos="3223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5408"/>
            <a:ext cx="5681980" cy="402987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34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/>
          </a:bodyPr>
          <a:lstStyle/>
          <a:p>
            <a:r>
              <a:rPr lang="en-GB" noProof="0" dirty="0" smtClean="0"/>
              <a:t>IHO Council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C-2, London, United Kingdom, 9 – 11 October 2018</a:t>
            </a:r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2045729"/>
            <a:ext cx="9144000" cy="29990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600" noProof="0" dirty="0" smtClean="0"/>
              <a:t/>
            </a:r>
            <a:br>
              <a:rPr lang="en-GB" sz="3600" noProof="0" dirty="0" smtClean="0"/>
            </a:br>
            <a:r>
              <a:rPr lang="en-GB" sz="3600" noProof="0" dirty="0" smtClean="0"/>
              <a:t> </a:t>
            </a:r>
          </a:p>
          <a:p>
            <a:pPr>
              <a:defRPr/>
            </a:pPr>
            <a:r>
              <a:rPr lang="en-GB" sz="3600" noProof="0" dirty="0" smtClean="0"/>
              <a:t>SPRWG</a:t>
            </a:r>
            <a:br>
              <a:rPr lang="en-GB" sz="3600" noProof="0" dirty="0" smtClean="0"/>
            </a:br>
            <a:r>
              <a:rPr lang="en-GB" sz="3600" noProof="0" dirty="0" smtClean="0"/>
              <a:t/>
            </a:r>
            <a:br>
              <a:rPr lang="en-GB" sz="3600" noProof="0" dirty="0" smtClean="0"/>
            </a:br>
            <a:r>
              <a:rPr lang="en-GB" sz="36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orientations</a:t>
            </a:r>
            <a:br>
              <a:rPr lang="en-GB" sz="36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600" noProof="0" dirty="0" smtClean="0"/>
          </a:p>
          <a:p>
            <a:pPr eaLnBrk="1" hangingPunct="1">
              <a:defRPr/>
            </a:pPr>
            <a:endParaRPr lang="en-GB" sz="3600" noProof="0" dirty="0"/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216868"/>
            <a:ext cx="4114800" cy="365125"/>
          </a:xfrm>
        </p:spPr>
        <p:txBody>
          <a:bodyPr/>
          <a:lstStyle/>
          <a:p>
            <a:r>
              <a:rPr lang="en-GB" smtClean="0"/>
              <a:t>IHO COUNCIL</a:t>
            </a:r>
            <a:endParaRPr lang="en-GB"/>
          </a:p>
        </p:txBody>
      </p:sp>
      <p:sp>
        <p:nvSpPr>
          <p:cNvPr id="6" name="ZoneTexte 5"/>
          <p:cNvSpPr txBox="1"/>
          <p:nvPr/>
        </p:nvSpPr>
        <p:spPr>
          <a:xfrm>
            <a:off x="1648262" y="821973"/>
            <a:ext cx="3243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00B050"/>
                </a:solidFill>
              </a:rPr>
              <a:t>Smart Goal 1</a:t>
            </a:r>
            <a:r>
              <a:rPr lang="en-GB" sz="2000" b="1" dirty="0" smtClean="0">
                <a:solidFill>
                  <a:srgbClr val="00B050"/>
                </a:solidFill>
              </a:rPr>
              <a:t>: </a:t>
            </a:r>
            <a:r>
              <a:rPr lang="en-GB" sz="2400" b="1" dirty="0" smtClean="0">
                <a:solidFill>
                  <a:srgbClr val="00B050"/>
                </a:solidFill>
              </a:rPr>
              <a:t>Evolving </a:t>
            </a:r>
          </a:p>
          <a:p>
            <a:r>
              <a:rPr lang="en-GB" sz="2400" b="1" dirty="0" smtClean="0">
                <a:solidFill>
                  <a:srgbClr val="00B050"/>
                </a:solidFill>
              </a:rPr>
              <a:t>the </a:t>
            </a:r>
            <a:r>
              <a:rPr lang="en-GB" sz="2400" b="1" dirty="0" smtClean="0">
                <a:solidFill>
                  <a:srgbClr val="00B050"/>
                </a:solidFill>
              </a:rPr>
              <a:t>support </a:t>
            </a:r>
            <a:r>
              <a:rPr lang="en-GB" sz="2400" b="1" dirty="0" smtClean="0">
                <a:solidFill>
                  <a:srgbClr val="00B050"/>
                </a:solidFill>
              </a:rPr>
              <a:t>of </a:t>
            </a:r>
            <a:r>
              <a:rPr lang="en-GB" sz="2400" b="1" dirty="0" smtClean="0">
                <a:solidFill>
                  <a:srgbClr val="00B050"/>
                </a:solidFill>
              </a:rPr>
              <a:t>safe and efficient navigation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7" name="Nuage 6"/>
          <p:cNvSpPr/>
          <p:nvPr/>
        </p:nvSpPr>
        <p:spPr>
          <a:xfrm>
            <a:off x="960892" y="40449"/>
            <a:ext cx="9717437" cy="78823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CONVENTION:   object of the IHO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25756" y="4617833"/>
            <a:ext cx="8293554" cy="48113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Standardization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60668" y="5152852"/>
            <a:ext cx="8225059" cy="48113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Coordination &amp; Cooperation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2" name="Accolade ouvrante 11"/>
          <p:cNvSpPr/>
          <p:nvPr/>
        </p:nvSpPr>
        <p:spPr>
          <a:xfrm>
            <a:off x="567769" y="1017732"/>
            <a:ext cx="1246745" cy="3461293"/>
          </a:xfrm>
          <a:prstGeom prst="leftBrace">
            <a:avLst>
              <a:gd name="adj1" fmla="val 29255"/>
              <a:gd name="adj2" fmla="val 49188"/>
            </a:avLst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ZoneTexte 22"/>
          <p:cNvSpPr txBox="1"/>
          <p:nvPr/>
        </p:nvSpPr>
        <p:spPr>
          <a:xfrm>
            <a:off x="4748981" y="612731"/>
            <a:ext cx="39968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0070C0"/>
                </a:solidFill>
              </a:rPr>
              <a:t>SG-2</a:t>
            </a:r>
            <a:r>
              <a:rPr lang="en-GB" sz="2000" b="1" dirty="0">
                <a:solidFill>
                  <a:srgbClr val="0070C0"/>
                </a:solidFill>
              </a:rPr>
              <a:t>: </a:t>
            </a:r>
            <a:r>
              <a:rPr lang="en-GB" sz="2400" b="1" dirty="0" smtClean="0">
                <a:solidFill>
                  <a:srgbClr val="0070C0"/>
                </a:solidFill>
              </a:rPr>
              <a:t>Developing </a:t>
            </a:r>
            <a:r>
              <a:rPr lang="en-GB" sz="2400" b="1" dirty="0" smtClean="0">
                <a:solidFill>
                  <a:srgbClr val="0070C0"/>
                </a:solidFill>
              </a:rPr>
              <a:t>use of </a:t>
            </a:r>
            <a:r>
              <a:rPr lang="en-GB" sz="2400" b="1" dirty="0">
                <a:solidFill>
                  <a:srgbClr val="0070C0"/>
                </a:solidFill>
              </a:rPr>
              <a:t>marine </a:t>
            </a:r>
            <a:r>
              <a:rPr lang="en-GB" sz="2400" b="1" dirty="0" smtClean="0">
                <a:solidFill>
                  <a:srgbClr val="0070C0"/>
                </a:solidFill>
              </a:rPr>
              <a:t>environment </a:t>
            </a:r>
            <a:r>
              <a:rPr lang="en-GB" sz="2400" b="1" dirty="0">
                <a:solidFill>
                  <a:srgbClr val="0070C0"/>
                </a:solidFill>
              </a:rPr>
              <a:t>geospatial </a:t>
            </a:r>
            <a:r>
              <a:rPr lang="en-GB" sz="2400" b="1" dirty="0" smtClean="0">
                <a:solidFill>
                  <a:srgbClr val="0070C0"/>
                </a:solidFill>
              </a:rPr>
              <a:t>inf</a:t>
            </a:r>
            <a:r>
              <a:rPr lang="en-GB" sz="2400" b="1" dirty="0">
                <a:solidFill>
                  <a:srgbClr val="0070C0"/>
                </a:solidFill>
              </a:rPr>
              <a:t>.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>
                <a:solidFill>
                  <a:srgbClr val="0070C0"/>
                </a:solidFill>
              </a:rPr>
              <a:t>for societal benefits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8450930" y="788337"/>
            <a:ext cx="33035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en-GB" i="1" dirty="0">
                <a:solidFill>
                  <a:srgbClr val="FF0000"/>
                </a:solidFill>
              </a:rPr>
              <a:t>Smart Goal 3</a:t>
            </a:r>
            <a:r>
              <a:rPr lang="en-GB" dirty="0">
                <a:solidFill>
                  <a:srgbClr val="FF0000"/>
                </a:solidFill>
              </a:rPr>
              <a:t>: </a:t>
            </a:r>
            <a:r>
              <a:rPr lang="en-GB" sz="2400" dirty="0" smtClean="0">
                <a:solidFill>
                  <a:srgbClr val="FF0000"/>
                </a:solidFill>
              </a:rPr>
              <a:t>Promoting </a:t>
            </a:r>
            <a:r>
              <a:rPr lang="en-GB" sz="2400" dirty="0" smtClean="0">
                <a:solidFill>
                  <a:srgbClr val="FF0000"/>
                </a:solidFill>
              </a:rPr>
              <a:t>IHO as a key partner on the Ocean scene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21907" y="5708200"/>
            <a:ext cx="8293554" cy="48113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chemeClr val="tx1"/>
                </a:solidFill>
              </a:rPr>
              <a:t>Capacity Building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321907" y="6271643"/>
            <a:ext cx="8293554" cy="48113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schemeClr val="tx1"/>
                </a:solidFill>
              </a:rPr>
              <a:t>Communication</a:t>
            </a:r>
          </a:p>
        </p:txBody>
      </p:sp>
      <p:sp>
        <p:nvSpPr>
          <p:cNvPr id="37" name="Accolade ouvrante 36"/>
          <p:cNvSpPr/>
          <p:nvPr/>
        </p:nvSpPr>
        <p:spPr>
          <a:xfrm>
            <a:off x="567769" y="4658817"/>
            <a:ext cx="1246745" cy="2093956"/>
          </a:xfrm>
          <a:prstGeom prst="leftBrace">
            <a:avLst>
              <a:gd name="adj1" fmla="val 22811"/>
              <a:gd name="adj2" fmla="val 49594"/>
            </a:avLst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ZoneTexte 15"/>
          <p:cNvSpPr txBox="1"/>
          <p:nvPr/>
        </p:nvSpPr>
        <p:spPr>
          <a:xfrm>
            <a:off x="94119" y="2311078"/>
            <a:ext cx="1554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STRATEGIC</a:t>
            </a:r>
          </a:p>
          <a:p>
            <a:r>
              <a:rPr lang="en-GB" sz="2400" b="1" dirty="0" smtClean="0"/>
              <a:t>PLAN</a:t>
            </a:r>
            <a:endParaRPr lang="en-GB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20366" y="5639682"/>
            <a:ext cx="2528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IMPLEMENTATION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2325756" y="2044437"/>
            <a:ext cx="2037522" cy="25060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549254" y="2118041"/>
            <a:ext cx="1636983" cy="7129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Performance Indicator-x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43167" y="2921550"/>
            <a:ext cx="1625173" cy="7129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Strategic Target-y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549254" y="3727232"/>
            <a:ext cx="1636983" cy="7129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PI-z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453772" y="2041857"/>
            <a:ext cx="2037522" cy="250860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819610" y="2115277"/>
            <a:ext cx="1248232" cy="5176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chemeClr val="tx1"/>
                </a:solidFill>
              </a:rPr>
              <a:t>ST-x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838368" y="2739234"/>
            <a:ext cx="1248232" cy="5176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chemeClr val="tx1"/>
                </a:solidFill>
              </a:rPr>
              <a:t>PI-y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819610" y="3332395"/>
            <a:ext cx="1248232" cy="5176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chemeClr val="tx1"/>
                </a:solidFill>
              </a:rPr>
              <a:t>ST-z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808550" y="3870637"/>
            <a:ext cx="1248232" cy="6152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PI-t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581788" y="2054775"/>
            <a:ext cx="2037522" cy="24956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9053179" y="2086702"/>
            <a:ext cx="1157289" cy="7129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chemeClr val="tx1"/>
                </a:solidFill>
              </a:rPr>
              <a:t>PI-x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058274" y="2932347"/>
            <a:ext cx="1157289" cy="7129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chemeClr val="tx1"/>
                </a:solidFill>
              </a:rPr>
              <a:t>ST-y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053179" y="3738029"/>
            <a:ext cx="1157289" cy="7129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chemeClr val="tx1"/>
                </a:solidFill>
              </a:rPr>
              <a:t>ST-z</a:t>
            </a:r>
          </a:p>
        </p:txBody>
      </p:sp>
      <p:pic>
        <p:nvPicPr>
          <p:cNvPr id="46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32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Proposed management plan (1/2)</a:t>
            </a:r>
            <a:endParaRPr lang="en-GB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1171575"/>
            <a:ext cx="10515600" cy="50053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GB" dirty="0" smtClean="0">
                <a:solidFill>
                  <a:srgbClr val="FF0000"/>
                </a:solidFill>
              </a:rPr>
              <a:t>October 2018 	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C-2 orientations on the  general structure of the 				Strategic Plan</a:t>
            </a:r>
          </a:p>
          <a:p>
            <a:pPr>
              <a:lnSpc>
                <a:spcPct val="120000"/>
              </a:lnSpc>
              <a:defRPr/>
            </a:pPr>
            <a:r>
              <a:rPr lang="en-GB" dirty="0" smtClean="0">
                <a:solidFill>
                  <a:srgbClr val="FF0000"/>
                </a:solidFill>
              </a:rPr>
              <a:t>End January 2019 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2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days meeting of drafting groups in Monaco </a:t>
            </a:r>
          </a:p>
          <a:p>
            <a:pPr>
              <a:lnSpc>
                <a:spcPct val="100000"/>
              </a:lnSpc>
              <a:tabLst>
                <a:tab pos="1876425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March 15th</a:t>
            </a:r>
            <a:r>
              <a:rPr lang="en-GB" dirty="0" smtClean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Draft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Goals/Targets/Performance indicators 				transmitted to IHO Secretary General, HSSC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				chair and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IRCC chair for evaluation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and comments </a:t>
            </a:r>
            <a:endParaRPr lang="en-GB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tabLst>
                <a:tab pos="1876425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On-going </a:t>
            </a:r>
            <a:r>
              <a:rPr lang="en-GB" dirty="0" smtClean="0"/>
              <a:t>		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Strategic Plan drafting continues</a:t>
            </a:r>
            <a:r>
              <a:rPr lang="en-GB" dirty="0" smtClean="0"/>
              <a:t>	</a:t>
            </a:r>
          </a:p>
          <a:p>
            <a:pPr>
              <a:lnSpc>
                <a:spcPct val="120000"/>
              </a:lnSpc>
              <a:defRPr/>
            </a:pPr>
            <a:r>
              <a:rPr lang="en-GB" dirty="0" smtClean="0">
                <a:solidFill>
                  <a:srgbClr val="FF0000"/>
                </a:solidFill>
              </a:rPr>
              <a:t>Beginning of May</a:t>
            </a:r>
            <a:r>
              <a:rPr lang="en-GB" dirty="0" smtClean="0"/>
              <a:t>	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HSSC and IRCC provide feedback to SPRWG 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kern="1200" dirty="0" smtClean="0">
                <a:solidFill>
                  <a:schemeClr val="bg2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rPr>
              <a:t>Proposed management plan (2/2)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58781"/>
            <a:ext cx="10515600" cy="48454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defRPr/>
            </a:pPr>
            <a:r>
              <a:rPr lang="en-GB" dirty="0" smtClean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, 4 or 5 June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Special SPRWG Inter-sessional meeting (in conjunction 		with IRCC-11)</a:t>
            </a:r>
          </a:p>
          <a:p>
            <a:pPr>
              <a:lnSpc>
                <a:spcPct val="100000"/>
              </a:lnSpc>
              <a:defRPr/>
            </a:pPr>
            <a:r>
              <a:rPr lang="en-GB" i="1" dirty="0" smtClean="0">
                <a:solidFill>
                  <a:srgbClr val="FF0000"/>
                </a:solidFill>
              </a:rPr>
              <a:t>June</a:t>
            </a:r>
            <a:r>
              <a:rPr lang="en-GB" i="1" dirty="0" smtClean="0">
                <a:solidFill>
                  <a:schemeClr val="bg2">
                    <a:lumMod val="50000"/>
                  </a:schemeClr>
                </a:solidFill>
              </a:rPr>
              <a:t>		HSSC &amp; IRCC </a:t>
            </a:r>
            <a:r>
              <a:rPr lang="en-GB" i="1" dirty="0" smtClean="0">
                <a:solidFill>
                  <a:schemeClr val="bg2">
                    <a:lumMod val="50000"/>
                  </a:schemeClr>
                </a:solidFill>
              </a:rPr>
              <a:t>submit </a:t>
            </a:r>
            <a:r>
              <a:rPr lang="en-GB" i="1" dirty="0" smtClean="0">
                <a:solidFill>
                  <a:schemeClr val="bg2">
                    <a:lumMod val="50000"/>
                  </a:schemeClr>
                </a:solidFill>
              </a:rPr>
              <a:t>proposal to develop the WP 2021-			2023 (ref. IHO-R 12/2002)</a:t>
            </a:r>
          </a:p>
          <a:p>
            <a:pPr>
              <a:lnSpc>
                <a:spcPct val="100000"/>
              </a:lnSpc>
              <a:tabLst>
                <a:tab pos="2325688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July-August 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SPRWG submits proposed IHO SP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to C-3 (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3 months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	before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C-3)</a:t>
            </a:r>
          </a:p>
          <a:p>
            <a:pPr>
              <a:lnSpc>
                <a:spcPct val="100000"/>
              </a:lnSpc>
              <a:tabLst>
                <a:tab pos="1876425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October 	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C-3 reviews proposals on SP, WP &amp; budget </a:t>
            </a:r>
            <a:r>
              <a:rPr lang="en-GB" sz="2000" i="1" dirty="0" smtClean="0">
                <a:solidFill>
                  <a:schemeClr val="bg2">
                    <a:lumMod val="50000"/>
                  </a:schemeClr>
                </a:solidFill>
              </a:rPr>
              <a:t>(ref. IHO-R 12/2002)</a:t>
            </a:r>
          </a:p>
          <a:p>
            <a:pPr>
              <a:lnSpc>
                <a:spcPct val="100000"/>
              </a:lnSpc>
              <a:tabLst>
                <a:tab pos="1876425" algn="l"/>
              </a:tabLst>
              <a:defRPr/>
            </a:pPr>
            <a:r>
              <a:rPr lang="en-GB" dirty="0" smtClean="0">
                <a:solidFill>
                  <a:srgbClr val="FF0000"/>
                </a:solidFill>
              </a:rPr>
              <a:t>November 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Council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Report, including proposed SP, submitted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to A-2</a:t>
            </a:r>
          </a:p>
          <a:p>
            <a:pPr>
              <a:lnSpc>
                <a:spcPct val="100000"/>
              </a:lnSpc>
              <a:defRPr/>
            </a:pPr>
            <a:r>
              <a:rPr lang="en-GB" dirty="0" smtClean="0">
                <a:solidFill>
                  <a:srgbClr val="FF0000"/>
                </a:solidFill>
              </a:rPr>
              <a:t>April 2020	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A-2</a:t>
            </a:r>
          </a:p>
          <a:p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2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noProof="0" dirty="0" smtClean="0"/>
              <a:t>Action requested of the Council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lvl="0"/>
            <a:r>
              <a:rPr lang="en-GB" b="1" noProof="0" dirty="0" smtClean="0"/>
              <a:t>Note</a:t>
            </a:r>
            <a:r>
              <a:rPr lang="en-GB" noProof="0" dirty="0" smtClean="0"/>
              <a:t> the report of the SPRWG;</a:t>
            </a:r>
          </a:p>
          <a:p>
            <a:pPr lvl="0"/>
            <a:r>
              <a:rPr lang="en-GB" b="1" noProof="0" dirty="0" smtClean="0"/>
              <a:t>Decide </a:t>
            </a:r>
            <a:r>
              <a:rPr lang="en-GB" noProof="0" dirty="0" smtClean="0"/>
              <a:t>to continue the working group</a:t>
            </a:r>
          </a:p>
          <a:p>
            <a:pPr lvl="0"/>
            <a:r>
              <a:rPr lang="en-GB" b="1" noProof="0" dirty="0" smtClean="0">
                <a:solidFill>
                  <a:srgbClr val="FF0000"/>
                </a:solidFill>
              </a:rPr>
              <a:t>Task </a:t>
            </a:r>
            <a:r>
              <a:rPr lang="en-GB" noProof="0" dirty="0" smtClean="0">
                <a:solidFill>
                  <a:srgbClr val="FF0000"/>
                </a:solidFill>
              </a:rPr>
              <a:t>the working group to develop the SP on the basis of smart </a:t>
            </a:r>
            <a:r>
              <a:rPr lang="en-GB" noProof="0" dirty="0" smtClean="0">
                <a:solidFill>
                  <a:srgbClr val="FF0000"/>
                </a:solidFill>
              </a:rPr>
              <a:t>goals, that can be assessed </a:t>
            </a:r>
            <a:r>
              <a:rPr lang="en-GB" noProof="0" dirty="0" smtClean="0">
                <a:solidFill>
                  <a:srgbClr val="FF0000"/>
                </a:solidFill>
              </a:rPr>
              <a:t>through a limited number of strategic targets and PIs</a:t>
            </a:r>
            <a:endParaRPr lang="en-GB" b="1" noProof="0" dirty="0" smtClean="0">
              <a:solidFill>
                <a:srgbClr val="FF0000"/>
              </a:solidFill>
            </a:endParaRPr>
          </a:p>
          <a:p>
            <a:pPr lvl="0"/>
            <a:r>
              <a:rPr lang="en-GB" b="1" noProof="0" dirty="0" smtClean="0"/>
              <a:t>Endorse</a:t>
            </a:r>
            <a:r>
              <a:rPr lang="en-GB" noProof="0" dirty="0" smtClean="0"/>
              <a:t> the management plan for the drafting phase</a:t>
            </a:r>
          </a:p>
          <a:p>
            <a:r>
              <a:rPr lang="en-GB" b="1" dirty="0">
                <a:solidFill>
                  <a:srgbClr val="FF0000"/>
                </a:solidFill>
              </a:rPr>
              <a:t>Include</a:t>
            </a:r>
            <a:r>
              <a:rPr lang="en-GB" dirty="0">
                <a:solidFill>
                  <a:srgbClr val="FF0000"/>
                </a:solidFill>
              </a:rPr>
              <a:t> Secretary General in the membership</a:t>
            </a:r>
          </a:p>
          <a:p>
            <a:pPr lvl="0"/>
            <a:r>
              <a:rPr lang="en-GB" b="1" noProof="0" dirty="0" smtClean="0"/>
              <a:t>Encourage</a:t>
            </a:r>
            <a:r>
              <a:rPr lang="en-GB" noProof="0" dirty="0" smtClean="0"/>
              <a:t> IHO member  States to participate to the SPRWG</a:t>
            </a:r>
          </a:p>
          <a:p>
            <a:r>
              <a:rPr lang="en-GB" b="1" noProof="0" dirty="0" smtClean="0"/>
              <a:t>Take</a:t>
            </a:r>
            <a:r>
              <a:rPr lang="en-GB" noProof="0" dirty="0" smtClean="0"/>
              <a:t> any other action considered appropriate</a:t>
            </a:r>
            <a:endParaRPr lang="en-GB" sz="2400" b="1" noProof="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C-2, London, United Kingdom, 9 – 11 October 2018</a:t>
            </a:r>
          </a:p>
        </p:txBody>
      </p:sp>
    </p:spTree>
    <p:extLst>
      <p:ext uri="{BB962C8B-B14F-4D97-AF65-F5344CB8AC3E}">
        <p14:creationId xmlns:p14="http://schemas.microsoft.com/office/powerpoint/2010/main" val="261821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1136</TotalTime>
  <Words>202</Words>
  <Application>Microsoft Office PowerPoint</Application>
  <PresentationFormat>Personnalisé</PresentationFormat>
  <Paragraphs>52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Office Theme</vt:lpstr>
      <vt:lpstr>   SPRWG  Proposed orientations  </vt:lpstr>
      <vt:lpstr>Présentation PowerPoint</vt:lpstr>
      <vt:lpstr>Proposed management plan (1/2)</vt:lpstr>
      <vt:lpstr>Proposed management plan (2/2)</vt:lpstr>
      <vt:lpstr>Action requested of the Council</vt:lpstr>
    </vt:vector>
  </TitlesOfParts>
  <Company>IHO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Bruno Frachon, SHOM</cp:lastModifiedBy>
  <cp:revision>105</cp:revision>
  <cp:lastPrinted>2018-10-07T17:42:37Z</cp:lastPrinted>
  <dcterms:created xsi:type="dcterms:W3CDTF">2017-10-09T13:46:17Z</dcterms:created>
  <dcterms:modified xsi:type="dcterms:W3CDTF">2018-10-11T08:04:37Z</dcterms:modified>
</cp:coreProperties>
</file>