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1" r:id="rId1"/>
    <p:sldMasterId id="2147484117" r:id="rId2"/>
    <p:sldMasterId id="2147484129" r:id="rId3"/>
    <p:sldMasterId id="2147484141" r:id="rId4"/>
    <p:sldMasterId id="2147484153" r:id="rId5"/>
  </p:sldMasterIdLst>
  <p:notesMasterIdLst>
    <p:notesMasterId r:id="rId16"/>
  </p:notesMasterIdLst>
  <p:handoutMasterIdLst>
    <p:handoutMasterId r:id="rId17"/>
  </p:handoutMasterIdLst>
  <p:sldIdLst>
    <p:sldId id="638" r:id="rId6"/>
    <p:sldId id="635" r:id="rId7"/>
    <p:sldId id="685" r:id="rId8"/>
    <p:sldId id="686" r:id="rId9"/>
    <p:sldId id="684" r:id="rId10"/>
    <p:sldId id="687" r:id="rId11"/>
    <p:sldId id="688" r:id="rId12"/>
    <p:sldId id="689" r:id="rId13"/>
    <p:sldId id="646" r:id="rId14"/>
    <p:sldId id="657" r:id="rId15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lles Bessero" initials="G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400"/>
    <a:srgbClr val="FF0000"/>
    <a:srgbClr val="FFFF00"/>
    <a:srgbClr val="66FF33"/>
    <a:srgbClr val="66CCFF"/>
    <a:srgbClr val="B29EFA"/>
    <a:srgbClr val="BCADEB"/>
    <a:srgbClr val="C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34561" autoAdjust="0"/>
    <p:restoredTop sz="95196" autoAdjust="0"/>
  </p:normalViewPr>
  <p:slideViewPr>
    <p:cSldViewPr>
      <p:cViewPr varScale="1">
        <p:scale>
          <a:sx n="71" d="100"/>
          <a:sy n="71" d="100"/>
        </p:scale>
        <p:origin x="1556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54"/>
    </p:cViewPr>
  </p:sorterViewPr>
  <p:notesViewPr>
    <p:cSldViewPr>
      <p:cViewPr varScale="1">
        <p:scale>
          <a:sx n="52" d="100"/>
          <a:sy n="52" d="100"/>
        </p:scale>
        <p:origin x="-7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C2E4B4C-A2BB-458E-9BC1-A0933AAFA83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370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511E80E-9D2E-4BFB-B17C-D8E0D0989A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1860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2B8E7-298B-4DB7-8677-B762E07A056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8415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2B8E7-298B-4DB7-8677-B762E07A056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3159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2B8E7-298B-4DB7-8677-B762E07A056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0170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2B8E7-298B-4DB7-8677-B762E07A056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16287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2B8E7-298B-4DB7-8677-B762E07A056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87864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12B8E7-298B-4DB7-8677-B762E07A056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3675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888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F10BC-8A4F-405C-80D4-2723BA8699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17103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3D03D-CFE1-49E7-AE34-52D1D9D2E18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344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6BF12-8CA9-474A-B85A-117CF789FAE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755903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20638"/>
            <a:ext cx="9148763" cy="6851650"/>
            <a:chOff x="1" y="0"/>
            <a:chExt cx="5763" cy="4316"/>
          </a:xfrm>
        </p:grpSpPr>
        <p:sp>
          <p:nvSpPr>
            <p:cNvPr id="4" name="Freeform 42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" name="Freeform 43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6" name="Freeform 44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7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2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</p:grpSp>
      <p:pic>
        <p:nvPicPr>
          <p:cNvPr id="40" name="Picture 78" descr="IHO Colour-transparent-smal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6850" y="415925"/>
            <a:ext cx="812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402978" y="1490663"/>
            <a:ext cx="8063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00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Organisation hydrographique</a:t>
            </a:r>
            <a:r>
              <a:rPr lang="fr-FR" sz="2000" baseline="0" noProof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 internationale</a:t>
            </a:r>
            <a:r>
              <a:rPr lang="en-US" sz="20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 - 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</a:rPr>
              <a:t>International Hydrographic Organization</a:t>
            </a:r>
            <a:endParaRPr lang="en-AU" sz="20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</a:endParaRPr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5946" y="2564904"/>
            <a:ext cx="6400800" cy="3163958"/>
          </a:xfrm>
        </p:spPr>
        <p:txBody>
          <a:bodyPr/>
          <a:lstStyle>
            <a:lvl1pPr marL="0" indent="0" algn="ctr">
              <a:spcBef>
                <a:spcPts val="1200"/>
              </a:spcBef>
              <a:spcAft>
                <a:spcPts val="600"/>
              </a:spcAft>
              <a:buFont typeface="Wingdings" pitchFamily="2" charset="2"/>
              <a:buNone/>
              <a:defRPr sz="2400"/>
            </a:lvl1pPr>
          </a:lstStyle>
          <a:p>
            <a:r>
              <a:rPr lang="fr-FR" smtClean="0"/>
              <a:t>Cliquez pour modifier le style des sous-titres du masque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42652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42" y="277813"/>
            <a:ext cx="7429500" cy="1139825"/>
          </a:xfrm>
        </p:spPr>
        <p:txBody>
          <a:bodyPr/>
          <a:lstStyle>
            <a:lvl1pPr algn="l" defTabSz="720000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53" y="1600200"/>
            <a:ext cx="7488237" cy="4530725"/>
          </a:xfrm>
        </p:spPr>
        <p:txBody>
          <a:bodyPr/>
          <a:lstStyle>
            <a:lvl1pPr marL="363538" indent="-363538">
              <a:defRPr/>
            </a:lvl1pPr>
            <a:lvl2pPr marL="538163" indent="-174625">
              <a:defRPr/>
            </a:lvl2pPr>
            <a:lvl3pPr marL="901700" indent="-185738">
              <a:defRPr/>
            </a:lvl3pPr>
            <a:lvl4pPr marL="1077913" indent="-176213">
              <a:defRPr/>
            </a:lvl4pPr>
            <a:lvl5pPr marL="1252538" indent="-174625"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8411126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1124024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0F24AB1-61A3-4743-BAF4-DC479DBC4E9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69449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39881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606784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281034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3043555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8999-4B4F-4366-BA24-DD1F28CD0BA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666814"/>
      </p:ext>
    </p:extLst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7661460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09945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2686707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5 w 717"/>
                <a:gd name="T1" fmla="*/ 845 h 845"/>
                <a:gd name="T2" fmla="*/ 755 w 717"/>
                <a:gd name="T3" fmla="*/ 821 h 845"/>
                <a:gd name="T4" fmla="*/ 612 w 717"/>
                <a:gd name="T5" fmla="*/ 605 h 845"/>
                <a:gd name="T6" fmla="*/ 425 w 717"/>
                <a:gd name="T7" fmla="*/ 396 h 845"/>
                <a:gd name="T8" fmla="*/ 24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8 w 717"/>
                <a:gd name="T15" fmla="*/ 198 h 845"/>
                <a:gd name="T16" fmla="*/ 419 w 717"/>
                <a:gd name="T17" fmla="*/ 408 h 845"/>
                <a:gd name="T18" fmla="*/ 606 w 717"/>
                <a:gd name="T19" fmla="*/ 623 h 845"/>
                <a:gd name="T20" fmla="*/ 755 w 717"/>
                <a:gd name="T21" fmla="*/ 845 h 845"/>
                <a:gd name="T22" fmla="*/ 75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6 w 407"/>
                <a:gd name="T1" fmla="*/ 414 h 414"/>
                <a:gd name="T2" fmla="*/ 426 w 407"/>
                <a:gd name="T3" fmla="*/ 396 h 414"/>
                <a:gd name="T4" fmla="*/ 24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5 w 407"/>
                <a:gd name="T13" fmla="*/ 204 h 414"/>
                <a:gd name="T14" fmla="*/ 426 w 407"/>
                <a:gd name="T15" fmla="*/ 414 h 414"/>
                <a:gd name="T16" fmla="*/ 42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4 w 586"/>
                <a:gd name="T1" fmla="*/ 0 h 599"/>
                <a:gd name="T2" fmla="*/ 606 w 586"/>
                <a:gd name="T3" fmla="*/ 0 h 599"/>
                <a:gd name="T4" fmla="*/ 426 w 586"/>
                <a:gd name="T5" fmla="*/ 132 h 599"/>
                <a:gd name="T6" fmla="*/ 27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6 w 586"/>
                <a:gd name="T17" fmla="*/ 282 h 599"/>
                <a:gd name="T18" fmla="*/ 432 w 586"/>
                <a:gd name="T19" fmla="*/ 138 h 599"/>
                <a:gd name="T20" fmla="*/ 624 w 586"/>
                <a:gd name="T21" fmla="*/ 0 h 599"/>
                <a:gd name="T22" fmla="*/ 62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8 w 269"/>
                <a:gd name="T1" fmla="*/ 0 h 252"/>
                <a:gd name="T2" fmla="*/ 27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8 w 269"/>
                <a:gd name="T15" fmla="*/ 0 h 252"/>
                <a:gd name="T16" fmla="*/ 28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888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48836-B98A-4D3D-A538-D8969CDCC39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6568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8877-A95B-45F7-BF3C-C8ED77EF0167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047606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0D5A3-E1BC-46C6-90DE-E9559BE1A3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76347"/>
      </p:ext>
    </p:extLst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E5E6-28D4-469A-8BD2-D6EC49247DBE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23141"/>
      </p:ext>
    </p:extLst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FA3E5-2448-4A38-9D81-EC42A4D9F6D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28767"/>
      </p:ext>
    </p:extLst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BABA-7AF0-4926-8551-E975469B11C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97782"/>
      </p:ext>
    </p:extLst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57AA-DD98-4BF9-AE0B-41B24874B36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77027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BFEEC-D7A6-4EE0-A038-A4A97F9D657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5089511"/>
      </p:ext>
    </p:extLst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1C29-B192-4435-878C-73345E5EC13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2778"/>
      </p:ext>
    </p:extLst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15645-29B9-472D-97E8-4A49A5E7F2FE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35745"/>
      </p:ext>
    </p:extLst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06103-9182-46C3-A4BA-C5DD7FB4234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77594"/>
      </p:ext>
    </p:extLst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236D5-3E4B-400B-BA92-986D0A294D1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4432"/>
      </p:ext>
    </p:extLst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5 w 717"/>
                <a:gd name="T1" fmla="*/ 845 h 845"/>
                <a:gd name="T2" fmla="*/ 755 w 717"/>
                <a:gd name="T3" fmla="*/ 821 h 845"/>
                <a:gd name="T4" fmla="*/ 612 w 717"/>
                <a:gd name="T5" fmla="*/ 605 h 845"/>
                <a:gd name="T6" fmla="*/ 425 w 717"/>
                <a:gd name="T7" fmla="*/ 396 h 845"/>
                <a:gd name="T8" fmla="*/ 24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8 w 717"/>
                <a:gd name="T15" fmla="*/ 198 h 845"/>
                <a:gd name="T16" fmla="*/ 419 w 717"/>
                <a:gd name="T17" fmla="*/ 408 h 845"/>
                <a:gd name="T18" fmla="*/ 606 w 717"/>
                <a:gd name="T19" fmla="*/ 623 h 845"/>
                <a:gd name="T20" fmla="*/ 755 w 717"/>
                <a:gd name="T21" fmla="*/ 845 h 845"/>
                <a:gd name="T22" fmla="*/ 75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6 w 407"/>
                <a:gd name="T1" fmla="*/ 414 h 414"/>
                <a:gd name="T2" fmla="*/ 426 w 407"/>
                <a:gd name="T3" fmla="*/ 396 h 414"/>
                <a:gd name="T4" fmla="*/ 24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5 w 407"/>
                <a:gd name="T13" fmla="*/ 204 h 414"/>
                <a:gd name="T14" fmla="*/ 426 w 407"/>
                <a:gd name="T15" fmla="*/ 414 h 414"/>
                <a:gd name="T16" fmla="*/ 42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4 w 586"/>
                <a:gd name="T1" fmla="*/ 0 h 599"/>
                <a:gd name="T2" fmla="*/ 606 w 586"/>
                <a:gd name="T3" fmla="*/ 0 h 599"/>
                <a:gd name="T4" fmla="*/ 426 w 586"/>
                <a:gd name="T5" fmla="*/ 132 h 599"/>
                <a:gd name="T6" fmla="*/ 27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6 w 586"/>
                <a:gd name="T17" fmla="*/ 282 h 599"/>
                <a:gd name="T18" fmla="*/ 432 w 586"/>
                <a:gd name="T19" fmla="*/ 138 h 599"/>
                <a:gd name="T20" fmla="*/ 624 w 586"/>
                <a:gd name="T21" fmla="*/ 0 h 599"/>
                <a:gd name="T22" fmla="*/ 62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8 w 269"/>
                <a:gd name="T1" fmla="*/ 0 h 252"/>
                <a:gd name="T2" fmla="*/ 27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8 w 269"/>
                <a:gd name="T15" fmla="*/ 0 h 252"/>
                <a:gd name="T16" fmla="*/ 28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888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48836-B98A-4D3D-A538-D8969CDCC39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71095"/>
      </p:ext>
    </p:extLst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8877-A95B-45F7-BF3C-C8ED77EF0167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34392"/>
      </p:ext>
    </p:extLst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0D5A3-E1BC-46C6-90DE-E9559BE1A3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08295"/>
      </p:ext>
    </p:extLst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E5E6-28D4-469A-8BD2-D6EC49247DBE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94978"/>
      </p:ext>
    </p:extLst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FA3E5-2448-4A38-9D81-EC42A4D9F6D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75578"/>
      </p:ext>
    </p:extLst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0BABA-7AF0-4926-8551-E975469B11C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69464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27DAE-09AC-43DA-AC76-804318AC69D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4783419"/>
      </p:ext>
    </p:extLst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E57AA-DD98-4BF9-AE0B-41B24874B36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10060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1C29-B192-4435-878C-73345E5EC13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06168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15645-29B9-472D-97E8-4A49A5E7F2FE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30020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06103-9182-46C3-A4BA-C5DD7FB4234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89271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236D5-3E4B-400B-BA92-986D0A294D1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25661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77 w 717"/>
                <a:gd name="T1" fmla="*/ 845 h 845"/>
                <a:gd name="T2" fmla="*/ 777 w 717"/>
                <a:gd name="T3" fmla="*/ 821 h 845"/>
                <a:gd name="T4" fmla="*/ 634 w 717"/>
                <a:gd name="T5" fmla="*/ 605 h 845"/>
                <a:gd name="T6" fmla="*/ 436 w 717"/>
                <a:gd name="T7" fmla="*/ 396 h 845"/>
                <a:gd name="T8" fmla="*/ 25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9 w 717"/>
                <a:gd name="T15" fmla="*/ 198 h 845"/>
                <a:gd name="T16" fmla="*/ 430 w 717"/>
                <a:gd name="T17" fmla="*/ 408 h 845"/>
                <a:gd name="T18" fmla="*/ 628 w 717"/>
                <a:gd name="T19" fmla="*/ 623 h 845"/>
                <a:gd name="T20" fmla="*/ 777 w 717"/>
                <a:gd name="T21" fmla="*/ 845 h 845"/>
                <a:gd name="T22" fmla="*/ 77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7 w 407"/>
                <a:gd name="T1" fmla="*/ 414 h 414"/>
                <a:gd name="T2" fmla="*/ 437 w 407"/>
                <a:gd name="T3" fmla="*/ 396 h 414"/>
                <a:gd name="T4" fmla="*/ 25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6 w 407"/>
                <a:gd name="T13" fmla="*/ 204 h 414"/>
                <a:gd name="T14" fmla="*/ 437 w 407"/>
                <a:gd name="T15" fmla="*/ 414 h 414"/>
                <a:gd name="T16" fmla="*/ 43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46 w 586"/>
                <a:gd name="T1" fmla="*/ 0 h 599"/>
                <a:gd name="T2" fmla="*/ 628 w 586"/>
                <a:gd name="T3" fmla="*/ 0 h 599"/>
                <a:gd name="T4" fmla="*/ 437 w 586"/>
                <a:gd name="T5" fmla="*/ 132 h 599"/>
                <a:gd name="T6" fmla="*/ 28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7 w 586"/>
                <a:gd name="T17" fmla="*/ 282 h 599"/>
                <a:gd name="T18" fmla="*/ 446 w 586"/>
                <a:gd name="T19" fmla="*/ 138 h 599"/>
                <a:gd name="T20" fmla="*/ 646 w 586"/>
                <a:gd name="T21" fmla="*/ 0 h 599"/>
                <a:gd name="T22" fmla="*/ 64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9 w 269"/>
                <a:gd name="T1" fmla="*/ 0 h 252"/>
                <a:gd name="T2" fmla="*/ 28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9 w 269"/>
                <a:gd name="T15" fmla="*/ 0 h 252"/>
                <a:gd name="T16" fmla="*/ 29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</p:grpSp>
      <p:sp>
        <p:nvSpPr>
          <p:cNvPr id="58883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8884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B1500-3415-4FFB-B0E9-FDD4074036B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52553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4A78-98C5-4B62-AFBD-AECBC97ACF7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49845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0836A-F942-4304-9CFC-1C78C57A55C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24647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1600200"/>
            <a:ext cx="3667125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366871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9E15F-C8C2-49EE-A5D4-C8A5F522544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43027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96AA0-B133-4186-BEB5-79FE56BB8BD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18414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7AE04-3365-42F1-9115-68C0F400DAC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824734"/>
      </p:ext>
    </p:extLst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EF357-5AA4-4E45-AF56-1C566A30D25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76725"/>
      </p:ext>
    </p:extLst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BAEDD-013F-4619-8A4F-0408B37842D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93948"/>
      </p:ext>
    </p:extLst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4A2D5-5B10-4EC0-B151-7DDFA5E6099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6392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9E732-AC69-4074-B886-42DC4096D47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828085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37AC-B48A-4C41-8D48-5E23AD5D0BA7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56481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82CD4-4635-4E60-9FD2-81C500602C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39414"/>
      </p:ext>
    </p:extLst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689" y="609601"/>
            <a:ext cx="7763660" cy="114141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689" y="1752601"/>
            <a:ext cx="3809377" cy="43418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8477" y="1752601"/>
            <a:ext cx="3810871" cy="434181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35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0C4E3-EB7F-466B-87AB-3BE806399F3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004141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DF22-59EC-45D4-8A86-AE36505284B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738346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689A2-BF76-4551-9F17-67449E61FAF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61559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8E28A-703B-474C-92F5-222CE31A78E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59077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grpSp>
          <p:nvGrpSpPr>
            <p:cNvPr id="206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cs typeface="+mn-cs"/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cs typeface="+mn-cs"/>
              </a:endParaRPr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5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6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47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grpSp>
          <p:nvGrpSpPr>
            <p:cNvPr id="2072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1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2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3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4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  <p:sp>
            <p:nvSpPr>
              <p:cNvPr id="1055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/>
              </a:p>
            </p:txBody>
          </p:sp>
        </p:grpSp>
        <p:sp>
          <p:nvSpPr>
            <p:cNvPr id="10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5878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878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878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4139053-3F8E-4572-9F3A-31FD706EFB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2056" name="Picture 44" descr="IHO Colour-transparent-small.gif"/>
          <p:cNvPicPr>
            <a:picLocks noChangeAspect="1"/>
          </p:cNvPicPr>
          <p:nvPr/>
        </p:nvPicPr>
        <p:blipFill>
          <a:blip r:embed="rId13">
            <a:lum bright="1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3762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16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763" y="0"/>
            <a:ext cx="9148763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104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87808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809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810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811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812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781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81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AU" dirty="0" smtClean="0"/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 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29" name="Picture 43" descr="IHO Colour-transparent-small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488" y="6173788"/>
            <a:ext cx="43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00064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450850" indent="-450850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Wingdings" pitchFamily="2" charset="2"/>
        <a:buChar char="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22300" indent="-171450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901700" indent="-185738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166813" indent="-185738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338263" indent="-171450" algn="l" rtl="0" eaLnBrk="1" fontAlgn="base" hangingPunct="1">
        <a:spcBef>
          <a:spcPts val="600"/>
        </a:spcBef>
        <a:spcAft>
          <a:spcPts val="600"/>
        </a:spcAft>
        <a:buClr>
          <a:srgbClr val="FFFF00"/>
        </a:buClr>
        <a:buSzPct val="60000"/>
        <a:buFont typeface="Arial Narrow" pitchFamily="34" charset="0"/>
        <a:buChar char="–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103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5 w 717"/>
                <a:gd name="T1" fmla="*/ 845 h 845"/>
                <a:gd name="T2" fmla="*/ 755 w 717"/>
                <a:gd name="T3" fmla="*/ 821 h 845"/>
                <a:gd name="T4" fmla="*/ 612 w 717"/>
                <a:gd name="T5" fmla="*/ 605 h 845"/>
                <a:gd name="T6" fmla="*/ 425 w 717"/>
                <a:gd name="T7" fmla="*/ 396 h 845"/>
                <a:gd name="T8" fmla="*/ 24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8 w 717"/>
                <a:gd name="T15" fmla="*/ 198 h 845"/>
                <a:gd name="T16" fmla="*/ 419 w 717"/>
                <a:gd name="T17" fmla="*/ 408 h 845"/>
                <a:gd name="T18" fmla="*/ 606 w 717"/>
                <a:gd name="T19" fmla="*/ 623 h 845"/>
                <a:gd name="T20" fmla="*/ 755 w 717"/>
                <a:gd name="T21" fmla="*/ 845 h 845"/>
                <a:gd name="T22" fmla="*/ 75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6 w 407"/>
                <a:gd name="T1" fmla="*/ 414 h 414"/>
                <a:gd name="T2" fmla="*/ 426 w 407"/>
                <a:gd name="T3" fmla="*/ 396 h 414"/>
                <a:gd name="T4" fmla="*/ 24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5 w 407"/>
                <a:gd name="T13" fmla="*/ 204 h 414"/>
                <a:gd name="T14" fmla="*/ 426 w 407"/>
                <a:gd name="T15" fmla="*/ 414 h 414"/>
                <a:gd name="T16" fmla="*/ 42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4 w 586"/>
                <a:gd name="T1" fmla="*/ 0 h 599"/>
                <a:gd name="T2" fmla="*/ 606 w 586"/>
                <a:gd name="T3" fmla="*/ 0 h 599"/>
                <a:gd name="T4" fmla="*/ 426 w 586"/>
                <a:gd name="T5" fmla="*/ 132 h 599"/>
                <a:gd name="T6" fmla="*/ 27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6 w 586"/>
                <a:gd name="T17" fmla="*/ 282 h 599"/>
                <a:gd name="T18" fmla="*/ 432 w 586"/>
                <a:gd name="T19" fmla="*/ 138 h 599"/>
                <a:gd name="T20" fmla="*/ 624 w 586"/>
                <a:gd name="T21" fmla="*/ 0 h 599"/>
                <a:gd name="T22" fmla="*/ 62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8 w 269"/>
                <a:gd name="T1" fmla="*/ 0 h 252"/>
                <a:gd name="T2" fmla="*/ 27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8 w 269"/>
                <a:gd name="T15" fmla="*/ 0 h 252"/>
                <a:gd name="T16" fmla="*/ 28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1048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1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5878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878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878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48790F3-A27C-4775-9551-CEFBE72F336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32" name="Picture 44" descr="IHO Colour-transparent-small.gif"/>
          <p:cNvPicPr>
            <a:picLocks noChangeAspect="1"/>
          </p:cNvPicPr>
          <p:nvPr/>
        </p:nvPicPr>
        <p:blipFill>
          <a:blip r:embed="rId13">
            <a:lum bright="12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3762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8765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grpSp>
          <p:nvGrpSpPr>
            <p:cNvPr id="103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55 w 717"/>
                <a:gd name="T1" fmla="*/ 845 h 845"/>
                <a:gd name="T2" fmla="*/ 755 w 717"/>
                <a:gd name="T3" fmla="*/ 821 h 845"/>
                <a:gd name="T4" fmla="*/ 612 w 717"/>
                <a:gd name="T5" fmla="*/ 605 h 845"/>
                <a:gd name="T6" fmla="*/ 425 w 717"/>
                <a:gd name="T7" fmla="*/ 396 h 845"/>
                <a:gd name="T8" fmla="*/ 24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28 w 717"/>
                <a:gd name="T15" fmla="*/ 198 h 845"/>
                <a:gd name="T16" fmla="*/ 419 w 717"/>
                <a:gd name="T17" fmla="*/ 408 h 845"/>
                <a:gd name="T18" fmla="*/ 606 w 717"/>
                <a:gd name="T19" fmla="*/ 623 h 845"/>
                <a:gd name="T20" fmla="*/ 755 w 717"/>
                <a:gd name="T21" fmla="*/ 845 h 845"/>
                <a:gd name="T22" fmla="*/ 75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26 w 407"/>
                <a:gd name="T1" fmla="*/ 414 h 414"/>
                <a:gd name="T2" fmla="*/ 426 w 407"/>
                <a:gd name="T3" fmla="*/ 396 h 414"/>
                <a:gd name="T4" fmla="*/ 24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35 w 407"/>
                <a:gd name="T13" fmla="*/ 204 h 414"/>
                <a:gd name="T14" fmla="*/ 426 w 407"/>
                <a:gd name="T15" fmla="*/ 414 h 414"/>
                <a:gd name="T16" fmla="*/ 42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>
                <a:solidFill>
                  <a:srgbClr val="FFFFFF"/>
                </a:solidFill>
              </a:endParaRPr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24 w 586"/>
                <a:gd name="T1" fmla="*/ 0 h 599"/>
                <a:gd name="T2" fmla="*/ 606 w 586"/>
                <a:gd name="T3" fmla="*/ 0 h 599"/>
                <a:gd name="T4" fmla="*/ 426 w 586"/>
                <a:gd name="T5" fmla="*/ 132 h 599"/>
                <a:gd name="T6" fmla="*/ 27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76 w 586"/>
                <a:gd name="T17" fmla="*/ 282 h 599"/>
                <a:gd name="T18" fmla="*/ 432 w 586"/>
                <a:gd name="T19" fmla="*/ 138 h 599"/>
                <a:gd name="T20" fmla="*/ 624 w 586"/>
                <a:gd name="T21" fmla="*/ 0 h 599"/>
                <a:gd name="T22" fmla="*/ 62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88 w 269"/>
                <a:gd name="T1" fmla="*/ 0 h 252"/>
                <a:gd name="T2" fmla="*/ 27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88 w 269"/>
                <a:gd name="T15" fmla="*/ 0 h 252"/>
                <a:gd name="T16" fmla="*/ 28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5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6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47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grpSp>
          <p:nvGrpSpPr>
            <p:cNvPr id="1048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1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  <p:sp>
          <p:nvSpPr>
            <p:cNvPr id="10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FFFFFF"/>
                </a:solidFill>
              </a:endParaRPr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5878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878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srgbClr val="FFFFFF"/>
              </a:solidFill>
            </a:endParaRPr>
          </a:p>
        </p:txBody>
      </p:sp>
      <p:sp>
        <p:nvSpPr>
          <p:cNvPr id="5878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48790F3-A27C-4775-9551-CEFBE72F336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32" name="Picture 44" descr="IHO Colour-transparent-small.gif"/>
          <p:cNvPicPr>
            <a:picLocks noChangeAspect="1"/>
          </p:cNvPicPr>
          <p:nvPr/>
        </p:nvPicPr>
        <p:blipFill>
          <a:blip r:embed="rId13">
            <a:lum bright="12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3762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944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8777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58778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58778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grpSp>
          <p:nvGrpSpPr>
            <p:cNvPr id="103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7783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4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5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6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7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8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89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0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1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2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3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4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795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AU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8779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58779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58779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77 w 717"/>
                <a:gd name="T1" fmla="*/ 845 h 845"/>
                <a:gd name="T2" fmla="*/ 777 w 717"/>
                <a:gd name="T3" fmla="*/ 821 h 845"/>
                <a:gd name="T4" fmla="*/ 634 w 717"/>
                <a:gd name="T5" fmla="*/ 605 h 845"/>
                <a:gd name="T6" fmla="*/ 436 w 717"/>
                <a:gd name="T7" fmla="*/ 396 h 845"/>
                <a:gd name="T8" fmla="*/ 25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39 w 717"/>
                <a:gd name="T15" fmla="*/ 198 h 845"/>
                <a:gd name="T16" fmla="*/ 430 w 717"/>
                <a:gd name="T17" fmla="*/ 408 h 845"/>
                <a:gd name="T18" fmla="*/ 628 w 717"/>
                <a:gd name="T19" fmla="*/ 623 h 845"/>
                <a:gd name="T20" fmla="*/ 777 w 717"/>
                <a:gd name="T21" fmla="*/ 845 h 845"/>
                <a:gd name="T22" fmla="*/ 77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37 w 407"/>
                <a:gd name="T1" fmla="*/ 414 h 414"/>
                <a:gd name="T2" fmla="*/ 437 w 407"/>
                <a:gd name="T3" fmla="*/ 396 h 414"/>
                <a:gd name="T4" fmla="*/ 25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46 w 407"/>
                <a:gd name="T13" fmla="*/ 204 h 414"/>
                <a:gd name="T14" fmla="*/ 437 w 407"/>
                <a:gd name="T15" fmla="*/ 414 h 414"/>
                <a:gd name="T16" fmla="*/ 43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58780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46 w 586"/>
                <a:gd name="T1" fmla="*/ 0 h 599"/>
                <a:gd name="T2" fmla="*/ 628 w 586"/>
                <a:gd name="T3" fmla="*/ 0 h 599"/>
                <a:gd name="T4" fmla="*/ 437 w 586"/>
                <a:gd name="T5" fmla="*/ 132 h 599"/>
                <a:gd name="T6" fmla="*/ 28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87 w 586"/>
                <a:gd name="T17" fmla="*/ 282 h 599"/>
                <a:gd name="T18" fmla="*/ 446 w 586"/>
                <a:gd name="T19" fmla="*/ 138 h 599"/>
                <a:gd name="T20" fmla="*/ 646 w 586"/>
                <a:gd name="T21" fmla="*/ 0 h 599"/>
                <a:gd name="T22" fmla="*/ 64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44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99 w 269"/>
                <a:gd name="T1" fmla="*/ 0 h 252"/>
                <a:gd name="T2" fmla="*/ 28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99 w 269"/>
                <a:gd name="T15" fmla="*/ 0 h 252"/>
                <a:gd name="T16" fmla="*/ 29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47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grpSp>
          <p:nvGrpSpPr>
            <p:cNvPr id="1048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1" name="Line 32"/>
              <p:cNvSpPr>
                <a:spLocks noChangeShapeType="1"/>
              </p:cNvSpPr>
              <p:nvPr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  <p:sp>
          <p:nvSpPr>
            <p:cNvPr id="105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dirty="0">
                <a:solidFill>
                  <a:srgbClr val="FFFFFF"/>
                </a:solidFill>
              </a:endParaRPr>
            </a:p>
          </p:txBody>
        </p:sp>
      </p:grpSp>
      <p:sp>
        <p:nvSpPr>
          <p:cNvPr id="58781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77813"/>
            <a:ext cx="74295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58781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8781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878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81F821D-17A5-4B17-A652-21D6F57ABCF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8781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600200"/>
            <a:ext cx="748823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AU" dirty="0" smtClean="0"/>
          </a:p>
        </p:txBody>
      </p:sp>
      <p:pic>
        <p:nvPicPr>
          <p:cNvPr id="1032" name="Picture 44" descr="IHO Colour-transparent-small.gif"/>
          <p:cNvPicPr>
            <a:picLocks noChangeAspect="1"/>
          </p:cNvPicPr>
          <p:nvPr/>
        </p:nvPicPr>
        <p:blipFill>
          <a:blip r:embed="rId14">
            <a:lum bright="12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165850"/>
            <a:ext cx="3762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957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4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36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n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o.in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ho.int/mtg_docs/com_wg/WEND/WENDWG_Repository/WENDWG_Repository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2060848"/>
            <a:ext cx="9144000" cy="4392488"/>
          </a:xfrm>
        </p:spPr>
        <p:txBody>
          <a:bodyPr/>
          <a:lstStyle/>
          <a:p>
            <a:pPr>
              <a:defRPr/>
            </a:pPr>
            <a:endParaRPr lang="en-AU" sz="2800" i="1" dirty="0" smtClean="0"/>
          </a:p>
          <a:p>
            <a:pPr>
              <a:defRPr/>
            </a:pPr>
            <a:r>
              <a:rPr lang="en-AU" sz="2800" i="1" dirty="0" smtClean="0"/>
              <a:t>Arctic Regional Hydrographic Commission</a:t>
            </a:r>
            <a:endParaRPr lang="en-AU" sz="2800" i="1" dirty="0"/>
          </a:p>
          <a:p>
            <a:pPr>
              <a:spcBef>
                <a:spcPts val="0"/>
              </a:spcBef>
              <a:defRPr/>
            </a:pPr>
            <a:r>
              <a:rPr lang="en-AU" i="1" dirty="0" smtClean="0"/>
              <a:t>6</a:t>
            </a:r>
            <a:r>
              <a:rPr lang="en-AU" i="1" baseline="30000" dirty="0" smtClean="0"/>
              <a:t>th</a:t>
            </a:r>
            <a:r>
              <a:rPr lang="en-AU" i="1" dirty="0" smtClean="0"/>
              <a:t> Conference – Iqaluit, Nunavut (Canada)</a:t>
            </a:r>
          </a:p>
          <a:p>
            <a:pPr>
              <a:spcBef>
                <a:spcPts val="0"/>
              </a:spcBef>
              <a:defRPr/>
            </a:pPr>
            <a:r>
              <a:rPr lang="en-AU" i="1" dirty="0" smtClean="0"/>
              <a:t>3 &amp; 6 October 2016</a:t>
            </a:r>
            <a:endParaRPr lang="en-AU" i="1" dirty="0"/>
          </a:p>
          <a:p>
            <a:pPr>
              <a:defRPr/>
            </a:pPr>
            <a:r>
              <a:rPr lang="en-AU" sz="2800" b="1" i="1" dirty="0" smtClean="0"/>
              <a:t>WENDWG Matters</a:t>
            </a:r>
            <a:endParaRPr lang="en-AU" sz="2800" b="1" i="1" dirty="0"/>
          </a:p>
          <a:p>
            <a:pPr>
              <a:defRPr/>
            </a:pPr>
            <a:r>
              <a:rPr lang="en-US" sz="2000" dirty="0" smtClean="0"/>
              <a:t>Yves </a:t>
            </a:r>
            <a:r>
              <a:rPr lang="en-US" sz="2000" dirty="0" err="1" smtClean="0"/>
              <a:t>Guillam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(as WENDWG Secretary)</a:t>
            </a:r>
          </a:p>
        </p:txBody>
      </p:sp>
    </p:spTree>
    <p:extLst>
      <p:ext uri="{BB962C8B-B14F-4D97-AF65-F5344CB8AC3E}">
        <p14:creationId xmlns:p14="http://schemas.microsoft.com/office/powerpoint/2010/main" val="31125631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950" y="1600200"/>
            <a:ext cx="9036050" cy="4530725"/>
          </a:xfrm>
        </p:spPr>
        <p:txBody>
          <a:bodyPr/>
          <a:lstStyle/>
          <a:p>
            <a:pPr>
              <a:defRPr/>
            </a:pPr>
            <a:endParaRPr lang="fr-FR" dirty="0" smtClean="0"/>
          </a:p>
          <a:p>
            <a:pPr marL="0" indent="0" algn="just">
              <a:buFont typeface="Wingdings" pitchFamily="2" charset="2"/>
              <a:buNone/>
              <a:defRPr/>
            </a:pPr>
            <a:endParaRPr lang="en-GB" dirty="0" smtClean="0"/>
          </a:p>
          <a:p>
            <a:pPr marL="0" indent="0" algn="ctr">
              <a:buNone/>
              <a:defRPr/>
            </a:pPr>
            <a:r>
              <a:rPr lang="fr-FR" sz="3200" i="1" dirty="0" err="1" smtClean="0">
                <a:solidFill>
                  <a:schemeClr val="tx1"/>
                </a:solidFill>
              </a:rPr>
              <a:t>Any</a:t>
            </a:r>
            <a:r>
              <a:rPr lang="fr-FR" sz="3200" i="1" dirty="0" smtClean="0">
                <a:solidFill>
                  <a:schemeClr val="tx1"/>
                </a:solidFill>
              </a:rPr>
              <a:t> questions ? </a:t>
            </a:r>
            <a:r>
              <a:rPr lang="fr-FR" sz="3200" dirty="0" smtClean="0">
                <a:solidFill>
                  <a:schemeClr val="tx1"/>
                </a:solidFill>
              </a:rPr>
              <a:t>- </a:t>
            </a:r>
            <a:r>
              <a:rPr lang="en-GB" sz="3200" i="1" dirty="0" smtClean="0">
                <a:solidFill>
                  <a:schemeClr val="tx1"/>
                </a:solidFill>
              </a:rPr>
              <a:t>Secretariat Contact</a:t>
            </a:r>
            <a:endParaRPr lang="en-GB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info@iho.int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GB" sz="3200" dirty="0" smtClean="0">
              <a:solidFill>
                <a:srgbClr val="FF0000"/>
              </a:solidFill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fr-FR" dirty="0" smtClean="0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404812"/>
            <a:ext cx="1585913" cy="208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3299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sz="4000" i="1" dirty="0" smtClean="0"/>
              <a:t>WENDWG Matters </a:t>
            </a:r>
            <a:endParaRPr lang="en-AU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600200"/>
            <a:ext cx="7848351" cy="4530725"/>
          </a:xfrm>
        </p:spPr>
        <p:txBody>
          <a:bodyPr/>
          <a:lstStyle/>
          <a:p>
            <a:pPr lvl="2">
              <a:defRPr/>
            </a:pPr>
            <a:endParaRPr lang="fr-FR" sz="2800" dirty="0" smtClean="0"/>
          </a:p>
          <a:p>
            <a:pPr lvl="2">
              <a:defRPr/>
            </a:pPr>
            <a:r>
              <a:rPr lang="en-AU" sz="2800" dirty="0" smtClean="0"/>
              <a:t> </a:t>
            </a:r>
            <a:r>
              <a:rPr lang="en-AU" sz="2800" i="1" dirty="0" smtClean="0"/>
              <a:t>Objectives, </a:t>
            </a:r>
            <a:r>
              <a:rPr lang="en-AU" sz="2800" i="1" dirty="0" smtClean="0"/>
              <a:t>Membership</a:t>
            </a:r>
            <a:endParaRPr lang="en-AU" sz="2800" i="1" dirty="0" smtClean="0"/>
          </a:p>
          <a:p>
            <a:pPr lvl="2">
              <a:defRPr/>
            </a:pPr>
            <a:r>
              <a:rPr lang="fr-FR" sz="2800" i="1" dirty="0" smtClean="0"/>
              <a:t> Main Issues</a:t>
            </a:r>
          </a:p>
          <a:p>
            <a:pPr lvl="2">
              <a:defRPr/>
            </a:pPr>
            <a:r>
              <a:rPr lang="fr-FR" sz="2800" i="1" dirty="0" smtClean="0"/>
              <a:t> Actions </a:t>
            </a:r>
            <a:r>
              <a:rPr lang="fr-FR" sz="2800" i="1" dirty="0" err="1" smtClean="0"/>
              <a:t>from</a:t>
            </a:r>
            <a:r>
              <a:rPr lang="fr-FR" sz="2800" i="1" dirty="0" smtClean="0"/>
              <a:t> WENDWG-6, March 2016</a:t>
            </a:r>
            <a:endParaRPr lang="en-GB" sz="2800" i="1" dirty="0" smtClean="0"/>
          </a:p>
          <a:p>
            <a:pPr lvl="2">
              <a:defRPr/>
            </a:pPr>
            <a:r>
              <a:rPr lang="en-AU" sz="2800" i="1" dirty="0" smtClean="0"/>
              <a:t>Since IRCC8…</a:t>
            </a:r>
          </a:p>
          <a:p>
            <a:pPr lvl="2">
              <a:defRPr/>
            </a:pPr>
            <a:r>
              <a:rPr lang="en-AU" sz="2800" i="1" dirty="0" smtClean="0"/>
              <a:t>Actions </a:t>
            </a:r>
            <a:r>
              <a:rPr lang="en-AU" sz="2800" i="1" dirty="0"/>
              <a:t>requested of </a:t>
            </a:r>
            <a:r>
              <a:rPr lang="en-AU" sz="2800" i="1" dirty="0" smtClean="0"/>
              <a:t>ARHC</a:t>
            </a:r>
            <a:endParaRPr lang="en-AU" sz="28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49821"/>
            <a:ext cx="9144000" cy="702915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dirty="0" smtClean="0"/>
              <a:t>Objectives</a:t>
            </a:r>
            <a:r>
              <a:rPr lang="fr-FR" sz="4000" dirty="0" smtClean="0"/>
              <a:t>, </a:t>
            </a:r>
            <a:r>
              <a:rPr lang="fr-FR" sz="4000" dirty="0" err="1" smtClean="0"/>
              <a:t>Membership</a:t>
            </a:r>
            <a:endParaRPr lang="en-GB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60851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“</a:t>
            </a:r>
            <a:r>
              <a:rPr lang="en-US" sz="3200" i="1" dirty="0" smtClean="0"/>
              <a:t>to </a:t>
            </a:r>
            <a:r>
              <a:rPr lang="en-US" sz="3200" i="1" dirty="0"/>
              <a:t>advise IRCC </a:t>
            </a:r>
            <a:r>
              <a:rPr lang="en-US" sz="3200" i="1" dirty="0" smtClean="0"/>
              <a:t>[ RHCs ] and </a:t>
            </a:r>
            <a:r>
              <a:rPr lang="en-US" sz="3200" i="1" dirty="0"/>
              <a:t>to assist in </a:t>
            </a:r>
            <a:r>
              <a:rPr lang="en-US" sz="3200" i="1" dirty="0" smtClean="0"/>
              <a:t>facilitating a </a:t>
            </a:r>
            <a:r>
              <a:rPr lang="en-US" sz="3200" i="1" dirty="0"/>
              <a:t>world-wide consistent level of high-quality, updated official ENCs through </a:t>
            </a:r>
            <a:r>
              <a:rPr lang="en-US" sz="3200" i="1" dirty="0" smtClean="0"/>
              <a:t>integrated services </a:t>
            </a:r>
            <a:r>
              <a:rPr lang="en-US" sz="3200" i="1" dirty="0"/>
              <a:t>that support chart carriage requirements of SOLAS Chapter V, and </a:t>
            </a:r>
            <a:r>
              <a:rPr lang="en-US" sz="3200" i="1" dirty="0" smtClean="0"/>
              <a:t>the requirements </a:t>
            </a:r>
            <a:r>
              <a:rPr lang="en-US" sz="3200" i="1" dirty="0"/>
              <a:t>of the IMO Performance Standards for ECDIS</a:t>
            </a:r>
            <a:r>
              <a:rPr lang="en-US" sz="3200" dirty="0" smtClean="0"/>
              <a:t>.”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 algn="ctr">
              <a:buNone/>
            </a:pPr>
            <a:r>
              <a:rPr lang="fr-FR" sz="3200" dirty="0" smtClean="0">
                <a:solidFill>
                  <a:srgbClr val="FFC000"/>
                </a:solidFill>
              </a:rPr>
              <a:t>WEND </a:t>
            </a:r>
            <a:r>
              <a:rPr lang="fr-FR" sz="3200" dirty="0" err="1" smtClean="0">
                <a:solidFill>
                  <a:srgbClr val="FFC000"/>
                </a:solidFill>
              </a:rPr>
              <a:t>Principles</a:t>
            </a:r>
            <a:r>
              <a:rPr lang="fr-FR" sz="3200" dirty="0" smtClean="0">
                <a:solidFill>
                  <a:srgbClr val="FFC000"/>
                </a:solidFill>
              </a:rPr>
              <a:t> (IHO </a:t>
            </a:r>
            <a:r>
              <a:rPr lang="fr-FR" sz="3200" dirty="0" err="1" smtClean="0">
                <a:solidFill>
                  <a:srgbClr val="FFC000"/>
                </a:solidFill>
              </a:rPr>
              <a:t>Resolution</a:t>
            </a:r>
            <a:r>
              <a:rPr lang="fr-FR" sz="3200" dirty="0" smtClean="0">
                <a:solidFill>
                  <a:srgbClr val="FFC000"/>
                </a:solidFill>
              </a:rPr>
              <a:t> 1/1997)</a:t>
            </a:r>
          </a:p>
          <a:p>
            <a:pPr marL="0" indent="0" algn="ctr">
              <a:buNone/>
            </a:pPr>
            <a:r>
              <a:rPr lang="fr-FR" sz="3200" dirty="0" smtClean="0">
                <a:solidFill>
                  <a:srgbClr val="FFC000"/>
                </a:solidFill>
              </a:rPr>
              <a:t>Guidelines for the </a:t>
            </a:r>
            <a:r>
              <a:rPr lang="fr-FR" sz="3200" dirty="0" err="1" smtClean="0">
                <a:solidFill>
                  <a:srgbClr val="FFC000"/>
                </a:solidFill>
              </a:rPr>
              <a:t>Implementation</a:t>
            </a:r>
            <a:r>
              <a:rPr lang="fr-FR" sz="3200" dirty="0" smtClean="0">
                <a:solidFill>
                  <a:srgbClr val="FFC000"/>
                </a:solidFill>
              </a:rPr>
              <a:t> of the WEND </a:t>
            </a:r>
            <a:r>
              <a:rPr lang="fr-FR" sz="3200" dirty="0" err="1" smtClean="0">
                <a:solidFill>
                  <a:srgbClr val="FFC000"/>
                </a:solidFill>
              </a:rPr>
              <a:t>Principles</a:t>
            </a:r>
            <a:endParaRPr lang="en-US" sz="32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630767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702915"/>
          </a:xfrm>
        </p:spPr>
        <p:txBody>
          <a:bodyPr/>
          <a:lstStyle/>
          <a:p>
            <a:pPr algn="l" eaLnBrk="1" hangingPunct="1">
              <a:defRPr/>
            </a:pPr>
            <a:r>
              <a:rPr lang="fr-FR" sz="3600" dirty="0" smtClean="0"/>
              <a:t>Objectives</a:t>
            </a:r>
            <a:r>
              <a:rPr lang="fr-FR" sz="4000" dirty="0" smtClean="0"/>
              <a:t>, </a:t>
            </a:r>
            <a:r>
              <a:rPr lang="fr-FR" sz="4000" dirty="0" err="1" smtClean="0"/>
              <a:t>Membership</a:t>
            </a:r>
            <a:endParaRPr lang="en-GB" sz="4000" dirty="0"/>
          </a:p>
        </p:txBody>
      </p:sp>
      <p:sp>
        <p:nvSpPr>
          <p:cNvPr id="18" name="Content Placeholder 1"/>
          <p:cNvSpPr>
            <a:spLocks noGrp="1"/>
          </p:cNvSpPr>
          <p:nvPr>
            <p:ph idx="1"/>
          </p:nvPr>
        </p:nvSpPr>
        <p:spPr>
          <a:xfrm>
            <a:off x="611560" y="980728"/>
            <a:ext cx="8532440" cy="460851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Chair</a:t>
            </a:r>
            <a:r>
              <a:rPr lang="en-US" sz="3200" dirty="0" smtClean="0"/>
              <a:t>:		Jamie McMichael-Phillips, UK</a:t>
            </a:r>
          </a:p>
          <a:p>
            <a:pPr marL="0" indent="0">
              <a:buNone/>
            </a:pPr>
            <a:r>
              <a:rPr lang="fr-FR" sz="3200" b="1" dirty="0" smtClean="0"/>
              <a:t>ARHC</a:t>
            </a:r>
            <a:r>
              <a:rPr lang="fr-FR" sz="3200" dirty="0" smtClean="0"/>
              <a:t>, USCHC:	Laurent </a:t>
            </a:r>
            <a:r>
              <a:rPr lang="fr-FR" sz="3200" dirty="0" err="1" smtClean="0"/>
              <a:t>Tardiff</a:t>
            </a:r>
            <a:r>
              <a:rPr lang="fr-FR" sz="3200" dirty="0" smtClean="0"/>
              <a:t>, CA</a:t>
            </a:r>
          </a:p>
          <a:p>
            <a:pPr marL="0" indent="0">
              <a:buNone/>
            </a:pPr>
            <a:r>
              <a:rPr lang="fr-FR" sz="3200" dirty="0" smtClean="0"/>
              <a:t>BSHC:		</a:t>
            </a:r>
            <a:r>
              <a:rPr lang="fr-FR" sz="3200" dirty="0" err="1" smtClean="0"/>
              <a:t>Jarmo</a:t>
            </a:r>
            <a:r>
              <a:rPr lang="fr-FR" sz="3200" dirty="0" smtClean="0"/>
              <a:t> </a:t>
            </a:r>
            <a:r>
              <a:rPr lang="fr-FR" sz="3200" dirty="0" err="1" smtClean="0"/>
              <a:t>Mäkinen</a:t>
            </a:r>
            <a:r>
              <a:rPr lang="fr-FR" sz="3200" dirty="0" smtClean="0"/>
              <a:t>, FI</a:t>
            </a:r>
          </a:p>
          <a:p>
            <a:pPr marL="0" indent="0">
              <a:buNone/>
            </a:pPr>
            <a:r>
              <a:rPr lang="fr-FR" sz="3200" dirty="0" smtClean="0"/>
              <a:t>MACHC:		John </a:t>
            </a:r>
            <a:r>
              <a:rPr lang="fr-FR" sz="3200" dirty="0" err="1" smtClean="0"/>
              <a:t>Nyberg</a:t>
            </a:r>
            <a:r>
              <a:rPr lang="fr-FR" sz="3200" dirty="0" smtClean="0"/>
              <a:t>, US</a:t>
            </a:r>
          </a:p>
          <a:p>
            <a:pPr marL="0" indent="0">
              <a:buNone/>
            </a:pPr>
            <a:r>
              <a:rPr lang="fr-FR" sz="3200" dirty="0" smtClean="0"/>
              <a:t>NHC:			Evert </a:t>
            </a:r>
            <a:r>
              <a:rPr lang="fr-FR" sz="3200" dirty="0" err="1" smtClean="0"/>
              <a:t>Flier</a:t>
            </a:r>
            <a:endParaRPr lang="fr-FR" sz="3200" dirty="0" smtClean="0"/>
          </a:p>
          <a:p>
            <a:pPr marL="0" indent="0">
              <a:buNone/>
            </a:pPr>
            <a:r>
              <a:rPr lang="fr-FR" sz="3200" dirty="0" smtClean="0"/>
              <a:t>…</a:t>
            </a:r>
            <a:endParaRPr lang="fr-FR" sz="3200" dirty="0"/>
          </a:p>
          <a:p>
            <a:pPr marL="0" indent="0">
              <a:buNone/>
            </a:pPr>
            <a:r>
              <a:rPr lang="fr-FR" sz="3200" dirty="0" smtClean="0"/>
              <a:t>DK:			Jens Peter Hartmann</a:t>
            </a:r>
          </a:p>
          <a:p>
            <a:pPr marL="0" indent="0">
              <a:buNone/>
            </a:pPr>
            <a:r>
              <a:rPr lang="fr-FR" sz="3200" dirty="0" smtClean="0"/>
              <a:t>US:			Julia Powell, John Lowell</a:t>
            </a:r>
          </a:p>
          <a:p>
            <a:pPr marL="0" indent="0">
              <a:buNone/>
            </a:pPr>
            <a:r>
              <a:rPr lang="fr-FR" sz="3200" dirty="0" smtClean="0"/>
              <a:t>…</a:t>
            </a:r>
          </a:p>
          <a:p>
            <a:pPr marL="0" indent="0">
              <a:buNone/>
            </a:pPr>
            <a:r>
              <a:rPr lang="fr-FR" sz="3200" dirty="0" err="1" smtClean="0"/>
              <a:t>RENCs</a:t>
            </a:r>
            <a:r>
              <a:rPr lang="fr-FR" sz="3200" dirty="0" smtClean="0"/>
              <a:t>:		IC-ENC, PRIMAR</a:t>
            </a:r>
          </a:p>
          <a:p>
            <a:pPr marL="0" indent="0">
              <a:buNone/>
            </a:pPr>
            <a:r>
              <a:rPr lang="fr-FR" sz="3200" dirty="0" smtClean="0"/>
              <a:t>	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99035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49821"/>
            <a:ext cx="9144000" cy="702915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dirty="0" smtClean="0"/>
              <a:t>Main Issues</a:t>
            </a:r>
            <a:endParaRPr lang="en-GB" sz="400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532440" cy="309634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/>
              <a:t>Overlapping ENCs</a:t>
            </a:r>
          </a:p>
          <a:p>
            <a:pPr marL="0" indent="0">
              <a:buNone/>
            </a:pPr>
            <a:r>
              <a:rPr lang="fr-FR" sz="3200" b="1" dirty="0" smtClean="0"/>
              <a:t>RENC </a:t>
            </a:r>
            <a:r>
              <a:rPr lang="fr-FR" sz="3200" b="1" dirty="0" err="1" smtClean="0"/>
              <a:t>Harmonization</a:t>
            </a:r>
            <a:r>
              <a:rPr lang="fr-FR" sz="3200" b="1" dirty="0" smtClean="0"/>
              <a:t> and Distribution</a:t>
            </a:r>
          </a:p>
          <a:p>
            <a:pPr marL="0" indent="0">
              <a:buNone/>
            </a:pPr>
            <a:r>
              <a:rPr lang="fr-FR" sz="3200" b="1" dirty="0" smtClean="0"/>
              <a:t>ENC </a:t>
            </a:r>
            <a:r>
              <a:rPr lang="fr-FR" sz="3200" b="1" dirty="0" err="1" smtClean="0"/>
              <a:t>Coverage</a:t>
            </a:r>
            <a:r>
              <a:rPr lang="fr-FR" sz="3200" b="1" dirty="0" smtClean="0"/>
              <a:t> (</a:t>
            </a:r>
            <a:r>
              <a:rPr lang="fr-FR" sz="3200" b="1" dirty="0" err="1" smtClean="0"/>
              <a:t>Risk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Assessment</a:t>
            </a:r>
            <a:r>
              <a:rPr lang="fr-FR" sz="3200" b="1" dirty="0" smtClean="0"/>
              <a:t>)</a:t>
            </a:r>
          </a:p>
          <a:p>
            <a:pPr marL="0" indent="0">
              <a:buNone/>
            </a:pPr>
            <a:r>
              <a:rPr lang="fr-FR" sz="3200" b="1" dirty="0" smtClean="0"/>
              <a:t>Full </a:t>
            </a:r>
            <a:r>
              <a:rPr lang="fr-FR" sz="3200" b="1" dirty="0" err="1" smtClean="0"/>
              <a:t>Implementation</a:t>
            </a:r>
            <a:r>
              <a:rPr lang="fr-FR" sz="3200" b="1" dirty="0" smtClean="0"/>
              <a:t> of the WEND </a:t>
            </a:r>
            <a:r>
              <a:rPr lang="fr-FR" sz="3200" b="1" dirty="0" err="1" smtClean="0"/>
              <a:t>Principles</a:t>
            </a:r>
            <a:endParaRPr lang="fr-FR" sz="3200" b="1" dirty="0" smtClean="0"/>
          </a:p>
          <a:p>
            <a:pPr marL="0" indent="0">
              <a:buNone/>
            </a:pPr>
            <a:r>
              <a:rPr lang="fr-FR" sz="3200" b="1" dirty="0" err="1" smtClean="0"/>
              <a:t>Admiralty</a:t>
            </a:r>
            <a:r>
              <a:rPr lang="fr-FR" sz="3200" b="1" dirty="0" smtClean="0"/>
              <a:t> Information Overlays (</a:t>
            </a:r>
            <a:r>
              <a:rPr lang="fr-FR" sz="3200" b="1" dirty="0" err="1" smtClean="0"/>
              <a:t>T&amp;Ps</a:t>
            </a:r>
            <a:r>
              <a:rPr lang="fr-FR" sz="3200" b="1" dirty="0" smtClean="0"/>
              <a:t>, …)</a:t>
            </a:r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r>
              <a:rPr lang="fr-FR" sz="2800" b="1" dirty="0" smtClean="0"/>
              <a:t>WENDWG6/06: </a:t>
            </a:r>
            <a:r>
              <a:rPr lang="en-US" sz="2400" b="1" i="1" dirty="0">
                <a:solidFill>
                  <a:srgbClr val="FFC000"/>
                </a:solidFill>
                <a:effectLst/>
              </a:rPr>
              <a:t>RHCs</a:t>
            </a:r>
            <a:r>
              <a:rPr lang="en-US" sz="2400" i="1" dirty="0">
                <a:effectLst/>
              </a:rPr>
              <a:t> </a:t>
            </a:r>
            <a:r>
              <a:rPr lang="en-US" sz="2400" b="1" i="1" dirty="0">
                <a:solidFill>
                  <a:srgbClr val="FFC000"/>
                </a:solidFill>
                <a:effectLst/>
              </a:rPr>
              <a:t>to define and adopt ENC Schemes </a:t>
            </a:r>
            <a:r>
              <a:rPr lang="en-US" sz="2400" i="1" dirty="0">
                <a:effectLst/>
              </a:rPr>
              <a:t>(as it is done for INT Charts Schemes) and provide basic metadata to the IHB and IHB to consider including a layer of “</a:t>
            </a:r>
            <a:r>
              <a:rPr lang="en-US" sz="2400" b="1" i="1" dirty="0">
                <a:solidFill>
                  <a:srgbClr val="FFC000"/>
                </a:solidFill>
                <a:effectLst/>
              </a:rPr>
              <a:t>Approved” ENC Schemes </a:t>
            </a:r>
            <a:r>
              <a:rPr lang="en-US" sz="2400" i="1" dirty="0">
                <a:effectLst/>
              </a:rPr>
              <a:t>to the IHO ENC Catalogue or as an extension of the INT Web Chart Catalogue.</a:t>
            </a:r>
            <a:endParaRPr lang="en-US" sz="2400" i="1" dirty="0" smtClean="0">
              <a:effectLst/>
            </a:endParaRPr>
          </a:p>
          <a:p>
            <a:pPr marL="0" indent="0">
              <a:buNone/>
            </a:pPr>
            <a:r>
              <a:rPr lang="fr-FR" sz="3200" dirty="0" smtClean="0"/>
              <a:t>	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76966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49821"/>
            <a:ext cx="9144000" cy="702915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dirty="0" err="1" smtClean="0"/>
              <a:t>Since</a:t>
            </a:r>
            <a:r>
              <a:rPr lang="fr-FR" sz="4000" dirty="0" smtClean="0"/>
              <a:t> IRCC8…</a:t>
            </a:r>
            <a:endParaRPr lang="en-GB" sz="400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79512" y="1628800"/>
            <a:ext cx="8532440" cy="3096344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effectLst/>
              </a:rPr>
              <a:t>IRCC8/13</a:t>
            </a:r>
            <a:r>
              <a:rPr lang="en-US" sz="3200" dirty="0">
                <a:effectLst/>
              </a:rPr>
              <a:t>: </a:t>
            </a:r>
            <a:r>
              <a:rPr lang="en-US" sz="3200" dirty="0"/>
              <a:t>RHCs to reduce </a:t>
            </a:r>
            <a:r>
              <a:rPr lang="en-US" sz="3200" dirty="0"/>
              <a:t>overlaps by applying the</a:t>
            </a:r>
          </a:p>
          <a:p>
            <a:pPr marL="0" indent="0">
              <a:buNone/>
            </a:pPr>
            <a:r>
              <a:rPr lang="en-US" sz="3200" dirty="0"/>
              <a:t>WEND Principles in defining </a:t>
            </a:r>
            <a:r>
              <a:rPr lang="en-US" sz="3200" dirty="0"/>
              <a:t>approved ENC schemes</a:t>
            </a:r>
          </a:p>
          <a:p>
            <a:pPr marL="0" indent="0">
              <a:buNone/>
            </a:pPr>
            <a:r>
              <a:rPr lang="en-US" sz="3200" b="1" dirty="0" smtClean="0">
                <a:effectLst/>
              </a:rPr>
              <a:t>IRCC8/14: </a:t>
            </a:r>
            <a:r>
              <a:rPr lang="en-US" sz="3200" dirty="0"/>
              <a:t>WENDWG to draft an IHO Resolution to address the overlapping issues and report to the IRCC </a:t>
            </a:r>
            <a:endParaRPr lang="en-US" sz="3200" dirty="0" smtClean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>
                <a:effectLst/>
              </a:rPr>
              <a:t>Decision ICC8/14:</a:t>
            </a:r>
            <a:r>
              <a:rPr lang="en-US" sz="3200" b="1" dirty="0" smtClean="0"/>
              <a:t> </a:t>
            </a:r>
            <a:r>
              <a:rPr lang="en-US" sz="3200" dirty="0"/>
              <a:t>…on Marine Information Overlays, T&amp;Ps</a:t>
            </a:r>
            <a:r>
              <a:rPr lang="en-US" sz="3200" dirty="0"/>
              <a:t>	</a:t>
            </a:r>
            <a:r>
              <a:rPr lang="fr-FR" sz="3200" dirty="0"/>
              <a:t>	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36819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49821"/>
            <a:ext cx="9144000" cy="702915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dirty="0" err="1" smtClean="0"/>
              <a:t>Since</a:t>
            </a:r>
            <a:r>
              <a:rPr lang="fr-FR" sz="4000" dirty="0" smtClean="0"/>
              <a:t> IRCC8…</a:t>
            </a:r>
            <a:endParaRPr lang="en-GB" sz="400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532440" cy="720080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smtClean="0">
                <a:effectLst/>
                <a:hlinkClick r:id="rId3"/>
              </a:rPr>
              <a:t>www.iho.int</a:t>
            </a:r>
            <a:r>
              <a:rPr lang="en-US" sz="3200" b="1" dirty="0" smtClean="0">
                <a:effectLst/>
              </a:rPr>
              <a:t> &gt; WENDWG &gt; </a:t>
            </a:r>
            <a:r>
              <a:rPr lang="en-US" sz="3200" b="1" dirty="0" smtClean="0">
                <a:effectLst/>
                <a:hlinkClick r:id="rId4"/>
              </a:rPr>
              <a:t>WENDWG Repository</a:t>
            </a:r>
            <a:r>
              <a:rPr lang="fr-FR" sz="3200" dirty="0"/>
              <a:t>	</a:t>
            </a: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>
              <a:buFontTx/>
              <a:buChar char="-"/>
            </a:pPr>
            <a:r>
              <a:rPr lang="fr-FR" sz="3200" dirty="0" smtClean="0"/>
              <a:t>The US-Canada Case </a:t>
            </a:r>
            <a:r>
              <a:rPr lang="fr-FR" sz="3200" dirty="0" err="1" smtClean="0"/>
              <a:t>Study</a:t>
            </a:r>
            <a:endParaRPr lang="fr-FR" sz="3200" dirty="0" smtClean="0"/>
          </a:p>
          <a:p>
            <a:pPr>
              <a:buFontTx/>
              <a:buChar char="-"/>
            </a:pPr>
            <a:r>
              <a:rPr lang="fr-FR" sz="3200" dirty="0" err="1" smtClean="0"/>
              <a:t>Risk</a:t>
            </a:r>
            <a:r>
              <a:rPr lang="fr-FR" sz="3200" dirty="0" smtClean="0"/>
              <a:t> </a:t>
            </a:r>
            <a:r>
              <a:rPr lang="fr-FR" sz="3200" dirty="0" err="1" smtClean="0"/>
              <a:t>Assessment</a:t>
            </a:r>
            <a:r>
              <a:rPr lang="fr-FR" sz="3200" dirty="0" smtClean="0"/>
              <a:t> </a:t>
            </a:r>
            <a:r>
              <a:rPr lang="fr-FR" sz="3200" dirty="0" err="1" smtClean="0"/>
              <a:t>Methodologies</a:t>
            </a:r>
            <a:endParaRPr lang="fr-FR" sz="3200" dirty="0" smtClean="0"/>
          </a:p>
          <a:p>
            <a:pPr>
              <a:buFontTx/>
              <a:buChar char="-"/>
            </a:pPr>
            <a:r>
              <a:rPr lang="fr-FR" sz="3200" dirty="0" smtClean="0"/>
              <a:t>ENC Data Flow </a:t>
            </a:r>
            <a:r>
              <a:rPr lang="fr-FR" sz="3200" dirty="0" err="1" smtClean="0"/>
              <a:t>Producers</a:t>
            </a:r>
            <a:r>
              <a:rPr lang="fr-FR" sz="3200" dirty="0" err="1" smtClean="0">
                <a:sym typeface="Wingdings" panose="05000000000000000000" pitchFamily="2" charset="2"/>
              </a:rPr>
              <a:t>RENCsDistributors</a:t>
            </a:r>
            <a:endParaRPr lang="fr-FR" sz="3200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r>
              <a:rPr lang="fr-FR" sz="3200" dirty="0" smtClean="0">
                <a:sym typeface="Wingdings" panose="05000000000000000000" pitchFamily="2" charset="2"/>
              </a:rPr>
              <a:t>ENC </a:t>
            </a:r>
            <a:r>
              <a:rPr lang="fr-FR" sz="3200" dirty="0" err="1" smtClean="0">
                <a:sym typeface="Wingdings" panose="05000000000000000000" pitchFamily="2" charset="2"/>
              </a:rPr>
              <a:t>Coverage</a:t>
            </a:r>
            <a:r>
              <a:rPr lang="fr-FR" sz="3200" dirty="0" smtClean="0">
                <a:sym typeface="Wingdings" panose="05000000000000000000" pitchFamily="2" charset="2"/>
              </a:rPr>
              <a:t> for Cruise </a:t>
            </a:r>
            <a:r>
              <a:rPr lang="fr-FR" sz="3200" dirty="0" err="1" smtClean="0">
                <a:sym typeface="Wingdings" panose="05000000000000000000" pitchFamily="2" charset="2"/>
              </a:rPr>
              <a:t>Ships</a:t>
            </a:r>
            <a:r>
              <a:rPr lang="fr-FR" sz="3200" dirty="0" smtClean="0">
                <a:sym typeface="Wingdings" panose="05000000000000000000" pitchFamily="2" charset="2"/>
              </a:rPr>
              <a:t> in Med</a:t>
            </a:r>
          </a:p>
          <a:p>
            <a:pPr>
              <a:buFontTx/>
              <a:buChar char="-"/>
            </a:pPr>
            <a:r>
              <a:rPr lang="fr-FR" sz="3200" dirty="0" smtClean="0">
                <a:sym typeface="Wingdings" panose="05000000000000000000" pitchFamily="2" charset="2"/>
              </a:rPr>
              <a:t>…</a:t>
            </a:r>
            <a:endParaRPr lang="fr-FR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981309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2" y="692696"/>
            <a:ext cx="9165902" cy="51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98876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06295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i="1" dirty="0" smtClean="0"/>
              <a:t>Action requested of ARHC </a:t>
            </a:r>
            <a:endParaRPr lang="en-GB" sz="4000" i="1" dirty="0"/>
          </a:p>
        </p:txBody>
      </p:sp>
      <p:sp>
        <p:nvSpPr>
          <p:cNvPr id="466946" name="Rectangle 2"/>
          <p:cNvSpPr>
            <a:spLocks noGrp="1" noChangeArrowheads="1"/>
          </p:cNvSpPr>
          <p:nvPr>
            <p:ph idx="1"/>
          </p:nvPr>
        </p:nvSpPr>
        <p:spPr>
          <a:xfrm>
            <a:off x="-108520" y="1556792"/>
            <a:ext cx="9145016" cy="4896544"/>
          </a:xfrm>
        </p:spPr>
        <p:txBody>
          <a:bodyPr/>
          <a:lstStyle/>
          <a:p>
            <a:pPr marL="355600" indent="0" eaLnBrk="1" hangingPunct="1">
              <a:buNone/>
              <a:tabLst>
                <a:tab pos="355600" algn="l"/>
                <a:tab pos="536575" algn="l"/>
              </a:tabLst>
              <a:defRPr/>
            </a:pPr>
            <a:r>
              <a:rPr lang="en-GB" sz="2400" i="1" dirty="0" smtClean="0">
                <a:sym typeface="Wingdings" panose="05000000000000000000" pitchFamily="2" charset="2"/>
              </a:rPr>
              <a:t> </a:t>
            </a:r>
            <a:r>
              <a:rPr lang="en-GB" sz="2400" b="1" i="1" dirty="0" smtClean="0">
                <a:sym typeface="Wingdings" panose="05000000000000000000" pitchFamily="2" charset="2"/>
              </a:rPr>
              <a:t>ARHC </a:t>
            </a:r>
            <a:r>
              <a:rPr lang="en-GB" sz="2400" b="1" i="1" dirty="0" smtClean="0">
                <a:sym typeface="Wingdings" panose="05000000000000000000" pitchFamily="2" charset="2"/>
              </a:rPr>
              <a:t>Members to </a:t>
            </a:r>
            <a:r>
              <a:rPr lang="en-GB" sz="2400" b="1" i="1" dirty="0">
                <a:sym typeface="Wingdings" panose="05000000000000000000" pitchFamily="2" charset="2"/>
              </a:rPr>
              <a:t>r</a:t>
            </a:r>
            <a:r>
              <a:rPr lang="en-GB" sz="2400" b="1" i="1" dirty="0" smtClean="0"/>
              <a:t>eview </a:t>
            </a:r>
            <a:r>
              <a:rPr lang="en-GB" sz="2400" i="1" dirty="0" smtClean="0"/>
              <a:t>WENDWG Membership and instruct your ARHC Representative prior to WENDWG-7 (31 Jan. – 2 Feb, Washington DC, US)</a:t>
            </a:r>
            <a:endParaRPr lang="en-GB" sz="2400" i="1" dirty="0" smtClean="0"/>
          </a:p>
          <a:p>
            <a:pPr marL="355600" indent="0" eaLnBrk="1" hangingPunct="1">
              <a:buNone/>
              <a:tabLst>
                <a:tab pos="355600" algn="l"/>
                <a:tab pos="536575" algn="l"/>
              </a:tabLst>
              <a:defRPr/>
            </a:pPr>
            <a:r>
              <a:rPr lang="en-GB" sz="2400" i="1" dirty="0" smtClean="0">
                <a:sym typeface="Wingdings" panose="05000000000000000000" pitchFamily="2" charset="2"/>
              </a:rPr>
              <a:t> </a:t>
            </a:r>
            <a:r>
              <a:rPr lang="en-GB" sz="2400" b="1" i="1" dirty="0" smtClean="0"/>
              <a:t>ARHC INT Chart / ENC Coordinator for Region N </a:t>
            </a:r>
            <a:r>
              <a:rPr lang="en-GB" sz="2400" i="1" dirty="0" smtClean="0"/>
              <a:t>to define an ENC Scheme for UB1, UB2, UB3, in liaison with INT Chart and ENC Producers</a:t>
            </a:r>
            <a:endParaRPr lang="en-GB" sz="2400" i="1" dirty="0" smtClean="0"/>
          </a:p>
          <a:p>
            <a:pPr marL="355600" indent="0" eaLnBrk="1" hangingPunct="1">
              <a:buNone/>
              <a:tabLst>
                <a:tab pos="355600" algn="l"/>
                <a:tab pos="536575" algn="l"/>
              </a:tabLst>
              <a:defRPr/>
            </a:pPr>
            <a:r>
              <a:rPr lang="en-GB" sz="2400" i="1" dirty="0" smtClean="0">
                <a:sym typeface="Wingdings" panose="05000000000000000000" pitchFamily="2" charset="2"/>
              </a:rPr>
              <a:t> </a:t>
            </a:r>
            <a:r>
              <a:rPr lang="en-GB" sz="2400" b="1" i="1" dirty="0" smtClean="0">
                <a:sym typeface="Wingdings" panose="05000000000000000000" pitchFamily="2" charset="2"/>
              </a:rPr>
              <a:t>ARHC Rep. to </a:t>
            </a:r>
            <a:r>
              <a:rPr lang="en-GB" sz="2400" b="1" i="1" dirty="0" smtClean="0">
                <a:sym typeface="Wingdings" panose="05000000000000000000" pitchFamily="2" charset="2"/>
              </a:rPr>
              <a:t>r</a:t>
            </a:r>
            <a:r>
              <a:rPr lang="en-GB" sz="2400" b="1" i="1" dirty="0" smtClean="0"/>
              <a:t>eport </a:t>
            </a:r>
            <a:r>
              <a:rPr lang="en-GB" sz="2400" i="1" dirty="0"/>
              <a:t>to the </a:t>
            </a:r>
            <a:r>
              <a:rPr lang="en-GB" sz="2400" i="1" dirty="0" smtClean="0"/>
              <a:t>WENDWG Chair/Sec. </a:t>
            </a:r>
            <a:r>
              <a:rPr lang="en-GB" sz="2400" b="1" i="1" dirty="0" smtClean="0"/>
              <a:t>by end of Nov. 2016 </a:t>
            </a:r>
            <a:r>
              <a:rPr lang="en-GB" sz="2400" i="1" dirty="0" smtClean="0"/>
              <a:t>on ENC coverage issues (gaps, overlaps, inconsistencies) </a:t>
            </a:r>
            <a:r>
              <a:rPr lang="en-GB" sz="2400" i="1" dirty="0" err="1" smtClean="0"/>
              <a:t>vs</a:t>
            </a:r>
            <a:r>
              <a:rPr lang="en-GB" sz="2400" i="1" dirty="0" smtClean="0"/>
              <a:t> maritime shipping routes, user requirements (in preparation of the IHO report to NCSR – Action WENDWG6/12)</a:t>
            </a:r>
            <a:endParaRPr lang="en-GB" sz="2400" i="1" dirty="0" smtClean="0"/>
          </a:p>
          <a:p>
            <a:pPr marL="355600" lvl="1" indent="0" eaLnBrk="1" hangingPunct="1">
              <a:buSzPct val="60000"/>
              <a:buNone/>
              <a:tabLst>
                <a:tab pos="355600" algn="l"/>
                <a:tab pos="536575" algn="l"/>
              </a:tabLst>
              <a:defRPr/>
            </a:pPr>
            <a:r>
              <a:rPr lang="en-GB" sz="2400" i="1" dirty="0" smtClean="0">
                <a:sym typeface="Wingdings" panose="05000000000000000000" pitchFamily="2" charset="2"/>
              </a:rPr>
              <a:t> </a:t>
            </a:r>
            <a:r>
              <a:rPr lang="en-GB" sz="2400" i="1" dirty="0" smtClean="0"/>
              <a:t>Take </a:t>
            </a:r>
            <a:r>
              <a:rPr lang="en-GB" sz="2400" i="1" dirty="0"/>
              <a:t>any other action as considered </a:t>
            </a:r>
            <a:r>
              <a:rPr lang="en-GB" sz="2400" i="1" dirty="0" smtClean="0"/>
              <a:t>appropriate</a:t>
            </a:r>
            <a:endParaRPr lang="en-GB" sz="2400" i="1" dirty="0"/>
          </a:p>
          <a:p>
            <a:pPr marL="355600" indent="0" eaLnBrk="1" hangingPunct="1">
              <a:buNone/>
              <a:tabLst>
                <a:tab pos="355600" algn="l"/>
                <a:tab pos="536575" algn="l"/>
              </a:tabLst>
              <a:defRPr/>
            </a:pPr>
            <a:endParaRPr lang="en-GB" sz="2400" i="1" dirty="0"/>
          </a:p>
          <a:p>
            <a:pPr marL="355600" indent="0" eaLnBrk="1" hangingPunct="1">
              <a:buNone/>
              <a:tabLst>
                <a:tab pos="355600" algn="l"/>
                <a:tab pos="536575" algn="l"/>
              </a:tabLst>
              <a:defRPr/>
            </a:pPr>
            <a:endParaRPr lang="en-GB" sz="2400" i="1" dirty="0" smtClean="0"/>
          </a:p>
          <a:p>
            <a:pPr marL="0" indent="0" eaLnBrk="1" hangingPunct="1">
              <a:buNone/>
              <a:tabLst>
                <a:tab pos="355600" algn="l"/>
                <a:tab pos="536575" algn="l"/>
              </a:tabLst>
              <a:defRPr/>
            </a:pPr>
            <a:endParaRPr lang="en-GB" sz="2800" i="1" dirty="0" smtClean="0"/>
          </a:p>
          <a:p>
            <a:pPr marL="0" indent="0" eaLnBrk="1" hangingPunct="1">
              <a:buNone/>
              <a:tabLst>
                <a:tab pos="355600" algn="l"/>
                <a:tab pos="536575" algn="l"/>
              </a:tabLst>
              <a:defRPr/>
            </a:pPr>
            <a:endParaRPr lang="en-GB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5994943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SSC Report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IHO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IHO</Template>
  <TotalTime>3585</TotalTime>
  <Words>383</Words>
  <Application>Microsoft Office PowerPoint</Application>
  <PresentationFormat>On-screen Show (4:3)</PresentationFormat>
  <Paragraphs>73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Times New Roman</vt:lpstr>
      <vt:lpstr>Verdana</vt:lpstr>
      <vt:lpstr>Wingdings</vt:lpstr>
      <vt:lpstr>IHO</vt:lpstr>
      <vt:lpstr>HSSC Report template</vt:lpstr>
      <vt:lpstr>1_IHO</vt:lpstr>
      <vt:lpstr>2_IHO</vt:lpstr>
      <vt:lpstr>3_IHO</vt:lpstr>
      <vt:lpstr>PowerPoint Presentation</vt:lpstr>
      <vt:lpstr>WENDWG Matters </vt:lpstr>
      <vt:lpstr>Objectives, Membership</vt:lpstr>
      <vt:lpstr>Objectives, Membership</vt:lpstr>
      <vt:lpstr>Main Issues</vt:lpstr>
      <vt:lpstr>Since IRCC8…</vt:lpstr>
      <vt:lpstr>Since IRCC8…</vt:lpstr>
      <vt:lpstr>PowerPoint Presentation</vt:lpstr>
      <vt:lpstr>Action requested of ARHC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Hydrographic Organization</dc:title>
  <dc:creator>Gilles BESSERO</dc:creator>
  <cp:lastModifiedBy>Yves</cp:lastModifiedBy>
  <cp:revision>271</cp:revision>
  <dcterms:created xsi:type="dcterms:W3CDTF">2008-10-06T12:18:33Z</dcterms:created>
  <dcterms:modified xsi:type="dcterms:W3CDTF">2016-10-04T10:21:17Z</dcterms:modified>
</cp:coreProperties>
</file>