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handoutMasterIdLst>
    <p:handoutMasterId r:id="rId24"/>
  </p:handoutMasterIdLst>
  <p:sldIdLst>
    <p:sldId id="535" r:id="rId2"/>
    <p:sldId id="569" r:id="rId3"/>
    <p:sldId id="586" r:id="rId4"/>
    <p:sldId id="597" r:id="rId5"/>
    <p:sldId id="570" r:id="rId6"/>
    <p:sldId id="598" r:id="rId7"/>
    <p:sldId id="601" r:id="rId8"/>
    <p:sldId id="602" r:id="rId9"/>
    <p:sldId id="604" r:id="rId10"/>
    <p:sldId id="606" r:id="rId11"/>
    <p:sldId id="607" r:id="rId12"/>
    <p:sldId id="608" r:id="rId13"/>
    <p:sldId id="610" r:id="rId14"/>
    <p:sldId id="611" r:id="rId15"/>
    <p:sldId id="616" r:id="rId16"/>
    <p:sldId id="612" r:id="rId17"/>
    <p:sldId id="613" r:id="rId18"/>
    <p:sldId id="617" r:id="rId19"/>
    <p:sldId id="614" r:id="rId20"/>
    <p:sldId id="605" r:id="rId21"/>
    <p:sldId id="593" r:id="rId22"/>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CCFF"/>
    <a:srgbClr val="F89400"/>
    <a:srgbClr val="B29EFA"/>
    <a:srgbClr val="BCADEB"/>
    <a:srgbClr val="C19DFB"/>
    <a:srgbClr val="908BF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99" autoAdjust="0"/>
    <p:restoredTop sz="94103" autoAdjust="0"/>
  </p:normalViewPr>
  <p:slideViewPr>
    <p:cSldViewPr>
      <p:cViewPr>
        <p:scale>
          <a:sx n="70" d="100"/>
          <a:sy n="70" d="100"/>
        </p:scale>
        <p:origin x="824" y="-12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3313C19D-616B-4825-9EB6-56DA06C3057A}" type="slidenum">
              <a:rPr lang="en-AU"/>
              <a:pPr>
                <a:defRPr/>
              </a:pPr>
              <a:t>‹#›</a:t>
            </a:fld>
            <a:endParaRPr lang="en-AU"/>
          </a:p>
        </p:txBody>
      </p:sp>
    </p:spTree>
    <p:extLst>
      <p:ext uri="{BB962C8B-B14F-4D97-AF65-F5344CB8AC3E}">
        <p14:creationId xmlns:p14="http://schemas.microsoft.com/office/powerpoint/2010/main" val="2513082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4EA165E-E13C-4250-8114-216904C5A381}" type="slidenum">
              <a:rPr lang="en-AU"/>
              <a:pPr>
                <a:defRPr/>
              </a:pPr>
              <a:t>‹#›</a:t>
            </a:fld>
            <a:endParaRPr lang="en-AU"/>
          </a:p>
        </p:txBody>
      </p:sp>
    </p:spTree>
    <p:extLst>
      <p:ext uri="{BB962C8B-B14F-4D97-AF65-F5344CB8AC3E}">
        <p14:creationId xmlns:p14="http://schemas.microsoft.com/office/powerpoint/2010/main" val="1667242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0C1DC5DF-5893-4B15-AE1A-F61935270EF5}" type="slidenum">
              <a:rPr lang="en-GB" smtClean="0">
                <a:solidFill>
                  <a:prstClr val="black"/>
                </a:solidFill>
              </a:rPr>
              <a:pPr>
                <a:defRPr/>
              </a:pPr>
              <a:t>2</a:t>
            </a:fld>
            <a:endParaRPr lang="en-GB" smtClean="0">
              <a:solidFill>
                <a:prstClr val="black"/>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2672648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13</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2304188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14</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3326283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15</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1652001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16</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4114359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17</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1149451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18</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292228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19</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1298211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20</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2552867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5</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3848785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6</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403593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7</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102457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8</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2557685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9</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1864075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10</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678909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11</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66105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91D2976-DCB0-45B3-BE74-CDA4CE13849F}" type="slidenum">
              <a:rPr lang="en-GB" smtClean="0">
                <a:solidFill>
                  <a:prstClr val="black"/>
                </a:solidFill>
              </a:rPr>
              <a:pPr>
                <a:defRPr/>
              </a:pPr>
              <a:t>12</a:t>
            </a:fld>
            <a:endParaRPr lang="en-GB"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smtClean="0"/>
          </a:p>
        </p:txBody>
      </p:sp>
    </p:spTree>
    <p:extLst>
      <p:ext uri="{BB962C8B-B14F-4D97-AF65-F5344CB8AC3E}">
        <p14:creationId xmlns:p14="http://schemas.microsoft.com/office/powerpoint/2010/main" val="3865202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0782"/>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29"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0"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1"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2"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3"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4"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5"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6"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7"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8"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39"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40"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p>
            </p:txBody>
          </p:sp>
          <p:sp>
            <p:nvSpPr>
              <p:cNvPr id="24"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p>
            </p:txBody>
          </p:sp>
          <p:sp>
            <p:nvSpPr>
              <p:cNvPr id="25"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p>
            </p:txBody>
          </p:sp>
          <p:sp>
            <p:nvSpPr>
              <p:cNvPr id="26"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p>
            </p:txBody>
          </p:sp>
          <p:sp>
            <p:nvSpPr>
              <p:cNvPr id="27"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p>
          </p:txBody>
        </p:sp>
      </p:gr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buFont typeface="Wingdings" pitchFamily="2" charset="2"/>
              <a:buNone/>
              <a:defRPr/>
            </a:lvl1pPr>
          </a:lstStyle>
          <a:p>
            <a:r>
              <a:rPr lang="en-US" smtClean="0"/>
              <a:t>Click to edit Master subtitle style</a:t>
            </a:r>
            <a:endParaRPr lang="en-AU" dirty="0"/>
          </a:p>
        </p:txBody>
      </p:sp>
      <p:pic>
        <p:nvPicPr>
          <p:cNvPr id="44" name="Picture 43" descr="IHO Colour-transparent-small.gif"/>
          <p:cNvPicPr>
            <a:picLocks noChangeAspect="1"/>
          </p:cNvPicPr>
          <p:nvPr userDrawn="1"/>
        </p:nvPicPr>
        <p:blipFill>
          <a:blip r:embed="rId2" cstate="print"/>
          <a:srcRect/>
          <a:stretch>
            <a:fillRect/>
          </a:stretch>
        </p:blipFill>
        <p:spPr bwMode="auto">
          <a:xfrm>
            <a:off x="4080456" y="780379"/>
            <a:ext cx="729701" cy="97030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a:ln/>
        </p:spPr>
        <p:txBody>
          <a:bodyPr/>
          <a:lstStyle>
            <a:lvl1pPr>
              <a:defRPr/>
            </a:lvl1pPr>
          </a:lstStyle>
          <a:p>
            <a:pPr>
              <a:defRPr/>
            </a:pPr>
            <a:fld id="{A01B3C68-0E8A-4B98-9AFB-4933B3CA228F}" type="slidenum">
              <a:rPr lang="en-AU"/>
              <a:pPr>
                <a:defRPr/>
              </a:pPr>
              <a:t>‹#›</a:t>
            </a:fld>
            <a:endParaRPr lang="en-AU"/>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grpSp>
          <p:nvGrpSpPr>
            <p:cNvPr id="1037"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8779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AU"/>
            </a:p>
          </p:txBody>
        </p:sp>
        <p:sp>
          <p:nvSpPr>
            <p:cNvPr id="58780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AU"/>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p>
          </p:txBody>
        </p:sp>
        <p:sp>
          <p:nvSpPr>
            <p:cNvPr id="58780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AU"/>
            </a:p>
          </p:txBody>
        </p:sp>
        <p:sp>
          <p:nvSpPr>
            <p:cNvPr id="58780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AU"/>
            </a:p>
          </p:txBody>
        </p:sp>
        <p:sp>
          <p:nvSpPr>
            <p:cNvPr id="58780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AU"/>
            </a:p>
          </p:txBody>
        </p:sp>
        <p:sp>
          <p:nvSpPr>
            <p:cNvPr id="58780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AU"/>
            </a:p>
          </p:txBody>
        </p:sp>
        <p:sp>
          <p:nvSpPr>
            <p:cNvPr id="58780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AU"/>
            </a:p>
          </p:txBody>
        </p:sp>
        <p:grpSp>
          <p:nvGrpSpPr>
            <p:cNvPr id="1049" name="Group 31"/>
            <p:cNvGrpSpPr>
              <a:grpSpLocks/>
            </p:cNvGrpSpPr>
            <p:nvPr/>
          </p:nvGrpSpPr>
          <p:grpSpPr bwMode="auto">
            <a:xfrm>
              <a:off x="1" y="392"/>
              <a:ext cx="5758" cy="1571"/>
              <a:chOff x="1" y="392"/>
              <a:chExt cx="5758" cy="1571"/>
            </a:xfrm>
          </p:grpSpPr>
          <p:sp>
            <p:nvSpPr>
              <p:cNvPr id="587808" name="Line 32"/>
              <p:cNvSpPr>
                <a:spLocks noChangeShapeType="1"/>
              </p:cNvSpPr>
              <p:nvPr/>
            </p:nvSpPr>
            <p:spPr bwMode="hidden">
              <a:xfrm>
                <a:off x="1" y="784"/>
                <a:ext cx="5758" cy="0"/>
              </a:xfrm>
              <a:prstGeom prst="line">
                <a:avLst/>
              </a:prstGeom>
              <a:noFill/>
              <a:ln w="15875">
                <a:solidFill>
                  <a:schemeClr val="bg1"/>
                </a:solidFill>
                <a:round/>
                <a:headEnd/>
                <a:tailEnd/>
              </a:ln>
              <a:effectLst/>
            </p:spPr>
            <p:txBody>
              <a:bodyPr/>
              <a:lstStyle/>
              <a:p>
                <a:pPr>
                  <a:defRPr/>
                </a:pPr>
                <a:endParaRPr lang="en-AU"/>
              </a:p>
            </p:txBody>
          </p:sp>
          <p:sp>
            <p:nvSpPr>
              <p:cNvPr id="587809" name="Line 33"/>
              <p:cNvSpPr>
                <a:spLocks noChangeShapeType="1"/>
              </p:cNvSpPr>
              <p:nvPr/>
            </p:nvSpPr>
            <p:spPr bwMode="hidden">
              <a:xfrm>
                <a:off x="1" y="1963"/>
                <a:ext cx="5758" cy="0"/>
              </a:xfrm>
              <a:prstGeom prst="line">
                <a:avLst/>
              </a:prstGeom>
              <a:noFill/>
              <a:ln w="15875">
                <a:solidFill>
                  <a:schemeClr val="bg1"/>
                </a:solidFill>
                <a:round/>
                <a:headEnd/>
                <a:tailEnd/>
              </a:ln>
              <a:effectLst/>
            </p:spPr>
            <p:txBody>
              <a:bodyPr/>
              <a:lstStyle/>
              <a:p>
                <a:pPr>
                  <a:defRPr/>
                </a:pPr>
                <a:endParaRPr lang="en-AU"/>
              </a:p>
            </p:txBody>
          </p:sp>
          <p:sp>
            <p:nvSpPr>
              <p:cNvPr id="587810" name="Line 34"/>
              <p:cNvSpPr>
                <a:spLocks noChangeShapeType="1"/>
              </p:cNvSpPr>
              <p:nvPr/>
            </p:nvSpPr>
            <p:spPr bwMode="hidden">
              <a:xfrm>
                <a:off x="1" y="1570"/>
                <a:ext cx="5758" cy="0"/>
              </a:xfrm>
              <a:prstGeom prst="line">
                <a:avLst/>
              </a:prstGeom>
              <a:noFill/>
              <a:ln w="15875">
                <a:solidFill>
                  <a:schemeClr val="bg1"/>
                </a:solidFill>
                <a:round/>
                <a:headEnd/>
                <a:tailEnd/>
              </a:ln>
              <a:effectLst/>
            </p:spPr>
            <p:txBody>
              <a:bodyPr/>
              <a:lstStyle/>
              <a:p>
                <a:pPr>
                  <a:defRPr/>
                </a:pPr>
                <a:endParaRPr lang="en-AU"/>
              </a:p>
            </p:txBody>
          </p:sp>
          <p:sp>
            <p:nvSpPr>
              <p:cNvPr id="587811" name="Line 35"/>
              <p:cNvSpPr>
                <a:spLocks noChangeShapeType="1"/>
              </p:cNvSpPr>
              <p:nvPr/>
            </p:nvSpPr>
            <p:spPr bwMode="hidden">
              <a:xfrm>
                <a:off x="1" y="1177"/>
                <a:ext cx="5758" cy="0"/>
              </a:xfrm>
              <a:prstGeom prst="line">
                <a:avLst/>
              </a:prstGeom>
              <a:noFill/>
              <a:ln w="15875">
                <a:solidFill>
                  <a:schemeClr val="bg1"/>
                </a:solidFill>
                <a:round/>
                <a:headEnd/>
                <a:tailEnd/>
              </a:ln>
              <a:effectLst/>
            </p:spPr>
            <p:txBody>
              <a:bodyPr/>
              <a:lstStyle/>
              <a:p>
                <a:pPr>
                  <a:defRPr/>
                </a:pPr>
                <a:endParaRPr lang="en-AU"/>
              </a:p>
            </p:txBody>
          </p:sp>
          <p:sp>
            <p:nvSpPr>
              <p:cNvPr id="587812" name="Line 36"/>
              <p:cNvSpPr>
                <a:spLocks noChangeShapeType="1"/>
              </p:cNvSpPr>
              <p:nvPr/>
            </p:nvSpPr>
            <p:spPr bwMode="hidden">
              <a:xfrm>
                <a:off x="1" y="392"/>
                <a:ext cx="5758" cy="0"/>
              </a:xfrm>
              <a:prstGeom prst="line">
                <a:avLst/>
              </a:prstGeom>
              <a:noFill/>
              <a:ln w="15875">
                <a:solidFill>
                  <a:schemeClr val="bg1"/>
                </a:solidFill>
                <a:round/>
                <a:headEnd/>
                <a:tailEnd/>
              </a:ln>
              <a:effectLst/>
            </p:spPr>
            <p:txBody>
              <a:bodyPr/>
              <a:lstStyle/>
              <a:p>
                <a:pPr>
                  <a:defRPr/>
                </a:pPr>
                <a:endParaRPr lang="en-AU"/>
              </a:p>
            </p:txBody>
          </p:sp>
        </p:grpSp>
        <p:sp>
          <p:nvSpPr>
            <p:cNvPr id="58781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AU"/>
            </a:p>
          </p:txBody>
        </p:sp>
        <p:sp>
          <p:nvSpPr>
            <p:cNvPr id="58781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AU"/>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 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pic>
        <p:nvPicPr>
          <p:cNvPr id="1032" name="Picture 43" descr="IHO Colour-transparent-small.gif"/>
          <p:cNvPicPr>
            <a:picLocks noChangeAspect="1"/>
          </p:cNvPicPr>
          <p:nvPr/>
        </p:nvPicPr>
        <p:blipFill>
          <a:blip r:embed="rId13" cstate="print"/>
          <a:stretch>
            <a:fillRect/>
          </a:stretch>
        </p:blipFill>
        <p:spPr bwMode="auto">
          <a:xfrm flipH="1">
            <a:off x="90659" y="6173965"/>
            <a:ext cx="437198" cy="581216"/>
          </a:xfrm>
          <a:prstGeom prst="rect">
            <a:avLst/>
          </a:prstGeom>
          <a:noFill/>
          <a:ln>
            <a:noFill/>
          </a:ln>
        </p:spPr>
      </p:pic>
    </p:spTree>
  </p:cSld>
  <p:clrMap bg1="dk2" tx1="lt1" bg2="dk1" tx2="lt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7819">
                                            <p:txEl>
                                              <p:pRg st="0" end="0"/>
                                            </p:txEl>
                                          </p:spTgt>
                                        </p:tgtEl>
                                        <p:attrNameLst>
                                          <p:attrName>style.visibility</p:attrName>
                                        </p:attrNameLst>
                                      </p:cBhvr>
                                      <p:to>
                                        <p:strVal val="visible"/>
                                      </p:to>
                                    </p:set>
                                    <p:animEffect transition="in" filter="wipe(left)">
                                      <p:cBhvr>
                                        <p:cTn id="7" dur="500"/>
                                        <p:tgtEl>
                                          <p:spTgt spid="587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7819">
                                            <p:txEl>
                                              <p:pRg st="1" end="1"/>
                                            </p:txEl>
                                          </p:spTgt>
                                        </p:tgtEl>
                                        <p:attrNameLst>
                                          <p:attrName>style.visibility</p:attrName>
                                        </p:attrNameLst>
                                      </p:cBhvr>
                                      <p:to>
                                        <p:strVal val="visible"/>
                                      </p:to>
                                    </p:set>
                                    <p:animEffect transition="in" filter="wipe(left)">
                                      <p:cBhvr>
                                        <p:cTn id="12" dur="500"/>
                                        <p:tgtEl>
                                          <p:spTgt spid="587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7819">
                                            <p:txEl>
                                              <p:pRg st="2" end="2"/>
                                            </p:txEl>
                                          </p:spTgt>
                                        </p:tgtEl>
                                        <p:attrNameLst>
                                          <p:attrName>style.visibility</p:attrName>
                                        </p:attrNameLst>
                                      </p:cBhvr>
                                      <p:to>
                                        <p:strVal val="visible"/>
                                      </p:to>
                                    </p:set>
                                    <p:animEffect transition="in" filter="wipe(left)">
                                      <p:cBhvr>
                                        <p:cTn id="17" dur="500"/>
                                        <p:tgtEl>
                                          <p:spTgt spid="587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7819">
                                            <p:txEl>
                                              <p:pRg st="3" end="3"/>
                                            </p:txEl>
                                          </p:spTgt>
                                        </p:tgtEl>
                                        <p:attrNameLst>
                                          <p:attrName>style.visibility</p:attrName>
                                        </p:attrNameLst>
                                      </p:cBhvr>
                                      <p:to>
                                        <p:strVal val="visible"/>
                                      </p:to>
                                    </p:set>
                                    <p:animEffect transition="in" filter="wipe(left)">
                                      <p:cBhvr>
                                        <p:cTn id="22" dur="500"/>
                                        <p:tgtEl>
                                          <p:spTgt spid="587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87819">
                                            <p:txEl>
                                              <p:pRg st="4" end="4"/>
                                            </p:txEl>
                                          </p:spTgt>
                                        </p:tgtEl>
                                        <p:attrNameLst>
                                          <p:attrName>style.visibility</p:attrName>
                                        </p:attrNameLst>
                                      </p:cBhvr>
                                      <p:to>
                                        <p:strVal val="visible"/>
                                      </p:to>
                                    </p:set>
                                    <p:animEffect transition="in" filter="wipe(left)">
                                      <p:cBhvr>
                                        <p:cTn id="27" dur="500"/>
                                        <p:tgtEl>
                                          <p:spTgt spid="587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819" grpId="0" uiExpand="1" build="p" bldLvl="2">
        <p:tmplLst>
          <p:tmpl lvl="1">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Lst>
      </p:bldP>
    </p:bldLst>
  </p:timing>
  <p:txStyles>
    <p:titleStyle>
      <a:lvl1pPr algn="l" rtl="0" eaLnBrk="1" fontAlgn="base" hangingPunct="1">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2pPr>
      <a:lvl3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3pPr>
      <a:lvl4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4pPr>
      <a:lvl5pPr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355600" indent="-355600" algn="l" defTabSz="360000" rtl="0" eaLnBrk="1" fontAlgn="base" hangingPunct="1">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1813" indent="-176213" algn="l" rtl="0" eaLnBrk="1" fontAlgn="base" hangingPunct="1">
        <a:spcBef>
          <a:spcPts val="600"/>
        </a:spcBef>
        <a:spcAft>
          <a:spcPts val="600"/>
        </a:spcAft>
        <a:buClr>
          <a:srgbClr val="FFFF00"/>
        </a:buClr>
        <a:buSzPct val="60000"/>
        <a:buFont typeface="Arial" pitchFamily="34" charset="0"/>
        <a:buChar char="•"/>
        <a:defRPr sz="2800">
          <a:solidFill>
            <a:srgbClr val="FFFF00"/>
          </a:solidFill>
          <a:effectLst>
            <a:outerShdw blurRad="38100" dist="38100" dir="2700000" algn="tl">
              <a:srgbClr val="000000"/>
            </a:outerShdw>
          </a:effectLst>
          <a:latin typeface="+mn-lt"/>
        </a:defRPr>
      </a:lvl2pPr>
      <a:lvl3pPr marL="900113" indent="-184150" algn="l" rtl="0" eaLnBrk="1" fontAlgn="base" hangingPunct="1">
        <a:spcBef>
          <a:spcPts val="600"/>
        </a:spcBef>
        <a:spcAft>
          <a:spcPts val="600"/>
        </a:spcAft>
        <a:buClr>
          <a:srgbClr val="FFFF00"/>
        </a:buClr>
        <a:buSzPct val="60000"/>
        <a:buFont typeface="Arial" pitchFamily="34" charset="0"/>
        <a:buChar char="•"/>
        <a:defRPr sz="2400">
          <a:solidFill>
            <a:srgbClr val="FFFF00"/>
          </a:solidFill>
          <a:effectLst>
            <a:outerShdw blurRad="38100" dist="38100" dir="2700000" algn="tl">
              <a:srgbClr val="000000"/>
            </a:outerShdw>
          </a:effectLst>
          <a:latin typeface="+mn-lt"/>
        </a:defRPr>
      </a:lvl3pPr>
      <a:lvl4pPr marL="1255713" indent="-177800"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4pPr>
      <a:lvl5pPr marL="1609725" indent="-176213" algn="l" rtl="0" eaLnBrk="1" fontAlgn="base" hangingPunct="1">
        <a:spcBef>
          <a:spcPts val="600"/>
        </a:spcBef>
        <a:spcAft>
          <a:spcPts val="600"/>
        </a:spcAft>
        <a:buClr>
          <a:srgbClr val="FFFF00"/>
        </a:buClr>
        <a:buSzPct val="60000"/>
        <a:buFont typeface="Arial"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827584" y="2060848"/>
            <a:ext cx="7400510" cy="3163958"/>
          </a:xfrm>
        </p:spPr>
        <p:txBody>
          <a:bodyPr/>
          <a:lstStyle/>
          <a:p>
            <a:r>
              <a:rPr lang="en-US" sz="4400" b="1" dirty="0" smtClean="0"/>
              <a:t>BSHC-22</a:t>
            </a:r>
            <a:endParaRPr lang="en-US" dirty="0"/>
          </a:p>
          <a:p>
            <a:r>
              <a:rPr lang="en-US" sz="4800" dirty="0" smtClean="0"/>
              <a:t>Outcomes from the </a:t>
            </a:r>
            <a:r>
              <a:rPr lang="en-US" sz="4800" dirty="0" smtClean="0"/>
              <a:t>IRCC-9</a:t>
            </a:r>
            <a:endParaRPr lang="en-US" sz="4800" dirty="0" smtClean="0"/>
          </a:p>
          <a:p>
            <a:endParaRPr lang="en-US" sz="4800" dirty="0" smtClean="0"/>
          </a:p>
          <a:p>
            <a:pPr>
              <a:spcBef>
                <a:spcPts val="0"/>
              </a:spcBef>
              <a:spcAft>
                <a:spcPts val="0"/>
              </a:spcAft>
            </a:pPr>
            <a:r>
              <a:rPr lang="en-US" dirty="0" err="1" smtClean="0">
                <a:solidFill>
                  <a:schemeClr val="tx1"/>
                </a:solidFill>
              </a:rPr>
              <a:t>Dr</a:t>
            </a:r>
            <a:r>
              <a:rPr lang="en-US" dirty="0" smtClean="0">
                <a:solidFill>
                  <a:schemeClr val="tx1"/>
                </a:solidFill>
              </a:rPr>
              <a:t> Mathias JONAS</a:t>
            </a:r>
            <a:endParaRPr lang="en-US" dirty="0" smtClean="0">
              <a:solidFill>
                <a:schemeClr val="tx1"/>
              </a:solidFill>
            </a:endParaRPr>
          </a:p>
          <a:p>
            <a:pPr>
              <a:spcBef>
                <a:spcPts val="0"/>
              </a:spcBef>
              <a:spcAft>
                <a:spcPts val="0"/>
              </a:spcAft>
            </a:pPr>
            <a:r>
              <a:rPr lang="en-US" dirty="0" smtClean="0">
                <a:solidFill>
                  <a:schemeClr val="tx1"/>
                </a:solidFill>
              </a:rPr>
              <a:t>Secretary-General</a:t>
            </a:r>
            <a:r>
              <a:rPr lang="en-US" dirty="0" smtClean="0">
                <a:solidFill>
                  <a:schemeClr val="tx1"/>
                </a:solidFill>
              </a:rPr>
              <a:t>, </a:t>
            </a:r>
            <a:r>
              <a:rPr lang="en-US" dirty="0" smtClean="0">
                <a:solidFill>
                  <a:schemeClr val="tx1"/>
                </a:solidFill>
              </a:rPr>
              <a:t>IHO</a:t>
            </a:r>
          </a:p>
          <a:p>
            <a:endParaRPr lang="en-AU"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692696"/>
            <a:ext cx="8424862" cy="5256212"/>
          </a:xfrm>
        </p:spPr>
        <p:txBody>
          <a:bodyPr/>
          <a:lstStyle/>
          <a:p>
            <a:pPr marL="0" indent="0" algn="ctr">
              <a:buNone/>
            </a:pPr>
            <a:r>
              <a:rPr lang="en-US" b="1" u="sng" dirty="0" smtClean="0"/>
              <a:t>IRCC-9</a:t>
            </a:r>
          </a:p>
          <a:p>
            <a:pPr marL="0" indent="0" algn="ctr">
              <a:buNone/>
            </a:pPr>
            <a:endParaRPr lang="en-GB" sz="2800" dirty="0" smtClean="0">
              <a:effectLst/>
            </a:endParaRPr>
          </a:p>
          <a:p>
            <a:pPr marL="0" indent="0" algn="just">
              <a:buNone/>
            </a:pPr>
            <a:r>
              <a:rPr lang="en-US" sz="2400" dirty="0" smtClean="0">
                <a:effectLst/>
              </a:rPr>
              <a:t>The </a:t>
            </a:r>
            <a:r>
              <a:rPr lang="en-US" sz="2400" dirty="0">
                <a:effectLst/>
              </a:rPr>
              <a:t>meeting was informed of the achievements through the Capacity Building </a:t>
            </a:r>
            <a:r>
              <a:rPr lang="en-US" sz="2400" dirty="0" err="1">
                <a:effectLst/>
              </a:rPr>
              <a:t>Programme</a:t>
            </a:r>
            <a:r>
              <a:rPr lang="en-US" sz="2400" dirty="0">
                <a:effectLst/>
              </a:rPr>
              <a:t>, the recent technical </a:t>
            </a:r>
            <a:r>
              <a:rPr lang="en-US" sz="2400" dirty="0" smtClean="0">
                <a:effectLst/>
              </a:rPr>
              <a:t>visits, </a:t>
            </a:r>
            <a:r>
              <a:rPr lang="en-US" sz="2400" dirty="0">
                <a:effectLst/>
              </a:rPr>
              <a:t>the </a:t>
            </a:r>
            <a:r>
              <a:rPr lang="en-US" sz="2400" dirty="0" smtClean="0">
                <a:effectLst/>
              </a:rPr>
              <a:t>raising </a:t>
            </a:r>
            <a:r>
              <a:rPr lang="en-US" sz="2400" dirty="0">
                <a:effectLst/>
              </a:rPr>
              <a:t>awareness workshops, the Maritime Safety Information trainings and courses in Hydrography and Nautical Cartography.  </a:t>
            </a:r>
            <a:endParaRPr lang="en-US" sz="2400" dirty="0" smtClean="0">
              <a:effectLst/>
            </a:endParaRPr>
          </a:p>
          <a:p>
            <a:pPr marL="0" indent="0" algn="just">
              <a:buNone/>
            </a:pPr>
            <a:r>
              <a:rPr lang="en-US" sz="2400" dirty="0" smtClean="0">
                <a:effectLst/>
              </a:rPr>
              <a:t>The </a:t>
            </a:r>
            <a:r>
              <a:rPr lang="en-US" sz="2400" dirty="0">
                <a:effectLst/>
              </a:rPr>
              <a:t>meeting acknowledged the role of the generous support from the Republic of Korea and from the Nippon Foundation of Japan, the in-kind support from Member States and industry stakeholders and the work of the RHC CB Coordinators and Project Leaders in these achievements.</a:t>
            </a:r>
          </a:p>
          <a:p>
            <a:pPr marL="0" indent="0" algn="just">
              <a:buNone/>
            </a:pPr>
            <a:endParaRPr lang="en-AU" sz="2800" dirty="0">
              <a:effectLst/>
            </a:endParaRPr>
          </a:p>
        </p:txBody>
      </p:sp>
    </p:spTree>
    <p:extLst>
      <p:ext uri="{BB962C8B-B14F-4D97-AF65-F5344CB8AC3E}">
        <p14:creationId xmlns:p14="http://schemas.microsoft.com/office/powerpoint/2010/main" val="849222561"/>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620688"/>
            <a:ext cx="8424862" cy="5256212"/>
          </a:xfrm>
        </p:spPr>
        <p:txBody>
          <a:bodyPr/>
          <a:lstStyle/>
          <a:p>
            <a:pPr marL="0" indent="0" algn="ctr">
              <a:buNone/>
            </a:pPr>
            <a:r>
              <a:rPr lang="en-US" b="1" u="sng" dirty="0" smtClean="0"/>
              <a:t>IRCC-9</a:t>
            </a:r>
          </a:p>
          <a:p>
            <a:pPr marL="0" indent="0" algn="ctr">
              <a:buNone/>
            </a:pPr>
            <a:endParaRPr lang="en-GB" sz="2800" dirty="0" smtClean="0">
              <a:effectLst/>
            </a:endParaRPr>
          </a:p>
          <a:p>
            <a:pPr marL="0" indent="0" algn="just">
              <a:buNone/>
            </a:pPr>
            <a:r>
              <a:rPr lang="en-US" sz="2400" dirty="0" smtClean="0">
                <a:effectLst/>
              </a:rPr>
              <a:t>The </a:t>
            </a:r>
            <a:r>
              <a:rPr lang="en-US" sz="2400" dirty="0">
                <a:effectLst/>
              </a:rPr>
              <a:t>Regional Hydrographic Commissions expressed concerns on the main difficulties and challenges posed by the reduced resources that have restricted surveying capability, and the maintenance of staff members and their ability to contribute to the IHO Work </a:t>
            </a:r>
            <a:r>
              <a:rPr lang="en-US" sz="2400" dirty="0" err="1">
                <a:effectLst/>
              </a:rPr>
              <a:t>Programme</a:t>
            </a:r>
            <a:r>
              <a:rPr lang="en-US" sz="2400" dirty="0">
                <a:effectLst/>
              </a:rPr>
              <a:t>.  </a:t>
            </a:r>
            <a:endParaRPr lang="en-US" sz="2400" dirty="0" smtClean="0">
              <a:effectLst/>
            </a:endParaRPr>
          </a:p>
          <a:p>
            <a:pPr marL="0" indent="0" algn="just">
              <a:buNone/>
            </a:pPr>
            <a:r>
              <a:rPr lang="en-US" sz="2400" dirty="0" smtClean="0">
                <a:effectLst/>
              </a:rPr>
              <a:t>The </a:t>
            </a:r>
            <a:r>
              <a:rPr lang="en-US" sz="2400" dirty="0">
                <a:effectLst/>
              </a:rPr>
              <a:t>meeting noted in particular the restrictions imposed on developing the capacity of the Capacity Builders and on the support needed from the primary charting authorities for capacity building activities.  </a:t>
            </a:r>
            <a:endParaRPr lang="en-US" sz="2400" dirty="0" smtClean="0">
              <a:effectLst/>
            </a:endParaRPr>
          </a:p>
          <a:p>
            <a:pPr marL="0" indent="0" algn="just">
              <a:buNone/>
            </a:pPr>
            <a:endParaRPr lang="en-AU" sz="2800" dirty="0">
              <a:effectLst/>
            </a:endParaRPr>
          </a:p>
        </p:txBody>
      </p:sp>
    </p:spTree>
    <p:extLst>
      <p:ext uri="{BB962C8B-B14F-4D97-AF65-F5344CB8AC3E}">
        <p14:creationId xmlns:p14="http://schemas.microsoft.com/office/powerpoint/2010/main" val="708529169"/>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980728"/>
            <a:ext cx="8424862" cy="5256212"/>
          </a:xfrm>
        </p:spPr>
        <p:txBody>
          <a:bodyPr/>
          <a:lstStyle/>
          <a:p>
            <a:pPr marL="0" indent="0" algn="ctr">
              <a:buNone/>
            </a:pPr>
            <a:r>
              <a:rPr lang="en-US" b="1" u="sng" dirty="0" smtClean="0"/>
              <a:t>IRCC-9</a:t>
            </a:r>
            <a:endParaRPr lang="en-GB" sz="2800" dirty="0" smtClean="0">
              <a:effectLst/>
            </a:endParaRPr>
          </a:p>
          <a:p>
            <a:pPr marL="0" indent="0" algn="just">
              <a:buNone/>
            </a:pPr>
            <a:r>
              <a:rPr lang="en-US" sz="2400" dirty="0" smtClean="0">
                <a:effectLst/>
              </a:rPr>
              <a:t>Increased </a:t>
            </a:r>
            <a:r>
              <a:rPr lang="en-US" sz="2400" dirty="0">
                <a:effectLst/>
              </a:rPr>
              <a:t>support from the IHO Secretariat was seen as critical to the ongoing success of the Capacity Building </a:t>
            </a:r>
            <a:r>
              <a:rPr lang="en-US" sz="2400" dirty="0" err="1">
                <a:effectLst/>
              </a:rPr>
              <a:t>Programme</a:t>
            </a:r>
            <a:r>
              <a:rPr lang="en-US" sz="2400" dirty="0">
                <a:effectLst/>
              </a:rPr>
              <a:t>, not only for implementing the </a:t>
            </a:r>
            <a:r>
              <a:rPr lang="en-US" sz="2400" dirty="0" err="1">
                <a:effectLst/>
              </a:rPr>
              <a:t>programme</a:t>
            </a:r>
            <a:r>
              <a:rPr lang="en-US" sz="2400" dirty="0">
                <a:effectLst/>
              </a:rPr>
              <a:t> as such but also for its effectiveness, governance and due diligence for the benefit of the Member States.</a:t>
            </a:r>
          </a:p>
          <a:p>
            <a:pPr marL="0" indent="0" algn="just">
              <a:buNone/>
            </a:pPr>
            <a:r>
              <a:rPr lang="en-US" sz="2400" dirty="0" smtClean="0">
                <a:effectLst/>
              </a:rPr>
              <a:t>The </a:t>
            </a:r>
            <a:r>
              <a:rPr lang="en-US" sz="2400" dirty="0">
                <a:effectLst/>
              </a:rPr>
              <a:t>Committee agreed that a major challenge to the successful operation and further enhancement of the Capacity Building </a:t>
            </a:r>
            <a:r>
              <a:rPr lang="en-US" sz="2400" dirty="0" err="1">
                <a:effectLst/>
              </a:rPr>
              <a:t>Programme</a:t>
            </a:r>
            <a:r>
              <a:rPr lang="en-US" sz="2400" dirty="0">
                <a:effectLst/>
              </a:rPr>
              <a:t> is the need for additional Capacity Building assistance in the Secretariat due to the significant increase in the level of CB activities and other competing IHO requirements/priorities</a:t>
            </a:r>
            <a:r>
              <a:rPr lang="en-US" sz="2400" dirty="0" smtClean="0">
                <a:effectLst/>
              </a:rPr>
              <a:t>.</a:t>
            </a:r>
            <a:r>
              <a:rPr lang="en-US" sz="2400" dirty="0">
                <a:effectLst/>
              </a:rPr>
              <a:t> </a:t>
            </a:r>
            <a:endParaRPr lang="en-US" sz="2400" dirty="0">
              <a:effectLst/>
            </a:endParaRPr>
          </a:p>
          <a:p>
            <a:pPr marL="0" indent="0" algn="just">
              <a:buNone/>
            </a:pPr>
            <a:endParaRPr lang="en-AU" sz="2800" dirty="0">
              <a:effectLst/>
            </a:endParaRPr>
          </a:p>
        </p:txBody>
      </p:sp>
    </p:spTree>
    <p:extLst>
      <p:ext uri="{BB962C8B-B14F-4D97-AF65-F5344CB8AC3E}">
        <p14:creationId xmlns:p14="http://schemas.microsoft.com/office/powerpoint/2010/main" val="231082320"/>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980728"/>
            <a:ext cx="8424862" cy="5256212"/>
          </a:xfrm>
        </p:spPr>
        <p:txBody>
          <a:bodyPr/>
          <a:lstStyle/>
          <a:p>
            <a:pPr marL="0" indent="0" algn="ctr">
              <a:buNone/>
            </a:pPr>
            <a:r>
              <a:rPr lang="en-US" b="1" u="sng" dirty="0" smtClean="0"/>
              <a:t>IRCC-9</a:t>
            </a:r>
          </a:p>
          <a:p>
            <a:pPr marL="0" indent="0" algn="ctr">
              <a:buNone/>
            </a:pPr>
            <a:endParaRPr lang="en-GB" sz="2800" dirty="0" smtClean="0">
              <a:effectLst/>
            </a:endParaRPr>
          </a:p>
          <a:p>
            <a:pPr algn="just"/>
            <a:r>
              <a:rPr lang="en-US" sz="2400" dirty="0" smtClean="0">
                <a:effectLst/>
              </a:rPr>
              <a:t>The </a:t>
            </a:r>
            <a:r>
              <a:rPr lang="en-US" sz="2400" dirty="0">
                <a:effectLst/>
              </a:rPr>
              <a:t>meeting was </a:t>
            </a:r>
            <a:r>
              <a:rPr lang="en-US" sz="2400" dirty="0" smtClean="0">
                <a:effectLst/>
              </a:rPr>
              <a:t>briefed </a:t>
            </a:r>
            <a:r>
              <a:rPr lang="en-US" sz="2400" dirty="0">
                <a:effectLst/>
              </a:rPr>
              <a:t>on recent progress in the Arctic with the development of Hydrographic Risk Assessment, the work of the Arctic International Charting Coordination Working Group, the establishment of the Arctic Regional Marine Spatial Data Infrastructure Working Group, the Arctic Voyage Planning Guide for mariners and the investigation on the potential of remote sensing and satellite-derived bathymetry and of crowd-sourced bathymetry for use within the Arctic community.</a:t>
            </a:r>
          </a:p>
          <a:p>
            <a:pPr marL="0" indent="0" algn="just">
              <a:buNone/>
            </a:pPr>
            <a:endParaRPr lang="en-US" sz="2400" dirty="0">
              <a:effectLst/>
            </a:endParaRPr>
          </a:p>
          <a:p>
            <a:pPr marL="0" indent="0" algn="just">
              <a:buNone/>
            </a:pPr>
            <a:endParaRPr lang="en-AU" sz="2800" dirty="0">
              <a:effectLst/>
            </a:endParaRPr>
          </a:p>
        </p:txBody>
      </p:sp>
    </p:spTree>
    <p:extLst>
      <p:ext uri="{BB962C8B-B14F-4D97-AF65-F5344CB8AC3E}">
        <p14:creationId xmlns:p14="http://schemas.microsoft.com/office/powerpoint/2010/main" val="3302495987"/>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476672"/>
            <a:ext cx="8424862" cy="5256212"/>
          </a:xfrm>
        </p:spPr>
        <p:txBody>
          <a:bodyPr/>
          <a:lstStyle/>
          <a:p>
            <a:pPr marL="0" indent="0" algn="ctr">
              <a:buNone/>
            </a:pPr>
            <a:r>
              <a:rPr lang="en-US" b="1" u="sng" dirty="0" smtClean="0"/>
              <a:t>IRCC-9</a:t>
            </a:r>
            <a:endParaRPr lang="en-GB" sz="2800" dirty="0" smtClean="0">
              <a:effectLst/>
            </a:endParaRPr>
          </a:p>
          <a:p>
            <a:pPr marL="0" indent="0" algn="just">
              <a:buNone/>
            </a:pPr>
            <a:r>
              <a:rPr lang="en-US" sz="2400" dirty="0" smtClean="0">
                <a:effectLst/>
              </a:rPr>
              <a:t>The </a:t>
            </a:r>
            <a:r>
              <a:rPr lang="en-US" sz="2400" dirty="0">
                <a:effectLst/>
              </a:rPr>
              <a:t>Committee was informed on the progress made with publications under its responsibilities and acknowledged the work done by the MSDIWG on the </a:t>
            </a:r>
            <a:r>
              <a:rPr lang="en-US" sz="2400" dirty="0">
                <a:solidFill>
                  <a:schemeClr val="tx1"/>
                </a:solidFill>
                <a:effectLst/>
              </a:rPr>
              <a:t>draft New Edition 2.0.0 of the IHO Publication C-17 </a:t>
            </a:r>
            <a:r>
              <a:rPr lang="en-US" sz="2400" i="1" dirty="0">
                <a:solidFill>
                  <a:schemeClr val="tx1"/>
                </a:solidFill>
                <a:effectLst/>
              </a:rPr>
              <a:t>Spatial Data Infrastructures: "The Marine Dimension" - Guidance for Hydrographic Offices</a:t>
            </a:r>
            <a:r>
              <a:rPr lang="en-US" sz="2400" dirty="0">
                <a:effectLst/>
              </a:rPr>
              <a:t> and by the IBSC on the </a:t>
            </a:r>
            <a:r>
              <a:rPr lang="en-US" sz="2400" dirty="0">
                <a:solidFill>
                  <a:schemeClr val="tx1"/>
                </a:solidFill>
                <a:effectLst/>
              </a:rPr>
              <a:t>draft New Editions 1.0.0 of the IHO Publications S-8A </a:t>
            </a:r>
            <a:r>
              <a:rPr lang="en-US" sz="2400" dirty="0">
                <a:effectLst/>
              </a:rPr>
              <a:t>and </a:t>
            </a:r>
            <a:r>
              <a:rPr lang="en-US" sz="2400" dirty="0">
                <a:solidFill>
                  <a:schemeClr val="tx1"/>
                </a:solidFill>
                <a:effectLst/>
              </a:rPr>
              <a:t>S-8B </a:t>
            </a:r>
            <a:r>
              <a:rPr lang="en-US" sz="2400" i="1" dirty="0">
                <a:solidFill>
                  <a:schemeClr val="tx1"/>
                </a:solidFill>
                <a:effectLst/>
              </a:rPr>
              <a:t>Standards of Competence for Category "A" </a:t>
            </a:r>
            <a:r>
              <a:rPr lang="en-US" sz="2400" dirty="0">
                <a:solidFill>
                  <a:schemeClr val="tx1"/>
                </a:solidFill>
                <a:effectLst/>
              </a:rPr>
              <a:t>and</a:t>
            </a:r>
            <a:r>
              <a:rPr lang="en-US" sz="2400" i="1" dirty="0">
                <a:solidFill>
                  <a:schemeClr val="tx1"/>
                </a:solidFill>
                <a:effectLst/>
              </a:rPr>
              <a:t> Category "B" Nautical Cartographers</a:t>
            </a:r>
            <a:r>
              <a:rPr lang="en-US" sz="2400" dirty="0">
                <a:solidFill>
                  <a:schemeClr val="tx1"/>
                </a:solidFill>
                <a:effectLst/>
              </a:rPr>
              <a:t>.</a:t>
            </a:r>
            <a:r>
              <a:rPr lang="en-US" sz="2400" dirty="0">
                <a:effectLst/>
              </a:rPr>
              <a:t>  </a:t>
            </a:r>
            <a:endParaRPr lang="en-US" sz="2400" dirty="0" smtClean="0">
              <a:effectLst/>
            </a:endParaRPr>
          </a:p>
          <a:p>
            <a:pPr marL="0" indent="0" algn="just">
              <a:buNone/>
            </a:pPr>
            <a:endParaRPr lang="en-US" sz="2400" dirty="0" smtClean="0">
              <a:effectLst/>
            </a:endParaRPr>
          </a:p>
          <a:p>
            <a:pPr marL="0" indent="0" algn="just">
              <a:buNone/>
            </a:pPr>
            <a:r>
              <a:rPr lang="en-US" sz="2400" dirty="0" smtClean="0">
                <a:effectLst/>
              </a:rPr>
              <a:t>The </a:t>
            </a:r>
            <a:r>
              <a:rPr lang="en-US" sz="2400" dirty="0">
                <a:effectLst/>
              </a:rPr>
              <a:t>three publications were endorsed and the Committee will seek their approval by the Member States according to the process agreed by the IHO Assembly.  </a:t>
            </a:r>
            <a:endParaRPr lang="en-US" sz="2400" dirty="0" smtClean="0">
              <a:effectLst/>
            </a:endParaRPr>
          </a:p>
          <a:p>
            <a:pPr marL="0" indent="0" algn="just">
              <a:buNone/>
            </a:pPr>
            <a:endParaRPr lang="en-AU" sz="2800" dirty="0">
              <a:effectLst/>
            </a:endParaRPr>
          </a:p>
        </p:txBody>
      </p:sp>
    </p:spTree>
    <p:extLst>
      <p:ext uri="{BB962C8B-B14F-4D97-AF65-F5344CB8AC3E}">
        <p14:creationId xmlns:p14="http://schemas.microsoft.com/office/powerpoint/2010/main" val="3475330824"/>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692696"/>
            <a:ext cx="8424862" cy="5256212"/>
          </a:xfrm>
        </p:spPr>
        <p:txBody>
          <a:bodyPr/>
          <a:lstStyle/>
          <a:p>
            <a:pPr marL="0" indent="0" algn="ctr">
              <a:buNone/>
            </a:pPr>
            <a:r>
              <a:rPr lang="en-US" b="1" u="sng" dirty="0" smtClean="0"/>
              <a:t>IRCC-9</a:t>
            </a:r>
          </a:p>
          <a:p>
            <a:pPr marL="0" indent="0" algn="ctr">
              <a:buNone/>
            </a:pPr>
            <a:endParaRPr lang="en-GB" sz="2800" dirty="0" smtClean="0">
              <a:effectLst/>
            </a:endParaRPr>
          </a:p>
          <a:p>
            <a:pPr marL="0" indent="0" algn="just">
              <a:buNone/>
            </a:pPr>
            <a:r>
              <a:rPr lang="en-US" sz="2400" dirty="0" smtClean="0">
                <a:effectLst/>
              </a:rPr>
              <a:t>The </a:t>
            </a:r>
            <a:r>
              <a:rPr lang="en-US" sz="2400" dirty="0">
                <a:effectLst/>
              </a:rPr>
              <a:t>IRCC considered the outcomes of the 1</a:t>
            </a:r>
            <a:r>
              <a:rPr lang="en-US" sz="2400" baseline="30000" dirty="0">
                <a:effectLst/>
              </a:rPr>
              <a:t>st</a:t>
            </a:r>
            <a:r>
              <a:rPr lang="en-US" sz="2400" dirty="0">
                <a:effectLst/>
              </a:rPr>
              <a:t> Session of the IHO Assembly including those related to the establishment of the IHO Council and its membership, the revision of IHO Resolutions, the 2018-2020 IHO Work </a:t>
            </a:r>
            <a:r>
              <a:rPr lang="en-US" sz="2400" dirty="0" err="1">
                <a:effectLst/>
              </a:rPr>
              <a:t>Programme</a:t>
            </a:r>
            <a:r>
              <a:rPr lang="en-US" sz="2400" dirty="0">
                <a:effectLst/>
              </a:rPr>
              <a:t> and the IHO Strategic Plan.  </a:t>
            </a:r>
            <a:endParaRPr lang="en-US" sz="2400" dirty="0" smtClean="0">
              <a:effectLst/>
            </a:endParaRPr>
          </a:p>
          <a:p>
            <a:pPr marL="0" indent="0" algn="just">
              <a:buNone/>
            </a:pPr>
            <a:r>
              <a:rPr lang="en-US" sz="2400" dirty="0" smtClean="0">
                <a:effectLst/>
              </a:rPr>
              <a:t>The </a:t>
            </a:r>
            <a:r>
              <a:rPr lang="en-US" sz="2400" dirty="0">
                <a:effectLst/>
              </a:rPr>
              <a:t>meeting decided to establish a </a:t>
            </a:r>
            <a:r>
              <a:rPr lang="en-US" sz="2400" dirty="0" smtClean="0">
                <a:effectLst/>
              </a:rPr>
              <a:t>Drafting </a:t>
            </a:r>
            <a:r>
              <a:rPr lang="en-US" sz="2400" dirty="0">
                <a:effectLst/>
              </a:rPr>
              <a:t>G</a:t>
            </a:r>
            <a:r>
              <a:rPr lang="en-US" sz="2400" dirty="0" smtClean="0">
                <a:effectLst/>
              </a:rPr>
              <a:t>roup </a:t>
            </a:r>
            <a:r>
              <a:rPr lang="en-US" sz="2400" dirty="0">
                <a:effectLst/>
              </a:rPr>
              <a:t>to review </a:t>
            </a:r>
            <a:r>
              <a:rPr lang="en-US" sz="2400" dirty="0">
                <a:solidFill>
                  <a:schemeClr val="tx1"/>
                </a:solidFill>
                <a:effectLst/>
              </a:rPr>
              <a:t>the IHO Resolution 2/1997 as amended </a:t>
            </a:r>
            <a:r>
              <a:rPr lang="en-US" sz="2400" i="1" dirty="0">
                <a:solidFill>
                  <a:schemeClr val="tx1"/>
                </a:solidFill>
                <a:effectLst/>
              </a:rPr>
              <a:t>Establishment of Regional Hydrographic Commissions – RHC</a:t>
            </a:r>
            <a:r>
              <a:rPr lang="en-US" sz="2400" dirty="0">
                <a:solidFill>
                  <a:schemeClr val="tx1"/>
                </a:solidFill>
                <a:effectLst/>
              </a:rPr>
              <a:t> </a:t>
            </a:r>
            <a:r>
              <a:rPr lang="en-US" sz="2400" dirty="0">
                <a:effectLst/>
              </a:rPr>
              <a:t>and tasked the East Asia Hydrographic Commission to provide input to </a:t>
            </a:r>
            <a:r>
              <a:rPr lang="en-US" sz="2400" dirty="0">
                <a:solidFill>
                  <a:schemeClr val="tx1"/>
                </a:solidFill>
                <a:effectLst/>
              </a:rPr>
              <a:t>the IHO Resolution 1/2005 </a:t>
            </a:r>
            <a:r>
              <a:rPr lang="en-US" sz="2400" i="1" dirty="0">
                <a:solidFill>
                  <a:schemeClr val="tx1"/>
                </a:solidFill>
                <a:effectLst/>
              </a:rPr>
              <a:t>IHO Responses to Disaster</a:t>
            </a:r>
            <a:r>
              <a:rPr lang="en-US" sz="2400" dirty="0">
                <a:solidFill>
                  <a:schemeClr val="tx1"/>
                </a:solidFill>
                <a:effectLst/>
              </a:rPr>
              <a:t>.  </a:t>
            </a:r>
            <a:endParaRPr lang="en-US" sz="2400" dirty="0" smtClean="0">
              <a:solidFill>
                <a:schemeClr val="tx1"/>
              </a:solidFill>
              <a:effectLst/>
            </a:endParaRPr>
          </a:p>
          <a:p>
            <a:pPr marL="0" indent="0" algn="just">
              <a:buNone/>
            </a:pPr>
            <a:endParaRPr lang="en-AU" sz="2800" dirty="0">
              <a:effectLst/>
            </a:endParaRPr>
          </a:p>
        </p:txBody>
      </p:sp>
    </p:spTree>
    <p:extLst>
      <p:ext uri="{BB962C8B-B14F-4D97-AF65-F5344CB8AC3E}">
        <p14:creationId xmlns:p14="http://schemas.microsoft.com/office/powerpoint/2010/main" val="2415530478"/>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1125116"/>
            <a:ext cx="8424862" cy="5256212"/>
          </a:xfrm>
        </p:spPr>
        <p:txBody>
          <a:bodyPr/>
          <a:lstStyle/>
          <a:p>
            <a:pPr marL="0" indent="0" algn="ctr">
              <a:buNone/>
            </a:pPr>
            <a:r>
              <a:rPr lang="en-US" b="1" u="sng" dirty="0" smtClean="0"/>
              <a:t>IRCC-9</a:t>
            </a:r>
            <a:endParaRPr lang="en-GB" sz="2800" dirty="0" smtClean="0">
              <a:effectLst/>
            </a:endParaRPr>
          </a:p>
          <a:p>
            <a:pPr marL="0" indent="0" algn="just">
              <a:buNone/>
            </a:pPr>
            <a:endParaRPr lang="en-US" sz="2400" dirty="0" smtClean="0">
              <a:effectLst/>
            </a:endParaRPr>
          </a:p>
          <a:p>
            <a:pPr marL="0" indent="0" algn="just">
              <a:buNone/>
            </a:pPr>
            <a:r>
              <a:rPr lang="en-US" sz="2400" dirty="0" smtClean="0">
                <a:effectLst/>
              </a:rPr>
              <a:t>The </a:t>
            </a:r>
            <a:r>
              <a:rPr lang="en-US" sz="2400" dirty="0">
                <a:effectLst/>
              </a:rPr>
              <a:t>meeting encouraged RHCs to consider using satellite derived bathymetry and risk assessment methodologies in uncharted or poorly charted areas in their respective regions as a way of developing survey priority areas as part of attracting donor funding.</a:t>
            </a:r>
          </a:p>
          <a:p>
            <a:pPr marL="0" indent="0" algn="just">
              <a:buNone/>
            </a:pPr>
            <a:endParaRPr lang="en-AU" sz="2800" dirty="0">
              <a:effectLst/>
            </a:endParaRPr>
          </a:p>
        </p:txBody>
      </p:sp>
    </p:spTree>
    <p:extLst>
      <p:ext uri="{BB962C8B-B14F-4D97-AF65-F5344CB8AC3E}">
        <p14:creationId xmlns:p14="http://schemas.microsoft.com/office/powerpoint/2010/main" val="1975121739"/>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755576" y="548680"/>
            <a:ext cx="8017232" cy="5256212"/>
          </a:xfrm>
        </p:spPr>
        <p:txBody>
          <a:bodyPr/>
          <a:lstStyle/>
          <a:p>
            <a:pPr marL="0" indent="0" algn="ctr">
              <a:buNone/>
            </a:pPr>
            <a:endParaRPr lang="en-US" b="1" u="sng" dirty="0" smtClean="0"/>
          </a:p>
          <a:p>
            <a:pPr marL="0" indent="0" algn="ctr">
              <a:buNone/>
            </a:pPr>
            <a:r>
              <a:rPr lang="en-US" b="1" u="sng" dirty="0" smtClean="0"/>
              <a:t>IRCC-9</a:t>
            </a:r>
          </a:p>
          <a:p>
            <a:pPr marL="0" indent="0" algn="ctr">
              <a:buNone/>
            </a:pPr>
            <a:endParaRPr lang="en-GB" sz="2800" dirty="0" smtClean="0">
              <a:effectLst/>
            </a:endParaRPr>
          </a:p>
          <a:p>
            <a:pPr marL="0" indent="0" algn="just">
              <a:buNone/>
            </a:pPr>
            <a:r>
              <a:rPr lang="en-US" sz="2400" dirty="0" smtClean="0">
                <a:effectLst/>
              </a:rPr>
              <a:t>The </a:t>
            </a:r>
            <a:r>
              <a:rPr lang="en-US" sz="2400" dirty="0">
                <a:effectLst/>
              </a:rPr>
              <a:t>meeting </a:t>
            </a:r>
            <a:r>
              <a:rPr lang="en-US" sz="2400" dirty="0" smtClean="0">
                <a:effectLst/>
              </a:rPr>
              <a:t>considered </a:t>
            </a:r>
            <a:r>
              <a:rPr lang="en-US" sz="2400" dirty="0">
                <a:effectLst/>
              </a:rPr>
              <a:t>the outcomes of HSSC, in particular those related to chart quality and indicators and the need for IHO Member States to populate ENCs with assessed CATZOC values in particular for Usage Bands 3, 4, 5 and 6, noting that the concept of CATZOC values is expected to remain valid for future S-101 ENCs and the key aspects handled by the Data Quality Working Group.  </a:t>
            </a:r>
            <a:endParaRPr lang="en-US" sz="2400" dirty="0" smtClean="0">
              <a:effectLst/>
            </a:endParaRPr>
          </a:p>
        </p:txBody>
      </p:sp>
    </p:spTree>
    <p:extLst>
      <p:ext uri="{BB962C8B-B14F-4D97-AF65-F5344CB8AC3E}">
        <p14:creationId xmlns:p14="http://schemas.microsoft.com/office/powerpoint/2010/main" val="536712525"/>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1125116"/>
            <a:ext cx="8280920" cy="5256212"/>
          </a:xfrm>
        </p:spPr>
        <p:txBody>
          <a:bodyPr/>
          <a:lstStyle/>
          <a:p>
            <a:pPr marL="0" indent="0" algn="ctr">
              <a:buNone/>
            </a:pPr>
            <a:r>
              <a:rPr lang="en-US" b="1" u="sng" dirty="0" smtClean="0"/>
              <a:t>IRCC-9</a:t>
            </a:r>
          </a:p>
          <a:p>
            <a:pPr marL="0" indent="0" algn="ctr">
              <a:buNone/>
            </a:pPr>
            <a:endParaRPr lang="en-GB" sz="2800" dirty="0" smtClean="0">
              <a:effectLst/>
            </a:endParaRPr>
          </a:p>
          <a:p>
            <a:pPr marL="0" indent="0" algn="just">
              <a:buNone/>
            </a:pPr>
            <a:r>
              <a:rPr lang="en-US" sz="2400" dirty="0" smtClean="0">
                <a:effectLst/>
              </a:rPr>
              <a:t>The </a:t>
            </a:r>
            <a:r>
              <a:rPr lang="en-US" sz="2400" dirty="0">
                <a:effectLst/>
              </a:rPr>
              <a:t>meeting invited the RHCs to encourage Member States to support the establishment of a Working Group on Marine Geospatial Information (WG-MGI) by the United Nations Committee of Experts on Global Geospatial Information Management (UN-GGIM) and to promote the use of the UN-GGIM Shared Guiding Principles for Geospatial Information Management to align the S-100 framework for marine geospatial data and regional implementations of Marine Spatial Data Infrastructures</a:t>
            </a:r>
            <a:endParaRPr lang="en-AU" sz="2400" dirty="0">
              <a:effectLst/>
            </a:endParaRPr>
          </a:p>
        </p:txBody>
      </p:sp>
    </p:spTree>
    <p:extLst>
      <p:ext uri="{BB962C8B-B14F-4D97-AF65-F5344CB8AC3E}">
        <p14:creationId xmlns:p14="http://schemas.microsoft.com/office/powerpoint/2010/main" val="3954162427"/>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980728"/>
            <a:ext cx="8424862" cy="5256212"/>
          </a:xfrm>
        </p:spPr>
        <p:txBody>
          <a:bodyPr/>
          <a:lstStyle/>
          <a:p>
            <a:pPr marL="0" indent="0" algn="ctr">
              <a:buNone/>
            </a:pPr>
            <a:r>
              <a:rPr lang="en-US" b="1" u="sng" dirty="0" smtClean="0"/>
              <a:t>IRCC-9</a:t>
            </a:r>
            <a:endParaRPr lang="en-GB" sz="2800" dirty="0" smtClean="0">
              <a:effectLst/>
            </a:endParaRPr>
          </a:p>
          <a:p>
            <a:pPr marL="0" indent="0" algn="just">
              <a:buNone/>
            </a:pPr>
            <a:endParaRPr lang="en-US" sz="2400" dirty="0" smtClean="0">
              <a:effectLst/>
            </a:endParaRPr>
          </a:p>
          <a:p>
            <a:pPr marL="0" indent="0" algn="just">
              <a:buNone/>
            </a:pPr>
            <a:r>
              <a:rPr lang="en-US" sz="2400" dirty="0" smtClean="0">
                <a:effectLst/>
              </a:rPr>
              <a:t>The </a:t>
            </a:r>
            <a:r>
              <a:rPr lang="en-US" sz="2400" dirty="0">
                <a:effectLst/>
              </a:rPr>
              <a:t>meeting considered the benefits of having solid infrastructure in the IHO Secretariat to support and inform decisions of its Member States and the subordinate bodies, and the developments in databases, online services and IHO </a:t>
            </a:r>
            <a:r>
              <a:rPr lang="en-GB" sz="2400" dirty="0">
                <a:effectLst/>
              </a:rPr>
              <a:t>Geographic Information System (</a:t>
            </a:r>
            <a:r>
              <a:rPr lang="en-US" sz="2400" dirty="0">
                <a:effectLst/>
              </a:rPr>
              <a:t>GIS) tools.  </a:t>
            </a:r>
            <a:endParaRPr lang="en-US" sz="2400" dirty="0" smtClean="0">
              <a:effectLst/>
            </a:endParaRPr>
          </a:p>
          <a:p>
            <a:pPr marL="0" indent="0" algn="just">
              <a:buNone/>
            </a:pPr>
            <a:r>
              <a:rPr lang="en-US" sz="2400" dirty="0" smtClean="0">
                <a:effectLst/>
              </a:rPr>
              <a:t>The </a:t>
            </a:r>
            <a:r>
              <a:rPr lang="en-US" sz="2400" dirty="0">
                <a:effectLst/>
              </a:rPr>
              <a:t>meeting </a:t>
            </a:r>
            <a:r>
              <a:rPr lang="en-US" sz="2400" dirty="0" smtClean="0">
                <a:effectLst/>
              </a:rPr>
              <a:t>considered </a:t>
            </a:r>
            <a:r>
              <a:rPr lang="en-US" sz="2400" dirty="0">
                <a:effectLst/>
              </a:rPr>
              <a:t>the positive developments on the management, review and monitoring of new INT Charts and endorsed the amendment to Section 100 of IHO Publication S-11 - Part A Ed. 3.0.0 - </a:t>
            </a:r>
            <a:r>
              <a:rPr lang="en-US" sz="2400" i="1" dirty="0">
                <a:effectLst/>
              </a:rPr>
              <a:t>Guidance for the Preparation and Maintenance of International (INT) Chart Schemes</a:t>
            </a:r>
            <a:r>
              <a:rPr lang="en-US" sz="2400" dirty="0">
                <a:effectLst/>
              </a:rPr>
              <a:t>.</a:t>
            </a:r>
          </a:p>
          <a:p>
            <a:pPr marL="0" indent="0" algn="just">
              <a:buNone/>
            </a:pPr>
            <a:endParaRPr lang="en-AU" sz="2800" dirty="0">
              <a:effectLst/>
            </a:endParaRPr>
          </a:p>
        </p:txBody>
      </p:sp>
    </p:spTree>
    <p:extLst>
      <p:ext uri="{BB962C8B-B14F-4D97-AF65-F5344CB8AC3E}">
        <p14:creationId xmlns:p14="http://schemas.microsoft.com/office/powerpoint/2010/main" val="22576576"/>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467544" y="548680"/>
            <a:ext cx="8424862" cy="5761038"/>
          </a:xfrm>
        </p:spPr>
        <p:txBody>
          <a:bodyPr/>
          <a:lstStyle/>
          <a:p>
            <a:pPr marL="0" indent="0" algn="ctr">
              <a:spcBef>
                <a:spcPts val="0"/>
              </a:spcBef>
              <a:spcAft>
                <a:spcPts val="0"/>
              </a:spcAft>
              <a:buNone/>
            </a:pPr>
            <a:r>
              <a:rPr lang="en-US" sz="3600" b="1" dirty="0" smtClean="0">
                <a:effectLst/>
              </a:rPr>
              <a:t>Inter-Regional </a:t>
            </a:r>
            <a:r>
              <a:rPr lang="en-US" sz="3600" b="1" dirty="0">
                <a:effectLst/>
              </a:rPr>
              <a:t>Coordination Committee </a:t>
            </a:r>
            <a:endParaRPr lang="en-US" sz="3600" b="1" dirty="0" smtClean="0">
              <a:effectLst/>
            </a:endParaRPr>
          </a:p>
          <a:p>
            <a:pPr marL="0" indent="0" algn="ctr">
              <a:spcBef>
                <a:spcPts val="0"/>
              </a:spcBef>
              <a:spcAft>
                <a:spcPts val="0"/>
              </a:spcAft>
              <a:buNone/>
            </a:pPr>
            <a:r>
              <a:rPr lang="en-US" sz="3600" b="1" dirty="0" smtClean="0">
                <a:effectLst/>
              </a:rPr>
              <a:t>(</a:t>
            </a:r>
            <a:r>
              <a:rPr lang="en-US" sz="3600" b="1" dirty="0" smtClean="0">
                <a:effectLst/>
              </a:rPr>
              <a:t>IRCC-9)</a:t>
            </a:r>
            <a:endParaRPr lang="en-GB" sz="3600" b="1" dirty="0">
              <a:effectLst/>
            </a:endParaRPr>
          </a:p>
          <a:p>
            <a:pPr marL="0" indent="0" algn="ctr">
              <a:buNone/>
            </a:pPr>
            <a:r>
              <a:rPr lang="en-US" sz="3600" dirty="0" smtClean="0">
                <a:solidFill>
                  <a:schemeClr val="tx1"/>
                </a:solidFill>
                <a:effectLst/>
              </a:rPr>
              <a:t>Paramaribo, Suriname, 12-14 June 2017</a:t>
            </a:r>
            <a:endParaRPr lang="en-US" sz="3600" dirty="0" smtClean="0">
              <a:solidFill>
                <a:schemeClr val="tx1"/>
              </a:solidFill>
              <a:effectLst/>
            </a:endParaRPr>
          </a:p>
          <a:p>
            <a:pPr marL="765175" lvl="1" indent="-365125" algn="just">
              <a:tabLst>
                <a:tab pos="627063" algn="l"/>
              </a:tabLst>
              <a:defRPr/>
            </a:pPr>
            <a:endParaRPr lang="en-AU" dirty="0" smtClean="0">
              <a:effectLst/>
            </a:endParaRPr>
          </a:p>
          <a:p>
            <a:pPr marL="765175" lvl="1" indent="-365125" algn="just">
              <a:tabLst>
                <a:tab pos="627063" algn="l"/>
              </a:tabLst>
              <a:defRPr/>
            </a:pPr>
            <a:r>
              <a:rPr lang="en-AU" dirty="0" smtClean="0">
                <a:effectLst/>
              </a:rPr>
              <a:t>15 Regional </a:t>
            </a:r>
            <a:r>
              <a:rPr lang="en-AU" dirty="0" err="1">
                <a:effectLst/>
              </a:rPr>
              <a:t>Hydrographic</a:t>
            </a:r>
            <a:r>
              <a:rPr lang="en-AU" dirty="0">
                <a:effectLst/>
              </a:rPr>
              <a:t> Commissions (</a:t>
            </a:r>
            <a:r>
              <a:rPr lang="en-AU" dirty="0" smtClean="0">
                <a:effectLst/>
              </a:rPr>
              <a:t>RHCs)</a:t>
            </a:r>
            <a:endParaRPr lang="en-GB" sz="2800" dirty="0" smtClean="0"/>
          </a:p>
          <a:p>
            <a:pPr marL="765175" lvl="1" indent="-365125" algn="just">
              <a:tabLst>
                <a:tab pos="627063" algn="l"/>
              </a:tabLst>
              <a:defRPr/>
            </a:pPr>
            <a:r>
              <a:rPr lang="en-GB" dirty="0" smtClean="0"/>
              <a:t> </a:t>
            </a:r>
            <a:r>
              <a:rPr lang="en-AU" dirty="0">
                <a:effectLst/>
              </a:rPr>
              <a:t>IRCC subordinate </a:t>
            </a:r>
            <a:r>
              <a:rPr lang="en-AU" dirty="0" smtClean="0">
                <a:effectLst/>
              </a:rPr>
              <a:t>bodies</a:t>
            </a:r>
          </a:p>
          <a:p>
            <a:pPr marL="765175" lvl="1" indent="-365125" algn="just">
              <a:tabLst>
                <a:tab pos="627063" algn="l"/>
              </a:tabLst>
              <a:defRPr/>
            </a:pPr>
            <a:r>
              <a:rPr lang="en-AU" dirty="0" smtClean="0">
                <a:effectLst/>
              </a:rPr>
              <a:t> </a:t>
            </a:r>
            <a:r>
              <a:rPr lang="en-AU" dirty="0" smtClean="0">
                <a:effectLst/>
              </a:rPr>
              <a:t>15 </a:t>
            </a:r>
            <a:r>
              <a:rPr lang="en-AU" dirty="0">
                <a:effectLst/>
              </a:rPr>
              <a:t>observers</a:t>
            </a:r>
            <a:endParaRPr lang="en-GB" dirty="0" smtClean="0"/>
          </a:p>
          <a:p>
            <a:pPr marL="765175" lvl="1" indent="-365125" algn="just">
              <a:tabLst>
                <a:tab pos="627063" algn="l"/>
              </a:tabLst>
              <a:defRPr/>
            </a:pPr>
            <a:r>
              <a:rPr lang="en-GB" dirty="0" smtClean="0"/>
              <a:t> </a:t>
            </a:r>
            <a:r>
              <a:rPr lang="en-AU" dirty="0">
                <a:effectLst/>
              </a:rPr>
              <a:t>T</a:t>
            </a:r>
            <a:r>
              <a:rPr lang="en-AU" dirty="0" smtClean="0">
                <a:effectLst/>
              </a:rPr>
              <a:t>otal </a:t>
            </a:r>
            <a:r>
              <a:rPr lang="en-AU" dirty="0">
                <a:effectLst/>
              </a:rPr>
              <a:t>of </a:t>
            </a:r>
            <a:r>
              <a:rPr lang="en-AU" dirty="0" smtClean="0">
                <a:effectLst/>
              </a:rPr>
              <a:t>35</a:t>
            </a:r>
            <a:r>
              <a:rPr lang="en-AU" dirty="0" smtClean="0">
                <a:effectLst/>
              </a:rPr>
              <a:t> </a:t>
            </a:r>
            <a:r>
              <a:rPr lang="en-AU" dirty="0" smtClean="0">
                <a:effectLst/>
              </a:rPr>
              <a:t>participants</a:t>
            </a:r>
            <a:endParaRPr lang="en-GB" dirty="0"/>
          </a:p>
          <a:p>
            <a:pPr marL="765175" lvl="1" indent="-365125" eaLnBrk="1" hangingPunct="1">
              <a:tabLst>
                <a:tab pos="627063" algn="l"/>
              </a:tabLst>
              <a:defRPr/>
            </a:pPr>
            <a:endParaRPr lang="en-GB" sz="2800" dirty="0"/>
          </a:p>
        </p:txBody>
      </p:sp>
    </p:spTree>
    <p:extLst>
      <p:ext uri="{BB962C8B-B14F-4D97-AF65-F5344CB8AC3E}">
        <p14:creationId xmlns:p14="http://schemas.microsoft.com/office/powerpoint/2010/main" val="3993402097"/>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980728"/>
            <a:ext cx="8424862" cy="5256212"/>
          </a:xfrm>
        </p:spPr>
        <p:txBody>
          <a:bodyPr/>
          <a:lstStyle/>
          <a:p>
            <a:pPr marL="0" indent="0" algn="ctr">
              <a:buNone/>
            </a:pPr>
            <a:r>
              <a:rPr lang="en-US" b="1" u="sng" dirty="0" smtClean="0"/>
              <a:t>IRCC-9</a:t>
            </a:r>
          </a:p>
          <a:p>
            <a:pPr marL="0" indent="0" algn="ctr">
              <a:buNone/>
            </a:pPr>
            <a:endParaRPr lang="en-US" b="1" u="sng" dirty="0" smtClean="0"/>
          </a:p>
          <a:p>
            <a:pPr marL="0" indent="0" algn="just">
              <a:buNone/>
            </a:pPr>
            <a:r>
              <a:rPr lang="en-US" sz="2400" dirty="0">
                <a:effectLst/>
              </a:rPr>
              <a:t>The meeting </a:t>
            </a:r>
            <a:r>
              <a:rPr lang="en-US" sz="2400" dirty="0">
                <a:solidFill>
                  <a:schemeClr val="tx1"/>
                </a:solidFill>
                <a:effectLst/>
              </a:rPr>
              <a:t>re-elected </a:t>
            </a:r>
            <a:r>
              <a:rPr lang="en-US" sz="2400" dirty="0" err="1">
                <a:solidFill>
                  <a:schemeClr val="tx1"/>
                </a:solidFill>
                <a:effectLst/>
              </a:rPr>
              <a:t>Dr</a:t>
            </a:r>
            <a:r>
              <a:rPr lang="en-US" sz="2400" dirty="0">
                <a:solidFill>
                  <a:schemeClr val="tx1"/>
                </a:solidFill>
                <a:effectLst/>
              </a:rPr>
              <a:t> Parry </a:t>
            </a:r>
            <a:r>
              <a:rPr lang="en-US" sz="2400" dirty="0" err="1">
                <a:solidFill>
                  <a:schemeClr val="tx1"/>
                </a:solidFill>
                <a:effectLst/>
              </a:rPr>
              <a:t>Oei</a:t>
            </a:r>
            <a:r>
              <a:rPr lang="en-US" sz="2400" dirty="0">
                <a:solidFill>
                  <a:schemeClr val="tx1"/>
                </a:solidFill>
                <a:effectLst/>
              </a:rPr>
              <a:t> (Singapore) as the IRCC Chair and elected </a:t>
            </a:r>
            <a:r>
              <a:rPr lang="en-US" sz="2400" dirty="0" err="1">
                <a:solidFill>
                  <a:schemeClr val="tx1"/>
                </a:solidFill>
                <a:effectLst/>
              </a:rPr>
              <a:t>Mr</a:t>
            </a:r>
            <a:r>
              <a:rPr lang="en-US" sz="2400" dirty="0">
                <a:solidFill>
                  <a:schemeClr val="tx1"/>
                </a:solidFill>
                <a:effectLst/>
              </a:rPr>
              <a:t> Thomas </a:t>
            </a:r>
            <a:r>
              <a:rPr lang="en-US" sz="2400" dirty="0" err="1">
                <a:solidFill>
                  <a:schemeClr val="tx1"/>
                </a:solidFill>
                <a:effectLst/>
              </a:rPr>
              <a:t>Dehling</a:t>
            </a:r>
            <a:r>
              <a:rPr lang="en-US" sz="2400" dirty="0">
                <a:solidFill>
                  <a:schemeClr val="tx1"/>
                </a:solidFill>
                <a:effectLst/>
              </a:rPr>
              <a:t> (Germany) as the Vice-Chair</a:t>
            </a:r>
            <a:r>
              <a:rPr lang="en-US" sz="2400" dirty="0">
                <a:effectLst/>
              </a:rPr>
              <a:t> for the period of 2017-2020.  </a:t>
            </a:r>
            <a:endParaRPr lang="en-US" sz="2400" dirty="0" smtClean="0">
              <a:effectLst/>
            </a:endParaRPr>
          </a:p>
          <a:p>
            <a:pPr marL="0" indent="0" algn="just">
              <a:buNone/>
            </a:pPr>
            <a:r>
              <a:rPr lang="en-US" sz="2400" dirty="0" smtClean="0">
                <a:effectLst/>
              </a:rPr>
              <a:t>The </a:t>
            </a:r>
            <a:r>
              <a:rPr lang="en-US" sz="2400" dirty="0">
                <a:effectLst/>
              </a:rPr>
              <a:t>next meeting of the IRCC is planned to be held </a:t>
            </a:r>
            <a:r>
              <a:rPr lang="en-US" sz="2400" dirty="0">
                <a:solidFill>
                  <a:schemeClr val="tx1"/>
                </a:solidFill>
                <a:effectLst/>
              </a:rPr>
              <a:t>in Goa, India, from 4 to 6 June 2018,</a:t>
            </a:r>
            <a:r>
              <a:rPr lang="en-US" sz="2400" dirty="0">
                <a:effectLst/>
              </a:rPr>
              <a:t> </a:t>
            </a:r>
            <a:r>
              <a:rPr lang="en-GB" sz="2400" dirty="0" smtClean="0">
                <a:effectLst/>
              </a:rPr>
              <a:t>preceded </a:t>
            </a:r>
            <a:r>
              <a:rPr lang="en-GB" sz="2400" dirty="0">
                <a:effectLst/>
              </a:rPr>
              <a:t>by the </a:t>
            </a:r>
            <a:r>
              <a:rPr lang="en-GB" sz="2400" dirty="0" smtClean="0">
                <a:effectLst/>
              </a:rPr>
              <a:t>16</a:t>
            </a:r>
            <a:r>
              <a:rPr lang="en-GB" sz="2400" baseline="30000" dirty="0" smtClean="0">
                <a:effectLst/>
              </a:rPr>
              <a:t>th</a:t>
            </a:r>
            <a:r>
              <a:rPr lang="en-GB" sz="2400" dirty="0" smtClean="0">
                <a:effectLst/>
              </a:rPr>
              <a:t> </a:t>
            </a:r>
            <a:r>
              <a:rPr lang="en-GB" sz="2400" dirty="0">
                <a:effectLst/>
              </a:rPr>
              <a:t>meeting of the Capacity Building Sub-Committee (</a:t>
            </a:r>
            <a:r>
              <a:rPr lang="en-GB" sz="2400" dirty="0" smtClean="0">
                <a:effectLst/>
              </a:rPr>
              <a:t>CBSC16) </a:t>
            </a:r>
            <a:r>
              <a:rPr lang="en-GB" sz="2400" dirty="0">
                <a:effectLst/>
              </a:rPr>
              <a:t>from </a:t>
            </a:r>
            <a:r>
              <a:rPr lang="en-GB" sz="2400" dirty="0" smtClean="0">
                <a:effectLst/>
              </a:rPr>
              <a:t>30 May </a:t>
            </a:r>
            <a:r>
              <a:rPr lang="en-GB" sz="2400" dirty="0">
                <a:effectLst/>
              </a:rPr>
              <a:t>to </a:t>
            </a:r>
            <a:r>
              <a:rPr lang="en-GB" sz="2400" dirty="0" smtClean="0">
                <a:effectLst/>
              </a:rPr>
              <a:t>1 </a:t>
            </a:r>
            <a:r>
              <a:rPr lang="en-GB" sz="2400" dirty="0" smtClean="0">
                <a:effectLst/>
              </a:rPr>
              <a:t>June 2017.</a:t>
            </a:r>
            <a:endParaRPr lang="en-GB" sz="2400" dirty="0">
              <a:effectLst/>
            </a:endParaRPr>
          </a:p>
          <a:p>
            <a:pPr marL="0" indent="0" algn="just">
              <a:buNone/>
            </a:pPr>
            <a:endParaRPr lang="en-AU" sz="2800" dirty="0">
              <a:effectLst/>
            </a:endParaRPr>
          </a:p>
        </p:txBody>
      </p:sp>
    </p:spTree>
    <p:extLst>
      <p:ext uri="{BB962C8B-B14F-4D97-AF65-F5344CB8AC3E}">
        <p14:creationId xmlns:p14="http://schemas.microsoft.com/office/powerpoint/2010/main" val="4225272663"/>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042" y="-27384"/>
            <a:ext cx="7429500" cy="1139825"/>
          </a:xfrm>
        </p:spPr>
        <p:txBody>
          <a:bodyPr/>
          <a:lstStyle/>
          <a:p>
            <a:pPr algn="ctr"/>
            <a:r>
              <a:rPr lang="en-US" dirty="0" smtClean="0"/>
              <a:t/>
            </a:r>
            <a:br>
              <a:rPr lang="en-US" dirty="0" smtClean="0"/>
            </a:br>
            <a:r>
              <a:rPr lang="en-US" b="1" u="sng" dirty="0" smtClean="0"/>
              <a:t>IRCC-9 </a:t>
            </a:r>
            <a:r>
              <a:rPr lang="en-US" b="1" u="sng" dirty="0" smtClean="0"/>
              <a:t>Participants</a:t>
            </a:r>
            <a:endParaRPr lang="en-AU" b="1" u="sng" dirty="0"/>
          </a:p>
        </p:txBody>
      </p:sp>
      <p:sp>
        <p:nvSpPr>
          <p:cNvPr id="3" name="Content Placeholder 2"/>
          <p:cNvSpPr>
            <a:spLocks noGrp="1"/>
          </p:cNvSpPr>
          <p:nvPr>
            <p:ph idx="1"/>
          </p:nvPr>
        </p:nvSpPr>
        <p:spPr>
          <a:xfrm>
            <a:off x="251520" y="1628800"/>
            <a:ext cx="8712968" cy="4530725"/>
          </a:xfrm>
        </p:spPr>
        <p:txBody>
          <a:bodyPr/>
          <a:lstStyle/>
          <a:p>
            <a:endParaRPr lang="en-AU" dirty="0" smtClean="0">
              <a:effectLst/>
            </a:endParaRPr>
          </a:p>
          <a:p>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043608" y="1412776"/>
            <a:ext cx="6984776" cy="4746749"/>
          </a:xfrm>
          <a:prstGeom prst="rect">
            <a:avLst/>
          </a:prstGeom>
        </p:spPr>
      </p:pic>
    </p:spTree>
    <p:extLst>
      <p:ext uri="{BB962C8B-B14F-4D97-AF65-F5344CB8AC3E}">
        <p14:creationId xmlns:p14="http://schemas.microsoft.com/office/powerpoint/2010/main" val="400880891"/>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042" y="-243408"/>
            <a:ext cx="7429500" cy="1139825"/>
          </a:xfrm>
        </p:spPr>
        <p:txBody>
          <a:bodyPr/>
          <a:lstStyle/>
          <a:p>
            <a:pPr algn="ctr"/>
            <a:r>
              <a:rPr lang="en-US" dirty="0" smtClean="0"/>
              <a:t/>
            </a:r>
            <a:br>
              <a:rPr lang="en-US" dirty="0" smtClean="0"/>
            </a:br>
            <a:r>
              <a:rPr lang="en-US" b="1" u="sng" dirty="0" smtClean="0"/>
              <a:t>IRCC-9</a:t>
            </a:r>
            <a:endParaRPr lang="en-AU" b="1" u="sng" dirty="0"/>
          </a:p>
        </p:txBody>
      </p:sp>
      <p:sp>
        <p:nvSpPr>
          <p:cNvPr id="3" name="Content Placeholder 2"/>
          <p:cNvSpPr>
            <a:spLocks noGrp="1"/>
          </p:cNvSpPr>
          <p:nvPr>
            <p:ph idx="1"/>
          </p:nvPr>
        </p:nvSpPr>
        <p:spPr>
          <a:xfrm>
            <a:off x="35496" y="1196752"/>
            <a:ext cx="8712968" cy="4530725"/>
          </a:xfrm>
        </p:spPr>
        <p:txBody>
          <a:bodyPr/>
          <a:lstStyle/>
          <a:p>
            <a:pPr algn="just"/>
            <a:endParaRPr lang="en-GB" sz="2400" dirty="0" smtClean="0">
              <a:effectLst/>
            </a:endParaRPr>
          </a:p>
          <a:p>
            <a:pPr algn="just"/>
            <a:r>
              <a:rPr lang="en-GB" sz="2400" dirty="0">
                <a:effectLst/>
              </a:rPr>
              <a:t>R</a:t>
            </a:r>
            <a:r>
              <a:rPr lang="en-GB" sz="2400" dirty="0" smtClean="0">
                <a:effectLst/>
              </a:rPr>
              <a:t>eviewed </a:t>
            </a:r>
            <a:r>
              <a:rPr lang="en-GB" sz="2400" dirty="0">
                <a:effectLst/>
              </a:rPr>
              <a:t>the reports and activities of the RHCs and its subordinate bodies, </a:t>
            </a:r>
            <a:endParaRPr lang="en-GB" sz="2400" dirty="0" smtClean="0">
              <a:effectLst/>
            </a:endParaRPr>
          </a:p>
          <a:p>
            <a:pPr algn="just"/>
            <a:r>
              <a:rPr lang="en-US" sz="2400" dirty="0">
                <a:effectLst/>
              </a:rPr>
              <a:t>C</a:t>
            </a:r>
            <a:r>
              <a:rPr lang="en-US" sz="2400" dirty="0" smtClean="0">
                <a:effectLst/>
              </a:rPr>
              <a:t>onsidered </a:t>
            </a:r>
            <a:r>
              <a:rPr lang="en-US" sz="2400" dirty="0">
                <a:effectLst/>
              </a:rPr>
              <a:t>the outcomes of the 1</a:t>
            </a:r>
            <a:r>
              <a:rPr lang="en-US" sz="2400" baseline="30000" dirty="0">
                <a:effectLst/>
              </a:rPr>
              <a:t>st</a:t>
            </a:r>
            <a:r>
              <a:rPr lang="en-US" sz="2400" dirty="0">
                <a:effectLst/>
              </a:rPr>
              <a:t> Session of the IHO Assembly </a:t>
            </a:r>
            <a:r>
              <a:rPr lang="en-AU" sz="2400" dirty="0">
                <a:effectLst/>
              </a:rPr>
              <a:t>(A-1),</a:t>
            </a:r>
            <a:r>
              <a:rPr lang="en-AU" sz="2400" i="1" dirty="0">
                <a:effectLst/>
              </a:rPr>
              <a:t> </a:t>
            </a:r>
            <a:endParaRPr lang="en-AU" sz="2400" i="1" dirty="0" smtClean="0">
              <a:effectLst/>
            </a:endParaRPr>
          </a:p>
          <a:p>
            <a:pPr algn="just"/>
            <a:r>
              <a:rPr lang="en-AU" sz="2400" dirty="0">
                <a:effectLst/>
              </a:rPr>
              <a:t>A</a:t>
            </a:r>
            <a:r>
              <a:rPr lang="en-AU" sz="2400" dirty="0" smtClean="0">
                <a:effectLst/>
              </a:rPr>
              <a:t>cknowledged </a:t>
            </a:r>
            <a:r>
              <a:rPr lang="en-US" sz="2400" dirty="0">
                <a:effectLst/>
              </a:rPr>
              <a:t>the accomplishments and challenges of the Capacity Building </a:t>
            </a:r>
            <a:r>
              <a:rPr lang="en-US" sz="2400" dirty="0" err="1">
                <a:effectLst/>
              </a:rPr>
              <a:t>programme</a:t>
            </a:r>
            <a:r>
              <a:rPr lang="en-US" sz="2400" dirty="0">
                <a:effectLst/>
              </a:rPr>
              <a:t> and IBSC activities, </a:t>
            </a:r>
            <a:endParaRPr lang="en-US" sz="2400" dirty="0" smtClean="0">
              <a:effectLst/>
            </a:endParaRPr>
          </a:p>
          <a:p>
            <a:pPr algn="just"/>
            <a:r>
              <a:rPr lang="en-US" sz="2400" dirty="0">
                <a:effectLst/>
              </a:rPr>
              <a:t>E</a:t>
            </a:r>
            <a:r>
              <a:rPr lang="en-US" sz="2400" dirty="0" smtClean="0">
                <a:effectLst/>
              </a:rPr>
              <a:t>xamined </a:t>
            </a:r>
            <a:r>
              <a:rPr lang="en-US" sz="2400" dirty="0">
                <a:effectLst/>
              </a:rPr>
              <a:t>the developments on </a:t>
            </a:r>
            <a:r>
              <a:rPr lang="en-AU" sz="2400" dirty="0">
                <a:effectLst/>
              </a:rPr>
              <a:t>Crowd-Sourced Bathymetry and maximizing the use of hydrographic data and </a:t>
            </a:r>
            <a:endParaRPr lang="en-AU" sz="2400" dirty="0" smtClean="0">
              <a:effectLst/>
            </a:endParaRPr>
          </a:p>
          <a:p>
            <a:pPr algn="just"/>
            <a:r>
              <a:rPr lang="en-AU" sz="2400" dirty="0">
                <a:effectLst/>
              </a:rPr>
              <a:t>C</a:t>
            </a:r>
            <a:r>
              <a:rPr lang="en-AU" sz="2400" dirty="0" smtClean="0">
                <a:effectLst/>
              </a:rPr>
              <a:t>onsidered </a:t>
            </a:r>
            <a:r>
              <a:rPr lang="en-AU" sz="2400" dirty="0">
                <a:effectLst/>
              </a:rPr>
              <a:t>issues related to the </a:t>
            </a:r>
            <a:r>
              <a:rPr lang="en-US" sz="2400" dirty="0">
                <a:effectLst/>
              </a:rPr>
              <a:t>Worldwide ENC Database (WEND)</a:t>
            </a:r>
            <a:r>
              <a:rPr lang="en-GB" sz="2400" dirty="0" smtClean="0">
                <a:effectLst/>
              </a:rPr>
              <a:t>.  </a:t>
            </a:r>
            <a:endParaRPr lang="en-GB" sz="2400" dirty="0" smtClean="0">
              <a:effectLst/>
            </a:endParaRPr>
          </a:p>
          <a:p>
            <a:endParaRPr lang="en-GB" dirty="0" smtClean="0">
              <a:effectLst/>
            </a:endParaRPr>
          </a:p>
          <a:p>
            <a:endParaRPr lang="en-US" dirty="0"/>
          </a:p>
        </p:txBody>
      </p:sp>
    </p:spTree>
    <p:extLst>
      <p:ext uri="{BB962C8B-B14F-4D97-AF65-F5344CB8AC3E}">
        <p14:creationId xmlns:p14="http://schemas.microsoft.com/office/powerpoint/2010/main" val="4273172782"/>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042" y="-315416"/>
            <a:ext cx="7429500" cy="1139825"/>
          </a:xfrm>
        </p:spPr>
        <p:txBody>
          <a:bodyPr/>
          <a:lstStyle/>
          <a:p>
            <a:pPr algn="ctr"/>
            <a:r>
              <a:rPr lang="en-US" dirty="0" smtClean="0"/>
              <a:t/>
            </a:r>
            <a:br>
              <a:rPr lang="en-US" dirty="0" smtClean="0"/>
            </a:br>
            <a:r>
              <a:rPr lang="en-US" b="1" u="sng" dirty="0" smtClean="0"/>
              <a:t>IRCC-9</a:t>
            </a:r>
            <a:endParaRPr lang="en-AU" b="1" u="sng" dirty="0"/>
          </a:p>
        </p:txBody>
      </p:sp>
      <p:sp>
        <p:nvSpPr>
          <p:cNvPr id="3" name="Content Placeholder 2"/>
          <p:cNvSpPr>
            <a:spLocks noGrp="1"/>
          </p:cNvSpPr>
          <p:nvPr>
            <p:ph idx="1"/>
          </p:nvPr>
        </p:nvSpPr>
        <p:spPr>
          <a:xfrm>
            <a:off x="35496" y="980728"/>
            <a:ext cx="8712968" cy="4530725"/>
          </a:xfrm>
        </p:spPr>
        <p:txBody>
          <a:bodyPr/>
          <a:lstStyle/>
          <a:p>
            <a:pPr algn="just"/>
            <a:r>
              <a:rPr lang="en-US" sz="2400" dirty="0">
                <a:effectLst/>
              </a:rPr>
              <a:t>The meeting considered at the regional level the key achievements and developments on the status of surveys and charting, on the harmonization of depth data and its presentation in ENCs, the provision of the joint regional bathymetric databases, on the implementation of harmonized chart datum, on the parallel processing of all ENC and paper chart issues, on the progress of Marine Spatial Data Infrastructures and on the broad aspects related to the use of official S-57 data in the leisure craft market.  </a:t>
            </a:r>
            <a:endParaRPr lang="en-US" sz="2400" dirty="0" smtClean="0">
              <a:effectLst/>
            </a:endParaRPr>
          </a:p>
          <a:p>
            <a:pPr algn="just"/>
            <a:r>
              <a:rPr lang="en-US" sz="2400" dirty="0" smtClean="0">
                <a:effectLst/>
              </a:rPr>
              <a:t>The </a:t>
            </a:r>
            <a:r>
              <a:rPr lang="en-US" sz="2400" dirty="0">
                <a:effectLst/>
              </a:rPr>
              <a:t>Committee noted with satisfaction that some regions had made significant progress in eliminating overlaps, properly assessing CATZOCs and addressing gaps in a consistent way and that regional </a:t>
            </a:r>
            <a:r>
              <a:rPr lang="en-US" sz="2400" dirty="0" err="1">
                <a:effectLst/>
              </a:rPr>
              <a:t>geoportals</a:t>
            </a:r>
            <a:r>
              <a:rPr lang="en-US" sz="2400" dirty="0">
                <a:effectLst/>
              </a:rPr>
              <a:t> with ENC data had been established to facilitate harmonization of charts and risk assessment.</a:t>
            </a:r>
          </a:p>
          <a:p>
            <a:pPr algn="just"/>
            <a:endParaRPr lang="en-GB" sz="2800" dirty="0" smtClean="0">
              <a:effectLst/>
            </a:endParaRPr>
          </a:p>
        </p:txBody>
      </p:sp>
    </p:spTree>
    <p:extLst>
      <p:ext uri="{BB962C8B-B14F-4D97-AF65-F5344CB8AC3E}">
        <p14:creationId xmlns:p14="http://schemas.microsoft.com/office/powerpoint/2010/main" val="1252304248"/>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476672"/>
            <a:ext cx="8424862" cy="5256212"/>
          </a:xfrm>
        </p:spPr>
        <p:txBody>
          <a:bodyPr/>
          <a:lstStyle/>
          <a:p>
            <a:pPr marL="0" indent="0" algn="ctr">
              <a:buNone/>
            </a:pPr>
            <a:r>
              <a:rPr lang="en-US" b="1" u="sng" dirty="0" smtClean="0"/>
              <a:t>IRCC-9</a:t>
            </a:r>
          </a:p>
          <a:p>
            <a:pPr marL="0" indent="0" algn="ctr">
              <a:buNone/>
            </a:pPr>
            <a:endParaRPr lang="en-US" b="1" u="sng" dirty="0" smtClean="0"/>
          </a:p>
          <a:p>
            <a:pPr marL="0" indent="0" algn="just">
              <a:buNone/>
            </a:pPr>
            <a:r>
              <a:rPr lang="en-US" sz="2400" dirty="0" smtClean="0">
                <a:effectLst/>
              </a:rPr>
              <a:t>The </a:t>
            </a:r>
            <a:r>
              <a:rPr lang="en-US" sz="2400" dirty="0">
                <a:effectLst/>
              </a:rPr>
              <a:t>Committee received reports on the progress made in all the Pacific Island Countries and Territories (PICTs) with respect to governance of hydrographic </a:t>
            </a:r>
            <a:r>
              <a:rPr lang="en-US" sz="2400" dirty="0" smtClean="0">
                <a:effectLst/>
              </a:rPr>
              <a:t>activities</a:t>
            </a:r>
            <a:r>
              <a:rPr lang="en-GB" sz="2800" dirty="0" smtClean="0">
                <a:effectLst/>
              </a:rPr>
              <a:t>. </a:t>
            </a:r>
          </a:p>
          <a:p>
            <a:pPr marL="0" indent="0" algn="just">
              <a:buNone/>
            </a:pPr>
            <a:r>
              <a:rPr lang="en-US" sz="2400" dirty="0" smtClean="0">
                <a:effectLst/>
              </a:rPr>
              <a:t>Reports </a:t>
            </a:r>
            <a:r>
              <a:rPr lang="en-US" sz="2400" dirty="0">
                <a:effectLst/>
              </a:rPr>
              <a:t>presented additional contributions from Member States to regional projects from Mexico to the </a:t>
            </a:r>
            <a:r>
              <a:rPr lang="en-US" sz="2400" dirty="0" err="1">
                <a:effectLst/>
              </a:rPr>
              <a:t>Meso</a:t>
            </a:r>
            <a:r>
              <a:rPr lang="en-US" sz="2400" dirty="0">
                <a:effectLst/>
              </a:rPr>
              <a:t>-America and Caribbean Sea area providing training through its FOCAHIMECA Project, from France to the Western and Central Africa Definition Study, from the United Kingdom with the Commonwealth Marine Economies </a:t>
            </a:r>
            <a:r>
              <a:rPr lang="en-US" sz="2400" dirty="0" err="1">
                <a:effectLst/>
              </a:rPr>
              <a:t>Programme</a:t>
            </a:r>
            <a:r>
              <a:rPr lang="en-US" sz="2400" dirty="0">
                <a:effectLst/>
              </a:rPr>
              <a:t>, with the Overseas Territories Seabed Mapping </a:t>
            </a:r>
            <a:r>
              <a:rPr lang="en-US" sz="2400" dirty="0" err="1">
                <a:effectLst/>
              </a:rPr>
              <a:t>Programme</a:t>
            </a:r>
            <a:r>
              <a:rPr lang="en-US" sz="2400" dirty="0">
                <a:effectLst/>
              </a:rPr>
              <a:t> and with the Scoping Study in the </a:t>
            </a:r>
            <a:r>
              <a:rPr lang="en-US" sz="2400" dirty="0" err="1">
                <a:effectLst/>
              </a:rPr>
              <a:t>Organisation</a:t>
            </a:r>
            <a:r>
              <a:rPr lang="en-US" sz="2400" dirty="0">
                <a:effectLst/>
              </a:rPr>
              <a:t> of the Eastern Caribbean States (OECS).  </a:t>
            </a:r>
          </a:p>
          <a:p>
            <a:pPr marL="0" indent="0" algn="just">
              <a:buNone/>
            </a:pPr>
            <a:endParaRPr lang="en-GB" sz="2800" dirty="0">
              <a:effectLst/>
            </a:endParaRPr>
          </a:p>
          <a:p>
            <a:pPr marL="0" indent="0" algn="just">
              <a:buNone/>
            </a:pPr>
            <a:endParaRPr lang="en-AU" sz="2800" dirty="0">
              <a:effectLst/>
            </a:endParaRPr>
          </a:p>
        </p:txBody>
      </p:sp>
    </p:spTree>
    <p:extLst>
      <p:ext uri="{BB962C8B-B14F-4D97-AF65-F5344CB8AC3E}">
        <p14:creationId xmlns:p14="http://schemas.microsoft.com/office/powerpoint/2010/main" val="3270629738"/>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23528" y="-27384"/>
            <a:ext cx="8568952" cy="5256212"/>
          </a:xfrm>
        </p:spPr>
        <p:txBody>
          <a:bodyPr/>
          <a:lstStyle/>
          <a:p>
            <a:pPr marL="0" indent="0" algn="ctr">
              <a:buNone/>
            </a:pPr>
            <a:endParaRPr lang="en-US" b="1" u="sng" dirty="0" smtClean="0"/>
          </a:p>
          <a:p>
            <a:pPr marL="0" indent="0" algn="ctr">
              <a:buNone/>
            </a:pPr>
            <a:r>
              <a:rPr lang="en-US" b="1" u="sng" dirty="0" smtClean="0"/>
              <a:t>IRCC-9</a:t>
            </a:r>
            <a:endParaRPr lang="en-US" b="1" u="sng" dirty="0" smtClean="0"/>
          </a:p>
          <a:p>
            <a:pPr marL="0" indent="0" algn="just">
              <a:buNone/>
            </a:pPr>
            <a:endParaRPr lang="en-GB" sz="2800" dirty="0">
              <a:effectLst/>
            </a:endParaRPr>
          </a:p>
          <a:p>
            <a:pPr marL="0" indent="0" algn="just">
              <a:buNone/>
            </a:pPr>
            <a:r>
              <a:rPr lang="en-US" sz="2400" dirty="0" smtClean="0">
                <a:effectLst/>
              </a:rPr>
              <a:t>The </a:t>
            </a:r>
            <a:r>
              <a:rPr lang="en-US" sz="2400" dirty="0">
                <a:effectLst/>
              </a:rPr>
              <a:t>meeting </a:t>
            </a:r>
            <a:r>
              <a:rPr lang="en-US" sz="2400" dirty="0" smtClean="0">
                <a:effectLst/>
              </a:rPr>
              <a:t>identified </a:t>
            </a:r>
            <a:r>
              <a:rPr lang="en-US" sz="2400" dirty="0">
                <a:effectLst/>
              </a:rPr>
              <a:t>the importance of the Crowd-Sourced Bathymetry Working Group, the Nippon Foundation support to the GEBCO Seabed 2030 Project and the need for additional engagement on data gathering in several forums.</a:t>
            </a:r>
          </a:p>
          <a:p>
            <a:pPr marL="0" indent="0" algn="just">
              <a:buNone/>
            </a:pPr>
            <a:r>
              <a:rPr lang="en-US" sz="2400" dirty="0">
                <a:effectLst/>
              </a:rPr>
              <a:t>The Committee received reports on the development of an IHO Satellite-Derived Bathymetry assessment and charting </a:t>
            </a:r>
            <a:r>
              <a:rPr lang="en-US" sz="2400" dirty="0" err="1">
                <a:effectLst/>
              </a:rPr>
              <a:t>programme</a:t>
            </a:r>
            <a:r>
              <a:rPr lang="en-US" sz="2400" dirty="0">
                <a:effectLst/>
              </a:rPr>
              <a:t> for uncharted or poorly charted areas, on matters related to the future of the paper chart, to the implementation of S-100 product specifications, to the increasing need for improved data and navigational products (through e-navigation and marine services portfolios - MSPs) to support the effective and sustainable use of maritime spaces and their natural resources.</a:t>
            </a:r>
          </a:p>
          <a:p>
            <a:pPr marL="0" indent="0" algn="just">
              <a:buNone/>
            </a:pPr>
            <a:endParaRPr lang="en-GB" sz="2800" dirty="0">
              <a:effectLst/>
            </a:endParaRPr>
          </a:p>
          <a:p>
            <a:pPr marL="0" indent="0" algn="just">
              <a:buNone/>
            </a:pPr>
            <a:endParaRPr lang="en-AU" sz="2800" dirty="0">
              <a:effectLst/>
            </a:endParaRPr>
          </a:p>
        </p:txBody>
      </p:sp>
    </p:spTree>
    <p:extLst>
      <p:ext uri="{BB962C8B-B14F-4D97-AF65-F5344CB8AC3E}">
        <p14:creationId xmlns:p14="http://schemas.microsoft.com/office/powerpoint/2010/main" val="498230414"/>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610" y="476672"/>
            <a:ext cx="8424862" cy="5256212"/>
          </a:xfrm>
        </p:spPr>
        <p:txBody>
          <a:bodyPr/>
          <a:lstStyle/>
          <a:p>
            <a:pPr marL="0" indent="0" algn="ctr">
              <a:buNone/>
            </a:pPr>
            <a:r>
              <a:rPr lang="en-US" b="1" u="sng" dirty="0" smtClean="0"/>
              <a:t>IRCC-9</a:t>
            </a:r>
            <a:endParaRPr lang="en-US" b="1" u="sng" dirty="0" smtClean="0"/>
          </a:p>
          <a:p>
            <a:pPr marL="0" indent="0" algn="just">
              <a:buNone/>
            </a:pPr>
            <a:r>
              <a:rPr lang="en-US" sz="2400" dirty="0" smtClean="0">
                <a:effectLst/>
              </a:rPr>
              <a:t>The </a:t>
            </a:r>
            <a:r>
              <a:rPr lang="en-US" sz="2400" dirty="0">
                <a:effectLst/>
              </a:rPr>
              <a:t>meeting reviewed progress towards the full implementation of the WEND Principles, the guidance for the preparation and maintenance of INT Chart and ENC Schemes, the need to implement ENC scheming at the regional level, the challenges for coordinating INT Chart schemes and improving ENC coverage, in particular the establishment of consistent INT schemes in semi-closed basins.  </a:t>
            </a:r>
            <a:endParaRPr lang="en-US" sz="2400" dirty="0" smtClean="0">
              <a:effectLst/>
            </a:endParaRPr>
          </a:p>
          <a:p>
            <a:pPr marL="0" indent="0" algn="just">
              <a:buNone/>
            </a:pPr>
            <a:r>
              <a:rPr lang="en-US" sz="2400" dirty="0" smtClean="0">
                <a:effectLst/>
              </a:rPr>
              <a:t>The </a:t>
            </a:r>
            <a:r>
              <a:rPr lang="en-US" sz="2400" dirty="0">
                <a:effectLst/>
              </a:rPr>
              <a:t>Committee urged Regional Hydrographic Commissions to seek to resolve ENCs overlaps in small scale usage bands which pose significant risks to navigation and endorsed a proposed draft IHO Resolution for eliminating overlapping ENCs.  </a:t>
            </a:r>
            <a:endParaRPr lang="en-US" sz="2400" dirty="0" smtClean="0">
              <a:effectLst/>
            </a:endParaRPr>
          </a:p>
          <a:p>
            <a:pPr marL="0" indent="0" algn="just">
              <a:buNone/>
            </a:pPr>
            <a:r>
              <a:rPr lang="en-US" sz="2400" dirty="0" smtClean="0">
                <a:effectLst/>
              </a:rPr>
              <a:t>The </a:t>
            </a:r>
            <a:r>
              <a:rPr lang="en-US" sz="2400" dirty="0">
                <a:effectLst/>
              </a:rPr>
              <a:t>importance of providing CATZOC information in all ENCs was considered, in particular to support the work of the RHCs in risk analysis.</a:t>
            </a:r>
          </a:p>
          <a:p>
            <a:pPr marL="0" indent="0" algn="just">
              <a:buNone/>
            </a:pPr>
            <a:endParaRPr lang="en-AU" sz="2800" dirty="0">
              <a:effectLst/>
            </a:endParaRPr>
          </a:p>
        </p:txBody>
      </p:sp>
    </p:spTree>
    <p:extLst>
      <p:ext uri="{BB962C8B-B14F-4D97-AF65-F5344CB8AC3E}">
        <p14:creationId xmlns:p14="http://schemas.microsoft.com/office/powerpoint/2010/main" val="1565534583"/>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189012"/>
            <a:ext cx="8424862" cy="5256212"/>
          </a:xfrm>
        </p:spPr>
        <p:txBody>
          <a:bodyPr/>
          <a:lstStyle/>
          <a:p>
            <a:pPr marL="0" indent="0" algn="ctr">
              <a:buNone/>
            </a:pPr>
            <a:r>
              <a:rPr lang="en-US" b="1" u="sng" dirty="0" smtClean="0"/>
              <a:t>IRCC-9</a:t>
            </a:r>
            <a:endParaRPr lang="en-US" b="1" u="sng" dirty="0" smtClean="0"/>
          </a:p>
          <a:p>
            <a:pPr marL="0" indent="0" algn="just">
              <a:buNone/>
            </a:pPr>
            <a:r>
              <a:rPr lang="en-US" sz="2400" dirty="0" smtClean="0">
                <a:effectLst/>
              </a:rPr>
              <a:t>The </a:t>
            </a:r>
            <a:r>
              <a:rPr lang="en-US" sz="2400" dirty="0">
                <a:effectLst/>
              </a:rPr>
              <a:t>Committee commended both Regional ENC Coordinating </a:t>
            </a:r>
            <a:r>
              <a:rPr lang="en-US" sz="2400" dirty="0" err="1">
                <a:effectLst/>
              </a:rPr>
              <a:t>Centres</a:t>
            </a:r>
            <a:r>
              <a:rPr lang="en-US" sz="2400" dirty="0">
                <a:effectLst/>
              </a:rPr>
              <a:t> (RENCs) on the work undertaken hitherto to reach maturity and stability and for the support provided to hydrographic offices and end-user service providers, and the IHO Secretariat on the improvements made to the IHO ENC catalogue and other aspects of the infrastructure. </a:t>
            </a:r>
            <a:endParaRPr lang="en-US" sz="2400" dirty="0" smtClean="0">
              <a:effectLst/>
            </a:endParaRPr>
          </a:p>
          <a:p>
            <a:pPr marL="0" indent="0" algn="just">
              <a:buNone/>
            </a:pPr>
            <a:r>
              <a:rPr lang="en-US" sz="2400" dirty="0" smtClean="0">
                <a:effectLst/>
              </a:rPr>
              <a:t>The </a:t>
            </a:r>
            <a:r>
              <a:rPr lang="en-US" sz="2400" dirty="0">
                <a:effectLst/>
              </a:rPr>
              <a:t>meeting considered the need for the RHCs to encourage the Member States in each region to consider making all ENC data available through the RENCs and to release bathymetric datasets or subsets into the public domain via the IHO DCDB.  </a:t>
            </a:r>
            <a:endParaRPr lang="en-US" sz="2400" dirty="0" smtClean="0">
              <a:effectLst/>
            </a:endParaRPr>
          </a:p>
          <a:p>
            <a:pPr marL="0" indent="0" algn="just">
              <a:buNone/>
            </a:pPr>
            <a:r>
              <a:rPr lang="en-US" sz="2400" dirty="0" smtClean="0">
                <a:effectLst/>
              </a:rPr>
              <a:t>The </a:t>
            </a:r>
            <a:r>
              <a:rPr lang="en-US" sz="2400" dirty="0">
                <a:effectLst/>
              </a:rPr>
              <a:t>meeting endorsed a revised statement on the use of Marine Information Overlay (MIO) to assist in drawing attention to any differences between a published paper chart and the corresponding ENC or to assist in displaying Temporary &amp;Preliminary notices for an ENC.</a:t>
            </a:r>
          </a:p>
          <a:p>
            <a:pPr marL="0" indent="0" algn="just">
              <a:buNone/>
            </a:pPr>
            <a:endParaRPr lang="en-GB" sz="2800" dirty="0" smtClean="0">
              <a:effectLst/>
            </a:endParaRPr>
          </a:p>
          <a:p>
            <a:pPr marL="0" indent="0" algn="just">
              <a:buNone/>
            </a:pPr>
            <a:endParaRPr lang="en-AU" sz="2800" dirty="0">
              <a:effectLst/>
            </a:endParaRPr>
          </a:p>
        </p:txBody>
      </p:sp>
    </p:spTree>
    <p:extLst>
      <p:ext uri="{BB962C8B-B14F-4D97-AF65-F5344CB8AC3E}">
        <p14:creationId xmlns:p14="http://schemas.microsoft.com/office/powerpoint/2010/main" val="20471276"/>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p:cNvSpPr>
            <a:spLocks noGrp="1" noChangeArrowheads="1"/>
          </p:cNvSpPr>
          <p:nvPr>
            <p:ph idx="1"/>
          </p:nvPr>
        </p:nvSpPr>
        <p:spPr>
          <a:xfrm>
            <a:off x="395536" y="980728"/>
            <a:ext cx="8424862" cy="5256212"/>
          </a:xfrm>
        </p:spPr>
        <p:txBody>
          <a:bodyPr/>
          <a:lstStyle/>
          <a:p>
            <a:pPr marL="0" indent="0" algn="ctr">
              <a:buNone/>
            </a:pPr>
            <a:r>
              <a:rPr lang="en-US" b="1" u="sng" dirty="0" smtClean="0"/>
              <a:t>IRCC-9</a:t>
            </a:r>
            <a:endParaRPr lang="en-US" b="1" u="sng" dirty="0" smtClean="0"/>
          </a:p>
          <a:p>
            <a:pPr marL="0" indent="0" algn="just">
              <a:buNone/>
            </a:pPr>
            <a:r>
              <a:rPr lang="en-US" sz="2400" dirty="0" smtClean="0">
                <a:effectLst/>
              </a:rPr>
              <a:t>The </a:t>
            </a:r>
            <a:r>
              <a:rPr lang="en-US" sz="2400" dirty="0">
                <a:effectLst/>
              </a:rPr>
              <a:t>IRCC noted the establishment of the Open Geospatial Consortium (OGC) Marine Domain Working Group (Marine DWG), a group of experts that advises OGC on the way forward in relation to the Marine Domain, identifying gaps in the current OGC baseline regarding marine geospatial data and ocean mapping.  </a:t>
            </a:r>
            <a:endParaRPr lang="en-US" sz="2400" dirty="0" smtClean="0">
              <a:effectLst/>
            </a:endParaRPr>
          </a:p>
          <a:p>
            <a:pPr marL="0" indent="0" algn="just">
              <a:buNone/>
            </a:pPr>
            <a:r>
              <a:rPr lang="en-US" sz="2400" dirty="0" smtClean="0">
                <a:effectLst/>
              </a:rPr>
              <a:t>The </a:t>
            </a:r>
            <a:r>
              <a:rPr lang="en-US" sz="2400" dirty="0">
                <a:effectLst/>
              </a:rPr>
              <a:t>cooperation with OGC ensures that the evolving IHO standards are brought to the attention of the OGC, that best practices are used and the latest technical approaches considered.  The meeting was also informed on the development of the Concept Development Initiative - Defining the Future of Marine Spatial Data Infrastructure (MSDI), developed by OGC at the request of the MSDIWG and a newly prepared White Paper on MSDI.</a:t>
            </a:r>
          </a:p>
          <a:p>
            <a:pPr marL="0" indent="0" algn="just">
              <a:buNone/>
            </a:pPr>
            <a:endParaRPr lang="en-AU" sz="2800" dirty="0">
              <a:effectLst/>
            </a:endParaRPr>
          </a:p>
        </p:txBody>
      </p:sp>
    </p:spTree>
    <p:extLst>
      <p:ext uri="{BB962C8B-B14F-4D97-AF65-F5344CB8AC3E}">
        <p14:creationId xmlns:p14="http://schemas.microsoft.com/office/powerpoint/2010/main" val="4225272663"/>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IHO">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IHO</Template>
  <TotalTime>804</TotalTime>
  <Words>1738</Words>
  <Application>Microsoft Office PowerPoint</Application>
  <PresentationFormat>On-screen Show (4:3)</PresentationFormat>
  <Paragraphs>101</Paragraphs>
  <Slides>21</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Narrow</vt:lpstr>
      <vt:lpstr>Times New Roman</vt:lpstr>
      <vt:lpstr>Verdana</vt:lpstr>
      <vt:lpstr>Wingdings</vt:lpstr>
      <vt:lpstr>IHO</vt:lpstr>
      <vt:lpstr>PowerPoint Presentation</vt:lpstr>
      <vt:lpstr>PowerPoint Presentation</vt:lpstr>
      <vt:lpstr> IRCC-9</vt:lpstr>
      <vt:lpstr> IRCC-9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IRCC-9 Participants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Ward</dc:creator>
  <cp:lastModifiedBy>localusr</cp:lastModifiedBy>
  <cp:revision>67</cp:revision>
  <dcterms:created xsi:type="dcterms:W3CDTF">2013-11-11T01:21:15Z</dcterms:created>
  <dcterms:modified xsi:type="dcterms:W3CDTF">2017-09-15T11:28:31Z</dcterms:modified>
</cp:coreProperties>
</file>