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67" r:id="rId4"/>
    <p:sldId id="269" r:id="rId5"/>
    <p:sldId id="270" r:id="rId6"/>
    <p:sldId id="271" r:id="rId7"/>
    <p:sldId id="272" r:id="rId8"/>
    <p:sldId id="273"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78815" autoAdjust="0"/>
  </p:normalViewPr>
  <p:slideViewPr>
    <p:cSldViewPr>
      <p:cViewPr varScale="1">
        <p:scale>
          <a:sx n="59" d="100"/>
          <a:sy n="59" d="100"/>
        </p:scale>
        <p:origin x="1734"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FA909C-D122-4736-AFE4-311DC3E3E363}" type="datetimeFigureOut">
              <a:rPr lang="es-ES" smtClean="0"/>
              <a:t>16/10/2018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4F2D2B-4778-4399-8BBE-B543052E3FD0}" type="slidenum">
              <a:rPr lang="es-ES" smtClean="0"/>
              <a:t>‹Nº›</a:t>
            </a:fld>
            <a:endParaRPr lang="es-ES"/>
          </a:p>
        </p:txBody>
      </p:sp>
    </p:spTree>
    <p:extLst>
      <p:ext uri="{BB962C8B-B14F-4D97-AF65-F5344CB8AC3E}">
        <p14:creationId xmlns:p14="http://schemas.microsoft.com/office/powerpoint/2010/main" val="2548057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smtClean="0"/>
              <a:t>PERIOD: </a:t>
            </a:r>
            <a:br>
              <a:rPr lang="en-US" dirty="0" smtClean="0"/>
            </a:br>
            <a:r>
              <a:rPr lang="en-US" dirty="0" smtClean="0"/>
              <a:t>This report covers the activities of this Commission since its conference in Cádiz in October 18-20, 2016.</a:t>
            </a:r>
            <a:br>
              <a:rPr lang="en-US" dirty="0" smtClean="0"/>
            </a:br>
            <a:r>
              <a:rPr lang="en-US" dirty="0" smtClean="0"/>
              <a:t> </a:t>
            </a:r>
            <a:br>
              <a:rPr lang="en-US" dirty="0" smtClean="0"/>
            </a:br>
            <a:r>
              <a:rPr lang="en-US" dirty="0" smtClean="0"/>
              <a:t>General Characteristics of the region</a:t>
            </a:r>
            <a:br>
              <a:rPr lang="en-US" dirty="0" smtClean="0"/>
            </a:br>
            <a:r>
              <a:rPr lang="en-US" dirty="0" smtClean="0"/>
              <a:t>The area covered by the work of the Commission coincides with charting region G and NAVAREA II area.</a:t>
            </a:r>
            <a:br>
              <a:rPr lang="en-US" dirty="0" smtClean="0"/>
            </a:br>
            <a:r>
              <a:rPr lang="en-US" dirty="0" smtClean="0"/>
              <a:t> </a:t>
            </a:r>
            <a:br>
              <a:rPr lang="en-US" dirty="0" smtClean="0"/>
            </a:br>
            <a:r>
              <a:rPr lang="en-US" dirty="0" smtClean="0"/>
              <a:t>Hydrography and nautical charting of the region are not completely satisfactory. The development of hydrographic capacity is a priority for this region.</a:t>
            </a:r>
            <a:br>
              <a:rPr lang="en-US" dirty="0" smtClean="0"/>
            </a:br>
            <a:r>
              <a:rPr lang="en-US" dirty="0" smtClean="0"/>
              <a:t> </a:t>
            </a:r>
            <a:br>
              <a:rPr lang="en-US" dirty="0" smtClean="0"/>
            </a:br>
            <a:r>
              <a:rPr lang="en-US" dirty="0" err="1" smtClean="0"/>
              <a:t>Nowdays</a:t>
            </a:r>
            <a:r>
              <a:rPr lang="en-US" dirty="0" smtClean="0"/>
              <a:t>, there are six coastal states as members: Cameroon, France, Morocco, Nigeria, Portugal, Spain; Benin, Cabo Verde, Congo, Côte d'Ivoire, Guinea, Guinea-Bissau, Mauritania, Senegal, Togo as associate members, and Angola, Democratic Republic of the Congo, Equatorial Guinea, Gabon, Gambia, Ghana, Liberia, São Tome and Principe, Sierra Leone, UK, USA as observers.</a:t>
            </a:r>
            <a:br>
              <a:rPr lang="en-US" dirty="0" smtClean="0"/>
            </a:br>
            <a:r>
              <a:rPr lang="en-US" dirty="0" smtClean="0"/>
              <a:t> </a:t>
            </a:r>
            <a:br>
              <a:rPr lang="en-US" dirty="0" smtClean="0"/>
            </a:br>
            <a:r>
              <a:rPr lang="en-US" dirty="0" smtClean="0"/>
              <a:t>Zero Candidatures have received to become a member or associate member. As the last Chairman, Captain Aguilar, told me to the observers, please think you about to sign up the statutes. Seven coastal states have bilateral agreement or in progress with other states in the region.</a:t>
            </a:r>
            <a:br>
              <a:rPr lang="en-US" dirty="0" smtClean="0"/>
            </a:br>
            <a:endParaRPr lang="es-ES" dirty="0"/>
          </a:p>
        </p:txBody>
      </p:sp>
      <p:sp>
        <p:nvSpPr>
          <p:cNvPr id="4" name="Marcador de número de diapositiva 3"/>
          <p:cNvSpPr>
            <a:spLocks noGrp="1"/>
          </p:cNvSpPr>
          <p:nvPr>
            <p:ph type="sldNum" sz="quarter" idx="10"/>
          </p:nvPr>
        </p:nvSpPr>
        <p:spPr/>
        <p:txBody>
          <a:bodyPr/>
          <a:lstStyle/>
          <a:p>
            <a:fld id="{C74F2D2B-4778-4399-8BBE-B543052E3FD0}" type="slidenum">
              <a:rPr lang="es-ES" smtClean="0"/>
              <a:t>2</a:t>
            </a:fld>
            <a:endParaRPr lang="es-ES"/>
          </a:p>
        </p:txBody>
      </p:sp>
    </p:spTree>
    <p:extLst>
      <p:ext uri="{BB962C8B-B14F-4D97-AF65-F5344CB8AC3E}">
        <p14:creationId xmlns:p14="http://schemas.microsoft.com/office/powerpoint/2010/main" val="674186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Protocol of Amendments to the Convention of the IHO was approved in 2005, and entered into force on November 8, 2016, </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accordance with the revised governance structure that entered into force on 8 November 2016, the first session of the Assembly of the International Hydrographic Organization was held in the Rainier III Auditorium in Monaco, from 24 to 28 April 2017.  The Assembly replaces the International Hydrographic Conference.</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first meeting of the IHO Council (C-1) took place from 17 to 19 October 2017 in Monaco. The summary report of C-1, together with the list of decisions and actions arising from the meeting, are available from the Council in the IHO website.</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second meeting of the IHO Council (C-2) took place from 9 to 11 October 2017 at London. A brief report will be given during the Conference in accordance with the agenda.</a:t>
            </a:r>
            <a:endParaRPr lang="es-ES"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C74F2D2B-4778-4399-8BBE-B543052E3FD0}" type="slidenum">
              <a:rPr lang="es-ES" smtClean="0"/>
              <a:t>3</a:t>
            </a:fld>
            <a:endParaRPr lang="es-ES"/>
          </a:p>
        </p:txBody>
      </p:sp>
    </p:spTree>
    <p:extLst>
      <p:ext uri="{BB962C8B-B14F-4D97-AF65-F5344CB8AC3E}">
        <p14:creationId xmlns:p14="http://schemas.microsoft.com/office/powerpoint/2010/main" val="1348257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kern="1200" dirty="0" smtClean="0">
                <a:solidFill>
                  <a:schemeClr val="tx1"/>
                </a:solidFill>
                <a:effectLst/>
                <a:latin typeface="+mn-lt"/>
                <a:ea typeface="+mn-ea"/>
                <a:cs typeface="+mn-cs"/>
              </a:rPr>
              <a:t>The Assembly agreed 30 decisions including the approval of the Work </a:t>
            </a:r>
            <a:r>
              <a:rPr lang="en-US" sz="1200" kern="1200" dirty="0" err="1" smtClean="0">
                <a:solidFill>
                  <a:schemeClr val="tx1"/>
                </a:solidFill>
                <a:effectLst/>
                <a:latin typeface="+mn-lt"/>
                <a:ea typeface="+mn-ea"/>
                <a:cs typeface="+mn-cs"/>
              </a:rPr>
              <a:t>Programme</a:t>
            </a:r>
            <a:r>
              <a:rPr lang="en-US" sz="1200" kern="1200" dirty="0" smtClean="0">
                <a:solidFill>
                  <a:schemeClr val="tx1"/>
                </a:solidFill>
                <a:effectLst/>
                <a:latin typeface="+mn-lt"/>
                <a:ea typeface="+mn-ea"/>
                <a:cs typeface="+mn-cs"/>
              </a:rPr>
              <a:t> and Budget of the Organization for the next three-year period. </a:t>
            </a:r>
            <a:endParaRPr lang="es-E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Main fact was the election of the Secretary-General and Directors for the forthcoming period: </a:t>
            </a:r>
          </a:p>
          <a:p>
            <a:endParaRPr lang="en-US" sz="1200" kern="1200" dirty="0" smtClean="0">
              <a:solidFill>
                <a:schemeClr val="tx1"/>
              </a:solidFill>
              <a:effectLst/>
              <a:latin typeface="+mn-lt"/>
              <a:ea typeface="+mn-ea"/>
              <a:cs typeface="+mn-cs"/>
            </a:endParaRPr>
          </a:p>
          <a:p>
            <a:pPr marL="171450" indent="-171450">
              <a:buFontTx/>
              <a:buChar char="-"/>
            </a:pPr>
            <a:r>
              <a:rPr lang="en-US" sz="1200" kern="1200" dirty="0" err="1" smtClean="0">
                <a:solidFill>
                  <a:schemeClr val="tx1"/>
                </a:solidFill>
                <a:effectLst/>
                <a:latin typeface="+mn-lt"/>
                <a:ea typeface="+mn-ea"/>
                <a:cs typeface="+mn-cs"/>
              </a:rPr>
              <a:t>Dr</a:t>
            </a:r>
            <a:r>
              <a:rPr lang="en-US" sz="1200" kern="1200" dirty="0" smtClean="0">
                <a:solidFill>
                  <a:schemeClr val="tx1"/>
                </a:solidFill>
                <a:effectLst/>
                <a:latin typeface="+mn-lt"/>
                <a:ea typeface="+mn-ea"/>
                <a:cs typeface="+mn-cs"/>
              </a:rPr>
              <a:t> Mathias Jonas (Germany) was elected as the next Secretary-General</a:t>
            </a:r>
          </a:p>
          <a:p>
            <a:pPr marL="171450" indent="-171450">
              <a:buFontTx/>
              <a:buChar char="-"/>
            </a:pPr>
            <a:r>
              <a:rPr lang="en-US" sz="1200" kern="1200" dirty="0" smtClean="0">
                <a:solidFill>
                  <a:schemeClr val="tx1"/>
                </a:solidFill>
                <a:effectLst/>
                <a:latin typeface="+mn-lt"/>
                <a:ea typeface="+mn-ea"/>
                <a:cs typeface="+mn-cs"/>
              </a:rPr>
              <a:t>Captain Abraham </a:t>
            </a:r>
            <a:r>
              <a:rPr lang="en-US" sz="1200" kern="1200" dirty="0" err="1" smtClean="0">
                <a:solidFill>
                  <a:schemeClr val="tx1"/>
                </a:solidFill>
                <a:effectLst/>
                <a:latin typeface="+mn-lt"/>
                <a:ea typeface="+mn-ea"/>
                <a:cs typeface="+mn-cs"/>
              </a:rPr>
              <a:t>Kampfer</a:t>
            </a:r>
            <a:r>
              <a:rPr lang="en-US" sz="1200" kern="1200" dirty="0" smtClean="0">
                <a:solidFill>
                  <a:schemeClr val="tx1"/>
                </a:solidFill>
                <a:effectLst/>
                <a:latin typeface="+mn-lt"/>
                <a:ea typeface="+mn-ea"/>
                <a:cs typeface="+mn-cs"/>
              </a:rPr>
              <a:t> (South Africa) was elected as a Director for the period 2017-2023.  </a:t>
            </a:r>
          </a:p>
          <a:p>
            <a:pPr marL="171450" indent="-171450">
              <a:buFontTx/>
              <a:buChar char="-"/>
            </a:pPr>
            <a:r>
              <a:rPr lang="en-US" sz="1200" kern="1200" dirty="0" smtClean="0">
                <a:solidFill>
                  <a:schemeClr val="tx1"/>
                </a:solidFill>
                <a:effectLst/>
                <a:latin typeface="+mn-lt"/>
                <a:ea typeface="+mn-ea"/>
                <a:cs typeface="+mn-cs"/>
              </a:rPr>
              <a:t>Director Mustafa </a:t>
            </a:r>
            <a:r>
              <a:rPr lang="en-US" sz="1200" kern="1200" dirty="0" err="1" smtClean="0">
                <a:solidFill>
                  <a:schemeClr val="tx1"/>
                </a:solidFill>
                <a:effectLst/>
                <a:latin typeface="+mn-lt"/>
                <a:ea typeface="+mn-ea"/>
                <a:cs typeface="+mn-cs"/>
              </a:rPr>
              <a:t>Iptes</a:t>
            </a:r>
            <a:r>
              <a:rPr lang="en-US" sz="1200" kern="1200" dirty="0" smtClean="0">
                <a:solidFill>
                  <a:schemeClr val="tx1"/>
                </a:solidFill>
                <a:effectLst/>
                <a:latin typeface="+mn-lt"/>
                <a:ea typeface="+mn-ea"/>
                <a:cs typeface="+mn-cs"/>
              </a:rPr>
              <a:t> (Turkey) was re-elected as a Director for the period 2017-2020.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During the Assembly was selected the Chairs of Regional HCs to occupy seats on the Council allocated to their RHC. Spain is the representative state by </a:t>
            </a:r>
            <a:r>
              <a:rPr lang="en-US" sz="1200" kern="1200" dirty="0" err="1" smtClean="0">
                <a:solidFill>
                  <a:schemeClr val="tx1"/>
                </a:solidFill>
                <a:effectLst/>
                <a:latin typeface="+mn-lt"/>
                <a:ea typeface="+mn-ea"/>
                <a:cs typeface="+mn-cs"/>
              </a:rPr>
              <a:t>EAtHC</a:t>
            </a:r>
            <a:r>
              <a:rPr lang="en-US"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 The Assembly tasked the Council to conduct a comprehensive review of the Strategic Plan and to provide a draft revised Plan, as appropriate, in time for the consideration of the 2nd ordinary session of the Assembly (A-2).  The Council established a working group for this discrete purpose.</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 The Assembly directed the IRCC to take into account e-learning in the IHO Capacity Building Strategy and to consider using e-learning in its Capacity Building activities.</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 The Assembly tasked the IRCC to encourage the Regional Hydrographic Commissions to consider using satellite derived bathymetry and risk assessment methodologies in uncharted or poorly charted areas</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 Confirmed that the Council is empowered to approve the financial statements and any recommendations for the previous year and the budget estimates and the associated annual work </a:t>
            </a:r>
            <a:r>
              <a:rPr lang="en-US" sz="1200" kern="1200" dirty="0" err="1" smtClean="0">
                <a:solidFill>
                  <a:schemeClr val="tx1"/>
                </a:solidFill>
                <a:effectLst/>
                <a:latin typeface="+mn-lt"/>
                <a:ea typeface="+mn-ea"/>
                <a:cs typeface="+mn-cs"/>
              </a:rPr>
              <a:t>programme</a:t>
            </a:r>
            <a:r>
              <a:rPr lang="en-US" sz="1200" kern="1200" dirty="0" smtClean="0">
                <a:solidFill>
                  <a:schemeClr val="tx1"/>
                </a:solidFill>
                <a:effectLst/>
                <a:latin typeface="+mn-lt"/>
                <a:ea typeface="+mn-ea"/>
                <a:cs typeface="+mn-cs"/>
              </a:rPr>
              <a:t> for each forthcoming year. </a:t>
            </a:r>
            <a:endParaRPr lang="es-ES"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C74F2D2B-4778-4399-8BBE-B543052E3FD0}" type="slidenum">
              <a:rPr lang="es-ES" smtClean="0"/>
              <a:t>4</a:t>
            </a:fld>
            <a:endParaRPr lang="es-ES"/>
          </a:p>
        </p:txBody>
      </p:sp>
    </p:spTree>
    <p:extLst>
      <p:ext uri="{BB962C8B-B14F-4D97-AF65-F5344CB8AC3E}">
        <p14:creationId xmlns:p14="http://schemas.microsoft.com/office/powerpoint/2010/main" val="364602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Tx/>
              <a:buChar char="-"/>
            </a:pPr>
            <a:r>
              <a:rPr lang="en-US" sz="1200" kern="1200" dirty="0" smtClean="0">
                <a:solidFill>
                  <a:schemeClr val="tx1"/>
                </a:solidFill>
                <a:effectLst/>
                <a:latin typeface="+mn-lt"/>
                <a:ea typeface="+mn-ea"/>
                <a:cs typeface="+mn-cs"/>
              </a:rPr>
              <a:t>The Council Members reviewed the general tasks and responsibilities of the Council.</a:t>
            </a:r>
          </a:p>
          <a:p>
            <a:pPr marL="0" indent="0">
              <a:buFontTx/>
              <a:buNone/>
            </a:pPr>
            <a:endParaRPr lang="es-ES" sz="1200" kern="1200" dirty="0" smtClean="0">
              <a:solidFill>
                <a:schemeClr val="tx1"/>
              </a:solidFill>
              <a:effectLst/>
              <a:latin typeface="+mn-lt"/>
              <a:ea typeface="+mn-ea"/>
              <a:cs typeface="+mn-cs"/>
            </a:endParaRPr>
          </a:p>
          <a:p>
            <a:pPr marL="171450" indent="-171450">
              <a:buFontTx/>
              <a:buChar char="-"/>
            </a:pPr>
            <a:r>
              <a:rPr lang="en-US" sz="1200" kern="1200" dirty="0" smtClean="0">
                <a:solidFill>
                  <a:schemeClr val="tx1"/>
                </a:solidFill>
                <a:effectLst/>
                <a:latin typeface="+mn-lt"/>
                <a:ea typeface="+mn-ea"/>
                <a:cs typeface="+mn-cs"/>
              </a:rPr>
              <a:t>The Council identified needs for clarification of the operational control of the subsidiaries, HSSC and IRCC, in view of their routine approval process for their respective proposals. During the Second Assembly, this matter will be resolve.</a:t>
            </a:r>
          </a:p>
          <a:p>
            <a:pPr marL="0" indent="0">
              <a:buFontTx/>
              <a:buNone/>
            </a:pPr>
            <a:endParaRPr lang="es-ES" sz="1200" kern="1200" dirty="0" smtClean="0">
              <a:solidFill>
                <a:schemeClr val="tx1"/>
              </a:solidFill>
              <a:effectLst/>
              <a:latin typeface="+mn-lt"/>
              <a:ea typeface="+mn-ea"/>
              <a:cs typeface="+mn-cs"/>
            </a:endParaRPr>
          </a:p>
          <a:p>
            <a:pPr marL="171450" indent="-171450">
              <a:buFontTx/>
              <a:buChar char="-"/>
            </a:pPr>
            <a:r>
              <a:rPr lang="en-US" sz="1200" kern="1200" dirty="0" smtClean="0">
                <a:solidFill>
                  <a:schemeClr val="tx1"/>
                </a:solidFill>
                <a:effectLst/>
                <a:latin typeface="+mn-lt"/>
                <a:ea typeface="+mn-ea"/>
                <a:cs typeface="+mn-cs"/>
              </a:rPr>
              <a:t>Council decided to establish the Strategic Plan Review Working Group (SPRWG) to conduct a comprehensive Plan and to provide a draft in time for the consideration of the 2nd Assembly. </a:t>
            </a:r>
          </a:p>
          <a:p>
            <a:pPr marL="0" indent="0">
              <a:buFontTx/>
              <a:buNone/>
            </a:pPr>
            <a:endParaRPr lang="es-ES" sz="1200" kern="1200" dirty="0" smtClean="0">
              <a:solidFill>
                <a:schemeClr val="tx1"/>
              </a:solidFill>
              <a:effectLst/>
              <a:latin typeface="+mn-lt"/>
              <a:ea typeface="+mn-ea"/>
              <a:cs typeface="+mn-cs"/>
            </a:endParaRPr>
          </a:p>
          <a:p>
            <a:pPr marL="171450" indent="-171450">
              <a:buFontTx/>
              <a:buChar char="-"/>
            </a:pPr>
            <a:r>
              <a:rPr lang="en-US" sz="1200" kern="1200" dirty="0" smtClean="0">
                <a:solidFill>
                  <a:schemeClr val="tx1"/>
                </a:solidFill>
                <a:effectLst/>
                <a:latin typeface="+mn-lt"/>
                <a:ea typeface="+mn-ea"/>
                <a:cs typeface="+mn-cs"/>
              </a:rPr>
              <a:t>Propose increase the capacity building support at the IHO Secretariat through a recruitment of a new regular staff member.</a:t>
            </a:r>
          </a:p>
          <a:p>
            <a:pPr marL="0" indent="0">
              <a:buFontTx/>
              <a:buNone/>
            </a:pP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Council invited IRCC to consider enlargement of the scope of the Crowd-Sourced Bathymetry Working Group to develop liaison strategies with potential professional crowd source contributors. </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ES"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C74F2D2B-4778-4399-8BBE-B543052E3FD0}" type="slidenum">
              <a:rPr lang="es-ES" smtClean="0"/>
              <a:t>5</a:t>
            </a:fld>
            <a:endParaRPr lang="es-ES"/>
          </a:p>
        </p:txBody>
      </p:sp>
    </p:spTree>
    <p:extLst>
      <p:ext uri="{BB962C8B-B14F-4D97-AF65-F5344CB8AC3E}">
        <p14:creationId xmlns:p14="http://schemas.microsoft.com/office/powerpoint/2010/main" val="4146821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Cooperation with the European Commission - the EU initiatives in the maritime sector have a growing influence on the hydrographic activity of member States. The IHO has recognized its importance under the MoU signed in 2012. France represent the - -Commission to this Working Group, and Portugal and Spain attended the last plenary session in Brussels, last </a:t>
            </a:r>
            <a:r>
              <a:rPr lang="en-US" sz="1200" kern="1200" dirty="0" err="1" smtClean="0">
                <a:solidFill>
                  <a:schemeClr val="tx1"/>
                </a:solidFill>
                <a:effectLst/>
                <a:latin typeface="+mn-lt"/>
                <a:ea typeface="+mn-ea"/>
                <a:cs typeface="+mn-cs"/>
              </a:rPr>
              <a:t>Febrery</a:t>
            </a:r>
            <a:r>
              <a:rPr lang="en-US" sz="1200" kern="1200" dirty="0" smtClean="0">
                <a:solidFill>
                  <a:schemeClr val="tx1"/>
                </a:solidFill>
                <a:effectLst/>
                <a:latin typeface="+mn-lt"/>
                <a:ea typeface="+mn-ea"/>
                <a:cs typeface="+mn-cs"/>
              </a:rPr>
              <a:t>.</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About the INTER-REGIONAL COORDINATION COMMITTEE (IRCC) reports will be presented tomorrow in a specific report.</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a:t>
            </a:r>
            <a:r>
              <a:rPr lang="en-US" sz="1200" b="1" kern="1200" dirty="0" smtClean="0">
                <a:solidFill>
                  <a:schemeClr val="tx1"/>
                </a:solidFill>
                <a:effectLst/>
                <a:latin typeface="+mn-lt"/>
                <a:ea typeface="+mn-ea"/>
                <a:cs typeface="+mn-cs"/>
              </a:rPr>
              <a:t>9th meeting </a:t>
            </a:r>
            <a:r>
              <a:rPr lang="en-US" sz="1200" kern="1200" dirty="0" smtClean="0">
                <a:solidFill>
                  <a:schemeClr val="tx1"/>
                </a:solidFill>
                <a:effectLst/>
                <a:latin typeface="+mn-lt"/>
                <a:ea typeface="+mn-ea"/>
                <a:cs typeface="+mn-cs"/>
              </a:rPr>
              <a:t>of the Hydrographic Services and Standards Committee (</a:t>
            </a:r>
            <a:r>
              <a:rPr lang="en-US" sz="1200" b="1" kern="1200" dirty="0" smtClean="0">
                <a:solidFill>
                  <a:schemeClr val="tx1"/>
                </a:solidFill>
                <a:effectLst/>
                <a:latin typeface="+mn-lt"/>
                <a:ea typeface="+mn-ea"/>
                <a:cs typeface="+mn-cs"/>
              </a:rPr>
              <a:t>HSSC) </a:t>
            </a:r>
            <a:r>
              <a:rPr lang="en-US" sz="1200" kern="1200" dirty="0" smtClean="0">
                <a:solidFill>
                  <a:schemeClr val="tx1"/>
                </a:solidFill>
                <a:effectLst/>
                <a:latin typeface="+mn-lt"/>
                <a:ea typeface="+mn-ea"/>
                <a:cs typeface="+mn-cs"/>
              </a:rPr>
              <a:t>was hosted by the Canadian Hydrographic Service (CHS) last year, in November.  </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most significant item affecting HSSC was the task of adding an annex to IHO Resolution 2/2007 – Principles and Procedures for Making Changes to IHO Technical Standards and Specifications – providing guidance on the </a:t>
            </a:r>
            <a:r>
              <a:rPr lang="en-US" sz="1200" kern="1200" dirty="0" err="1" smtClean="0">
                <a:solidFill>
                  <a:schemeClr val="tx1"/>
                </a:solidFill>
                <a:effectLst/>
                <a:latin typeface="+mn-lt"/>
                <a:ea typeface="+mn-ea"/>
                <a:cs typeface="+mn-cs"/>
              </a:rPr>
              <a:t>prosedure</a:t>
            </a:r>
            <a:r>
              <a:rPr lang="en-US" sz="1200" kern="1200" dirty="0" smtClean="0">
                <a:solidFill>
                  <a:schemeClr val="tx1"/>
                </a:solidFill>
                <a:effectLst/>
                <a:latin typeface="+mn-lt"/>
                <a:ea typeface="+mn-ea"/>
                <a:cs typeface="+mn-cs"/>
              </a:rPr>
              <a:t> for conducting impact studies.  </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a:t>
            </a:r>
            <a:r>
              <a:rPr lang="en-US" sz="1200" b="1" kern="1200" dirty="0" smtClean="0">
                <a:solidFill>
                  <a:schemeClr val="tx1"/>
                </a:solidFill>
                <a:effectLst/>
                <a:latin typeface="+mn-lt"/>
                <a:ea typeface="+mn-ea"/>
                <a:cs typeface="+mn-cs"/>
              </a:rPr>
              <a:t>10</a:t>
            </a:r>
            <a:r>
              <a:rPr lang="en-US" sz="1200" b="1" kern="1200" baseline="30000" dirty="0" smtClean="0">
                <a:solidFill>
                  <a:schemeClr val="tx1"/>
                </a:solidFill>
                <a:effectLst/>
                <a:latin typeface="+mn-lt"/>
                <a:ea typeface="+mn-ea"/>
                <a:cs typeface="+mn-cs"/>
              </a:rPr>
              <a:t>th</a:t>
            </a:r>
            <a:r>
              <a:rPr lang="en-US" sz="1200" b="1" kern="1200" dirty="0" smtClean="0">
                <a:solidFill>
                  <a:schemeClr val="tx1"/>
                </a:solidFill>
                <a:effectLst/>
                <a:latin typeface="+mn-lt"/>
                <a:ea typeface="+mn-ea"/>
                <a:cs typeface="+mn-cs"/>
              </a:rPr>
              <a:t> HSSC </a:t>
            </a:r>
            <a:r>
              <a:rPr lang="en-US" sz="1200" kern="1200" dirty="0" smtClean="0">
                <a:solidFill>
                  <a:schemeClr val="tx1"/>
                </a:solidFill>
                <a:effectLst/>
                <a:latin typeface="+mn-lt"/>
                <a:ea typeface="+mn-ea"/>
                <a:cs typeface="+mn-cs"/>
              </a:rPr>
              <a:t>meeting took place at the Leibnitz, Germany, in last May.</a:t>
            </a:r>
          </a:p>
          <a:p>
            <a:pPr lvl="0"/>
            <a:r>
              <a:rPr lang="en-US"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Based on the decisions made at HSSC-10, the main items to be reported to second council are:</a:t>
            </a:r>
          </a:p>
          <a:p>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The progress made on the work program for the top priority items selected by the IHO Council in 2017.</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The status report on the revision process of IHO Resolution 2/2007 (Principles and Procedures for Making Changes to IHO Technical Standards and Specifications) which includes a new review cycle for working groups and project teams for the development phase of Product Specifications and an annex providing some guidance on the conduction of an impact.</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The need for strategic discussions and guidance on the development, the implementation and the provision of future S-100 based products, from which we could highlight the new Edition of S-102 (Bathymetric Surface) and the first Edition of S-101.</a:t>
            </a:r>
            <a:endParaRPr lang="es-ES"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C74F2D2B-4778-4399-8BBE-B543052E3FD0}" type="slidenum">
              <a:rPr lang="es-ES" smtClean="0"/>
              <a:t>6</a:t>
            </a:fld>
            <a:endParaRPr lang="es-ES"/>
          </a:p>
        </p:txBody>
      </p:sp>
    </p:spTree>
    <p:extLst>
      <p:ext uri="{BB962C8B-B14F-4D97-AF65-F5344CB8AC3E}">
        <p14:creationId xmlns:p14="http://schemas.microsoft.com/office/powerpoint/2010/main" val="15499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b="1" kern="1200" dirty="0" smtClean="0">
                <a:solidFill>
                  <a:schemeClr val="tx1"/>
                </a:solidFill>
                <a:effectLst/>
                <a:latin typeface="+mn-lt"/>
                <a:ea typeface="+mn-ea"/>
                <a:cs typeface="+mn-cs"/>
              </a:rPr>
              <a:t>NAVAREA II</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Coordination of the dissemination of information on maritime security in the NAVARIA II is the subject of a specific report.</a:t>
            </a:r>
            <a:endParaRPr lang="es-E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Capacity Building (CB)</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France, the coordinator of Capacity Building has participated in two meetings of the CB </a:t>
            </a:r>
            <a:r>
              <a:rPr lang="en-US" sz="1200" kern="1200" dirty="0" err="1" smtClean="0">
                <a:solidFill>
                  <a:schemeClr val="tx1"/>
                </a:solidFill>
                <a:effectLst/>
                <a:latin typeface="+mn-lt"/>
                <a:ea typeface="+mn-ea"/>
                <a:cs typeface="+mn-cs"/>
              </a:rPr>
              <a:t>SubCommittee</a:t>
            </a:r>
            <a:r>
              <a:rPr lang="en-US" sz="1200" kern="1200" dirty="0" smtClean="0">
                <a:solidFill>
                  <a:schemeClr val="tx1"/>
                </a:solidFill>
                <a:effectLst/>
                <a:latin typeface="+mn-lt"/>
                <a:ea typeface="+mn-ea"/>
                <a:cs typeface="+mn-cs"/>
              </a:rPr>
              <a:t>. The development and monitoring of the annual </a:t>
            </a:r>
            <a:r>
              <a:rPr lang="en-US" sz="1200" kern="1200" dirty="0" err="1" smtClean="0">
                <a:solidFill>
                  <a:schemeClr val="tx1"/>
                </a:solidFill>
                <a:effectLst/>
                <a:latin typeface="+mn-lt"/>
                <a:ea typeface="+mn-ea"/>
                <a:cs typeface="+mn-cs"/>
              </a:rPr>
              <a:t>programmes</a:t>
            </a:r>
            <a:r>
              <a:rPr lang="en-US" sz="1200" kern="1200" dirty="0" smtClean="0">
                <a:solidFill>
                  <a:schemeClr val="tx1"/>
                </a:solidFill>
                <a:effectLst/>
                <a:latin typeface="+mn-lt"/>
                <a:ea typeface="+mn-ea"/>
                <a:cs typeface="+mn-cs"/>
              </a:rPr>
              <a:t> and the review of the strategy in this area has been a main focus of both meetings.</a:t>
            </a:r>
            <a:endParaRPr lang="es-E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Charting</a:t>
            </a:r>
            <a:endParaRPr lang="es-E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purpose of IHO C-55 is to provide base data for governments and supporting international organizations as they consider the best means by which to implement responsibilities set out in Chapter V, Regulation 9, of the Safety of Life at Sea (SOLAS) Convention.</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That publication identifies three core capabilities: Hydrographic Surveying, Nautical Charting and Provision of Maritime Safety Information (MSI). It is requested that you update your data and submit to the IHO Secretariat.</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progress of coverage with modern surveys is slow in a large part of the region. Remember to Coastal States to identify the surveys done by other organizations in waters under their jurisdiction and to communicate the results to the charting authorities, for the benefit of all mariners.</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progress of international charting coverage in the region G is correct, and will be address in a specific report. </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By Circular Letter 19/2018, was adopted the RESOLUTION ON THE ELIMINATION OF OVERLAPPING ENC DATA IN AREAS OF DEMONSTRABLE RISK TO THE SAFETY OF NAVIGATION. </a:t>
            </a:r>
            <a:endParaRPr lang="es-ES"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es-ES"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C74F2D2B-4778-4399-8BBE-B543052E3FD0}" type="slidenum">
              <a:rPr lang="es-ES" smtClean="0"/>
              <a:t>7</a:t>
            </a:fld>
            <a:endParaRPr lang="es-ES"/>
          </a:p>
        </p:txBody>
      </p:sp>
    </p:spTree>
    <p:extLst>
      <p:ext uri="{BB962C8B-B14F-4D97-AF65-F5344CB8AC3E}">
        <p14:creationId xmlns:p14="http://schemas.microsoft.com/office/powerpoint/2010/main" val="299563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kern="1200" dirty="0" smtClean="0">
                <a:solidFill>
                  <a:schemeClr val="tx1"/>
                </a:solidFill>
                <a:effectLst/>
                <a:latin typeface="+mn-lt"/>
                <a:ea typeface="+mn-ea"/>
                <a:cs typeface="+mn-cs"/>
              </a:rPr>
              <a:t>Members, associates members and observers </a:t>
            </a:r>
            <a:r>
              <a:rPr lang="en-US" sz="1200" kern="1200" dirty="0" err="1" smtClean="0">
                <a:solidFill>
                  <a:schemeClr val="tx1"/>
                </a:solidFill>
                <a:effectLst/>
                <a:latin typeface="+mn-lt"/>
                <a:ea typeface="+mn-ea"/>
                <a:cs typeface="+mn-cs"/>
              </a:rPr>
              <a:t>EAtHC</a:t>
            </a:r>
            <a:r>
              <a:rPr lang="en-US" sz="1200" kern="1200" dirty="0" smtClean="0">
                <a:solidFill>
                  <a:schemeClr val="tx1"/>
                </a:solidFill>
                <a:effectLst/>
                <a:latin typeface="+mn-lt"/>
                <a:ea typeface="+mn-ea"/>
                <a:cs typeface="+mn-cs"/>
              </a:rPr>
              <a:t> are invited to:</a:t>
            </a:r>
          </a:p>
          <a:p>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 Note this report;</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Make additions as may be necessary;</a:t>
            </a:r>
            <a:endParaRPr lang="es-E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 Take any other action as deemed appropriate.</a:t>
            </a:r>
            <a:endParaRPr lang="es-ES" sz="1200" kern="120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C74F2D2B-4778-4399-8BBE-B543052E3FD0}" type="slidenum">
              <a:rPr lang="es-ES" smtClean="0"/>
              <a:t>8</a:t>
            </a:fld>
            <a:endParaRPr lang="es-ES"/>
          </a:p>
        </p:txBody>
      </p:sp>
    </p:spTree>
    <p:extLst>
      <p:ext uri="{BB962C8B-B14F-4D97-AF65-F5344CB8AC3E}">
        <p14:creationId xmlns:p14="http://schemas.microsoft.com/office/powerpoint/2010/main" val="4246329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16/10/2018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16/10/2018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16/10/2018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16/10/2018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16/10/2018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16/10/2018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16/10/2018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16/10/2018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16/10/2018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16/10/2018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16/10/2018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16/10/2018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3886200"/>
            <a:ext cx="8424936" cy="1752600"/>
          </a:xfrm>
        </p:spPr>
        <p:txBody>
          <a:bodyPr>
            <a:normAutofit fontScale="92500" lnSpcReduction="20000"/>
          </a:bodyPr>
          <a:lstStyle/>
          <a:p>
            <a:r>
              <a:rPr lang="es-ES" dirty="0" smtClean="0">
                <a:solidFill>
                  <a:schemeClr val="tx1"/>
                </a:solidFill>
              </a:rPr>
              <a:t>CHAIRMAN´S REPORT</a:t>
            </a:r>
          </a:p>
          <a:p>
            <a:endParaRPr lang="es-ES" dirty="0" smtClean="0">
              <a:solidFill>
                <a:schemeClr val="tx1"/>
              </a:solidFill>
            </a:endParaRPr>
          </a:p>
          <a:p>
            <a:r>
              <a:rPr lang="en-US" dirty="0">
                <a:solidFill>
                  <a:schemeClr val="tx1"/>
                </a:solidFill>
              </a:rPr>
              <a:t>15th Conference of the Eastern Atlantic Hydrographic Commission (</a:t>
            </a:r>
            <a:r>
              <a:rPr lang="en-US" dirty="0" err="1">
                <a:solidFill>
                  <a:schemeClr val="tx1"/>
                </a:solidFill>
              </a:rPr>
              <a:t>EAtHC</a:t>
            </a:r>
            <a:r>
              <a:rPr lang="en-US" dirty="0">
                <a:solidFill>
                  <a:schemeClr val="tx1"/>
                </a:solidFill>
              </a:rPr>
              <a:t>)</a:t>
            </a:r>
            <a:endParaRPr lang="es-ES" dirty="0">
              <a:solidFill>
                <a:schemeClr val="tx1"/>
              </a:solidFill>
            </a:endParaRPr>
          </a:p>
        </p:txBody>
      </p:sp>
      <p:sp>
        <p:nvSpPr>
          <p:cNvPr id="4" name="3 Rectángulo"/>
          <p:cNvSpPr/>
          <p:nvPr/>
        </p:nvSpPr>
        <p:spPr>
          <a:xfrm>
            <a:off x="0" y="6475648"/>
            <a:ext cx="9144000" cy="38235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15th </a:t>
            </a:r>
            <a:r>
              <a:rPr lang="es-ES" dirty="0" err="1" smtClean="0">
                <a:solidFill>
                  <a:schemeClr val="tx1"/>
                </a:solidFill>
              </a:rPr>
              <a:t>Conference</a:t>
            </a:r>
            <a:r>
              <a:rPr lang="es-ES" dirty="0" smtClean="0">
                <a:solidFill>
                  <a:schemeClr val="tx1"/>
                </a:solidFill>
              </a:rPr>
              <a:t> of </a:t>
            </a:r>
            <a:r>
              <a:rPr lang="es-ES" dirty="0" err="1" smtClean="0">
                <a:solidFill>
                  <a:schemeClr val="tx1"/>
                </a:solidFill>
              </a:rPr>
              <a:t>EAtHC</a:t>
            </a:r>
            <a:r>
              <a:rPr lang="es-ES" dirty="0" smtClean="0">
                <a:solidFill>
                  <a:schemeClr val="tx1"/>
                </a:solidFill>
              </a:rPr>
              <a:t>, Lagos, Nigeria, 17 – 19 </a:t>
            </a:r>
            <a:r>
              <a:rPr lang="es-ES" dirty="0" err="1" smtClean="0">
                <a:solidFill>
                  <a:schemeClr val="tx1"/>
                </a:solidFill>
              </a:rPr>
              <a:t>October</a:t>
            </a:r>
            <a:r>
              <a:rPr lang="es-ES" dirty="0" smtClean="0">
                <a:solidFill>
                  <a:schemeClr val="tx1"/>
                </a:solidFill>
              </a:rPr>
              <a:t> 2018</a:t>
            </a:r>
            <a:endParaRPr lang="es-ES" dirty="0">
              <a:solidFill>
                <a:schemeClr val="tx1"/>
              </a:solidFill>
            </a:endParaRPr>
          </a:p>
        </p:txBody>
      </p:sp>
      <p:pic>
        <p:nvPicPr>
          <p:cNvPr id="1026" name="Picture 2" descr="ESCUDO IHM PNG 4 x 4 c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5" y="1484784"/>
            <a:ext cx="1367287" cy="1366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9912" y="1174940"/>
            <a:ext cx="1512168" cy="1985619"/>
          </a:xfrm>
          <a:prstGeom prst="rect">
            <a:avLst/>
          </a:prstGeom>
        </p:spPr>
      </p:pic>
      <p:pic>
        <p:nvPicPr>
          <p:cNvPr id="9" name="Imagen 8"/>
          <p:cNvPicPr>
            <a:picLocks noChangeAspect="1"/>
          </p:cNvPicPr>
          <p:nvPr/>
        </p:nvPicPr>
        <p:blipFill>
          <a:blip r:embed="rId4"/>
          <a:stretch>
            <a:fillRect/>
          </a:stretch>
        </p:blipFill>
        <p:spPr>
          <a:xfrm>
            <a:off x="1331640" y="1397701"/>
            <a:ext cx="1368152" cy="1502410"/>
          </a:xfrm>
          <a:prstGeom prst="rect">
            <a:avLst/>
          </a:prstGeom>
        </p:spPr>
      </p:pic>
    </p:spTree>
    <p:extLst>
      <p:ext uri="{BB962C8B-B14F-4D97-AF65-F5344CB8AC3E}">
        <p14:creationId xmlns:p14="http://schemas.microsoft.com/office/powerpoint/2010/main" val="3358445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254" y="1412776"/>
            <a:ext cx="7772400" cy="5328592"/>
          </a:xfrm>
        </p:spPr>
        <p:txBody>
          <a:bodyPr>
            <a:noAutofit/>
          </a:bodyPr>
          <a:lstStyle/>
          <a:p>
            <a:pPr lvl="0" algn="l"/>
            <a:r>
              <a:rPr lang="en-US" sz="2400" b="1" dirty="0" smtClean="0"/>
              <a:t>Period: </a:t>
            </a:r>
            <a:r>
              <a:rPr lang="es-ES" sz="2400" dirty="0" smtClean="0"/>
              <a:t>S</a:t>
            </a:r>
            <a:r>
              <a:rPr lang="en-US" sz="2400" dirty="0" err="1" smtClean="0"/>
              <a:t>ince</a:t>
            </a:r>
            <a:r>
              <a:rPr lang="en-US" sz="2400" dirty="0" smtClean="0"/>
              <a:t> October </a:t>
            </a:r>
            <a:r>
              <a:rPr lang="en-US" sz="2400" dirty="0"/>
              <a:t>18-20, 2016.</a:t>
            </a:r>
            <a:r>
              <a:rPr lang="es-ES" sz="2400" dirty="0"/>
              <a:t/>
            </a:r>
            <a:br>
              <a:rPr lang="es-ES" sz="2400" dirty="0"/>
            </a:br>
            <a:r>
              <a:rPr lang="en-US" sz="2400" dirty="0"/>
              <a:t> </a:t>
            </a:r>
            <a:r>
              <a:rPr lang="es-ES" sz="2400" dirty="0"/>
              <a:t/>
            </a:r>
            <a:br>
              <a:rPr lang="es-ES" sz="2400" dirty="0"/>
            </a:br>
            <a:r>
              <a:rPr lang="en-US" sz="2400" b="1" dirty="0"/>
              <a:t>General Characteristics of the </a:t>
            </a:r>
            <a:r>
              <a:rPr lang="en-US" sz="2400" b="1" dirty="0" smtClean="0"/>
              <a:t>region</a:t>
            </a:r>
            <a:br>
              <a:rPr lang="en-US" sz="2400" b="1" dirty="0" smtClean="0"/>
            </a:br>
            <a:r>
              <a:rPr lang="es-ES" sz="2400" b="1" dirty="0"/>
              <a:t/>
            </a:r>
            <a:br>
              <a:rPr lang="es-ES" sz="2400" b="1" dirty="0"/>
            </a:br>
            <a:r>
              <a:rPr lang="es-ES" sz="2400" b="1" dirty="0" smtClean="0"/>
              <a:t>- </a:t>
            </a:r>
            <a:r>
              <a:rPr lang="en-US" sz="2400" dirty="0"/>
              <a:t>R</a:t>
            </a:r>
            <a:r>
              <a:rPr lang="en-US" sz="2400" dirty="0" smtClean="0"/>
              <a:t>egion G /  </a:t>
            </a:r>
            <a:r>
              <a:rPr lang="en-US" sz="2400" dirty="0"/>
              <a:t>NAVAREA II area.</a:t>
            </a:r>
            <a:r>
              <a:rPr lang="es-ES" sz="2400" dirty="0"/>
              <a:t/>
            </a:r>
            <a:br>
              <a:rPr lang="es-ES" sz="2400" dirty="0"/>
            </a:br>
            <a:r>
              <a:rPr lang="en-US" sz="2400" dirty="0"/>
              <a:t> </a:t>
            </a:r>
            <a:r>
              <a:rPr lang="es-ES" sz="2400" dirty="0"/>
              <a:t/>
            </a:r>
            <a:br>
              <a:rPr lang="es-ES" sz="2400" dirty="0"/>
            </a:br>
            <a:r>
              <a:rPr lang="es-ES" sz="2400" dirty="0" smtClean="0"/>
              <a:t>- </a:t>
            </a:r>
            <a:r>
              <a:rPr lang="es-ES" sz="2400" dirty="0" err="1" smtClean="0"/>
              <a:t>Charting</a:t>
            </a:r>
            <a:r>
              <a:rPr lang="es-ES" sz="2400" dirty="0" smtClean="0"/>
              <a:t> </a:t>
            </a:r>
            <a:r>
              <a:rPr lang="es-ES" sz="2400" dirty="0" err="1" smtClean="0"/>
              <a:t>is</a:t>
            </a:r>
            <a:r>
              <a:rPr lang="es-ES" sz="2400" dirty="0" smtClean="0"/>
              <a:t> </a:t>
            </a:r>
            <a:r>
              <a:rPr lang="en-US" sz="2400" dirty="0" smtClean="0"/>
              <a:t>not </a:t>
            </a:r>
            <a:r>
              <a:rPr lang="en-US" sz="2400" dirty="0"/>
              <a:t>completely satisfactory. </a:t>
            </a:r>
            <a:r>
              <a:rPr lang="en-US" sz="2400" dirty="0" smtClean="0"/>
              <a:t/>
            </a:r>
            <a:br>
              <a:rPr lang="en-US" sz="2400" dirty="0" smtClean="0"/>
            </a:br>
            <a:r>
              <a:rPr lang="en-US" sz="2400" dirty="0"/>
              <a:t/>
            </a:r>
            <a:br>
              <a:rPr lang="en-US" sz="2400" dirty="0"/>
            </a:br>
            <a:r>
              <a:rPr lang="en-US" sz="2400" dirty="0" smtClean="0"/>
              <a:t>- Necessary development </a:t>
            </a:r>
            <a:r>
              <a:rPr lang="en-US" sz="2400" dirty="0"/>
              <a:t>of hydrographic </a:t>
            </a:r>
            <a:r>
              <a:rPr lang="en-US" sz="2400" dirty="0" smtClean="0"/>
              <a:t>capacity</a:t>
            </a:r>
            <a:br>
              <a:rPr lang="en-US" sz="2400" dirty="0" smtClean="0"/>
            </a:br>
            <a:r>
              <a:rPr lang="es-ES" sz="2400" dirty="0"/>
              <a:t/>
            </a:r>
            <a:br>
              <a:rPr lang="es-ES" sz="2400" dirty="0"/>
            </a:br>
            <a:r>
              <a:rPr lang="en-US" sz="2400" dirty="0"/>
              <a:t> </a:t>
            </a:r>
            <a:r>
              <a:rPr lang="en-US" sz="2400" dirty="0" smtClean="0"/>
              <a:t>	6 </a:t>
            </a:r>
            <a:r>
              <a:rPr lang="en-US" sz="2400" dirty="0"/>
              <a:t>coastal states as </a:t>
            </a:r>
            <a:r>
              <a:rPr lang="en-US" sz="2400" dirty="0" smtClean="0"/>
              <a:t>members</a:t>
            </a:r>
            <a:br>
              <a:rPr lang="en-US" sz="2400" dirty="0" smtClean="0"/>
            </a:br>
            <a:r>
              <a:rPr lang="en-US" sz="2400" dirty="0" smtClean="0"/>
              <a:t>	9 associate members</a:t>
            </a:r>
            <a:br>
              <a:rPr lang="en-US" sz="2400" dirty="0" smtClean="0"/>
            </a:br>
            <a:r>
              <a:rPr lang="en-US" sz="2400" dirty="0" smtClean="0"/>
              <a:t> 	11  </a:t>
            </a:r>
            <a:r>
              <a:rPr lang="en-US" sz="2400" dirty="0"/>
              <a:t>observers.</a:t>
            </a:r>
            <a:r>
              <a:rPr lang="es-ES" sz="2400" dirty="0"/>
              <a:t/>
            </a:r>
            <a:br>
              <a:rPr lang="es-ES" sz="2400" dirty="0"/>
            </a:br>
            <a:r>
              <a:rPr lang="en-US" sz="2400" dirty="0"/>
              <a:t> </a:t>
            </a:r>
            <a:r>
              <a:rPr lang="es-ES" sz="2400" dirty="0"/>
              <a:t/>
            </a:r>
            <a:br>
              <a:rPr lang="es-ES" sz="2400" dirty="0"/>
            </a:br>
            <a:endParaRPr lang="es-ES" sz="2400" dirty="0"/>
          </a:p>
        </p:txBody>
      </p:sp>
      <p:sp>
        <p:nvSpPr>
          <p:cNvPr id="3" name="2 Subtítulo"/>
          <p:cNvSpPr>
            <a:spLocks noGrp="1"/>
          </p:cNvSpPr>
          <p:nvPr>
            <p:ph type="subTitle" idx="1"/>
          </p:nvPr>
        </p:nvSpPr>
        <p:spPr>
          <a:xfrm>
            <a:off x="1219054" y="437231"/>
            <a:ext cx="6400800" cy="406896"/>
          </a:xfrm>
        </p:spPr>
        <p:txBody>
          <a:bodyPr>
            <a:noAutofit/>
          </a:bodyPr>
          <a:lstStyle/>
          <a:p>
            <a:r>
              <a:rPr lang="es-ES" sz="2800" b="1" dirty="0" smtClean="0">
                <a:solidFill>
                  <a:schemeClr val="tx1"/>
                </a:solidFill>
              </a:rPr>
              <a:t>MAIN SUBJECTS</a:t>
            </a:r>
            <a:endParaRPr lang="es-ES" sz="2800" b="1" dirty="0">
              <a:solidFill>
                <a:schemeClr val="tx1"/>
              </a:solidFill>
            </a:endParaRPr>
          </a:p>
        </p:txBody>
      </p:sp>
      <p:pic>
        <p:nvPicPr>
          <p:cNvPr id="1026" name="Picture 2" descr="ESCUDO IHM PNG 4 x 4 c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050" y="116633"/>
            <a:ext cx="648438"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CuadroTexto"/>
          <p:cNvSpPr txBox="1"/>
          <p:nvPr/>
        </p:nvSpPr>
        <p:spPr>
          <a:xfrm>
            <a:off x="33358" y="69719"/>
            <a:ext cx="301686" cy="369332"/>
          </a:xfrm>
          <a:prstGeom prst="rect">
            <a:avLst/>
          </a:prstGeom>
          <a:noFill/>
        </p:spPr>
        <p:txBody>
          <a:bodyPr wrap="none" rtlCol="0">
            <a:spAutoFit/>
          </a:bodyPr>
          <a:lstStyle/>
          <a:p>
            <a:fld id="{E68EEB06-CD88-4B94-8506-B74C84D33BBD}" type="slidenum">
              <a:rPr lang="es-ES" smtClean="0"/>
              <a:t>2</a:t>
            </a:fld>
            <a:endParaRPr lang="es-ES" dirty="0"/>
          </a:p>
        </p:txBody>
      </p:sp>
      <p:sp>
        <p:nvSpPr>
          <p:cNvPr id="8" name="3 Rectángulo"/>
          <p:cNvSpPr/>
          <p:nvPr/>
        </p:nvSpPr>
        <p:spPr>
          <a:xfrm>
            <a:off x="0" y="6475648"/>
            <a:ext cx="9144000" cy="38235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15th </a:t>
            </a:r>
            <a:r>
              <a:rPr lang="es-ES" dirty="0" err="1" smtClean="0">
                <a:solidFill>
                  <a:schemeClr val="tx1"/>
                </a:solidFill>
              </a:rPr>
              <a:t>Conference</a:t>
            </a:r>
            <a:r>
              <a:rPr lang="es-ES" dirty="0" smtClean="0">
                <a:solidFill>
                  <a:schemeClr val="tx1"/>
                </a:solidFill>
              </a:rPr>
              <a:t> of </a:t>
            </a:r>
            <a:r>
              <a:rPr lang="es-ES" dirty="0" err="1" smtClean="0">
                <a:solidFill>
                  <a:schemeClr val="tx1"/>
                </a:solidFill>
              </a:rPr>
              <a:t>EAtHC</a:t>
            </a:r>
            <a:r>
              <a:rPr lang="es-ES" dirty="0" smtClean="0">
                <a:solidFill>
                  <a:schemeClr val="tx1"/>
                </a:solidFill>
              </a:rPr>
              <a:t>, Lagos, Nigeria, 17 – 19 </a:t>
            </a:r>
            <a:r>
              <a:rPr lang="es-ES" dirty="0" err="1" smtClean="0">
                <a:solidFill>
                  <a:schemeClr val="tx1"/>
                </a:solidFill>
              </a:rPr>
              <a:t>October</a:t>
            </a:r>
            <a:r>
              <a:rPr lang="es-ES" dirty="0" smtClean="0">
                <a:solidFill>
                  <a:schemeClr val="tx1"/>
                </a:solidFill>
              </a:rPr>
              <a:t> 2018</a:t>
            </a:r>
            <a:endParaRPr lang="es-ES" dirty="0">
              <a:solidFill>
                <a:schemeClr val="tx1"/>
              </a:solidFill>
            </a:endParaRP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515" y="44624"/>
            <a:ext cx="658061" cy="864096"/>
          </a:xfrm>
          <a:prstGeom prst="rect">
            <a:avLst/>
          </a:prstGeom>
        </p:spPr>
      </p:pic>
      <p:sp>
        <p:nvSpPr>
          <p:cNvPr id="10" name="Rectángulo 9"/>
          <p:cNvSpPr/>
          <p:nvPr/>
        </p:nvSpPr>
        <p:spPr>
          <a:xfrm>
            <a:off x="2771800" y="332387"/>
            <a:ext cx="3600400" cy="72008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031662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233310"/>
            <a:ext cx="7772400" cy="5328592"/>
          </a:xfrm>
        </p:spPr>
        <p:txBody>
          <a:bodyPr>
            <a:noAutofit/>
          </a:bodyPr>
          <a:lstStyle/>
          <a:p>
            <a:pPr lvl="0" algn="l"/>
            <a:r>
              <a:rPr lang="en-US" sz="2400" dirty="0" smtClean="0"/>
              <a:t>- NOV 16. Protocol </a:t>
            </a:r>
            <a:r>
              <a:rPr lang="en-US" sz="2400" dirty="0"/>
              <a:t>of Amendments to the </a:t>
            </a:r>
            <a:r>
              <a:rPr lang="en-US" sz="2400" dirty="0" smtClean="0"/>
              <a:t>IHO Convention.</a:t>
            </a:r>
            <a:br>
              <a:rPr lang="en-US" sz="2400" dirty="0" smtClean="0"/>
            </a:br>
            <a:r>
              <a:rPr lang="en-US" sz="2400" dirty="0" smtClean="0"/>
              <a:t> </a:t>
            </a:r>
            <a:r>
              <a:rPr lang="en-US" sz="2400" dirty="0"/>
              <a:t> </a:t>
            </a:r>
            <a:r>
              <a:rPr lang="es-ES" sz="2400" dirty="0"/>
              <a:t/>
            </a:r>
            <a:br>
              <a:rPr lang="es-ES" sz="2400" dirty="0"/>
            </a:br>
            <a:r>
              <a:rPr lang="es-ES" sz="2400" dirty="0" smtClean="0"/>
              <a:t>- </a:t>
            </a:r>
            <a:r>
              <a:rPr lang="es-ES" sz="2400" dirty="0" err="1" smtClean="0"/>
              <a:t>Monaco</a:t>
            </a:r>
            <a:r>
              <a:rPr lang="es-ES" sz="2400" dirty="0" smtClean="0"/>
              <a:t> APR 17. </a:t>
            </a:r>
            <a:r>
              <a:rPr lang="en-US" sz="2400" dirty="0" smtClean="0"/>
              <a:t>First </a:t>
            </a:r>
            <a:r>
              <a:rPr lang="en-US" sz="2400" dirty="0"/>
              <a:t>session of the Assembly of </a:t>
            </a:r>
            <a:r>
              <a:rPr lang="en-US" sz="2400" dirty="0" smtClean="0"/>
              <a:t>IHO.</a:t>
            </a:r>
            <a:r>
              <a:rPr lang="en-US" sz="2400" dirty="0"/>
              <a:t> </a:t>
            </a:r>
            <a:r>
              <a:rPr lang="en-US" sz="2400" dirty="0" smtClean="0"/>
              <a:t/>
            </a:r>
            <a:br>
              <a:rPr lang="en-US" sz="2400" dirty="0" smtClean="0"/>
            </a:br>
            <a:r>
              <a:rPr lang="es-ES" sz="2400" dirty="0"/>
              <a:t/>
            </a:r>
            <a:br>
              <a:rPr lang="es-ES" sz="2400" dirty="0"/>
            </a:br>
            <a:r>
              <a:rPr lang="es-ES" sz="2400" dirty="0" smtClean="0"/>
              <a:t>- </a:t>
            </a:r>
            <a:r>
              <a:rPr lang="en-US" sz="2400" dirty="0" smtClean="0"/>
              <a:t>Monaco </a:t>
            </a:r>
            <a:r>
              <a:rPr lang="es-ES" sz="2400" dirty="0" smtClean="0"/>
              <a:t>OCT 17. </a:t>
            </a:r>
            <a:r>
              <a:rPr lang="en-US" sz="2400" dirty="0"/>
              <a:t>F</a:t>
            </a:r>
            <a:r>
              <a:rPr lang="en-US" sz="2400" dirty="0" smtClean="0"/>
              <a:t>irst </a:t>
            </a:r>
            <a:r>
              <a:rPr lang="en-US" sz="2400" dirty="0"/>
              <a:t>meeting of the IHO Council (C-1</a:t>
            </a:r>
            <a:r>
              <a:rPr lang="en-US" sz="2400" dirty="0" smtClean="0"/>
              <a:t>). </a:t>
            </a:r>
            <a:r>
              <a:rPr lang="en-US" sz="2400" dirty="0"/>
              <a:t> </a:t>
            </a:r>
            <a:r>
              <a:rPr lang="en-US" sz="2400" dirty="0" smtClean="0"/>
              <a:t/>
            </a:r>
            <a:br>
              <a:rPr lang="en-US" sz="2400" dirty="0" smtClean="0"/>
            </a:br>
            <a:r>
              <a:rPr lang="es-ES" sz="2400" dirty="0"/>
              <a:t/>
            </a:r>
            <a:br>
              <a:rPr lang="es-ES" sz="2400" dirty="0"/>
            </a:br>
            <a:r>
              <a:rPr lang="es-ES" sz="2400" dirty="0" smtClean="0"/>
              <a:t>- London OCT 18. </a:t>
            </a:r>
            <a:r>
              <a:rPr lang="en-US" sz="2400" dirty="0" smtClean="0"/>
              <a:t>Second </a:t>
            </a:r>
            <a:r>
              <a:rPr lang="en-US" sz="2400" dirty="0"/>
              <a:t>meeting of the IHO Council (C-2</a:t>
            </a:r>
            <a:r>
              <a:rPr lang="en-US" sz="2400" dirty="0" smtClean="0"/>
              <a:t>). </a:t>
            </a:r>
            <a:r>
              <a:rPr lang="es-ES" sz="2400" dirty="0"/>
              <a:t/>
            </a:r>
            <a:br>
              <a:rPr lang="es-ES" sz="2400" dirty="0"/>
            </a:br>
            <a:r>
              <a:rPr lang="en-US" sz="2400" dirty="0"/>
              <a:t> </a:t>
            </a:r>
            <a:r>
              <a:rPr lang="es-ES" sz="2400" dirty="0"/>
              <a:t/>
            </a:r>
            <a:br>
              <a:rPr lang="es-ES" sz="2400" dirty="0"/>
            </a:br>
            <a:endParaRPr lang="es-ES" sz="2400" dirty="0"/>
          </a:p>
        </p:txBody>
      </p:sp>
      <p:sp>
        <p:nvSpPr>
          <p:cNvPr id="3" name="2 Subtítulo"/>
          <p:cNvSpPr>
            <a:spLocks noGrp="1"/>
          </p:cNvSpPr>
          <p:nvPr>
            <p:ph type="subTitle" idx="1"/>
          </p:nvPr>
        </p:nvSpPr>
        <p:spPr>
          <a:xfrm>
            <a:off x="1371600" y="923228"/>
            <a:ext cx="6400800" cy="406896"/>
          </a:xfrm>
        </p:spPr>
        <p:txBody>
          <a:bodyPr>
            <a:noAutofit/>
          </a:bodyPr>
          <a:lstStyle/>
          <a:p>
            <a:r>
              <a:rPr lang="en-US" sz="2800" b="1" dirty="0">
                <a:solidFill>
                  <a:schemeClr val="tx1"/>
                </a:solidFill>
              </a:rPr>
              <a:t>Main activities since the last conference </a:t>
            </a:r>
            <a:endParaRPr lang="es-ES" sz="2800" b="1" dirty="0">
              <a:solidFill>
                <a:schemeClr val="tx1"/>
              </a:solidFill>
            </a:endParaRPr>
          </a:p>
        </p:txBody>
      </p:sp>
      <p:pic>
        <p:nvPicPr>
          <p:cNvPr id="1026" name="Picture 2" descr="ESCUDO IHM PNG 4 x 4 c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050" y="116633"/>
            <a:ext cx="648438"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CuadroTexto"/>
          <p:cNvSpPr txBox="1"/>
          <p:nvPr/>
        </p:nvSpPr>
        <p:spPr>
          <a:xfrm>
            <a:off x="33358" y="69719"/>
            <a:ext cx="301686" cy="369332"/>
          </a:xfrm>
          <a:prstGeom prst="rect">
            <a:avLst/>
          </a:prstGeom>
          <a:noFill/>
        </p:spPr>
        <p:txBody>
          <a:bodyPr wrap="none" rtlCol="0">
            <a:spAutoFit/>
          </a:bodyPr>
          <a:lstStyle/>
          <a:p>
            <a:fld id="{E68EEB06-CD88-4B94-8506-B74C84D33BBD}" type="slidenum">
              <a:rPr lang="es-ES" smtClean="0"/>
              <a:t>3</a:t>
            </a:fld>
            <a:endParaRPr lang="es-ES" dirty="0"/>
          </a:p>
        </p:txBody>
      </p:sp>
      <p:sp>
        <p:nvSpPr>
          <p:cNvPr id="8" name="3 Rectángulo"/>
          <p:cNvSpPr/>
          <p:nvPr/>
        </p:nvSpPr>
        <p:spPr>
          <a:xfrm>
            <a:off x="0" y="6475648"/>
            <a:ext cx="9144000" cy="38235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15th </a:t>
            </a:r>
            <a:r>
              <a:rPr lang="es-ES" dirty="0" err="1" smtClean="0">
                <a:solidFill>
                  <a:schemeClr val="tx1"/>
                </a:solidFill>
              </a:rPr>
              <a:t>Conference</a:t>
            </a:r>
            <a:r>
              <a:rPr lang="es-ES" dirty="0" smtClean="0">
                <a:solidFill>
                  <a:schemeClr val="tx1"/>
                </a:solidFill>
              </a:rPr>
              <a:t> of </a:t>
            </a:r>
            <a:r>
              <a:rPr lang="es-ES" dirty="0" err="1" smtClean="0">
                <a:solidFill>
                  <a:schemeClr val="tx1"/>
                </a:solidFill>
              </a:rPr>
              <a:t>EAtHC</a:t>
            </a:r>
            <a:r>
              <a:rPr lang="es-ES" dirty="0" smtClean="0">
                <a:solidFill>
                  <a:schemeClr val="tx1"/>
                </a:solidFill>
              </a:rPr>
              <a:t>, Lagos, Nigeria, 17 – 19 </a:t>
            </a:r>
            <a:r>
              <a:rPr lang="es-ES" dirty="0" err="1" smtClean="0">
                <a:solidFill>
                  <a:schemeClr val="tx1"/>
                </a:solidFill>
              </a:rPr>
              <a:t>October</a:t>
            </a:r>
            <a:r>
              <a:rPr lang="es-ES" dirty="0" smtClean="0">
                <a:solidFill>
                  <a:schemeClr val="tx1"/>
                </a:solidFill>
              </a:rPr>
              <a:t> 2018</a:t>
            </a:r>
            <a:endParaRPr lang="es-ES" dirty="0">
              <a:solidFill>
                <a:schemeClr val="tx1"/>
              </a:solidFill>
            </a:endParaRP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515" y="44624"/>
            <a:ext cx="658061" cy="864096"/>
          </a:xfrm>
          <a:prstGeom prst="rect">
            <a:avLst/>
          </a:prstGeom>
        </p:spPr>
      </p:pic>
      <p:sp>
        <p:nvSpPr>
          <p:cNvPr id="4" name="Rectángulo 3"/>
          <p:cNvSpPr/>
          <p:nvPr/>
        </p:nvSpPr>
        <p:spPr>
          <a:xfrm>
            <a:off x="1388233" y="873270"/>
            <a:ext cx="6400800" cy="72008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97629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0182" y="1580773"/>
            <a:ext cx="7772400" cy="5328592"/>
          </a:xfrm>
        </p:spPr>
        <p:txBody>
          <a:bodyPr>
            <a:noAutofit/>
          </a:bodyPr>
          <a:lstStyle/>
          <a:p>
            <a:pPr lvl="0" algn="l"/>
            <a:r>
              <a:rPr lang="en-US" sz="2400" dirty="0" smtClean="0"/>
              <a:t>- Comprehensive </a:t>
            </a:r>
            <a:r>
              <a:rPr lang="en-US" sz="2400" dirty="0"/>
              <a:t>review of the Strategic </a:t>
            </a:r>
            <a:r>
              <a:rPr lang="en-US" sz="2400" dirty="0" smtClean="0"/>
              <a:t>Plan. </a:t>
            </a:r>
            <a:r>
              <a:rPr lang="es-ES" sz="2400" dirty="0" smtClean="0"/>
              <a:t/>
            </a:r>
            <a:br>
              <a:rPr lang="es-ES" sz="2400" dirty="0" smtClean="0"/>
            </a:br>
            <a:r>
              <a:rPr lang="es-ES" sz="2400" dirty="0"/>
              <a:t/>
            </a:r>
            <a:br>
              <a:rPr lang="es-ES" sz="2400" dirty="0"/>
            </a:br>
            <a:r>
              <a:rPr lang="es-ES" sz="2400" dirty="0" smtClean="0"/>
              <a:t>- </a:t>
            </a:r>
            <a:r>
              <a:rPr lang="en-US" sz="2400" dirty="0" smtClean="0"/>
              <a:t>IRCC. </a:t>
            </a:r>
            <a:r>
              <a:rPr lang="en-US" sz="2400" dirty="0"/>
              <a:t>U</a:t>
            </a:r>
            <a:r>
              <a:rPr lang="en-US" sz="2400" dirty="0" smtClean="0"/>
              <a:t>se e-learning Capacity </a:t>
            </a:r>
            <a:r>
              <a:rPr lang="en-US" sz="2400" dirty="0"/>
              <a:t>Building </a:t>
            </a:r>
            <a:r>
              <a:rPr lang="en-US" sz="2400" dirty="0" smtClean="0"/>
              <a:t>Strategy.</a:t>
            </a:r>
            <a:r>
              <a:rPr lang="es-ES" sz="2400" dirty="0"/>
              <a:t/>
            </a:r>
            <a:br>
              <a:rPr lang="es-ES" sz="2400" dirty="0"/>
            </a:br>
            <a:r>
              <a:rPr lang="en-US" sz="2400" dirty="0"/>
              <a:t> </a:t>
            </a:r>
            <a:r>
              <a:rPr lang="es-ES" sz="2400" dirty="0"/>
              <a:t/>
            </a:r>
            <a:br>
              <a:rPr lang="es-ES" sz="2400" dirty="0"/>
            </a:br>
            <a:r>
              <a:rPr lang="es-ES" sz="2400" dirty="0" smtClean="0"/>
              <a:t>- </a:t>
            </a:r>
            <a:r>
              <a:rPr lang="en-US" sz="2400" dirty="0" smtClean="0"/>
              <a:t>IRCC. </a:t>
            </a:r>
            <a:r>
              <a:rPr lang="en-US" sz="2400" dirty="0"/>
              <a:t>E</a:t>
            </a:r>
            <a:r>
              <a:rPr lang="en-US" sz="2400" dirty="0" smtClean="0"/>
              <a:t>ncourage use </a:t>
            </a:r>
            <a:r>
              <a:rPr lang="en-US" sz="2400" dirty="0"/>
              <a:t>satellite derived bathymetry and risk assessment </a:t>
            </a:r>
            <a:r>
              <a:rPr lang="en-US" sz="2400" dirty="0" smtClean="0"/>
              <a:t>methodologies. </a:t>
            </a:r>
            <a:r>
              <a:rPr lang="es-ES" sz="2400" dirty="0"/>
              <a:t/>
            </a:r>
            <a:br>
              <a:rPr lang="es-ES" sz="2400" dirty="0"/>
            </a:br>
            <a:r>
              <a:rPr lang="en-US" sz="2400" dirty="0"/>
              <a:t> </a:t>
            </a:r>
            <a:r>
              <a:rPr lang="es-ES" sz="2400" dirty="0"/>
              <a:t/>
            </a:r>
            <a:br>
              <a:rPr lang="es-ES" sz="2400" dirty="0"/>
            </a:br>
            <a:r>
              <a:rPr lang="es-ES" sz="2400" dirty="0" smtClean="0"/>
              <a:t>- </a:t>
            </a:r>
            <a:r>
              <a:rPr lang="en-US" sz="2400" dirty="0" smtClean="0"/>
              <a:t>Council.  Enable to approve </a:t>
            </a:r>
            <a:r>
              <a:rPr lang="en-US" sz="2400" dirty="0"/>
              <a:t>the financial </a:t>
            </a:r>
            <a:r>
              <a:rPr lang="en-US" sz="2400" dirty="0" smtClean="0"/>
              <a:t>statements.</a:t>
            </a:r>
            <a:r>
              <a:rPr lang="es-ES" sz="2400" dirty="0"/>
              <a:t/>
            </a:r>
            <a:br>
              <a:rPr lang="es-ES" sz="2400" dirty="0"/>
            </a:br>
            <a:endParaRPr lang="es-ES" sz="2400" dirty="0"/>
          </a:p>
        </p:txBody>
      </p:sp>
      <p:sp>
        <p:nvSpPr>
          <p:cNvPr id="3" name="2 Subtítulo"/>
          <p:cNvSpPr>
            <a:spLocks noGrp="1"/>
          </p:cNvSpPr>
          <p:nvPr>
            <p:ph type="subTitle" idx="1"/>
          </p:nvPr>
        </p:nvSpPr>
        <p:spPr>
          <a:xfrm>
            <a:off x="711257" y="1173877"/>
            <a:ext cx="7630250" cy="406896"/>
          </a:xfrm>
        </p:spPr>
        <p:txBody>
          <a:bodyPr>
            <a:noAutofit/>
          </a:bodyPr>
          <a:lstStyle/>
          <a:p>
            <a:pPr lvl="0" algn="l"/>
            <a:r>
              <a:rPr lang="en-US" sz="2800" b="1" dirty="0">
                <a:solidFill>
                  <a:schemeClr val="tx1"/>
                </a:solidFill>
              </a:rPr>
              <a:t>Main subjects of the First session of </a:t>
            </a:r>
            <a:r>
              <a:rPr lang="en-US" sz="2800" b="1" dirty="0" smtClean="0">
                <a:solidFill>
                  <a:schemeClr val="tx1"/>
                </a:solidFill>
              </a:rPr>
              <a:t>the Assembly </a:t>
            </a:r>
            <a:endParaRPr lang="es-ES" sz="2800" dirty="0">
              <a:solidFill>
                <a:schemeClr val="tx1"/>
              </a:solidFill>
            </a:endParaRPr>
          </a:p>
        </p:txBody>
      </p:sp>
      <p:pic>
        <p:nvPicPr>
          <p:cNvPr id="1026" name="Picture 2" descr="ESCUDO IHM PNG 4 x 4 c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050" y="116633"/>
            <a:ext cx="648438"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CuadroTexto"/>
          <p:cNvSpPr txBox="1"/>
          <p:nvPr/>
        </p:nvSpPr>
        <p:spPr>
          <a:xfrm>
            <a:off x="33358" y="69719"/>
            <a:ext cx="301686" cy="369332"/>
          </a:xfrm>
          <a:prstGeom prst="rect">
            <a:avLst/>
          </a:prstGeom>
          <a:noFill/>
        </p:spPr>
        <p:txBody>
          <a:bodyPr wrap="none" rtlCol="0">
            <a:spAutoFit/>
          </a:bodyPr>
          <a:lstStyle/>
          <a:p>
            <a:fld id="{E68EEB06-CD88-4B94-8506-B74C84D33BBD}" type="slidenum">
              <a:rPr lang="es-ES" smtClean="0"/>
              <a:t>4</a:t>
            </a:fld>
            <a:endParaRPr lang="es-ES" dirty="0"/>
          </a:p>
        </p:txBody>
      </p:sp>
      <p:sp>
        <p:nvSpPr>
          <p:cNvPr id="8" name="3 Rectángulo"/>
          <p:cNvSpPr/>
          <p:nvPr/>
        </p:nvSpPr>
        <p:spPr>
          <a:xfrm>
            <a:off x="0" y="6475648"/>
            <a:ext cx="9144000" cy="38235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15th </a:t>
            </a:r>
            <a:r>
              <a:rPr lang="es-ES" dirty="0" err="1" smtClean="0">
                <a:solidFill>
                  <a:schemeClr val="tx1"/>
                </a:solidFill>
              </a:rPr>
              <a:t>Conference</a:t>
            </a:r>
            <a:r>
              <a:rPr lang="es-ES" dirty="0" smtClean="0">
                <a:solidFill>
                  <a:schemeClr val="tx1"/>
                </a:solidFill>
              </a:rPr>
              <a:t> of </a:t>
            </a:r>
            <a:r>
              <a:rPr lang="es-ES" dirty="0" err="1" smtClean="0">
                <a:solidFill>
                  <a:schemeClr val="tx1"/>
                </a:solidFill>
              </a:rPr>
              <a:t>EAtHC</a:t>
            </a:r>
            <a:r>
              <a:rPr lang="es-ES" dirty="0" smtClean="0">
                <a:solidFill>
                  <a:schemeClr val="tx1"/>
                </a:solidFill>
              </a:rPr>
              <a:t>, Lagos, Nigeria, 17 – 19 </a:t>
            </a:r>
            <a:r>
              <a:rPr lang="es-ES" dirty="0" err="1" smtClean="0">
                <a:solidFill>
                  <a:schemeClr val="tx1"/>
                </a:solidFill>
              </a:rPr>
              <a:t>October</a:t>
            </a:r>
            <a:r>
              <a:rPr lang="es-ES" dirty="0" smtClean="0">
                <a:solidFill>
                  <a:schemeClr val="tx1"/>
                </a:solidFill>
              </a:rPr>
              <a:t> 2018</a:t>
            </a:r>
            <a:endParaRPr lang="es-ES" dirty="0">
              <a:solidFill>
                <a:schemeClr val="tx1"/>
              </a:solidFill>
            </a:endParaRP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515" y="44624"/>
            <a:ext cx="658061" cy="864096"/>
          </a:xfrm>
          <a:prstGeom prst="rect">
            <a:avLst/>
          </a:prstGeom>
        </p:spPr>
      </p:pic>
      <p:sp>
        <p:nvSpPr>
          <p:cNvPr id="4" name="Rectángulo 3"/>
          <p:cNvSpPr/>
          <p:nvPr/>
        </p:nvSpPr>
        <p:spPr>
          <a:xfrm>
            <a:off x="700607" y="1074787"/>
            <a:ext cx="7742786" cy="683522"/>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dirty="0"/>
          </a:p>
        </p:txBody>
      </p:sp>
    </p:spTree>
    <p:extLst>
      <p:ext uri="{BB962C8B-B14F-4D97-AF65-F5344CB8AC3E}">
        <p14:creationId xmlns:p14="http://schemas.microsoft.com/office/powerpoint/2010/main" val="1203344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0444" y="1988840"/>
            <a:ext cx="8223111" cy="5328592"/>
          </a:xfrm>
        </p:spPr>
        <p:txBody>
          <a:bodyPr>
            <a:noAutofit/>
          </a:bodyPr>
          <a:lstStyle/>
          <a:p>
            <a:pPr algn="l"/>
            <a:r>
              <a:rPr lang="en-US" sz="2400" dirty="0" smtClean="0"/>
              <a:t>- Review general </a:t>
            </a:r>
            <a:r>
              <a:rPr lang="en-US" sz="2400" dirty="0"/>
              <a:t>tasks and responsibilities of the Council</a:t>
            </a:r>
            <a:r>
              <a:rPr lang="en-US" sz="2400" dirty="0" smtClean="0"/>
              <a:t>.</a:t>
            </a:r>
            <a:br>
              <a:rPr lang="en-US" sz="2400" dirty="0" smtClean="0"/>
            </a:br>
            <a:r>
              <a:rPr lang="es-ES" sz="2400" dirty="0"/>
              <a:t/>
            </a:r>
            <a:br>
              <a:rPr lang="es-ES" sz="2400" dirty="0"/>
            </a:br>
            <a:r>
              <a:rPr lang="en-US" sz="2400" dirty="0"/>
              <a:t>- </a:t>
            </a:r>
            <a:r>
              <a:rPr lang="en-US" sz="2400" dirty="0" smtClean="0"/>
              <a:t>Identify </a:t>
            </a:r>
            <a:r>
              <a:rPr lang="en-US" sz="2400" dirty="0"/>
              <a:t>needs for clarification of the operational control of </a:t>
            </a:r>
            <a:r>
              <a:rPr lang="en-US" sz="2400" dirty="0" smtClean="0"/>
              <a:t>HSSC </a:t>
            </a:r>
            <a:r>
              <a:rPr lang="en-US" sz="2400" dirty="0"/>
              <a:t>and </a:t>
            </a:r>
            <a:r>
              <a:rPr lang="en-US" sz="2400" dirty="0" smtClean="0"/>
              <a:t>IRCC.</a:t>
            </a:r>
            <a:br>
              <a:rPr lang="en-US" sz="2400" dirty="0" smtClean="0"/>
            </a:br>
            <a:r>
              <a:rPr lang="en-US" sz="2400" dirty="0" smtClean="0"/>
              <a:t/>
            </a:r>
            <a:br>
              <a:rPr lang="en-US" sz="2400" dirty="0" smtClean="0"/>
            </a:br>
            <a:r>
              <a:rPr lang="en-US" sz="2400" dirty="0" smtClean="0"/>
              <a:t>-  Establish </a:t>
            </a:r>
            <a:r>
              <a:rPr lang="en-US" sz="2400" dirty="0"/>
              <a:t>the Strategic Plan Review Working Group (SPRWG</a:t>
            </a:r>
            <a:r>
              <a:rPr lang="en-US" sz="2400" dirty="0" smtClean="0"/>
              <a:t>).</a:t>
            </a:r>
            <a:br>
              <a:rPr lang="en-US" sz="2400" dirty="0" smtClean="0"/>
            </a:br>
            <a:r>
              <a:rPr lang="es-ES" sz="2400" dirty="0"/>
              <a:t/>
            </a:r>
            <a:br>
              <a:rPr lang="es-ES" sz="2400" dirty="0"/>
            </a:br>
            <a:r>
              <a:rPr lang="en-US" sz="2400" dirty="0"/>
              <a:t>- </a:t>
            </a:r>
            <a:r>
              <a:rPr lang="en-US" sz="2400" dirty="0"/>
              <a:t>I</a:t>
            </a:r>
            <a:r>
              <a:rPr lang="en-US" sz="2400" dirty="0" smtClean="0"/>
              <a:t>ncrease </a:t>
            </a:r>
            <a:r>
              <a:rPr lang="en-US" sz="2400" dirty="0"/>
              <a:t>the capacity building support at the IHO </a:t>
            </a:r>
            <a:r>
              <a:rPr lang="en-US" sz="2400" dirty="0" smtClean="0"/>
              <a:t>Secretariat.</a:t>
            </a:r>
            <a:br>
              <a:rPr lang="en-US" sz="2400" dirty="0" smtClean="0"/>
            </a:br>
            <a:r>
              <a:rPr lang="es-ES" sz="2400" dirty="0"/>
              <a:t/>
            </a:r>
            <a:br>
              <a:rPr lang="es-ES" sz="2400" dirty="0"/>
            </a:br>
            <a:r>
              <a:rPr lang="en-US" sz="2400" dirty="0"/>
              <a:t>- </a:t>
            </a:r>
            <a:r>
              <a:rPr lang="en-US" sz="2400" dirty="0" smtClean="0"/>
              <a:t>IRCC. Scope </a:t>
            </a:r>
            <a:r>
              <a:rPr lang="en-US" sz="2400" dirty="0"/>
              <a:t>of the Crowd-Sourced Bathymetry Working </a:t>
            </a:r>
            <a:r>
              <a:rPr lang="en-US" sz="2400" dirty="0" smtClean="0"/>
              <a:t>Group. </a:t>
            </a:r>
            <a:r>
              <a:rPr lang="es-ES" sz="2400" dirty="0"/>
              <a:t/>
            </a:r>
            <a:br>
              <a:rPr lang="es-ES" sz="2400" dirty="0"/>
            </a:br>
            <a:r>
              <a:rPr lang="en-US" sz="2400" dirty="0"/>
              <a:t> </a:t>
            </a:r>
            <a:r>
              <a:rPr lang="es-ES" sz="2400" dirty="0"/>
              <a:t/>
            </a:r>
            <a:br>
              <a:rPr lang="es-ES" sz="2400" dirty="0"/>
            </a:br>
            <a:r>
              <a:rPr lang="en-US" sz="2400" dirty="0"/>
              <a:t> </a:t>
            </a:r>
            <a:r>
              <a:rPr lang="es-ES" sz="2400" dirty="0"/>
              <a:t/>
            </a:r>
            <a:br>
              <a:rPr lang="es-ES" sz="2400" dirty="0"/>
            </a:br>
            <a:endParaRPr lang="es-ES" sz="2400" dirty="0"/>
          </a:p>
        </p:txBody>
      </p:sp>
      <p:sp>
        <p:nvSpPr>
          <p:cNvPr id="3" name="2 Subtítulo"/>
          <p:cNvSpPr>
            <a:spLocks noGrp="1"/>
          </p:cNvSpPr>
          <p:nvPr>
            <p:ph type="subTitle" idx="1"/>
          </p:nvPr>
        </p:nvSpPr>
        <p:spPr>
          <a:xfrm>
            <a:off x="808212" y="937212"/>
            <a:ext cx="7992888" cy="499546"/>
          </a:xfrm>
        </p:spPr>
        <p:txBody>
          <a:bodyPr>
            <a:noAutofit/>
          </a:bodyPr>
          <a:lstStyle/>
          <a:p>
            <a:pPr lvl="0"/>
            <a:r>
              <a:rPr lang="en-US" sz="2800" b="1" dirty="0">
                <a:solidFill>
                  <a:schemeClr val="tx1"/>
                </a:solidFill>
              </a:rPr>
              <a:t>Main subjects of the 1st Meeting of the IHO Council</a:t>
            </a:r>
            <a:endParaRPr lang="es-ES" sz="2800" dirty="0">
              <a:solidFill>
                <a:schemeClr val="tx1"/>
              </a:solidFill>
            </a:endParaRPr>
          </a:p>
        </p:txBody>
      </p:sp>
      <p:pic>
        <p:nvPicPr>
          <p:cNvPr id="1026" name="Picture 2" descr="ESCUDO IHM PNG 4 x 4 c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050" y="116633"/>
            <a:ext cx="648438"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CuadroTexto"/>
          <p:cNvSpPr txBox="1"/>
          <p:nvPr/>
        </p:nvSpPr>
        <p:spPr>
          <a:xfrm>
            <a:off x="33358" y="69719"/>
            <a:ext cx="301686" cy="369332"/>
          </a:xfrm>
          <a:prstGeom prst="rect">
            <a:avLst/>
          </a:prstGeom>
          <a:noFill/>
        </p:spPr>
        <p:txBody>
          <a:bodyPr wrap="none" rtlCol="0">
            <a:spAutoFit/>
          </a:bodyPr>
          <a:lstStyle/>
          <a:p>
            <a:fld id="{E68EEB06-CD88-4B94-8506-B74C84D33BBD}" type="slidenum">
              <a:rPr lang="es-ES" smtClean="0"/>
              <a:t>5</a:t>
            </a:fld>
            <a:endParaRPr lang="es-ES" dirty="0"/>
          </a:p>
        </p:txBody>
      </p:sp>
      <p:sp>
        <p:nvSpPr>
          <p:cNvPr id="8" name="3 Rectángulo"/>
          <p:cNvSpPr/>
          <p:nvPr/>
        </p:nvSpPr>
        <p:spPr>
          <a:xfrm>
            <a:off x="0" y="6475648"/>
            <a:ext cx="9144000" cy="38235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15th </a:t>
            </a:r>
            <a:r>
              <a:rPr lang="es-ES" dirty="0" err="1" smtClean="0">
                <a:solidFill>
                  <a:schemeClr val="tx1"/>
                </a:solidFill>
              </a:rPr>
              <a:t>Conference</a:t>
            </a:r>
            <a:r>
              <a:rPr lang="es-ES" dirty="0" smtClean="0">
                <a:solidFill>
                  <a:schemeClr val="tx1"/>
                </a:solidFill>
              </a:rPr>
              <a:t> of </a:t>
            </a:r>
            <a:r>
              <a:rPr lang="es-ES" dirty="0" err="1" smtClean="0">
                <a:solidFill>
                  <a:schemeClr val="tx1"/>
                </a:solidFill>
              </a:rPr>
              <a:t>EAtHC</a:t>
            </a:r>
            <a:r>
              <a:rPr lang="es-ES" dirty="0" smtClean="0">
                <a:solidFill>
                  <a:schemeClr val="tx1"/>
                </a:solidFill>
              </a:rPr>
              <a:t>, Lagos, Nigeria, 17 – 19 </a:t>
            </a:r>
            <a:r>
              <a:rPr lang="es-ES" dirty="0" err="1" smtClean="0">
                <a:solidFill>
                  <a:schemeClr val="tx1"/>
                </a:solidFill>
              </a:rPr>
              <a:t>October</a:t>
            </a:r>
            <a:r>
              <a:rPr lang="es-ES" dirty="0" smtClean="0">
                <a:solidFill>
                  <a:schemeClr val="tx1"/>
                </a:solidFill>
              </a:rPr>
              <a:t> 2018</a:t>
            </a:r>
            <a:endParaRPr lang="es-ES" dirty="0">
              <a:solidFill>
                <a:schemeClr val="tx1"/>
              </a:solidFill>
            </a:endParaRP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515" y="44624"/>
            <a:ext cx="658061" cy="864096"/>
          </a:xfrm>
          <a:prstGeom prst="rect">
            <a:avLst/>
          </a:prstGeom>
        </p:spPr>
      </p:pic>
      <p:sp>
        <p:nvSpPr>
          <p:cNvPr id="4" name="Rectángulo 3"/>
          <p:cNvSpPr/>
          <p:nvPr/>
        </p:nvSpPr>
        <p:spPr>
          <a:xfrm>
            <a:off x="685800" y="970084"/>
            <a:ext cx="8062664" cy="72008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605906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126676"/>
            <a:ext cx="7772400" cy="5328592"/>
          </a:xfrm>
        </p:spPr>
        <p:txBody>
          <a:bodyPr>
            <a:noAutofit/>
          </a:bodyPr>
          <a:lstStyle/>
          <a:p>
            <a:pPr lvl="0" algn="l"/>
            <a:r>
              <a:rPr lang="en-US" sz="2400" dirty="0" smtClean="0"/>
              <a:t>- </a:t>
            </a:r>
            <a:r>
              <a:rPr lang="en-US" sz="2400" dirty="0"/>
              <a:t>Cooperation with the European </a:t>
            </a:r>
            <a:r>
              <a:rPr lang="en-US" sz="2400" dirty="0" smtClean="0"/>
              <a:t>Commission.</a:t>
            </a:r>
            <a:br>
              <a:rPr lang="en-US" sz="2400" dirty="0" smtClean="0"/>
            </a:br>
            <a:r>
              <a:rPr lang="en-US" sz="2400" dirty="0"/>
              <a:t> </a:t>
            </a:r>
            <a:r>
              <a:rPr lang="es-ES" sz="2400" dirty="0"/>
              <a:t/>
            </a:r>
            <a:br>
              <a:rPr lang="es-ES" sz="2400" dirty="0"/>
            </a:br>
            <a:r>
              <a:rPr lang="en-US" sz="2400" dirty="0" smtClean="0"/>
              <a:t>- 9</a:t>
            </a:r>
            <a:r>
              <a:rPr lang="en-US" sz="2400" baseline="30000" dirty="0" smtClean="0"/>
              <a:t>th</a:t>
            </a:r>
            <a:r>
              <a:rPr lang="en-US" sz="2400" dirty="0" smtClean="0"/>
              <a:t> and 10</a:t>
            </a:r>
            <a:r>
              <a:rPr lang="en-US" sz="2400" baseline="30000" dirty="0" smtClean="0"/>
              <a:t>th</a:t>
            </a:r>
            <a:r>
              <a:rPr lang="en-US" sz="2400" dirty="0" smtClean="0"/>
              <a:t> IRCC meetings.</a:t>
            </a:r>
            <a:r>
              <a:rPr lang="es-ES" sz="2400" dirty="0" smtClean="0"/>
              <a:t/>
            </a:r>
            <a:br>
              <a:rPr lang="es-ES" sz="2400" dirty="0" smtClean="0"/>
            </a:br>
            <a:r>
              <a:rPr lang="es-ES" sz="2400" dirty="0"/>
              <a:t/>
            </a:r>
            <a:br>
              <a:rPr lang="es-ES" sz="2400" dirty="0"/>
            </a:br>
            <a:r>
              <a:rPr lang="en-US" sz="2400" dirty="0" smtClean="0"/>
              <a:t>- Canada NOV 17. 9th </a:t>
            </a:r>
            <a:r>
              <a:rPr lang="en-US" sz="2400" dirty="0"/>
              <a:t>meeting </a:t>
            </a:r>
            <a:r>
              <a:rPr lang="en-US" sz="2400" dirty="0" smtClean="0"/>
              <a:t>HSSC</a:t>
            </a:r>
            <a:r>
              <a:rPr lang="es-ES" sz="2400" dirty="0" smtClean="0"/>
              <a:t>.</a:t>
            </a:r>
            <a:br>
              <a:rPr lang="es-ES" sz="2400" dirty="0" smtClean="0"/>
            </a:br>
            <a:r>
              <a:rPr lang="es-ES" sz="2400" dirty="0"/>
              <a:t/>
            </a:r>
            <a:br>
              <a:rPr lang="es-ES" sz="2400" dirty="0"/>
            </a:br>
            <a:r>
              <a:rPr lang="es-ES" sz="2400" dirty="0" smtClean="0"/>
              <a:t>- </a:t>
            </a:r>
            <a:r>
              <a:rPr lang="es-ES" sz="2400" dirty="0" err="1" smtClean="0"/>
              <a:t>Germany</a:t>
            </a:r>
            <a:r>
              <a:rPr lang="es-ES" sz="2400" dirty="0" smtClean="0"/>
              <a:t> MAY 18. </a:t>
            </a:r>
            <a:r>
              <a:rPr lang="en-US" sz="2400" dirty="0" smtClean="0"/>
              <a:t>The </a:t>
            </a:r>
            <a:r>
              <a:rPr lang="en-US" sz="2400" dirty="0"/>
              <a:t>10</a:t>
            </a:r>
            <a:r>
              <a:rPr lang="en-US" sz="2400" baseline="30000" dirty="0"/>
              <a:t>th</a:t>
            </a:r>
            <a:r>
              <a:rPr lang="en-US" sz="2400" dirty="0"/>
              <a:t> </a:t>
            </a:r>
            <a:r>
              <a:rPr lang="en-US" sz="2400" dirty="0" smtClean="0"/>
              <a:t>meeting HSSC.</a:t>
            </a:r>
            <a:r>
              <a:rPr lang="es-ES" sz="2400" dirty="0"/>
              <a:t/>
            </a:r>
            <a:br>
              <a:rPr lang="es-ES" sz="2400" dirty="0"/>
            </a:br>
            <a:endParaRPr lang="es-ES" sz="2400" dirty="0"/>
          </a:p>
        </p:txBody>
      </p:sp>
      <p:sp>
        <p:nvSpPr>
          <p:cNvPr id="3" name="2 Subtítulo"/>
          <p:cNvSpPr>
            <a:spLocks noGrp="1"/>
          </p:cNvSpPr>
          <p:nvPr>
            <p:ph type="subTitle" idx="1"/>
          </p:nvPr>
        </p:nvSpPr>
        <p:spPr>
          <a:xfrm>
            <a:off x="1371600" y="923228"/>
            <a:ext cx="6400800" cy="406896"/>
          </a:xfrm>
        </p:spPr>
        <p:txBody>
          <a:bodyPr>
            <a:noAutofit/>
          </a:bodyPr>
          <a:lstStyle/>
          <a:p>
            <a:pPr lvl="0"/>
            <a:r>
              <a:rPr lang="en-US" sz="2800" b="1" dirty="0">
                <a:solidFill>
                  <a:schemeClr val="tx1"/>
                </a:solidFill>
              </a:rPr>
              <a:t>Others activities since the last conference </a:t>
            </a:r>
            <a:endParaRPr lang="es-ES" sz="2800" dirty="0">
              <a:solidFill>
                <a:schemeClr val="tx1"/>
              </a:solidFill>
            </a:endParaRPr>
          </a:p>
        </p:txBody>
      </p:sp>
      <p:pic>
        <p:nvPicPr>
          <p:cNvPr id="1026" name="Picture 2" descr="ESCUDO IHM PNG 4 x 4 c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050" y="116633"/>
            <a:ext cx="648438"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CuadroTexto"/>
          <p:cNvSpPr txBox="1"/>
          <p:nvPr/>
        </p:nvSpPr>
        <p:spPr>
          <a:xfrm>
            <a:off x="33358" y="69719"/>
            <a:ext cx="301686" cy="369332"/>
          </a:xfrm>
          <a:prstGeom prst="rect">
            <a:avLst/>
          </a:prstGeom>
          <a:noFill/>
        </p:spPr>
        <p:txBody>
          <a:bodyPr wrap="none" rtlCol="0">
            <a:spAutoFit/>
          </a:bodyPr>
          <a:lstStyle/>
          <a:p>
            <a:fld id="{E68EEB06-CD88-4B94-8506-B74C84D33BBD}" type="slidenum">
              <a:rPr lang="es-ES" smtClean="0"/>
              <a:t>6</a:t>
            </a:fld>
            <a:endParaRPr lang="es-ES" dirty="0"/>
          </a:p>
        </p:txBody>
      </p:sp>
      <p:sp>
        <p:nvSpPr>
          <p:cNvPr id="8" name="3 Rectángulo"/>
          <p:cNvSpPr/>
          <p:nvPr/>
        </p:nvSpPr>
        <p:spPr>
          <a:xfrm>
            <a:off x="0" y="6475648"/>
            <a:ext cx="9144000" cy="38235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15th </a:t>
            </a:r>
            <a:r>
              <a:rPr lang="es-ES" dirty="0" err="1" smtClean="0">
                <a:solidFill>
                  <a:schemeClr val="tx1"/>
                </a:solidFill>
              </a:rPr>
              <a:t>Conference</a:t>
            </a:r>
            <a:r>
              <a:rPr lang="es-ES" dirty="0" smtClean="0">
                <a:solidFill>
                  <a:schemeClr val="tx1"/>
                </a:solidFill>
              </a:rPr>
              <a:t> of </a:t>
            </a:r>
            <a:r>
              <a:rPr lang="es-ES" dirty="0" err="1" smtClean="0">
                <a:solidFill>
                  <a:schemeClr val="tx1"/>
                </a:solidFill>
              </a:rPr>
              <a:t>EAtHC</a:t>
            </a:r>
            <a:r>
              <a:rPr lang="es-ES" dirty="0" smtClean="0">
                <a:solidFill>
                  <a:schemeClr val="tx1"/>
                </a:solidFill>
              </a:rPr>
              <a:t>, Lagos, Nigeria, 17 – 19 </a:t>
            </a:r>
            <a:r>
              <a:rPr lang="es-ES" dirty="0" err="1" smtClean="0">
                <a:solidFill>
                  <a:schemeClr val="tx1"/>
                </a:solidFill>
              </a:rPr>
              <a:t>October</a:t>
            </a:r>
            <a:r>
              <a:rPr lang="es-ES" dirty="0" smtClean="0">
                <a:solidFill>
                  <a:schemeClr val="tx1"/>
                </a:solidFill>
              </a:rPr>
              <a:t> 2018</a:t>
            </a:r>
            <a:endParaRPr lang="es-ES" dirty="0">
              <a:solidFill>
                <a:schemeClr val="tx1"/>
              </a:solidFill>
            </a:endParaRP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515" y="44624"/>
            <a:ext cx="658061" cy="864096"/>
          </a:xfrm>
          <a:prstGeom prst="rect">
            <a:avLst/>
          </a:prstGeom>
        </p:spPr>
      </p:pic>
      <p:sp>
        <p:nvSpPr>
          <p:cNvPr id="4" name="Rectángulo 3"/>
          <p:cNvSpPr/>
          <p:nvPr/>
        </p:nvSpPr>
        <p:spPr>
          <a:xfrm>
            <a:off x="1388233" y="873270"/>
            <a:ext cx="6400800" cy="72008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187994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21800" y="2252990"/>
            <a:ext cx="5256584" cy="2878388"/>
          </a:xfrm>
        </p:spPr>
        <p:txBody>
          <a:bodyPr>
            <a:noAutofit/>
          </a:bodyPr>
          <a:lstStyle/>
          <a:p>
            <a:pPr algn="l"/>
            <a:r>
              <a:rPr lang="en-US" sz="2400" dirty="0" smtClean="0"/>
              <a:t>- </a:t>
            </a:r>
            <a:r>
              <a:rPr lang="en-US" sz="2800" dirty="0"/>
              <a:t>NAVAREA </a:t>
            </a:r>
            <a:r>
              <a:rPr lang="en-US" sz="2800" dirty="0" smtClean="0"/>
              <a:t>II</a:t>
            </a:r>
            <a:br>
              <a:rPr lang="en-US" sz="2800" dirty="0" smtClean="0"/>
            </a:br>
            <a:r>
              <a:rPr lang="en-US" sz="2800" dirty="0" smtClean="0"/>
              <a:t/>
            </a:r>
            <a:br>
              <a:rPr lang="en-US" sz="2800" dirty="0" smtClean="0"/>
            </a:br>
            <a:r>
              <a:rPr lang="en-US" sz="2800" dirty="0" smtClean="0"/>
              <a:t>- </a:t>
            </a:r>
            <a:r>
              <a:rPr lang="en-US" sz="2800" dirty="0"/>
              <a:t>Capacity Building (CB</a:t>
            </a:r>
            <a:r>
              <a:rPr lang="en-US" sz="2800" dirty="0" smtClean="0"/>
              <a:t>).</a:t>
            </a:r>
            <a:br>
              <a:rPr lang="en-US" sz="2800" dirty="0" smtClean="0"/>
            </a:br>
            <a:r>
              <a:rPr lang="en-US" sz="2800" dirty="0" smtClean="0"/>
              <a:t/>
            </a:r>
            <a:br>
              <a:rPr lang="en-US" sz="2800" dirty="0" smtClean="0"/>
            </a:br>
            <a:r>
              <a:rPr lang="en-US" sz="2800" dirty="0" smtClean="0"/>
              <a:t>- Charting.</a:t>
            </a:r>
            <a:r>
              <a:rPr lang="es-ES" sz="2800" dirty="0"/>
              <a:t/>
            </a:r>
            <a:br>
              <a:rPr lang="es-ES" sz="2800" dirty="0"/>
            </a:br>
            <a:endParaRPr lang="es-ES" sz="2800" dirty="0"/>
          </a:p>
        </p:txBody>
      </p:sp>
      <p:sp>
        <p:nvSpPr>
          <p:cNvPr id="3" name="2 Subtítulo"/>
          <p:cNvSpPr>
            <a:spLocks noGrp="1"/>
          </p:cNvSpPr>
          <p:nvPr>
            <p:ph type="subTitle" idx="1"/>
          </p:nvPr>
        </p:nvSpPr>
        <p:spPr>
          <a:xfrm>
            <a:off x="1371600" y="923228"/>
            <a:ext cx="6400800" cy="406896"/>
          </a:xfrm>
        </p:spPr>
        <p:txBody>
          <a:bodyPr>
            <a:noAutofit/>
          </a:bodyPr>
          <a:lstStyle/>
          <a:p>
            <a:pPr lvl="0"/>
            <a:r>
              <a:rPr lang="en-US" sz="2800" b="1" dirty="0">
                <a:solidFill>
                  <a:schemeClr val="tx1"/>
                </a:solidFill>
              </a:rPr>
              <a:t>OTHERS SUBJECTS</a:t>
            </a:r>
            <a:endParaRPr lang="es-ES" sz="2800" dirty="0">
              <a:solidFill>
                <a:schemeClr val="tx1"/>
              </a:solidFill>
            </a:endParaRPr>
          </a:p>
        </p:txBody>
      </p:sp>
      <p:pic>
        <p:nvPicPr>
          <p:cNvPr id="1026" name="Picture 2" descr="ESCUDO IHM PNG 4 x 4 c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050" y="116633"/>
            <a:ext cx="648438"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CuadroTexto"/>
          <p:cNvSpPr txBox="1"/>
          <p:nvPr/>
        </p:nvSpPr>
        <p:spPr>
          <a:xfrm>
            <a:off x="33358" y="69719"/>
            <a:ext cx="301686" cy="369332"/>
          </a:xfrm>
          <a:prstGeom prst="rect">
            <a:avLst/>
          </a:prstGeom>
          <a:noFill/>
        </p:spPr>
        <p:txBody>
          <a:bodyPr wrap="none" rtlCol="0">
            <a:spAutoFit/>
          </a:bodyPr>
          <a:lstStyle/>
          <a:p>
            <a:fld id="{E68EEB06-CD88-4B94-8506-B74C84D33BBD}" type="slidenum">
              <a:rPr lang="es-ES" smtClean="0"/>
              <a:t>7</a:t>
            </a:fld>
            <a:endParaRPr lang="es-ES" dirty="0"/>
          </a:p>
        </p:txBody>
      </p:sp>
      <p:sp>
        <p:nvSpPr>
          <p:cNvPr id="8" name="3 Rectángulo"/>
          <p:cNvSpPr/>
          <p:nvPr/>
        </p:nvSpPr>
        <p:spPr>
          <a:xfrm>
            <a:off x="0" y="6475648"/>
            <a:ext cx="9144000" cy="38235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15th </a:t>
            </a:r>
            <a:r>
              <a:rPr lang="es-ES" dirty="0" err="1" smtClean="0">
                <a:solidFill>
                  <a:schemeClr val="tx1"/>
                </a:solidFill>
              </a:rPr>
              <a:t>Conference</a:t>
            </a:r>
            <a:r>
              <a:rPr lang="es-ES" dirty="0" smtClean="0">
                <a:solidFill>
                  <a:schemeClr val="tx1"/>
                </a:solidFill>
              </a:rPr>
              <a:t> of </a:t>
            </a:r>
            <a:r>
              <a:rPr lang="es-ES" dirty="0" err="1" smtClean="0">
                <a:solidFill>
                  <a:schemeClr val="tx1"/>
                </a:solidFill>
              </a:rPr>
              <a:t>EAtHC</a:t>
            </a:r>
            <a:r>
              <a:rPr lang="es-ES" dirty="0" smtClean="0">
                <a:solidFill>
                  <a:schemeClr val="tx1"/>
                </a:solidFill>
              </a:rPr>
              <a:t>, Lagos, Nigeria, 17 – 19 </a:t>
            </a:r>
            <a:r>
              <a:rPr lang="es-ES" dirty="0" err="1" smtClean="0">
                <a:solidFill>
                  <a:schemeClr val="tx1"/>
                </a:solidFill>
              </a:rPr>
              <a:t>October</a:t>
            </a:r>
            <a:r>
              <a:rPr lang="es-ES" dirty="0" smtClean="0">
                <a:solidFill>
                  <a:schemeClr val="tx1"/>
                </a:solidFill>
              </a:rPr>
              <a:t> 2018</a:t>
            </a:r>
            <a:endParaRPr lang="es-ES" dirty="0">
              <a:solidFill>
                <a:schemeClr val="tx1"/>
              </a:solidFill>
            </a:endParaRP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515" y="44624"/>
            <a:ext cx="658061" cy="864096"/>
          </a:xfrm>
          <a:prstGeom prst="rect">
            <a:avLst/>
          </a:prstGeom>
        </p:spPr>
      </p:pic>
      <p:sp>
        <p:nvSpPr>
          <p:cNvPr id="4" name="Rectángulo 3"/>
          <p:cNvSpPr/>
          <p:nvPr/>
        </p:nvSpPr>
        <p:spPr>
          <a:xfrm>
            <a:off x="2221800" y="799752"/>
            <a:ext cx="4839951" cy="72008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779629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89268" y="1698074"/>
            <a:ext cx="7772400" cy="5328592"/>
          </a:xfrm>
        </p:spPr>
        <p:txBody>
          <a:bodyPr>
            <a:noAutofit/>
          </a:bodyPr>
          <a:lstStyle/>
          <a:p>
            <a:pPr algn="l"/>
            <a:r>
              <a:rPr lang="es-ES" sz="2400" dirty="0"/>
              <a:t/>
            </a:r>
            <a:br>
              <a:rPr lang="es-ES" sz="2400" dirty="0"/>
            </a:br>
            <a:r>
              <a:rPr lang="en-US" sz="2400" dirty="0"/>
              <a:t> - </a:t>
            </a:r>
            <a:r>
              <a:rPr lang="en-US" sz="2400" dirty="0" smtClean="0"/>
              <a:t> </a:t>
            </a:r>
            <a:r>
              <a:rPr lang="en-US" sz="2800" dirty="0" smtClean="0"/>
              <a:t>Note </a:t>
            </a:r>
            <a:r>
              <a:rPr lang="en-US" sz="2800" dirty="0"/>
              <a:t>this </a:t>
            </a:r>
            <a:r>
              <a:rPr lang="en-US" sz="2800" dirty="0" smtClean="0"/>
              <a:t>report.</a:t>
            </a:r>
            <a:br>
              <a:rPr lang="en-US" sz="2800" dirty="0" smtClean="0"/>
            </a:br>
            <a:r>
              <a:rPr lang="es-ES" sz="2800" dirty="0"/>
              <a:t/>
            </a:r>
            <a:br>
              <a:rPr lang="es-ES" sz="2800" dirty="0"/>
            </a:br>
            <a:r>
              <a:rPr lang="es-ES" sz="2800" dirty="0" smtClean="0"/>
              <a:t> </a:t>
            </a:r>
            <a:r>
              <a:rPr lang="en-US" sz="2800" dirty="0" smtClean="0"/>
              <a:t>- </a:t>
            </a:r>
            <a:r>
              <a:rPr lang="en-US" sz="2800" dirty="0"/>
              <a:t>Make additions as may be </a:t>
            </a:r>
            <a:r>
              <a:rPr lang="en-US" sz="2800" dirty="0" smtClean="0"/>
              <a:t>necessary.</a:t>
            </a:r>
            <a:br>
              <a:rPr lang="en-US" sz="2800" dirty="0" smtClean="0"/>
            </a:br>
            <a:r>
              <a:rPr lang="es-ES" sz="2800" dirty="0"/>
              <a:t/>
            </a:r>
            <a:br>
              <a:rPr lang="es-ES" sz="2800" dirty="0"/>
            </a:br>
            <a:r>
              <a:rPr lang="en-US" sz="2800" dirty="0"/>
              <a:t> - Take any other action as deemed appropriate.</a:t>
            </a:r>
            <a:endParaRPr lang="es-ES" sz="2800" dirty="0"/>
          </a:p>
        </p:txBody>
      </p:sp>
      <p:sp>
        <p:nvSpPr>
          <p:cNvPr id="3" name="2 Subtítulo"/>
          <p:cNvSpPr>
            <a:spLocks noGrp="1"/>
          </p:cNvSpPr>
          <p:nvPr>
            <p:ph type="subTitle" idx="1"/>
          </p:nvPr>
        </p:nvSpPr>
        <p:spPr>
          <a:xfrm>
            <a:off x="1371600" y="2517396"/>
            <a:ext cx="6400800" cy="406896"/>
          </a:xfrm>
        </p:spPr>
        <p:txBody>
          <a:bodyPr>
            <a:noAutofit/>
          </a:bodyPr>
          <a:lstStyle/>
          <a:p>
            <a:pPr lvl="0"/>
            <a:r>
              <a:rPr lang="en-US" sz="2800" b="1" dirty="0">
                <a:solidFill>
                  <a:schemeClr val="tx1"/>
                </a:solidFill>
              </a:rPr>
              <a:t>Conclusion – Actions for </a:t>
            </a:r>
            <a:r>
              <a:rPr lang="en-US" sz="2800" b="1" dirty="0" err="1">
                <a:solidFill>
                  <a:schemeClr val="tx1"/>
                </a:solidFill>
              </a:rPr>
              <a:t>EAtHC</a:t>
            </a:r>
            <a:endParaRPr lang="es-ES" sz="2800" dirty="0">
              <a:solidFill>
                <a:schemeClr val="tx1"/>
              </a:solidFill>
            </a:endParaRPr>
          </a:p>
        </p:txBody>
      </p:sp>
      <p:sp>
        <p:nvSpPr>
          <p:cNvPr id="8" name="3 Rectángulo"/>
          <p:cNvSpPr/>
          <p:nvPr/>
        </p:nvSpPr>
        <p:spPr>
          <a:xfrm>
            <a:off x="0" y="6475648"/>
            <a:ext cx="9144000" cy="38235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15th </a:t>
            </a:r>
            <a:r>
              <a:rPr lang="es-ES" dirty="0" err="1" smtClean="0">
                <a:solidFill>
                  <a:schemeClr val="tx1"/>
                </a:solidFill>
              </a:rPr>
              <a:t>Conference</a:t>
            </a:r>
            <a:r>
              <a:rPr lang="es-ES" dirty="0" smtClean="0">
                <a:solidFill>
                  <a:schemeClr val="tx1"/>
                </a:solidFill>
              </a:rPr>
              <a:t> of </a:t>
            </a:r>
            <a:r>
              <a:rPr lang="es-ES" dirty="0" err="1" smtClean="0">
                <a:solidFill>
                  <a:schemeClr val="tx1"/>
                </a:solidFill>
              </a:rPr>
              <a:t>EAtHC</a:t>
            </a:r>
            <a:r>
              <a:rPr lang="es-ES" dirty="0" smtClean="0">
                <a:solidFill>
                  <a:schemeClr val="tx1"/>
                </a:solidFill>
              </a:rPr>
              <a:t>, Lagos, Nigeria, 17 – 19 </a:t>
            </a:r>
            <a:r>
              <a:rPr lang="es-ES" dirty="0" err="1" smtClean="0">
                <a:solidFill>
                  <a:schemeClr val="tx1"/>
                </a:solidFill>
              </a:rPr>
              <a:t>October</a:t>
            </a:r>
            <a:r>
              <a:rPr lang="es-ES" dirty="0" smtClean="0">
                <a:solidFill>
                  <a:schemeClr val="tx1"/>
                </a:solidFill>
              </a:rPr>
              <a:t> 2018</a:t>
            </a:r>
            <a:endParaRPr lang="es-ES" dirty="0">
              <a:solidFill>
                <a:schemeClr val="tx1"/>
              </a:solidFill>
            </a:endParaRPr>
          </a:p>
        </p:txBody>
      </p:sp>
      <p:sp>
        <p:nvSpPr>
          <p:cNvPr id="4" name="Rectángulo 3"/>
          <p:cNvSpPr/>
          <p:nvPr/>
        </p:nvSpPr>
        <p:spPr>
          <a:xfrm>
            <a:off x="1482059" y="2360804"/>
            <a:ext cx="6400800" cy="72008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Imagen 4"/>
          <p:cNvPicPr>
            <a:picLocks noChangeAspect="1"/>
          </p:cNvPicPr>
          <p:nvPr/>
        </p:nvPicPr>
        <p:blipFill>
          <a:blip r:embed="rId3"/>
          <a:stretch>
            <a:fillRect/>
          </a:stretch>
        </p:blipFill>
        <p:spPr>
          <a:xfrm>
            <a:off x="1295116" y="188640"/>
            <a:ext cx="6553768" cy="1981372"/>
          </a:xfrm>
          <a:prstGeom prst="rect">
            <a:avLst/>
          </a:prstGeom>
        </p:spPr>
      </p:pic>
    </p:spTree>
    <p:extLst>
      <p:ext uri="{BB962C8B-B14F-4D97-AF65-F5344CB8AC3E}">
        <p14:creationId xmlns:p14="http://schemas.microsoft.com/office/powerpoint/2010/main" val="3303684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1143</TotalTime>
  <Words>773</Words>
  <Application>Microsoft Office PowerPoint</Application>
  <PresentationFormat>Presentación en pantalla (4:3)</PresentationFormat>
  <Paragraphs>111</Paragraphs>
  <Slides>8</Slides>
  <Notes>7</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Arial</vt:lpstr>
      <vt:lpstr>Calibri</vt:lpstr>
      <vt:lpstr>Tema de Office</vt:lpstr>
      <vt:lpstr>Presentación de PowerPoint</vt:lpstr>
      <vt:lpstr>Period: Since October 18-20, 2016.   General Characteristics of the region  - Region G /  NAVAREA II area.   - Charting is not completely satisfactory.   - Necessary development of hydrographic capacity    6 coastal states as members  9 associate members   11  observers.   </vt:lpstr>
      <vt:lpstr>- NOV 16. Protocol of Amendments to the IHO Convention.    - Monaco APR 17. First session of the Assembly of IHO.   - Monaco OCT 17. First meeting of the IHO Council (C-1).    - London OCT 18. Second meeting of the IHO Council (C-2).    </vt:lpstr>
      <vt:lpstr>- Comprehensive review of the Strategic Plan.   - IRCC. Use e-learning Capacity Building Strategy.   - IRCC. Encourage use satellite derived bathymetry and risk assessment methodologies.    - Council.  Enable to approve the financial statements. </vt:lpstr>
      <vt:lpstr>- Review general tasks and responsibilities of the Council.  - Identify needs for clarification of the operational control of HSSC and IRCC.  -  Establish the Strategic Plan Review Working Group (SPRWG).  - Increase the capacity building support at the IHO Secretariat.  - IRCC. Scope of the Crowd-Sourced Bathymetry Working Group.      </vt:lpstr>
      <vt:lpstr>- Cooperation with the European Commission.   - 9th and 10th IRCC meetings.  - Canada NOV 17. 9th meeting HSSC.  - Germany MAY 18. The 10th meeting HSSC. </vt:lpstr>
      <vt:lpstr>- NAVAREA II  - Capacity Building (CB).  - Charting. </vt:lpstr>
      <vt:lpstr>  -  Note this report.   - Make additions as may be necessary.   - Take any other action as deemed appropriate.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chema</dc:creator>
  <cp:lastModifiedBy>METOC</cp:lastModifiedBy>
  <cp:revision>118</cp:revision>
  <dcterms:created xsi:type="dcterms:W3CDTF">2015-06-30T18:58:05Z</dcterms:created>
  <dcterms:modified xsi:type="dcterms:W3CDTF">2018-10-16T19:11:53Z</dcterms:modified>
</cp:coreProperties>
</file>