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1" d="100"/>
          <a:sy n="61" d="100"/>
        </p:scale>
        <p:origin x="1445" y="4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E4F056-66D0-446C-A655-F0E8E19EDE1B}"/>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de-DE"/>
          </a:p>
        </p:txBody>
      </p:sp>
      <p:sp>
        <p:nvSpPr>
          <p:cNvPr id="3" name="Subtítulo 2">
            <a:extLst>
              <a:ext uri="{FF2B5EF4-FFF2-40B4-BE49-F238E27FC236}">
                <a16:creationId xmlns:a16="http://schemas.microsoft.com/office/drawing/2014/main" id="{39071413-4D07-444D-A3C3-3D107EE9B6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de-DE"/>
          </a:p>
        </p:txBody>
      </p:sp>
      <p:sp>
        <p:nvSpPr>
          <p:cNvPr id="4" name="Espaço Reservado para Data 3">
            <a:extLst>
              <a:ext uri="{FF2B5EF4-FFF2-40B4-BE49-F238E27FC236}">
                <a16:creationId xmlns:a16="http://schemas.microsoft.com/office/drawing/2014/main" id="{5C19F2F1-A917-4A4D-943A-E0740E747380}"/>
              </a:ext>
            </a:extLst>
          </p:cNvPr>
          <p:cNvSpPr>
            <a:spLocks noGrp="1"/>
          </p:cNvSpPr>
          <p:nvPr>
            <p:ph type="dt" sz="half" idx="10"/>
          </p:nvPr>
        </p:nvSpPr>
        <p:spPr/>
        <p:txBody>
          <a:bodyPr/>
          <a:lstStyle/>
          <a:p>
            <a:fld id="{318615B1-D3CB-40F4-BDCE-EBDD9E22D556}" type="datetimeFigureOut">
              <a:rPr lang="de-DE" smtClean="0"/>
              <a:t>28.06.2018</a:t>
            </a:fld>
            <a:endParaRPr lang="de-DE"/>
          </a:p>
        </p:txBody>
      </p:sp>
      <p:sp>
        <p:nvSpPr>
          <p:cNvPr id="5" name="Espaço Reservado para Rodapé 4">
            <a:extLst>
              <a:ext uri="{FF2B5EF4-FFF2-40B4-BE49-F238E27FC236}">
                <a16:creationId xmlns:a16="http://schemas.microsoft.com/office/drawing/2014/main" id="{201CD6F9-1228-4454-9E20-AD9FD90965A6}"/>
              </a:ext>
            </a:extLst>
          </p:cNvPr>
          <p:cNvSpPr>
            <a:spLocks noGrp="1"/>
          </p:cNvSpPr>
          <p:nvPr>
            <p:ph type="ftr" sz="quarter" idx="11"/>
          </p:nvPr>
        </p:nvSpPr>
        <p:spPr/>
        <p:txBody>
          <a:bodyPr/>
          <a:lstStyle/>
          <a:p>
            <a:endParaRPr lang="de-DE"/>
          </a:p>
        </p:txBody>
      </p:sp>
      <p:sp>
        <p:nvSpPr>
          <p:cNvPr id="6" name="Espaço Reservado para Número de Slide 5">
            <a:extLst>
              <a:ext uri="{FF2B5EF4-FFF2-40B4-BE49-F238E27FC236}">
                <a16:creationId xmlns:a16="http://schemas.microsoft.com/office/drawing/2014/main" id="{69BF19F6-E3EE-4F81-AFC4-8B204D4D2937}"/>
              </a:ext>
            </a:extLst>
          </p:cNvPr>
          <p:cNvSpPr>
            <a:spLocks noGrp="1"/>
          </p:cNvSpPr>
          <p:nvPr>
            <p:ph type="sldNum" sz="quarter" idx="12"/>
          </p:nvPr>
        </p:nvSpPr>
        <p:spPr/>
        <p:txBody>
          <a:bodyPr/>
          <a:lstStyle/>
          <a:p>
            <a:fld id="{A2AE01EC-388D-4CA1-A5AA-2241CB9B611F}" type="slidenum">
              <a:rPr lang="de-DE" smtClean="0"/>
              <a:t>‹nº›</a:t>
            </a:fld>
            <a:endParaRPr lang="de-DE"/>
          </a:p>
        </p:txBody>
      </p:sp>
    </p:spTree>
    <p:extLst>
      <p:ext uri="{BB962C8B-B14F-4D97-AF65-F5344CB8AC3E}">
        <p14:creationId xmlns:p14="http://schemas.microsoft.com/office/powerpoint/2010/main" val="244703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74E9E5-C46C-4A98-8DA0-8133E7AC6F8E}"/>
              </a:ext>
            </a:extLst>
          </p:cNvPr>
          <p:cNvSpPr>
            <a:spLocks noGrp="1"/>
          </p:cNvSpPr>
          <p:nvPr>
            <p:ph type="title"/>
          </p:nvPr>
        </p:nvSpPr>
        <p:spPr/>
        <p:txBody>
          <a:bodyPr/>
          <a:lstStyle/>
          <a:p>
            <a:r>
              <a:rPr lang="pt-BR"/>
              <a:t>Clique para editar o título Mestre</a:t>
            </a:r>
            <a:endParaRPr lang="de-DE"/>
          </a:p>
        </p:txBody>
      </p:sp>
      <p:sp>
        <p:nvSpPr>
          <p:cNvPr id="3" name="Espaço Reservado para Texto Vertical 2">
            <a:extLst>
              <a:ext uri="{FF2B5EF4-FFF2-40B4-BE49-F238E27FC236}">
                <a16:creationId xmlns:a16="http://schemas.microsoft.com/office/drawing/2014/main" id="{069A088B-DA2C-49CF-9277-4C1B0D325E81}"/>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4" name="Espaço Reservado para Data 3">
            <a:extLst>
              <a:ext uri="{FF2B5EF4-FFF2-40B4-BE49-F238E27FC236}">
                <a16:creationId xmlns:a16="http://schemas.microsoft.com/office/drawing/2014/main" id="{BB61C0B5-D946-44AF-8FE3-9CC017BE6A37}"/>
              </a:ext>
            </a:extLst>
          </p:cNvPr>
          <p:cNvSpPr>
            <a:spLocks noGrp="1"/>
          </p:cNvSpPr>
          <p:nvPr>
            <p:ph type="dt" sz="half" idx="10"/>
          </p:nvPr>
        </p:nvSpPr>
        <p:spPr/>
        <p:txBody>
          <a:bodyPr/>
          <a:lstStyle/>
          <a:p>
            <a:fld id="{318615B1-D3CB-40F4-BDCE-EBDD9E22D556}" type="datetimeFigureOut">
              <a:rPr lang="de-DE" smtClean="0"/>
              <a:t>28.06.2018</a:t>
            </a:fld>
            <a:endParaRPr lang="de-DE"/>
          </a:p>
        </p:txBody>
      </p:sp>
      <p:sp>
        <p:nvSpPr>
          <p:cNvPr id="5" name="Espaço Reservado para Rodapé 4">
            <a:extLst>
              <a:ext uri="{FF2B5EF4-FFF2-40B4-BE49-F238E27FC236}">
                <a16:creationId xmlns:a16="http://schemas.microsoft.com/office/drawing/2014/main" id="{41C8278B-456A-4BDE-8B83-99F1BCFE25EF}"/>
              </a:ext>
            </a:extLst>
          </p:cNvPr>
          <p:cNvSpPr>
            <a:spLocks noGrp="1"/>
          </p:cNvSpPr>
          <p:nvPr>
            <p:ph type="ftr" sz="quarter" idx="11"/>
          </p:nvPr>
        </p:nvSpPr>
        <p:spPr/>
        <p:txBody>
          <a:bodyPr/>
          <a:lstStyle/>
          <a:p>
            <a:endParaRPr lang="de-DE"/>
          </a:p>
        </p:txBody>
      </p:sp>
      <p:sp>
        <p:nvSpPr>
          <p:cNvPr id="6" name="Espaço Reservado para Número de Slide 5">
            <a:extLst>
              <a:ext uri="{FF2B5EF4-FFF2-40B4-BE49-F238E27FC236}">
                <a16:creationId xmlns:a16="http://schemas.microsoft.com/office/drawing/2014/main" id="{49EE8184-6022-4459-8888-508136079F81}"/>
              </a:ext>
            </a:extLst>
          </p:cNvPr>
          <p:cNvSpPr>
            <a:spLocks noGrp="1"/>
          </p:cNvSpPr>
          <p:nvPr>
            <p:ph type="sldNum" sz="quarter" idx="12"/>
          </p:nvPr>
        </p:nvSpPr>
        <p:spPr/>
        <p:txBody>
          <a:bodyPr/>
          <a:lstStyle/>
          <a:p>
            <a:fld id="{A2AE01EC-388D-4CA1-A5AA-2241CB9B611F}" type="slidenum">
              <a:rPr lang="de-DE" smtClean="0"/>
              <a:t>‹nº›</a:t>
            </a:fld>
            <a:endParaRPr lang="de-DE"/>
          </a:p>
        </p:txBody>
      </p:sp>
    </p:spTree>
    <p:extLst>
      <p:ext uri="{BB962C8B-B14F-4D97-AF65-F5344CB8AC3E}">
        <p14:creationId xmlns:p14="http://schemas.microsoft.com/office/powerpoint/2010/main" val="203253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063C721-BA27-486A-9B92-A6B9867886A1}"/>
              </a:ext>
            </a:extLst>
          </p:cNvPr>
          <p:cNvSpPr>
            <a:spLocks noGrp="1"/>
          </p:cNvSpPr>
          <p:nvPr>
            <p:ph type="title" orient="vert"/>
          </p:nvPr>
        </p:nvSpPr>
        <p:spPr>
          <a:xfrm>
            <a:off x="8724900" y="365125"/>
            <a:ext cx="2628900" cy="5811838"/>
          </a:xfrm>
        </p:spPr>
        <p:txBody>
          <a:bodyPr vert="eaVert"/>
          <a:lstStyle/>
          <a:p>
            <a:r>
              <a:rPr lang="pt-BR"/>
              <a:t>Clique para editar o título Mestre</a:t>
            </a:r>
            <a:endParaRPr lang="de-DE"/>
          </a:p>
        </p:txBody>
      </p:sp>
      <p:sp>
        <p:nvSpPr>
          <p:cNvPr id="3" name="Espaço Reservado para Texto Vertical 2">
            <a:extLst>
              <a:ext uri="{FF2B5EF4-FFF2-40B4-BE49-F238E27FC236}">
                <a16:creationId xmlns:a16="http://schemas.microsoft.com/office/drawing/2014/main" id="{6CC56B2A-76B5-4B81-99E7-DF0521429F02}"/>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4" name="Espaço Reservado para Data 3">
            <a:extLst>
              <a:ext uri="{FF2B5EF4-FFF2-40B4-BE49-F238E27FC236}">
                <a16:creationId xmlns:a16="http://schemas.microsoft.com/office/drawing/2014/main" id="{30921387-A7AB-4724-B79A-51F0441315A9}"/>
              </a:ext>
            </a:extLst>
          </p:cNvPr>
          <p:cNvSpPr>
            <a:spLocks noGrp="1"/>
          </p:cNvSpPr>
          <p:nvPr>
            <p:ph type="dt" sz="half" idx="10"/>
          </p:nvPr>
        </p:nvSpPr>
        <p:spPr/>
        <p:txBody>
          <a:bodyPr/>
          <a:lstStyle/>
          <a:p>
            <a:fld id="{318615B1-D3CB-40F4-BDCE-EBDD9E22D556}" type="datetimeFigureOut">
              <a:rPr lang="de-DE" smtClean="0"/>
              <a:t>28.06.2018</a:t>
            </a:fld>
            <a:endParaRPr lang="de-DE"/>
          </a:p>
        </p:txBody>
      </p:sp>
      <p:sp>
        <p:nvSpPr>
          <p:cNvPr id="5" name="Espaço Reservado para Rodapé 4">
            <a:extLst>
              <a:ext uri="{FF2B5EF4-FFF2-40B4-BE49-F238E27FC236}">
                <a16:creationId xmlns:a16="http://schemas.microsoft.com/office/drawing/2014/main" id="{FB0BE000-092F-482B-8175-0F4DACEA1159}"/>
              </a:ext>
            </a:extLst>
          </p:cNvPr>
          <p:cNvSpPr>
            <a:spLocks noGrp="1"/>
          </p:cNvSpPr>
          <p:nvPr>
            <p:ph type="ftr" sz="quarter" idx="11"/>
          </p:nvPr>
        </p:nvSpPr>
        <p:spPr/>
        <p:txBody>
          <a:bodyPr/>
          <a:lstStyle/>
          <a:p>
            <a:endParaRPr lang="de-DE"/>
          </a:p>
        </p:txBody>
      </p:sp>
      <p:sp>
        <p:nvSpPr>
          <p:cNvPr id="6" name="Espaço Reservado para Número de Slide 5">
            <a:extLst>
              <a:ext uri="{FF2B5EF4-FFF2-40B4-BE49-F238E27FC236}">
                <a16:creationId xmlns:a16="http://schemas.microsoft.com/office/drawing/2014/main" id="{7C7B28D4-99B6-4B44-884E-ACD2C9B06405}"/>
              </a:ext>
            </a:extLst>
          </p:cNvPr>
          <p:cNvSpPr>
            <a:spLocks noGrp="1"/>
          </p:cNvSpPr>
          <p:nvPr>
            <p:ph type="sldNum" sz="quarter" idx="12"/>
          </p:nvPr>
        </p:nvSpPr>
        <p:spPr/>
        <p:txBody>
          <a:bodyPr/>
          <a:lstStyle/>
          <a:p>
            <a:fld id="{A2AE01EC-388D-4CA1-A5AA-2241CB9B611F}" type="slidenum">
              <a:rPr lang="de-DE" smtClean="0"/>
              <a:t>‹nº›</a:t>
            </a:fld>
            <a:endParaRPr lang="de-DE"/>
          </a:p>
        </p:txBody>
      </p:sp>
    </p:spTree>
    <p:extLst>
      <p:ext uri="{BB962C8B-B14F-4D97-AF65-F5344CB8AC3E}">
        <p14:creationId xmlns:p14="http://schemas.microsoft.com/office/powerpoint/2010/main" val="717532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041635-9C66-4E0F-B014-035310FD579F}"/>
              </a:ext>
            </a:extLst>
          </p:cNvPr>
          <p:cNvSpPr>
            <a:spLocks noGrp="1"/>
          </p:cNvSpPr>
          <p:nvPr>
            <p:ph type="title"/>
          </p:nvPr>
        </p:nvSpPr>
        <p:spPr/>
        <p:txBody>
          <a:bodyPr/>
          <a:lstStyle/>
          <a:p>
            <a:r>
              <a:rPr lang="pt-BR"/>
              <a:t>Clique para editar o título Mestre</a:t>
            </a:r>
            <a:endParaRPr lang="de-DE"/>
          </a:p>
        </p:txBody>
      </p:sp>
      <p:sp>
        <p:nvSpPr>
          <p:cNvPr id="3" name="Espaço Reservado para Conteúdo 2">
            <a:extLst>
              <a:ext uri="{FF2B5EF4-FFF2-40B4-BE49-F238E27FC236}">
                <a16:creationId xmlns:a16="http://schemas.microsoft.com/office/drawing/2014/main" id="{1C5F52C6-F55C-4F3D-8E2C-AF47B8AFEA76}"/>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4" name="Espaço Reservado para Data 3">
            <a:extLst>
              <a:ext uri="{FF2B5EF4-FFF2-40B4-BE49-F238E27FC236}">
                <a16:creationId xmlns:a16="http://schemas.microsoft.com/office/drawing/2014/main" id="{1B6D4FBF-ED86-45B8-97A8-ACA64B0232A8}"/>
              </a:ext>
            </a:extLst>
          </p:cNvPr>
          <p:cNvSpPr>
            <a:spLocks noGrp="1"/>
          </p:cNvSpPr>
          <p:nvPr>
            <p:ph type="dt" sz="half" idx="10"/>
          </p:nvPr>
        </p:nvSpPr>
        <p:spPr/>
        <p:txBody>
          <a:bodyPr/>
          <a:lstStyle/>
          <a:p>
            <a:fld id="{318615B1-D3CB-40F4-BDCE-EBDD9E22D556}" type="datetimeFigureOut">
              <a:rPr lang="de-DE" smtClean="0"/>
              <a:t>28.06.2018</a:t>
            </a:fld>
            <a:endParaRPr lang="de-DE"/>
          </a:p>
        </p:txBody>
      </p:sp>
      <p:sp>
        <p:nvSpPr>
          <p:cNvPr id="5" name="Espaço Reservado para Rodapé 4">
            <a:extLst>
              <a:ext uri="{FF2B5EF4-FFF2-40B4-BE49-F238E27FC236}">
                <a16:creationId xmlns:a16="http://schemas.microsoft.com/office/drawing/2014/main" id="{D4FB834E-CAA2-4728-80E4-41E2A52288A0}"/>
              </a:ext>
            </a:extLst>
          </p:cNvPr>
          <p:cNvSpPr>
            <a:spLocks noGrp="1"/>
          </p:cNvSpPr>
          <p:nvPr>
            <p:ph type="ftr" sz="quarter" idx="11"/>
          </p:nvPr>
        </p:nvSpPr>
        <p:spPr/>
        <p:txBody>
          <a:bodyPr/>
          <a:lstStyle/>
          <a:p>
            <a:endParaRPr lang="de-DE"/>
          </a:p>
        </p:txBody>
      </p:sp>
      <p:sp>
        <p:nvSpPr>
          <p:cNvPr id="6" name="Espaço Reservado para Número de Slide 5">
            <a:extLst>
              <a:ext uri="{FF2B5EF4-FFF2-40B4-BE49-F238E27FC236}">
                <a16:creationId xmlns:a16="http://schemas.microsoft.com/office/drawing/2014/main" id="{7B4D8658-695C-4240-89E0-DFCFF3351A20}"/>
              </a:ext>
            </a:extLst>
          </p:cNvPr>
          <p:cNvSpPr>
            <a:spLocks noGrp="1"/>
          </p:cNvSpPr>
          <p:nvPr>
            <p:ph type="sldNum" sz="quarter" idx="12"/>
          </p:nvPr>
        </p:nvSpPr>
        <p:spPr/>
        <p:txBody>
          <a:bodyPr/>
          <a:lstStyle/>
          <a:p>
            <a:fld id="{A2AE01EC-388D-4CA1-A5AA-2241CB9B611F}" type="slidenum">
              <a:rPr lang="de-DE" smtClean="0"/>
              <a:t>‹nº›</a:t>
            </a:fld>
            <a:endParaRPr lang="de-DE"/>
          </a:p>
        </p:txBody>
      </p:sp>
    </p:spTree>
    <p:extLst>
      <p:ext uri="{BB962C8B-B14F-4D97-AF65-F5344CB8AC3E}">
        <p14:creationId xmlns:p14="http://schemas.microsoft.com/office/powerpoint/2010/main" val="2171133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3091C7-E593-4A63-8200-BBFF511F9175}"/>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de-DE"/>
          </a:p>
        </p:txBody>
      </p:sp>
      <p:sp>
        <p:nvSpPr>
          <p:cNvPr id="3" name="Espaço Reservado para Texto 2">
            <a:extLst>
              <a:ext uri="{FF2B5EF4-FFF2-40B4-BE49-F238E27FC236}">
                <a16:creationId xmlns:a16="http://schemas.microsoft.com/office/drawing/2014/main" id="{217053E1-0B5F-4715-AFF2-3292C9F46F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5DC1B506-AB84-436A-B8DA-79C648A26886}"/>
              </a:ext>
            </a:extLst>
          </p:cNvPr>
          <p:cNvSpPr>
            <a:spLocks noGrp="1"/>
          </p:cNvSpPr>
          <p:nvPr>
            <p:ph type="dt" sz="half" idx="10"/>
          </p:nvPr>
        </p:nvSpPr>
        <p:spPr/>
        <p:txBody>
          <a:bodyPr/>
          <a:lstStyle/>
          <a:p>
            <a:fld id="{318615B1-D3CB-40F4-BDCE-EBDD9E22D556}" type="datetimeFigureOut">
              <a:rPr lang="de-DE" smtClean="0"/>
              <a:t>28.06.2018</a:t>
            </a:fld>
            <a:endParaRPr lang="de-DE"/>
          </a:p>
        </p:txBody>
      </p:sp>
      <p:sp>
        <p:nvSpPr>
          <p:cNvPr id="5" name="Espaço Reservado para Rodapé 4">
            <a:extLst>
              <a:ext uri="{FF2B5EF4-FFF2-40B4-BE49-F238E27FC236}">
                <a16:creationId xmlns:a16="http://schemas.microsoft.com/office/drawing/2014/main" id="{6580604F-9DDD-451B-98DE-5E1EC3F76889}"/>
              </a:ext>
            </a:extLst>
          </p:cNvPr>
          <p:cNvSpPr>
            <a:spLocks noGrp="1"/>
          </p:cNvSpPr>
          <p:nvPr>
            <p:ph type="ftr" sz="quarter" idx="11"/>
          </p:nvPr>
        </p:nvSpPr>
        <p:spPr/>
        <p:txBody>
          <a:bodyPr/>
          <a:lstStyle/>
          <a:p>
            <a:endParaRPr lang="de-DE"/>
          </a:p>
        </p:txBody>
      </p:sp>
      <p:sp>
        <p:nvSpPr>
          <p:cNvPr id="6" name="Espaço Reservado para Número de Slide 5">
            <a:extLst>
              <a:ext uri="{FF2B5EF4-FFF2-40B4-BE49-F238E27FC236}">
                <a16:creationId xmlns:a16="http://schemas.microsoft.com/office/drawing/2014/main" id="{E4042815-AED4-4682-BA45-A3DBA08F446B}"/>
              </a:ext>
            </a:extLst>
          </p:cNvPr>
          <p:cNvSpPr>
            <a:spLocks noGrp="1"/>
          </p:cNvSpPr>
          <p:nvPr>
            <p:ph type="sldNum" sz="quarter" idx="12"/>
          </p:nvPr>
        </p:nvSpPr>
        <p:spPr/>
        <p:txBody>
          <a:bodyPr/>
          <a:lstStyle/>
          <a:p>
            <a:fld id="{A2AE01EC-388D-4CA1-A5AA-2241CB9B611F}" type="slidenum">
              <a:rPr lang="de-DE" smtClean="0"/>
              <a:t>‹nº›</a:t>
            </a:fld>
            <a:endParaRPr lang="de-DE"/>
          </a:p>
        </p:txBody>
      </p:sp>
    </p:spTree>
    <p:extLst>
      <p:ext uri="{BB962C8B-B14F-4D97-AF65-F5344CB8AC3E}">
        <p14:creationId xmlns:p14="http://schemas.microsoft.com/office/powerpoint/2010/main" val="2867080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BC6AB2-0DB3-4B6C-99DD-A087C9A718FD}"/>
              </a:ext>
            </a:extLst>
          </p:cNvPr>
          <p:cNvSpPr>
            <a:spLocks noGrp="1"/>
          </p:cNvSpPr>
          <p:nvPr>
            <p:ph type="title"/>
          </p:nvPr>
        </p:nvSpPr>
        <p:spPr/>
        <p:txBody>
          <a:bodyPr/>
          <a:lstStyle/>
          <a:p>
            <a:r>
              <a:rPr lang="pt-BR"/>
              <a:t>Clique para editar o título Mestre</a:t>
            </a:r>
            <a:endParaRPr lang="de-DE"/>
          </a:p>
        </p:txBody>
      </p:sp>
      <p:sp>
        <p:nvSpPr>
          <p:cNvPr id="3" name="Espaço Reservado para Conteúdo 2">
            <a:extLst>
              <a:ext uri="{FF2B5EF4-FFF2-40B4-BE49-F238E27FC236}">
                <a16:creationId xmlns:a16="http://schemas.microsoft.com/office/drawing/2014/main" id="{191B0D66-D6B6-4AF2-9278-1E1825FC6FB0}"/>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4" name="Espaço Reservado para Conteúdo 3">
            <a:extLst>
              <a:ext uri="{FF2B5EF4-FFF2-40B4-BE49-F238E27FC236}">
                <a16:creationId xmlns:a16="http://schemas.microsoft.com/office/drawing/2014/main" id="{9047043D-8AD1-4527-BC0B-2F868A5DE797}"/>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5" name="Espaço Reservado para Data 4">
            <a:extLst>
              <a:ext uri="{FF2B5EF4-FFF2-40B4-BE49-F238E27FC236}">
                <a16:creationId xmlns:a16="http://schemas.microsoft.com/office/drawing/2014/main" id="{76F9767D-FABE-4DB0-8187-646E3E2E4B55}"/>
              </a:ext>
            </a:extLst>
          </p:cNvPr>
          <p:cNvSpPr>
            <a:spLocks noGrp="1"/>
          </p:cNvSpPr>
          <p:nvPr>
            <p:ph type="dt" sz="half" idx="10"/>
          </p:nvPr>
        </p:nvSpPr>
        <p:spPr/>
        <p:txBody>
          <a:bodyPr/>
          <a:lstStyle/>
          <a:p>
            <a:fld id="{318615B1-D3CB-40F4-BDCE-EBDD9E22D556}" type="datetimeFigureOut">
              <a:rPr lang="de-DE" smtClean="0"/>
              <a:t>28.06.2018</a:t>
            </a:fld>
            <a:endParaRPr lang="de-DE"/>
          </a:p>
        </p:txBody>
      </p:sp>
      <p:sp>
        <p:nvSpPr>
          <p:cNvPr id="6" name="Espaço Reservado para Rodapé 5">
            <a:extLst>
              <a:ext uri="{FF2B5EF4-FFF2-40B4-BE49-F238E27FC236}">
                <a16:creationId xmlns:a16="http://schemas.microsoft.com/office/drawing/2014/main" id="{AEF430A9-8B40-4CA4-8BE3-705FEC81A47E}"/>
              </a:ext>
            </a:extLst>
          </p:cNvPr>
          <p:cNvSpPr>
            <a:spLocks noGrp="1"/>
          </p:cNvSpPr>
          <p:nvPr>
            <p:ph type="ftr" sz="quarter" idx="11"/>
          </p:nvPr>
        </p:nvSpPr>
        <p:spPr/>
        <p:txBody>
          <a:bodyPr/>
          <a:lstStyle/>
          <a:p>
            <a:endParaRPr lang="de-DE"/>
          </a:p>
        </p:txBody>
      </p:sp>
      <p:sp>
        <p:nvSpPr>
          <p:cNvPr id="7" name="Espaço Reservado para Número de Slide 6">
            <a:extLst>
              <a:ext uri="{FF2B5EF4-FFF2-40B4-BE49-F238E27FC236}">
                <a16:creationId xmlns:a16="http://schemas.microsoft.com/office/drawing/2014/main" id="{045D73C8-50C1-4A0C-8E8B-C0A6D06A6A2E}"/>
              </a:ext>
            </a:extLst>
          </p:cNvPr>
          <p:cNvSpPr>
            <a:spLocks noGrp="1"/>
          </p:cNvSpPr>
          <p:nvPr>
            <p:ph type="sldNum" sz="quarter" idx="12"/>
          </p:nvPr>
        </p:nvSpPr>
        <p:spPr/>
        <p:txBody>
          <a:bodyPr/>
          <a:lstStyle/>
          <a:p>
            <a:fld id="{A2AE01EC-388D-4CA1-A5AA-2241CB9B611F}" type="slidenum">
              <a:rPr lang="de-DE" smtClean="0"/>
              <a:t>‹nº›</a:t>
            </a:fld>
            <a:endParaRPr lang="de-DE"/>
          </a:p>
        </p:txBody>
      </p:sp>
    </p:spTree>
    <p:extLst>
      <p:ext uri="{BB962C8B-B14F-4D97-AF65-F5344CB8AC3E}">
        <p14:creationId xmlns:p14="http://schemas.microsoft.com/office/powerpoint/2010/main" val="1158686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8129FB-D2A1-4B01-A2F0-9048D670EEC6}"/>
              </a:ext>
            </a:extLst>
          </p:cNvPr>
          <p:cNvSpPr>
            <a:spLocks noGrp="1"/>
          </p:cNvSpPr>
          <p:nvPr>
            <p:ph type="title"/>
          </p:nvPr>
        </p:nvSpPr>
        <p:spPr>
          <a:xfrm>
            <a:off x="839788" y="365125"/>
            <a:ext cx="10515600" cy="1325563"/>
          </a:xfrm>
        </p:spPr>
        <p:txBody>
          <a:bodyPr/>
          <a:lstStyle/>
          <a:p>
            <a:r>
              <a:rPr lang="pt-BR"/>
              <a:t>Clique para editar o título Mestre</a:t>
            </a:r>
            <a:endParaRPr lang="de-DE"/>
          </a:p>
        </p:txBody>
      </p:sp>
      <p:sp>
        <p:nvSpPr>
          <p:cNvPr id="3" name="Espaço Reservado para Texto 2">
            <a:extLst>
              <a:ext uri="{FF2B5EF4-FFF2-40B4-BE49-F238E27FC236}">
                <a16:creationId xmlns:a16="http://schemas.microsoft.com/office/drawing/2014/main" id="{C4F3ACF0-4708-431D-A433-14B973E0FA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AB3A7FA0-100B-4761-A9C0-5756DFE929C2}"/>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5" name="Espaço Reservado para Texto 4">
            <a:extLst>
              <a:ext uri="{FF2B5EF4-FFF2-40B4-BE49-F238E27FC236}">
                <a16:creationId xmlns:a16="http://schemas.microsoft.com/office/drawing/2014/main" id="{8D2387CA-A118-40AA-890C-A785FE25B6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7BC7D559-AFCD-4DD8-9944-1C5D58CA6974}"/>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7" name="Espaço Reservado para Data 6">
            <a:extLst>
              <a:ext uri="{FF2B5EF4-FFF2-40B4-BE49-F238E27FC236}">
                <a16:creationId xmlns:a16="http://schemas.microsoft.com/office/drawing/2014/main" id="{E7FDC0DB-AA3C-4469-96E3-E45FDB0F33C7}"/>
              </a:ext>
            </a:extLst>
          </p:cNvPr>
          <p:cNvSpPr>
            <a:spLocks noGrp="1"/>
          </p:cNvSpPr>
          <p:nvPr>
            <p:ph type="dt" sz="half" idx="10"/>
          </p:nvPr>
        </p:nvSpPr>
        <p:spPr/>
        <p:txBody>
          <a:bodyPr/>
          <a:lstStyle/>
          <a:p>
            <a:fld id="{318615B1-D3CB-40F4-BDCE-EBDD9E22D556}" type="datetimeFigureOut">
              <a:rPr lang="de-DE" smtClean="0"/>
              <a:t>28.06.2018</a:t>
            </a:fld>
            <a:endParaRPr lang="de-DE"/>
          </a:p>
        </p:txBody>
      </p:sp>
      <p:sp>
        <p:nvSpPr>
          <p:cNvPr id="8" name="Espaço Reservado para Rodapé 7">
            <a:extLst>
              <a:ext uri="{FF2B5EF4-FFF2-40B4-BE49-F238E27FC236}">
                <a16:creationId xmlns:a16="http://schemas.microsoft.com/office/drawing/2014/main" id="{FBB05676-3F01-4B58-97D4-0273AA1A229C}"/>
              </a:ext>
            </a:extLst>
          </p:cNvPr>
          <p:cNvSpPr>
            <a:spLocks noGrp="1"/>
          </p:cNvSpPr>
          <p:nvPr>
            <p:ph type="ftr" sz="quarter" idx="11"/>
          </p:nvPr>
        </p:nvSpPr>
        <p:spPr/>
        <p:txBody>
          <a:bodyPr/>
          <a:lstStyle/>
          <a:p>
            <a:endParaRPr lang="de-DE"/>
          </a:p>
        </p:txBody>
      </p:sp>
      <p:sp>
        <p:nvSpPr>
          <p:cNvPr id="9" name="Espaço Reservado para Número de Slide 8">
            <a:extLst>
              <a:ext uri="{FF2B5EF4-FFF2-40B4-BE49-F238E27FC236}">
                <a16:creationId xmlns:a16="http://schemas.microsoft.com/office/drawing/2014/main" id="{98A5D4ED-D902-469C-9F9D-15C83E615AB1}"/>
              </a:ext>
            </a:extLst>
          </p:cNvPr>
          <p:cNvSpPr>
            <a:spLocks noGrp="1"/>
          </p:cNvSpPr>
          <p:nvPr>
            <p:ph type="sldNum" sz="quarter" idx="12"/>
          </p:nvPr>
        </p:nvSpPr>
        <p:spPr/>
        <p:txBody>
          <a:bodyPr/>
          <a:lstStyle/>
          <a:p>
            <a:fld id="{A2AE01EC-388D-4CA1-A5AA-2241CB9B611F}" type="slidenum">
              <a:rPr lang="de-DE" smtClean="0"/>
              <a:t>‹nº›</a:t>
            </a:fld>
            <a:endParaRPr lang="de-DE"/>
          </a:p>
        </p:txBody>
      </p:sp>
    </p:spTree>
    <p:extLst>
      <p:ext uri="{BB962C8B-B14F-4D97-AF65-F5344CB8AC3E}">
        <p14:creationId xmlns:p14="http://schemas.microsoft.com/office/powerpoint/2010/main" val="187555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C25E24-A653-4907-9650-3372197A84BF}"/>
              </a:ext>
            </a:extLst>
          </p:cNvPr>
          <p:cNvSpPr>
            <a:spLocks noGrp="1"/>
          </p:cNvSpPr>
          <p:nvPr>
            <p:ph type="title"/>
          </p:nvPr>
        </p:nvSpPr>
        <p:spPr/>
        <p:txBody>
          <a:bodyPr/>
          <a:lstStyle/>
          <a:p>
            <a:r>
              <a:rPr lang="pt-BR"/>
              <a:t>Clique para editar o título Mestre</a:t>
            </a:r>
            <a:endParaRPr lang="de-DE"/>
          </a:p>
        </p:txBody>
      </p:sp>
      <p:sp>
        <p:nvSpPr>
          <p:cNvPr id="3" name="Espaço Reservado para Data 2">
            <a:extLst>
              <a:ext uri="{FF2B5EF4-FFF2-40B4-BE49-F238E27FC236}">
                <a16:creationId xmlns:a16="http://schemas.microsoft.com/office/drawing/2014/main" id="{86CEB112-33C7-45FD-B77A-6F82671B6E61}"/>
              </a:ext>
            </a:extLst>
          </p:cNvPr>
          <p:cNvSpPr>
            <a:spLocks noGrp="1"/>
          </p:cNvSpPr>
          <p:nvPr>
            <p:ph type="dt" sz="half" idx="10"/>
          </p:nvPr>
        </p:nvSpPr>
        <p:spPr/>
        <p:txBody>
          <a:bodyPr/>
          <a:lstStyle/>
          <a:p>
            <a:fld id="{318615B1-D3CB-40F4-BDCE-EBDD9E22D556}" type="datetimeFigureOut">
              <a:rPr lang="de-DE" smtClean="0"/>
              <a:t>28.06.2018</a:t>
            </a:fld>
            <a:endParaRPr lang="de-DE"/>
          </a:p>
        </p:txBody>
      </p:sp>
      <p:sp>
        <p:nvSpPr>
          <p:cNvPr id="4" name="Espaço Reservado para Rodapé 3">
            <a:extLst>
              <a:ext uri="{FF2B5EF4-FFF2-40B4-BE49-F238E27FC236}">
                <a16:creationId xmlns:a16="http://schemas.microsoft.com/office/drawing/2014/main" id="{C3B3C95D-4D5C-4AB1-A475-411168C9780B}"/>
              </a:ext>
            </a:extLst>
          </p:cNvPr>
          <p:cNvSpPr>
            <a:spLocks noGrp="1"/>
          </p:cNvSpPr>
          <p:nvPr>
            <p:ph type="ftr" sz="quarter" idx="11"/>
          </p:nvPr>
        </p:nvSpPr>
        <p:spPr/>
        <p:txBody>
          <a:bodyPr/>
          <a:lstStyle/>
          <a:p>
            <a:endParaRPr lang="de-DE"/>
          </a:p>
        </p:txBody>
      </p:sp>
      <p:sp>
        <p:nvSpPr>
          <p:cNvPr id="5" name="Espaço Reservado para Número de Slide 4">
            <a:extLst>
              <a:ext uri="{FF2B5EF4-FFF2-40B4-BE49-F238E27FC236}">
                <a16:creationId xmlns:a16="http://schemas.microsoft.com/office/drawing/2014/main" id="{01AF3B5F-7FF6-4B0C-A018-2755EAE5F8DF}"/>
              </a:ext>
            </a:extLst>
          </p:cNvPr>
          <p:cNvSpPr>
            <a:spLocks noGrp="1"/>
          </p:cNvSpPr>
          <p:nvPr>
            <p:ph type="sldNum" sz="quarter" idx="12"/>
          </p:nvPr>
        </p:nvSpPr>
        <p:spPr/>
        <p:txBody>
          <a:bodyPr/>
          <a:lstStyle/>
          <a:p>
            <a:fld id="{A2AE01EC-388D-4CA1-A5AA-2241CB9B611F}" type="slidenum">
              <a:rPr lang="de-DE" smtClean="0"/>
              <a:t>‹nº›</a:t>
            </a:fld>
            <a:endParaRPr lang="de-DE"/>
          </a:p>
        </p:txBody>
      </p:sp>
    </p:spTree>
    <p:extLst>
      <p:ext uri="{BB962C8B-B14F-4D97-AF65-F5344CB8AC3E}">
        <p14:creationId xmlns:p14="http://schemas.microsoft.com/office/powerpoint/2010/main" val="2033490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7CE75A7B-70C5-46C4-904C-DE61BB43D440}"/>
              </a:ext>
            </a:extLst>
          </p:cNvPr>
          <p:cNvSpPr>
            <a:spLocks noGrp="1"/>
          </p:cNvSpPr>
          <p:nvPr>
            <p:ph type="dt" sz="half" idx="10"/>
          </p:nvPr>
        </p:nvSpPr>
        <p:spPr/>
        <p:txBody>
          <a:bodyPr/>
          <a:lstStyle/>
          <a:p>
            <a:fld id="{318615B1-D3CB-40F4-BDCE-EBDD9E22D556}" type="datetimeFigureOut">
              <a:rPr lang="de-DE" smtClean="0"/>
              <a:t>28.06.2018</a:t>
            </a:fld>
            <a:endParaRPr lang="de-DE"/>
          </a:p>
        </p:txBody>
      </p:sp>
      <p:sp>
        <p:nvSpPr>
          <p:cNvPr id="3" name="Espaço Reservado para Rodapé 2">
            <a:extLst>
              <a:ext uri="{FF2B5EF4-FFF2-40B4-BE49-F238E27FC236}">
                <a16:creationId xmlns:a16="http://schemas.microsoft.com/office/drawing/2014/main" id="{AB9EE764-2FD2-42CC-B138-DC337B96F0EC}"/>
              </a:ext>
            </a:extLst>
          </p:cNvPr>
          <p:cNvSpPr>
            <a:spLocks noGrp="1"/>
          </p:cNvSpPr>
          <p:nvPr>
            <p:ph type="ftr" sz="quarter" idx="11"/>
          </p:nvPr>
        </p:nvSpPr>
        <p:spPr/>
        <p:txBody>
          <a:bodyPr/>
          <a:lstStyle/>
          <a:p>
            <a:endParaRPr lang="de-DE"/>
          </a:p>
        </p:txBody>
      </p:sp>
      <p:sp>
        <p:nvSpPr>
          <p:cNvPr id="4" name="Espaço Reservado para Número de Slide 3">
            <a:extLst>
              <a:ext uri="{FF2B5EF4-FFF2-40B4-BE49-F238E27FC236}">
                <a16:creationId xmlns:a16="http://schemas.microsoft.com/office/drawing/2014/main" id="{770B39B6-3833-4810-B189-52388FC9ECAC}"/>
              </a:ext>
            </a:extLst>
          </p:cNvPr>
          <p:cNvSpPr>
            <a:spLocks noGrp="1"/>
          </p:cNvSpPr>
          <p:nvPr>
            <p:ph type="sldNum" sz="quarter" idx="12"/>
          </p:nvPr>
        </p:nvSpPr>
        <p:spPr/>
        <p:txBody>
          <a:bodyPr/>
          <a:lstStyle/>
          <a:p>
            <a:fld id="{A2AE01EC-388D-4CA1-A5AA-2241CB9B611F}" type="slidenum">
              <a:rPr lang="de-DE" smtClean="0"/>
              <a:t>‹nº›</a:t>
            </a:fld>
            <a:endParaRPr lang="de-DE"/>
          </a:p>
        </p:txBody>
      </p:sp>
    </p:spTree>
    <p:extLst>
      <p:ext uri="{BB962C8B-B14F-4D97-AF65-F5344CB8AC3E}">
        <p14:creationId xmlns:p14="http://schemas.microsoft.com/office/powerpoint/2010/main" val="2322887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01ABE2-43BD-4740-87F4-F063185E57F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de-DE"/>
          </a:p>
        </p:txBody>
      </p:sp>
      <p:sp>
        <p:nvSpPr>
          <p:cNvPr id="3" name="Espaço Reservado para Conteúdo 2">
            <a:extLst>
              <a:ext uri="{FF2B5EF4-FFF2-40B4-BE49-F238E27FC236}">
                <a16:creationId xmlns:a16="http://schemas.microsoft.com/office/drawing/2014/main" id="{EA1B5845-7788-432F-B00C-E6C65E2E47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4" name="Espaço Reservado para Texto 3">
            <a:extLst>
              <a:ext uri="{FF2B5EF4-FFF2-40B4-BE49-F238E27FC236}">
                <a16:creationId xmlns:a16="http://schemas.microsoft.com/office/drawing/2014/main" id="{E3C8FBFA-13D9-4CFC-9588-8379CEFDC5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5FAA96E1-7C69-4604-9675-F4551B8C3919}"/>
              </a:ext>
            </a:extLst>
          </p:cNvPr>
          <p:cNvSpPr>
            <a:spLocks noGrp="1"/>
          </p:cNvSpPr>
          <p:nvPr>
            <p:ph type="dt" sz="half" idx="10"/>
          </p:nvPr>
        </p:nvSpPr>
        <p:spPr/>
        <p:txBody>
          <a:bodyPr/>
          <a:lstStyle/>
          <a:p>
            <a:fld id="{318615B1-D3CB-40F4-BDCE-EBDD9E22D556}" type="datetimeFigureOut">
              <a:rPr lang="de-DE" smtClean="0"/>
              <a:t>28.06.2018</a:t>
            </a:fld>
            <a:endParaRPr lang="de-DE"/>
          </a:p>
        </p:txBody>
      </p:sp>
      <p:sp>
        <p:nvSpPr>
          <p:cNvPr id="6" name="Espaço Reservado para Rodapé 5">
            <a:extLst>
              <a:ext uri="{FF2B5EF4-FFF2-40B4-BE49-F238E27FC236}">
                <a16:creationId xmlns:a16="http://schemas.microsoft.com/office/drawing/2014/main" id="{6926B7C0-4097-44CF-9DF3-96E7F29170A6}"/>
              </a:ext>
            </a:extLst>
          </p:cNvPr>
          <p:cNvSpPr>
            <a:spLocks noGrp="1"/>
          </p:cNvSpPr>
          <p:nvPr>
            <p:ph type="ftr" sz="quarter" idx="11"/>
          </p:nvPr>
        </p:nvSpPr>
        <p:spPr/>
        <p:txBody>
          <a:bodyPr/>
          <a:lstStyle/>
          <a:p>
            <a:endParaRPr lang="de-DE"/>
          </a:p>
        </p:txBody>
      </p:sp>
      <p:sp>
        <p:nvSpPr>
          <p:cNvPr id="7" name="Espaço Reservado para Número de Slide 6">
            <a:extLst>
              <a:ext uri="{FF2B5EF4-FFF2-40B4-BE49-F238E27FC236}">
                <a16:creationId xmlns:a16="http://schemas.microsoft.com/office/drawing/2014/main" id="{7A544FD8-F244-43F4-8D96-BA58B70191BE}"/>
              </a:ext>
            </a:extLst>
          </p:cNvPr>
          <p:cNvSpPr>
            <a:spLocks noGrp="1"/>
          </p:cNvSpPr>
          <p:nvPr>
            <p:ph type="sldNum" sz="quarter" idx="12"/>
          </p:nvPr>
        </p:nvSpPr>
        <p:spPr/>
        <p:txBody>
          <a:bodyPr/>
          <a:lstStyle/>
          <a:p>
            <a:fld id="{A2AE01EC-388D-4CA1-A5AA-2241CB9B611F}" type="slidenum">
              <a:rPr lang="de-DE" smtClean="0"/>
              <a:t>‹nº›</a:t>
            </a:fld>
            <a:endParaRPr lang="de-DE"/>
          </a:p>
        </p:txBody>
      </p:sp>
    </p:spTree>
    <p:extLst>
      <p:ext uri="{BB962C8B-B14F-4D97-AF65-F5344CB8AC3E}">
        <p14:creationId xmlns:p14="http://schemas.microsoft.com/office/powerpoint/2010/main" val="1389134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32271A-4BF7-4D12-B981-687C38C0D60E}"/>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de-DE"/>
          </a:p>
        </p:txBody>
      </p:sp>
      <p:sp>
        <p:nvSpPr>
          <p:cNvPr id="3" name="Espaço Reservado para Imagem 2">
            <a:extLst>
              <a:ext uri="{FF2B5EF4-FFF2-40B4-BE49-F238E27FC236}">
                <a16:creationId xmlns:a16="http://schemas.microsoft.com/office/drawing/2014/main" id="{153DA611-6EDD-4333-956F-FACC97F188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Espaço Reservado para Texto 3">
            <a:extLst>
              <a:ext uri="{FF2B5EF4-FFF2-40B4-BE49-F238E27FC236}">
                <a16:creationId xmlns:a16="http://schemas.microsoft.com/office/drawing/2014/main" id="{BDF3FCFE-8127-4107-8C59-135E30D955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E133F2B8-671D-43BF-9702-F879B2DF0B57}"/>
              </a:ext>
            </a:extLst>
          </p:cNvPr>
          <p:cNvSpPr>
            <a:spLocks noGrp="1"/>
          </p:cNvSpPr>
          <p:nvPr>
            <p:ph type="dt" sz="half" idx="10"/>
          </p:nvPr>
        </p:nvSpPr>
        <p:spPr/>
        <p:txBody>
          <a:bodyPr/>
          <a:lstStyle/>
          <a:p>
            <a:fld id="{318615B1-D3CB-40F4-BDCE-EBDD9E22D556}" type="datetimeFigureOut">
              <a:rPr lang="de-DE" smtClean="0"/>
              <a:t>28.06.2018</a:t>
            </a:fld>
            <a:endParaRPr lang="de-DE"/>
          </a:p>
        </p:txBody>
      </p:sp>
      <p:sp>
        <p:nvSpPr>
          <p:cNvPr id="6" name="Espaço Reservado para Rodapé 5">
            <a:extLst>
              <a:ext uri="{FF2B5EF4-FFF2-40B4-BE49-F238E27FC236}">
                <a16:creationId xmlns:a16="http://schemas.microsoft.com/office/drawing/2014/main" id="{F15FD745-E771-4C53-A0B3-1E27AB66ED4F}"/>
              </a:ext>
            </a:extLst>
          </p:cNvPr>
          <p:cNvSpPr>
            <a:spLocks noGrp="1"/>
          </p:cNvSpPr>
          <p:nvPr>
            <p:ph type="ftr" sz="quarter" idx="11"/>
          </p:nvPr>
        </p:nvSpPr>
        <p:spPr/>
        <p:txBody>
          <a:bodyPr/>
          <a:lstStyle/>
          <a:p>
            <a:endParaRPr lang="de-DE"/>
          </a:p>
        </p:txBody>
      </p:sp>
      <p:sp>
        <p:nvSpPr>
          <p:cNvPr id="7" name="Espaço Reservado para Número de Slide 6">
            <a:extLst>
              <a:ext uri="{FF2B5EF4-FFF2-40B4-BE49-F238E27FC236}">
                <a16:creationId xmlns:a16="http://schemas.microsoft.com/office/drawing/2014/main" id="{DC9F8CCA-7D0A-4F3C-91B2-C0ECD848F9E7}"/>
              </a:ext>
            </a:extLst>
          </p:cNvPr>
          <p:cNvSpPr>
            <a:spLocks noGrp="1"/>
          </p:cNvSpPr>
          <p:nvPr>
            <p:ph type="sldNum" sz="quarter" idx="12"/>
          </p:nvPr>
        </p:nvSpPr>
        <p:spPr/>
        <p:txBody>
          <a:bodyPr/>
          <a:lstStyle/>
          <a:p>
            <a:fld id="{A2AE01EC-388D-4CA1-A5AA-2241CB9B611F}" type="slidenum">
              <a:rPr lang="de-DE" smtClean="0"/>
              <a:t>‹nº›</a:t>
            </a:fld>
            <a:endParaRPr lang="de-DE"/>
          </a:p>
        </p:txBody>
      </p:sp>
    </p:spTree>
    <p:extLst>
      <p:ext uri="{BB962C8B-B14F-4D97-AF65-F5344CB8AC3E}">
        <p14:creationId xmlns:p14="http://schemas.microsoft.com/office/powerpoint/2010/main" val="4224204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9D4AD85F-E1ED-4CB0-8EB6-40A3A422E4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de-DE"/>
          </a:p>
        </p:txBody>
      </p:sp>
      <p:sp>
        <p:nvSpPr>
          <p:cNvPr id="3" name="Espaço Reservado para Texto 2">
            <a:extLst>
              <a:ext uri="{FF2B5EF4-FFF2-40B4-BE49-F238E27FC236}">
                <a16:creationId xmlns:a16="http://schemas.microsoft.com/office/drawing/2014/main" id="{CDA5452D-BC00-4871-A60D-F30C436786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4" name="Espaço Reservado para Data 3">
            <a:extLst>
              <a:ext uri="{FF2B5EF4-FFF2-40B4-BE49-F238E27FC236}">
                <a16:creationId xmlns:a16="http://schemas.microsoft.com/office/drawing/2014/main" id="{1030A408-B99B-4F38-8D34-54A047B3FC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615B1-D3CB-40F4-BDCE-EBDD9E22D556}" type="datetimeFigureOut">
              <a:rPr lang="de-DE" smtClean="0"/>
              <a:t>28.06.2018</a:t>
            </a:fld>
            <a:endParaRPr lang="de-DE"/>
          </a:p>
        </p:txBody>
      </p:sp>
      <p:sp>
        <p:nvSpPr>
          <p:cNvPr id="5" name="Espaço Reservado para Rodapé 4">
            <a:extLst>
              <a:ext uri="{FF2B5EF4-FFF2-40B4-BE49-F238E27FC236}">
                <a16:creationId xmlns:a16="http://schemas.microsoft.com/office/drawing/2014/main" id="{B882353F-07D3-491D-B307-29BAB53309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Espaço Reservado para Número de Slide 5">
            <a:extLst>
              <a:ext uri="{FF2B5EF4-FFF2-40B4-BE49-F238E27FC236}">
                <a16:creationId xmlns:a16="http://schemas.microsoft.com/office/drawing/2014/main" id="{335587A4-1D33-4D2E-BC63-CFE76DDF36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AE01EC-388D-4CA1-A5AA-2241CB9B611F}" type="slidenum">
              <a:rPr lang="de-DE" smtClean="0"/>
              <a:t>‹nº›</a:t>
            </a:fld>
            <a:endParaRPr lang="de-DE"/>
          </a:p>
        </p:txBody>
      </p:sp>
    </p:spTree>
    <p:extLst>
      <p:ext uri="{BB962C8B-B14F-4D97-AF65-F5344CB8AC3E}">
        <p14:creationId xmlns:p14="http://schemas.microsoft.com/office/powerpoint/2010/main" val="2551697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974304D2-340F-4E1F-9F7F-D89DF4B16B70}"/>
              </a:ext>
            </a:extLst>
          </p:cNvPr>
          <p:cNvSpPr/>
          <p:nvPr/>
        </p:nvSpPr>
        <p:spPr>
          <a:xfrm>
            <a:off x="1043709" y="350048"/>
            <a:ext cx="10104582" cy="6157904"/>
          </a:xfrm>
          <a:prstGeom prst="rect">
            <a:avLst/>
          </a:prstGeom>
        </p:spPr>
        <p:txBody>
          <a:bodyPr wrap="square">
            <a:spAutoFit/>
          </a:bodyPr>
          <a:lstStyle/>
          <a:p>
            <a:pPr marL="346075" marR="351155" algn="ctr">
              <a:lnSpc>
                <a:spcPct val="118000"/>
              </a:lnSpc>
              <a:spcAft>
                <a:spcPts val="1170"/>
              </a:spcAft>
            </a:pPr>
            <a:r>
              <a:rPr lang="en-US" b="1" kern="0" dirty="0">
                <a:solidFill>
                  <a:srgbClr val="181717"/>
                </a:solidFill>
                <a:latin typeface="Arial" panose="020B0604020202020204" pitchFamily="34" charset="0"/>
                <a:ea typeface="Arial" panose="020B0604020202020204" pitchFamily="34" charset="0"/>
              </a:rPr>
              <a:t>MORPHOLOGICAL AND SEDIMENTARY CHARACTERIZATION THROUGH ANALYSIS OF MULTIBEAM DATA AT DECEPTION ISLAND, ANTARCTIC</a:t>
            </a:r>
            <a:endParaRPr lang="de-DE" b="1" kern="0" dirty="0">
              <a:solidFill>
                <a:srgbClr val="181717"/>
              </a:solidFill>
              <a:latin typeface="Arial" panose="020B0604020202020204" pitchFamily="34" charset="0"/>
              <a:ea typeface="Arial" panose="020B0604020202020204" pitchFamily="34" charset="0"/>
            </a:endParaRPr>
          </a:p>
          <a:p>
            <a:pPr marR="6350" indent="173355">
              <a:lnSpc>
                <a:spcPct val="107000"/>
              </a:lnSpc>
              <a:spcAft>
                <a:spcPts val="2965"/>
              </a:spcAft>
              <a:tabLst>
                <a:tab pos="1774190" algn="ctr"/>
                <a:tab pos="3442970" algn="ctr"/>
              </a:tabLst>
            </a:pPr>
            <a:r>
              <a:rPr lang="en-US" sz="1600" dirty="0">
                <a:solidFill>
                  <a:srgbClr val="000000"/>
                </a:solidFill>
                <a:effectLst/>
                <a:latin typeface="Calibri" panose="020F0502020204030204" pitchFamily="34" charset="0"/>
                <a:ea typeface="Calibri" panose="020F0502020204030204" pitchFamily="34" charset="0"/>
              </a:rPr>
              <a:t>	</a:t>
            </a:r>
            <a:r>
              <a:rPr lang="en-US" dirty="0">
                <a:solidFill>
                  <a:srgbClr val="181717"/>
                </a:solidFill>
                <a:latin typeface="Arial" panose="020B0604020202020204" pitchFamily="34" charset="0"/>
                <a:ea typeface="Arial" panose="020B0604020202020204" pitchFamily="34" charset="0"/>
              </a:rPr>
              <a:t>Filipe </a:t>
            </a:r>
            <a:r>
              <a:rPr lang="en-US" dirty="0" err="1">
                <a:solidFill>
                  <a:srgbClr val="181717"/>
                </a:solidFill>
                <a:latin typeface="Arial" panose="020B0604020202020204" pitchFamily="34" charset="0"/>
                <a:ea typeface="Arial" panose="020B0604020202020204" pitchFamily="34" charset="0"/>
              </a:rPr>
              <a:t>Japiassu</a:t>
            </a:r>
            <a:r>
              <a:rPr lang="en-US" dirty="0">
                <a:solidFill>
                  <a:srgbClr val="181717"/>
                </a:solidFill>
                <a:latin typeface="Arial" panose="020B0604020202020204" pitchFamily="34" charset="0"/>
                <a:ea typeface="Arial" panose="020B0604020202020204" pitchFamily="34" charset="0"/>
              </a:rPr>
              <a:t> </a:t>
            </a:r>
            <a:r>
              <a:rPr lang="en-US" dirty="0" err="1">
                <a:solidFill>
                  <a:srgbClr val="181717"/>
                </a:solidFill>
                <a:latin typeface="Arial" panose="020B0604020202020204" pitchFamily="34" charset="0"/>
                <a:ea typeface="Arial" panose="020B0604020202020204" pitchFamily="34" charset="0"/>
              </a:rPr>
              <a:t>Leitão</a:t>
            </a:r>
            <a:r>
              <a:rPr lang="en-US" dirty="0">
                <a:solidFill>
                  <a:srgbClr val="181717"/>
                </a:solidFill>
                <a:latin typeface="Arial" panose="020B0604020202020204" pitchFamily="34" charset="0"/>
                <a:ea typeface="Arial" panose="020B0604020202020204" pitchFamily="34" charset="0"/>
              </a:rPr>
              <a:t>, Arthur Ayres </a:t>
            </a:r>
            <a:r>
              <a:rPr lang="en-US" dirty="0" err="1">
                <a:solidFill>
                  <a:srgbClr val="181717"/>
                </a:solidFill>
                <a:latin typeface="Arial" panose="020B0604020202020204" pitchFamily="34" charset="0"/>
                <a:ea typeface="Arial" panose="020B0604020202020204" pitchFamily="34" charset="0"/>
              </a:rPr>
              <a:t>Neto</a:t>
            </a:r>
            <a:r>
              <a:rPr lang="en-US" dirty="0">
                <a:solidFill>
                  <a:srgbClr val="181717"/>
                </a:solidFill>
                <a:latin typeface="Arial" panose="020B0604020202020204" pitchFamily="34" charset="0"/>
                <a:ea typeface="Arial" panose="020B0604020202020204" pitchFamily="34" charset="0"/>
              </a:rPr>
              <a:t> and Rosemary Vieira</a:t>
            </a:r>
            <a:endParaRPr lang="de-DE" sz="1200" dirty="0">
              <a:solidFill>
                <a:srgbClr val="181717"/>
              </a:solidFill>
              <a:effectLst/>
              <a:latin typeface="Arial" panose="020B0604020202020204" pitchFamily="34" charset="0"/>
              <a:ea typeface="Arial" panose="020B0604020202020204" pitchFamily="34" charset="0"/>
            </a:endParaRPr>
          </a:p>
          <a:p>
            <a:pPr marL="15240" marR="6350" indent="-6350" algn="just">
              <a:lnSpc>
                <a:spcPct val="139000"/>
              </a:lnSpc>
              <a:spcAft>
                <a:spcPts val="630"/>
              </a:spcAft>
            </a:pPr>
            <a:r>
              <a:rPr lang="en-US" dirty="0">
                <a:solidFill>
                  <a:srgbClr val="181717"/>
                </a:solidFill>
                <a:latin typeface="Arial" panose="020B0604020202020204" pitchFamily="34" charset="0"/>
                <a:ea typeface="Arial" panose="020B0604020202020204" pitchFamily="34" charset="0"/>
              </a:rPr>
              <a:t>Multibeam sonar systems have transformed the underwater geo-acoustics and is an important tool for seabed characterization. This work aims to demonstrate the processing and interpretation of multibeam bathymetric data, supported by geological samples collected in the area of Deception Island, South Shetland Islands – Antarctic, for morphological and sedimentary characterization for the seabed. Data were collected during the commission OPERANTAR XXXII, totaling 28 bathymetric lines and 4 geological surface samples using a Box-Corer sampler. By analyzing the maps, digital terrain models and morphological profiles generated for the area, we identified ravines, a depression and a volcanic structure as important characteristics of the morphology of the region. The seabed of Deception Island is predominantly composed of mud with high concentrations of silt grains. This characterization was performed by analyzing the backscattering mosaic and signal intensities for the area, together with the interpretation of geological characteristics of the collected samples.</a:t>
            </a:r>
            <a:endParaRPr lang="de-DE" sz="1200" dirty="0">
              <a:solidFill>
                <a:srgbClr val="181717"/>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806314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51ACBD38-CD04-49E2-8F52-114DE928ABA0}"/>
              </a:ext>
            </a:extLst>
          </p:cNvPr>
          <p:cNvSpPr/>
          <p:nvPr/>
        </p:nvSpPr>
        <p:spPr>
          <a:xfrm>
            <a:off x="581025" y="152400"/>
            <a:ext cx="11430000" cy="3499804"/>
          </a:xfrm>
          <a:prstGeom prst="rect">
            <a:avLst/>
          </a:prstGeom>
        </p:spPr>
        <p:txBody>
          <a:bodyPr wrap="square">
            <a:spAutoFit/>
          </a:bodyPr>
          <a:lstStyle/>
          <a:p>
            <a:pPr marL="6350" indent="-6350">
              <a:lnSpc>
                <a:spcPct val="107000"/>
              </a:lnSpc>
              <a:spcAft>
                <a:spcPts val="460"/>
              </a:spcAft>
            </a:pPr>
            <a:r>
              <a:rPr lang="en-US" b="1" dirty="0">
                <a:solidFill>
                  <a:srgbClr val="181717"/>
                </a:solidFill>
                <a:latin typeface="Arial" panose="020B0604020202020204" pitchFamily="34" charset="0"/>
                <a:ea typeface="Arial" panose="020B0604020202020204" pitchFamily="34" charset="0"/>
              </a:rPr>
              <a:t>STUDIED AREA</a:t>
            </a:r>
            <a:endParaRPr lang="de-DE" b="1" dirty="0">
              <a:solidFill>
                <a:srgbClr val="181717"/>
              </a:solidFill>
              <a:latin typeface="Arial" panose="020B0604020202020204" pitchFamily="34" charset="0"/>
              <a:ea typeface="Arial" panose="020B0604020202020204" pitchFamily="34" charset="0"/>
            </a:endParaRPr>
          </a:p>
          <a:p>
            <a:pPr marR="467995" indent="173355" algn="just">
              <a:tabLst>
                <a:tab pos="7620000" algn="l"/>
                <a:tab pos="10406063" algn="l"/>
              </a:tabLst>
            </a:pPr>
            <a:r>
              <a:rPr lang="en-US" dirty="0">
                <a:solidFill>
                  <a:srgbClr val="181717"/>
                </a:solidFill>
                <a:latin typeface="Arial" panose="020B0604020202020204" pitchFamily="34" charset="0"/>
                <a:ea typeface="Arial" panose="020B0604020202020204" pitchFamily="34" charset="0"/>
                <a:cs typeface="Arial" panose="020B0604020202020204" pitchFamily="34" charset="0"/>
              </a:rPr>
              <a:t>The area under investigation is the Deception Island (Fig. 1) and it is located northwest of the Antarctic Peninsula. The Deception Island is an important structure which composes the South Shetland Islands set and it plays a significant role for the nearby area. Its bay is used as a shelter for the sake of ship safety when there are no conditions of navigation in the region, thus making extremely necessary to determine local depths with precision.</a:t>
            </a:r>
            <a:endParaRPr lang="de-DE" dirty="0">
              <a:solidFill>
                <a:srgbClr val="181717"/>
              </a:solidFill>
              <a:latin typeface="Arial" panose="020B0604020202020204" pitchFamily="34" charset="0"/>
              <a:ea typeface="Arial" panose="020B0604020202020204" pitchFamily="34" charset="0"/>
              <a:cs typeface="Arial" panose="020B0604020202020204" pitchFamily="34" charset="0"/>
            </a:endParaRPr>
          </a:p>
          <a:p>
            <a:pPr marR="467995" indent="173355" algn="just">
              <a:tabLst>
                <a:tab pos="7620000" algn="l"/>
                <a:tab pos="10406063" algn="l"/>
              </a:tabLst>
            </a:pPr>
            <a:r>
              <a:rPr lang="en-US" dirty="0">
                <a:solidFill>
                  <a:srgbClr val="181717"/>
                </a:solidFill>
                <a:latin typeface="Arial" panose="020B0604020202020204" pitchFamily="34" charset="0"/>
                <a:cs typeface="Arial" panose="020B0604020202020204" pitchFamily="34" charset="0"/>
              </a:rPr>
              <a:t>According to Martin et al. (2013), the Deception Island is the most active volcano that composes the arc of volcanic islands associated with the rift axis of the </a:t>
            </a:r>
            <a:r>
              <a:rPr lang="en-US" dirty="0" err="1">
                <a:solidFill>
                  <a:srgbClr val="181717"/>
                </a:solidFill>
                <a:latin typeface="Arial" panose="020B0604020202020204" pitchFamily="34" charset="0"/>
                <a:cs typeface="Arial" panose="020B0604020202020204" pitchFamily="34" charset="0"/>
              </a:rPr>
              <a:t>Bransfield</a:t>
            </a:r>
            <a:r>
              <a:rPr lang="en-US" dirty="0">
                <a:solidFill>
                  <a:srgbClr val="181717"/>
                </a:solidFill>
                <a:latin typeface="Arial" panose="020B0604020202020204" pitchFamily="34" charset="0"/>
                <a:cs typeface="Arial" panose="020B0604020202020204" pitchFamily="34" charset="0"/>
              </a:rPr>
              <a:t> Strait, being formed during the late Mesozoic-Cenozoic. The </a:t>
            </a:r>
            <a:r>
              <a:rPr lang="en-US" dirty="0" err="1">
                <a:solidFill>
                  <a:srgbClr val="181717"/>
                </a:solidFill>
                <a:latin typeface="Arial" panose="020B0604020202020204" pitchFamily="34" charset="0"/>
                <a:cs typeface="Arial" panose="020B0604020202020204" pitchFamily="34" charset="0"/>
              </a:rPr>
              <a:t>Bransfield</a:t>
            </a:r>
            <a:r>
              <a:rPr lang="en-US" dirty="0">
                <a:solidFill>
                  <a:srgbClr val="181717"/>
                </a:solidFill>
                <a:latin typeface="Arial" panose="020B0604020202020204" pitchFamily="34" charset="0"/>
                <a:cs typeface="Arial" panose="020B0604020202020204" pitchFamily="34" charset="0"/>
              </a:rPr>
              <a:t> Basin, a 500 km long and 100 km wide extensional structure, is considered a back-arc basin developed since the Pliocene and associated with subduction of the former Phoenix Plate below the South Shetland Islands (Dalziel, 1984).</a:t>
            </a:r>
            <a:endParaRPr lang="de-DE" dirty="0">
              <a:solidFill>
                <a:srgbClr val="181717"/>
              </a:solidFill>
              <a:latin typeface="Arial" panose="020B0604020202020204" pitchFamily="34" charset="0"/>
              <a:cs typeface="Arial" panose="020B0604020202020204" pitchFamily="34" charset="0"/>
            </a:endParaRPr>
          </a:p>
          <a:p>
            <a:endParaRPr lang="de-DE" dirty="0"/>
          </a:p>
        </p:txBody>
      </p:sp>
      <p:pic>
        <p:nvPicPr>
          <p:cNvPr id="3" name="Picture 178">
            <a:extLst>
              <a:ext uri="{FF2B5EF4-FFF2-40B4-BE49-F238E27FC236}">
                <a16:creationId xmlns:a16="http://schemas.microsoft.com/office/drawing/2014/main" id="{6978941F-F7BB-4AAB-BEA5-4A3A3A652CD8}"/>
              </a:ext>
            </a:extLst>
          </p:cNvPr>
          <p:cNvPicPr/>
          <p:nvPr/>
        </p:nvPicPr>
        <p:blipFill>
          <a:blip r:embed="rId2"/>
          <a:stretch>
            <a:fillRect/>
          </a:stretch>
        </p:blipFill>
        <p:spPr>
          <a:xfrm>
            <a:off x="2623456" y="3341914"/>
            <a:ext cx="7522029" cy="3363686"/>
          </a:xfrm>
          <a:prstGeom prst="rect">
            <a:avLst/>
          </a:prstGeom>
        </p:spPr>
      </p:pic>
    </p:spTree>
    <p:extLst>
      <p:ext uri="{BB962C8B-B14F-4D97-AF65-F5344CB8AC3E}">
        <p14:creationId xmlns:p14="http://schemas.microsoft.com/office/powerpoint/2010/main" val="1246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76">
            <a:extLst>
              <a:ext uri="{FF2B5EF4-FFF2-40B4-BE49-F238E27FC236}">
                <a16:creationId xmlns:a16="http://schemas.microsoft.com/office/drawing/2014/main" id="{0D437151-866C-48FF-9A03-06FCBD10B612}"/>
              </a:ext>
            </a:extLst>
          </p:cNvPr>
          <p:cNvPicPr/>
          <p:nvPr/>
        </p:nvPicPr>
        <p:blipFill>
          <a:blip r:embed="rId2"/>
          <a:stretch>
            <a:fillRect/>
          </a:stretch>
        </p:blipFill>
        <p:spPr>
          <a:xfrm>
            <a:off x="950764" y="254193"/>
            <a:ext cx="4678679" cy="2712402"/>
          </a:xfrm>
          <a:prstGeom prst="rect">
            <a:avLst/>
          </a:prstGeom>
        </p:spPr>
      </p:pic>
      <p:sp>
        <p:nvSpPr>
          <p:cNvPr id="3" name="Rectangle 2">
            <a:extLst>
              <a:ext uri="{FF2B5EF4-FFF2-40B4-BE49-F238E27FC236}">
                <a16:creationId xmlns:a16="http://schemas.microsoft.com/office/drawing/2014/main" id="{AD75CCB0-A99B-4C44-88C3-74B494D31024}"/>
              </a:ext>
            </a:extLst>
          </p:cNvPr>
          <p:cNvSpPr>
            <a:spLocks noChangeArrowheads="1"/>
          </p:cNvSpPr>
          <p:nvPr/>
        </p:nvSpPr>
        <p:spPr bwMode="auto">
          <a:xfrm>
            <a:off x="6791325" y="3200400"/>
            <a:ext cx="120571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pic>
        <p:nvPicPr>
          <p:cNvPr id="1025" name="Picture 380">
            <a:extLst>
              <a:ext uri="{FF2B5EF4-FFF2-40B4-BE49-F238E27FC236}">
                <a16:creationId xmlns:a16="http://schemas.microsoft.com/office/drawing/2014/main" id="{2074A278-DA58-4D22-9632-6B3E84801A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5855" y="3200400"/>
            <a:ext cx="4678679" cy="300338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C12E65C4-7C44-4446-A5B2-E18BA067DF39}"/>
              </a:ext>
            </a:extLst>
          </p:cNvPr>
          <p:cNvSpPr>
            <a:spLocks noChangeArrowheads="1"/>
          </p:cNvSpPr>
          <p:nvPr/>
        </p:nvSpPr>
        <p:spPr bwMode="auto">
          <a:xfrm>
            <a:off x="875855" y="6437586"/>
            <a:ext cx="444694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de-DE" sz="800" b="1" i="0" u="none" strike="noStrike" cap="none" normalizeH="0" baseline="0" dirty="0">
                <a:ln>
                  <a:noFill/>
                </a:ln>
                <a:solidFill>
                  <a:srgbClr val="181717"/>
                </a:solidFill>
                <a:effectLst/>
                <a:latin typeface="Arial" panose="020B0604020202020204" pitchFamily="34" charset="0"/>
                <a:ea typeface="Arial" panose="020B0604020202020204" pitchFamily="34" charset="0"/>
              </a:rPr>
              <a:t>Figure 4 </a:t>
            </a:r>
            <a:r>
              <a:rPr kumimoji="0" lang="en-US" altLang="de-DE" sz="800" b="0" i="0" u="none" strike="noStrike" cap="none" normalizeH="0" baseline="0" dirty="0">
                <a:ln>
                  <a:noFill/>
                </a:ln>
                <a:solidFill>
                  <a:srgbClr val="181717"/>
                </a:solidFill>
                <a:effectLst/>
                <a:latin typeface="Arial" panose="020B0604020202020204" pitchFamily="34" charset="0"/>
                <a:ea typeface="Arial" panose="020B0604020202020204" pitchFamily="34" charset="0"/>
              </a:rPr>
              <a:t>– Bathymetric map of Port Foster Bay, using tools of GEOSOFT OASIS MONTAJ.</a:t>
            </a:r>
            <a:endParaRPr kumimoji="0" lang="en-US" altLang="de-DE" sz="1800" b="0" i="0" u="none" strike="noStrike" cap="none" normalizeH="0" baseline="0" dirty="0">
              <a:ln>
                <a:noFill/>
              </a:ln>
              <a:solidFill>
                <a:schemeClr val="tx1"/>
              </a:solidFill>
              <a:effectLst/>
              <a:latin typeface="Arial" panose="020B0604020202020204" pitchFamily="34" charset="0"/>
            </a:endParaRPr>
          </a:p>
        </p:txBody>
      </p:sp>
      <p:sp>
        <p:nvSpPr>
          <p:cNvPr id="6" name="Retângulo 5">
            <a:extLst>
              <a:ext uri="{FF2B5EF4-FFF2-40B4-BE49-F238E27FC236}">
                <a16:creationId xmlns:a16="http://schemas.microsoft.com/office/drawing/2014/main" id="{1C3BC7F0-DF75-4A98-9A90-A84EA9CAEABC}"/>
              </a:ext>
            </a:extLst>
          </p:cNvPr>
          <p:cNvSpPr/>
          <p:nvPr/>
        </p:nvSpPr>
        <p:spPr>
          <a:xfrm>
            <a:off x="5966798" y="121221"/>
            <a:ext cx="6096000" cy="5915402"/>
          </a:xfrm>
          <a:prstGeom prst="rect">
            <a:avLst/>
          </a:prstGeom>
        </p:spPr>
        <p:txBody>
          <a:bodyPr>
            <a:spAutoFit/>
          </a:bodyPr>
          <a:lstStyle/>
          <a:p>
            <a:pPr marL="6350" indent="-6350">
              <a:lnSpc>
                <a:spcPct val="107000"/>
              </a:lnSpc>
              <a:spcAft>
                <a:spcPts val="460"/>
              </a:spcAft>
            </a:pPr>
            <a:r>
              <a:rPr lang="en-US" b="1" dirty="0">
                <a:solidFill>
                  <a:srgbClr val="181717"/>
                </a:solidFill>
                <a:latin typeface="Arial" panose="020B0604020202020204" pitchFamily="34" charset="0"/>
                <a:ea typeface="Arial" panose="020B0604020202020204" pitchFamily="34" charset="0"/>
              </a:rPr>
              <a:t>RESULTS</a:t>
            </a:r>
            <a:endParaRPr lang="de-DE" b="1" dirty="0">
              <a:solidFill>
                <a:srgbClr val="181717"/>
              </a:solidFill>
              <a:latin typeface="Arial" panose="020B0604020202020204" pitchFamily="34" charset="0"/>
              <a:ea typeface="Arial" panose="020B0604020202020204" pitchFamily="34" charset="0"/>
            </a:endParaRPr>
          </a:p>
          <a:p>
            <a:pPr marR="467995" indent="173355" algn="just">
              <a:lnSpc>
                <a:spcPct val="124000"/>
              </a:lnSpc>
              <a:spcAft>
                <a:spcPts val="25"/>
              </a:spcAft>
            </a:pPr>
            <a:r>
              <a:rPr lang="en-US" dirty="0">
                <a:solidFill>
                  <a:srgbClr val="181717"/>
                </a:solidFill>
                <a:latin typeface="Arial" panose="020B0604020202020204" pitchFamily="34" charset="0"/>
                <a:ea typeface="Arial" panose="020B0604020202020204" pitchFamily="34" charset="0"/>
              </a:rPr>
              <a:t>The final bathymetry generated to the area is of good quality and allowed the analysis of different structures presented on the seabed of Port Foster. As part of the results, Figure 4 represents the map generated to the area. Depth values, represented by the isobaths contours of 5 meters and the scale on the right side of the map, and some seabed features as ravines, a depression and an elevated structure; which represents a volcanic structure, are the main information provided by the map.</a:t>
            </a:r>
          </a:p>
          <a:p>
            <a:pPr marR="467995" indent="173355" algn="just">
              <a:lnSpc>
                <a:spcPct val="124000"/>
              </a:lnSpc>
              <a:spcAft>
                <a:spcPts val="25"/>
              </a:spcAft>
            </a:pPr>
            <a:r>
              <a:rPr lang="en-US" dirty="0">
                <a:solidFill>
                  <a:srgbClr val="181717"/>
                </a:solidFill>
                <a:latin typeface="Arial" panose="020B0604020202020204" pitchFamily="34" charset="0"/>
                <a:ea typeface="Arial" panose="020B0604020202020204" pitchFamily="34" charset="0"/>
              </a:rPr>
              <a:t>The first profile, extends since the inlet of Port Foster to one of its extremities and shows that the deepest region within the area of the bay is 170 meters deep. By calculating using the software Google Earth, it was defined that the approximated area is about 36.9 km</a:t>
            </a:r>
            <a:r>
              <a:rPr lang="en-US" baseline="30000" dirty="0">
                <a:solidFill>
                  <a:srgbClr val="181717"/>
                </a:solidFill>
                <a:latin typeface="Arial" panose="020B0604020202020204" pitchFamily="34" charset="0"/>
                <a:ea typeface="Arial" panose="020B0604020202020204" pitchFamily="34" charset="0"/>
              </a:rPr>
              <a:t>2</a:t>
            </a:r>
            <a:r>
              <a:rPr lang="en-US" dirty="0">
                <a:solidFill>
                  <a:srgbClr val="181717"/>
                </a:solidFill>
                <a:latin typeface="Arial" panose="020B0604020202020204" pitchFamily="34" charset="0"/>
                <a:ea typeface="Arial" panose="020B0604020202020204" pitchFamily="34" charset="0"/>
              </a:rPr>
              <a:t>.</a:t>
            </a:r>
            <a:endParaRPr lang="de-DE" dirty="0">
              <a:solidFill>
                <a:srgbClr val="181717"/>
              </a:solidFill>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923535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8C158C8-2734-47C2-A851-F9B6F2AEDFC9}"/>
              </a:ext>
            </a:extLst>
          </p:cNvPr>
          <p:cNvSpPr/>
          <p:nvPr/>
        </p:nvSpPr>
        <p:spPr>
          <a:xfrm>
            <a:off x="6626268" y="1172067"/>
            <a:ext cx="5323562" cy="4180953"/>
          </a:xfrm>
          <a:prstGeom prst="rect">
            <a:avLst/>
          </a:prstGeom>
        </p:spPr>
        <p:txBody>
          <a:bodyPr wrap="square">
            <a:spAutoFit/>
          </a:bodyPr>
          <a:lstStyle/>
          <a:p>
            <a:pPr marR="468630" indent="173355" algn="just">
              <a:lnSpc>
                <a:spcPct val="124000"/>
              </a:lnSpc>
              <a:spcAft>
                <a:spcPts val="25"/>
              </a:spcAft>
            </a:pPr>
            <a:r>
              <a:rPr lang="en-US" dirty="0">
                <a:solidFill>
                  <a:srgbClr val="181717"/>
                </a:solidFill>
                <a:latin typeface="Arial" panose="020B0604020202020204" pitchFamily="34" charset="0"/>
                <a:ea typeface="Arial" panose="020B0604020202020204" pitchFamily="34" charset="0"/>
              </a:rPr>
              <a:t>The bathymetry has indicated the presence of some underwater ravines present in the center of the bay, over its south, east and west flanks, that should be originated either by the influence of thaw water as well as by the strong and historical volcanic activity of the region. </a:t>
            </a:r>
            <a:r>
              <a:rPr lang="en-US" dirty="0" err="1">
                <a:solidFill>
                  <a:srgbClr val="181717"/>
                </a:solidFill>
                <a:latin typeface="Arial" panose="020B0604020202020204" pitchFamily="34" charset="0"/>
                <a:ea typeface="Arial" panose="020B0604020202020204" pitchFamily="34" charset="0"/>
              </a:rPr>
              <a:t>Magrani</a:t>
            </a:r>
            <a:r>
              <a:rPr lang="en-US" dirty="0">
                <a:solidFill>
                  <a:srgbClr val="181717"/>
                </a:solidFill>
                <a:latin typeface="Arial" panose="020B0604020202020204" pitchFamily="34" charset="0"/>
                <a:ea typeface="Arial" panose="020B0604020202020204" pitchFamily="34" charset="0"/>
              </a:rPr>
              <a:t> (2011) describes that in glacial environments the ice and thaw water are the main agents of erosion, transportation and deposition of sediments. Moreover, by gravity, glaciers moves down gradient in the direction of the bottom of the bay.</a:t>
            </a:r>
            <a:endParaRPr lang="de-DE" dirty="0">
              <a:solidFill>
                <a:srgbClr val="181717"/>
              </a:solidFill>
              <a:latin typeface="Arial" panose="020B0604020202020204" pitchFamily="34" charset="0"/>
              <a:ea typeface="Arial" panose="020B0604020202020204" pitchFamily="34" charset="0"/>
            </a:endParaRPr>
          </a:p>
        </p:txBody>
      </p:sp>
      <p:pic>
        <p:nvPicPr>
          <p:cNvPr id="3" name="Picture 400">
            <a:extLst>
              <a:ext uri="{FF2B5EF4-FFF2-40B4-BE49-F238E27FC236}">
                <a16:creationId xmlns:a16="http://schemas.microsoft.com/office/drawing/2014/main" id="{E421D88E-9D0D-4627-8386-2506B0D2C09E}"/>
              </a:ext>
            </a:extLst>
          </p:cNvPr>
          <p:cNvPicPr/>
          <p:nvPr/>
        </p:nvPicPr>
        <p:blipFill>
          <a:blip r:embed="rId2"/>
          <a:stretch>
            <a:fillRect/>
          </a:stretch>
        </p:blipFill>
        <p:spPr>
          <a:xfrm>
            <a:off x="670233" y="588801"/>
            <a:ext cx="5104266" cy="5113120"/>
          </a:xfrm>
          <a:prstGeom prst="rect">
            <a:avLst/>
          </a:prstGeom>
        </p:spPr>
      </p:pic>
      <p:sp>
        <p:nvSpPr>
          <p:cNvPr id="4" name="Retângulo 3">
            <a:extLst>
              <a:ext uri="{FF2B5EF4-FFF2-40B4-BE49-F238E27FC236}">
                <a16:creationId xmlns:a16="http://schemas.microsoft.com/office/drawing/2014/main" id="{7C2BC604-DA32-470A-AA2C-4272FF0B79EF}"/>
              </a:ext>
            </a:extLst>
          </p:cNvPr>
          <p:cNvSpPr/>
          <p:nvPr/>
        </p:nvSpPr>
        <p:spPr>
          <a:xfrm>
            <a:off x="150312" y="5895763"/>
            <a:ext cx="7277622" cy="373436"/>
          </a:xfrm>
          <a:prstGeom prst="rect">
            <a:avLst/>
          </a:prstGeom>
        </p:spPr>
        <p:txBody>
          <a:bodyPr wrap="square">
            <a:spAutoFit/>
          </a:bodyPr>
          <a:lstStyle/>
          <a:p>
            <a:pPr marL="6350" marR="935355" indent="-6350" algn="ctr">
              <a:lnSpc>
                <a:spcPct val="110000"/>
              </a:lnSpc>
              <a:spcAft>
                <a:spcPts val="1110"/>
              </a:spcAft>
            </a:pPr>
            <a:r>
              <a:rPr lang="en-US" dirty="0">
                <a:solidFill>
                  <a:srgbClr val="181717"/>
                </a:solidFill>
                <a:latin typeface="Arial" panose="020B0604020202020204" pitchFamily="34" charset="0"/>
                <a:ea typeface="Arial" panose="020B0604020202020204" pitchFamily="34" charset="0"/>
              </a:rPr>
              <a:t> Profile 1 (WNW-ESE) along the entrance of Port Foster Bay.</a:t>
            </a:r>
            <a:endParaRPr lang="de-DE" sz="2400" dirty="0">
              <a:solidFill>
                <a:srgbClr val="181717"/>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753498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04">
            <a:extLst>
              <a:ext uri="{FF2B5EF4-FFF2-40B4-BE49-F238E27FC236}">
                <a16:creationId xmlns:a16="http://schemas.microsoft.com/office/drawing/2014/main" id="{E470DB44-C33A-4913-9511-01666D726E4A}"/>
              </a:ext>
            </a:extLst>
          </p:cNvPr>
          <p:cNvPicPr/>
          <p:nvPr/>
        </p:nvPicPr>
        <p:blipFill>
          <a:blip r:embed="rId2"/>
          <a:stretch>
            <a:fillRect/>
          </a:stretch>
        </p:blipFill>
        <p:spPr>
          <a:xfrm>
            <a:off x="836882" y="346101"/>
            <a:ext cx="5259118" cy="5465975"/>
          </a:xfrm>
          <a:prstGeom prst="rect">
            <a:avLst/>
          </a:prstGeom>
        </p:spPr>
      </p:pic>
      <p:sp>
        <p:nvSpPr>
          <p:cNvPr id="3" name="Retângulo 2">
            <a:extLst>
              <a:ext uri="{FF2B5EF4-FFF2-40B4-BE49-F238E27FC236}">
                <a16:creationId xmlns:a16="http://schemas.microsoft.com/office/drawing/2014/main" id="{DED6DE7C-4DFC-4B81-912F-61F9358E95AA}"/>
              </a:ext>
            </a:extLst>
          </p:cNvPr>
          <p:cNvSpPr/>
          <p:nvPr/>
        </p:nvSpPr>
        <p:spPr>
          <a:xfrm>
            <a:off x="-146137" y="5933341"/>
            <a:ext cx="6096000" cy="678134"/>
          </a:xfrm>
          <a:prstGeom prst="rect">
            <a:avLst/>
          </a:prstGeom>
        </p:spPr>
        <p:txBody>
          <a:bodyPr>
            <a:spAutoFit/>
          </a:bodyPr>
          <a:lstStyle/>
          <a:p>
            <a:pPr marL="896620" marR="6350" indent="-6350" algn="just">
              <a:lnSpc>
                <a:spcPct val="110000"/>
              </a:lnSpc>
              <a:spcAft>
                <a:spcPts val="630"/>
              </a:spcAft>
            </a:pPr>
            <a:r>
              <a:rPr lang="en-US" dirty="0">
                <a:solidFill>
                  <a:srgbClr val="181717"/>
                </a:solidFill>
                <a:latin typeface="Arial" panose="020B0604020202020204" pitchFamily="34" charset="0"/>
                <a:ea typeface="Arial" panose="020B0604020202020204" pitchFamily="34" charset="0"/>
              </a:rPr>
              <a:t>Profile 2 (NW-SE) showing ravines along the eastern flank of Port Foster Bay.</a:t>
            </a:r>
            <a:endParaRPr lang="de-DE" sz="2400" dirty="0">
              <a:solidFill>
                <a:srgbClr val="181717"/>
              </a:solidFill>
              <a:effectLst/>
              <a:latin typeface="Arial" panose="020B0604020202020204" pitchFamily="34" charset="0"/>
              <a:ea typeface="Arial" panose="020B0604020202020204" pitchFamily="34" charset="0"/>
            </a:endParaRPr>
          </a:p>
        </p:txBody>
      </p:sp>
      <p:pic>
        <p:nvPicPr>
          <p:cNvPr id="4" name="Picture 414">
            <a:extLst>
              <a:ext uri="{FF2B5EF4-FFF2-40B4-BE49-F238E27FC236}">
                <a16:creationId xmlns:a16="http://schemas.microsoft.com/office/drawing/2014/main" id="{CA790EF7-372B-460D-B8AC-3C42E68D690C}"/>
              </a:ext>
            </a:extLst>
          </p:cNvPr>
          <p:cNvPicPr/>
          <p:nvPr/>
        </p:nvPicPr>
        <p:blipFill>
          <a:blip r:embed="rId3"/>
          <a:stretch>
            <a:fillRect/>
          </a:stretch>
        </p:blipFill>
        <p:spPr>
          <a:xfrm>
            <a:off x="6403661" y="346101"/>
            <a:ext cx="5259118" cy="5465974"/>
          </a:xfrm>
          <a:prstGeom prst="rect">
            <a:avLst/>
          </a:prstGeom>
        </p:spPr>
      </p:pic>
      <p:sp>
        <p:nvSpPr>
          <p:cNvPr id="5" name="Retângulo 4">
            <a:extLst>
              <a:ext uri="{FF2B5EF4-FFF2-40B4-BE49-F238E27FC236}">
                <a16:creationId xmlns:a16="http://schemas.microsoft.com/office/drawing/2014/main" id="{798296BF-B7A3-434F-8A66-66A1F728B3B6}"/>
              </a:ext>
            </a:extLst>
          </p:cNvPr>
          <p:cNvSpPr/>
          <p:nvPr/>
        </p:nvSpPr>
        <p:spPr>
          <a:xfrm>
            <a:off x="6403661" y="5965144"/>
            <a:ext cx="6096000" cy="646331"/>
          </a:xfrm>
          <a:prstGeom prst="rect">
            <a:avLst/>
          </a:prstGeom>
        </p:spPr>
        <p:txBody>
          <a:bodyPr>
            <a:spAutoFit/>
          </a:bodyPr>
          <a:lstStyle/>
          <a:p>
            <a:r>
              <a:rPr lang="en-US" dirty="0">
                <a:solidFill>
                  <a:srgbClr val="181717"/>
                </a:solidFill>
                <a:latin typeface="Arial" panose="020B0604020202020204" pitchFamily="34" charset="0"/>
                <a:ea typeface="Arial" panose="020B0604020202020204" pitchFamily="34" charset="0"/>
              </a:rPr>
              <a:t>Profile 3 (W-E) characterizing a depression close to </a:t>
            </a:r>
            <a:r>
              <a:rPr lang="en-US" dirty="0" err="1">
                <a:solidFill>
                  <a:srgbClr val="181717"/>
                </a:solidFill>
                <a:latin typeface="Arial" panose="020B0604020202020204" pitchFamily="34" charset="0"/>
                <a:ea typeface="Arial" panose="020B0604020202020204" pitchFamily="34" charset="0"/>
              </a:rPr>
              <a:t>a</a:t>
            </a:r>
            <a:r>
              <a:rPr lang="en-US" dirty="0">
                <a:solidFill>
                  <a:srgbClr val="181717"/>
                </a:solidFill>
                <a:latin typeface="Arial" panose="020B0604020202020204" pitchFamily="34" charset="0"/>
                <a:ea typeface="Arial" panose="020B0604020202020204" pitchFamily="34" charset="0"/>
              </a:rPr>
              <a:t> inactive volcanic peak at Port Foster</a:t>
            </a:r>
            <a:endParaRPr lang="de-DE" dirty="0"/>
          </a:p>
        </p:txBody>
      </p:sp>
    </p:spTree>
    <p:extLst>
      <p:ext uri="{BB962C8B-B14F-4D97-AF65-F5344CB8AC3E}">
        <p14:creationId xmlns:p14="http://schemas.microsoft.com/office/powerpoint/2010/main" val="3223241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57">
            <a:extLst>
              <a:ext uri="{FF2B5EF4-FFF2-40B4-BE49-F238E27FC236}">
                <a16:creationId xmlns:a16="http://schemas.microsoft.com/office/drawing/2014/main" id="{D75F77D0-1447-4A10-B2B5-0F131083CC66}"/>
              </a:ext>
            </a:extLst>
          </p:cNvPr>
          <p:cNvPicPr/>
          <p:nvPr/>
        </p:nvPicPr>
        <p:blipFill>
          <a:blip r:embed="rId2"/>
          <a:stretch>
            <a:fillRect/>
          </a:stretch>
        </p:blipFill>
        <p:spPr>
          <a:xfrm>
            <a:off x="590858" y="396662"/>
            <a:ext cx="5221219" cy="4884759"/>
          </a:xfrm>
          <a:prstGeom prst="rect">
            <a:avLst/>
          </a:prstGeom>
        </p:spPr>
      </p:pic>
      <p:sp>
        <p:nvSpPr>
          <p:cNvPr id="3" name="Retângulo 2">
            <a:extLst>
              <a:ext uri="{FF2B5EF4-FFF2-40B4-BE49-F238E27FC236}">
                <a16:creationId xmlns:a16="http://schemas.microsoft.com/office/drawing/2014/main" id="{06E2ED09-A8F2-40A5-B40C-3F042994E937}"/>
              </a:ext>
            </a:extLst>
          </p:cNvPr>
          <p:cNvSpPr/>
          <p:nvPr/>
        </p:nvSpPr>
        <p:spPr>
          <a:xfrm>
            <a:off x="680581" y="5623566"/>
            <a:ext cx="5221219" cy="646331"/>
          </a:xfrm>
          <a:prstGeom prst="rect">
            <a:avLst/>
          </a:prstGeom>
        </p:spPr>
        <p:txBody>
          <a:bodyPr wrap="square">
            <a:spAutoFit/>
          </a:bodyPr>
          <a:lstStyle/>
          <a:p>
            <a:r>
              <a:rPr lang="en-US" dirty="0">
                <a:solidFill>
                  <a:srgbClr val="181717"/>
                </a:solidFill>
                <a:latin typeface="Arial" panose="020B0604020202020204" pitchFamily="34" charset="0"/>
                <a:ea typeface="Arial" panose="020B0604020202020204" pitchFamily="34" charset="0"/>
              </a:rPr>
              <a:t>– Profile 4 (W-E) detailing the volcanic structure located at the southern flank of Port Foster Bay.</a:t>
            </a:r>
            <a:endParaRPr lang="de-DE" dirty="0"/>
          </a:p>
        </p:txBody>
      </p:sp>
      <p:pic>
        <p:nvPicPr>
          <p:cNvPr id="4" name="Picture 561">
            <a:extLst>
              <a:ext uri="{FF2B5EF4-FFF2-40B4-BE49-F238E27FC236}">
                <a16:creationId xmlns:a16="http://schemas.microsoft.com/office/drawing/2014/main" id="{0B46BDB2-BA35-4C3D-A48D-AA0F3D0AE841}"/>
              </a:ext>
            </a:extLst>
          </p:cNvPr>
          <p:cNvPicPr/>
          <p:nvPr/>
        </p:nvPicPr>
        <p:blipFill>
          <a:blip r:embed="rId3"/>
          <a:stretch>
            <a:fillRect/>
          </a:stretch>
        </p:blipFill>
        <p:spPr>
          <a:xfrm>
            <a:off x="6379925" y="351119"/>
            <a:ext cx="5221217" cy="3077881"/>
          </a:xfrm>
          <a:prstGeom prst="rect">
            <a:avLst/>
          </a:prstGeom>
        </p:spPr>
      </p:pic>
      <p:pic>
        <p:nvPicPr>
          <p:cNvPr id="5" name="Picture 571">
            <a:extLst>
              <a:ext uri="{FF2B5EF4-FFF2-40B4-BE49-F238E27FC236}">
                <a16:creationId xmlns:a16="http://schemas.microsoft.com/office/drawing/2014/main" id="{2E583C5B-ED4B-481F-B9F1-194D7FD08590}"/>
              </a:ext>
            </a:extLst>
          </p:cNvPr>
          <p:cNvPicPr/>
          <p:nvPr/>
        </p:nvPicPr>
        <p:blipFill>
          <a:blip r:embed="rId4"/>
          <a:stretch>
            <a:fillRect/>
          </a:stretch>
        </p:blipFill>
        <p:spPr>
          <a:xfrm>
            <a:off x="6470278" y="3886931"/>
            <a:ext cx="4755713" cy="2294367"/>
          </a:xfrm>
          <a:prstGeom prst="rect">
            <a:avLst/>
          </a:prstGeom>
        </p:spPr>
      </p:pic>
      <p:sp>
        <p:nvSpPr>
          <p:cNvPr id="6" name="Retângulo 5">
            <a:extLst>
              <a:ext uri="{FF2B5EF4-FFF2-40B4-BE49-F238E27FC236}">
                <a16:creationId xmlns:a16="http://schemas.microsoft.com/office/drawing/2014/main" id="{BB81C7C0-6262-4171-AF13-19D8C54161FA}"/>
              </a:ext>
            </a:extLst>
          </p:cNvPr>
          <p:cNvSpPr/>
          <p:nvPr/>
        </p:nvSpPr>
        <p:spPr>
          <a:xfrm>
            <a:off x="6821637" y="3429000"/>
            <a:ext cx="4314001" cy="369332"/>
          </a:xfrm>
          <a:prstGeom prst="rect">
            <a:avLst/>
          </a:prstGeom>
        </p:spPr>
        <p:txBody>
          <a:bodyPr wrap="none">
            <a:spAutoFit/>
          </a:bodyPr>
          <a:lstStyle/>
          <a:p>
            <a:r>
              <a:rPr lang="en-US" dirty="0">
                <a:solidFill>
                  <a:srgbClr val="181717"/>
                </a:solidFill>
                <a:latin typeface="Arial" panose="020B0604020202020204" pitchFamily="34" charset="0"/>
                <a:ea typeface="Arial" panose="020B0604020202020204" pitchFamily="34" charset="0"/>
              </a:rPr>
              <a:t>Backscattering signal intensities mosaic.</a:t>
            </a:r>
            <a:endParaRPr lang="de-DE" dirty="0"/>
          </a:p>
        </p:txBody>
      </p:sp>
      <p:sp>
        <p:nvSpPr>
          <p:cNvPr id="7" name="Retângulo 6">
            <a:extLst>
              <a:ext uri="{FF2B5EF4-FFF2-40B4-BE49-F238E27FC236}">
                <a16:creationId xmlns:a16="http://schemas.microsoft.com/office/drawing/2014/main" id="{D6FFEE4A-764F-4FBA-96A1-934BBC33D4F4}"/>
              </a:ext>
            </a:extLst>
          </p:cNvPr>
          <p:cNvSpPr/>
          <p:nvPr/>
        </p:nvSpPr>
        <p:spPr>
          <a:xfrm>
            <a:off x="5273458" y="6269897"/>
            <a:ext cx="6918541" cy="342145"/>
          </a:xfrm>
          <a:prstGeom prst="rect">
            <a:avLst/>
          </a:prstGeom>
        </p:spPr>
        <p:txBody>
          <a:bodyPr wrap="square">
            <a:spAutoFit/>
          </a:bodyPr>
          <a:lstStyle/>
          <a:p>
            <a:pPr marL="1030605" marR="6350" indent="-6350" algn="just">
              <a:lnSpc>
                <a:spcPct val="110000"/>
              </a:lnSpc>
              <a:spcAft>
                <a:spcPts val="630"/>
              </a:spcAft>
            </a:pPr>
            <a:r>
              <a:rPr lang="en-US" sz="1600" dirty="0">
                <a:solidFill>
                  <a:srgbClr val="181717"/>
                </a:solidFill>
                <a:latin typeface="Arial" panose="020B0604020202020204" pitchFamily="34" charset="0"/>
                <a:ea typeface="Arial" panose="020B0604020202020204" pitchFamily="34" charset="0"/>
              </a:rPr>
              <a:t>Histogram showing the distribution of the backscatter values.</a:t>
            </a:r>
            <a:endParaRPr lang="de-DE" sz="1600" dirty="0">
              <a:solidFill>
                <a:srgbClr val="181717"/>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008344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D4BCD141-6263-4A24-8D5E-F4EB4C1F3046}"/>
              </a:ext>
            </a:extLst>
          </p:cNvPr>
          <p:cNvSpPr/>
          <p:nvPr/>
        </p:nvSpPr>
        <p:spPr>
          <a:xfrm>
            <a:off x="838200" y="1158282"/>
            <a:ext cx="10515600" cy="4541436"/>
          </a:xfrm>
          <a:prstGeom prst="rect">
            <a:avLst/>
          </a:prstGeom>
        </p:spPr>
        <p:txBody>
          <a:bodyPr wrap="square">
            <a:spAutoFit/>
          </a:bodyPr>
          <a:lstStyle/>
          <a:p>
            <a:pPr marL="6350" indent="-6350">
              <a:lnSpc>
                <a:spcPct val="107000"/>
              </a:lnSpc>
              <a:spcAft>
                <a:spcPts val="460"/>
              </a:spcAft>
            </a:pPr>
            <a:r>
              <a:rPr lang="en-US" b="1" dirty="0">
                <a:solidFill>
                  <a:srgbClr val="181717"/>
                </a:solidFill>
                <a:latin typeface="Arial" panose="020B0604020202020204" pitchFamily="34" charset="0"/>
                <a:ea typeface="Arial" panose="020B0604020202020204" pitchFamily="34" charset="0"/>
              </a:rPr>
              <a:t>CONCLUSION</a:t>
            </a:r>
            <a:endParaRPr lang="de-DE" b="1" dirty="0">
              <a:solidFill>
                <a:srgbClr val="181717"/>
              </a:solidFill>
              <a:latin typeface="Arial" panose="020B0604020202020204" pitchFamily="34" charset="0"/>
              <a:ea typeface="Arial" panose="020B0604020202020204" pitchFamily="34" charset="0"/>
            </a:endParaRPr>
          </a:p>
          <a:p>
            <a:pPr marR="6350" indent="173355" algn="just">
              <a:lnSpc>
                <a:spcPct val="124000"/>
              </a:lnSpc>
              <a:spcAft>
                <a:spcPts val="25"/>
              </a:spcAft>
            </a:pPr>
            <a:r>
              <a:rPr lang="en-US" dirty="0">
                <a:solidFill>
                  <a:srgbClr val="181717"/>
                </a:solidFill>
                <a:latin typeface="Arial" panose="020B0604020202020204" pitchFamily="34" charset="0"/>
                <a:ea typeface="Arial" panose="020B0604020202020204" pitchFamily="34" charset="0"/>
              </a:rPr>
              <a:t>The Port Foster is an asymmetric bay, with steepest flanks at the west side of the bay. The final bathymetric model for the area allowed the recognition of different morphological features at the seabed of the studied area associated to volcanic and glacial processes.</a:t>
            </a:r>
            <a:endParaRPr lang="de-DE" dirty="0">
              <a:solidFill>
                <a:srgbClr val="181717"/>
              </a:solidFill>
              <a:latin typeface="Arial" panose="020B0604020202020204" pitchFamily="34" charset="0"/>
              <a:ea typeface="Arial" panose="020B0604020202020204" pitchFamily="34" charset="0"/>
            </a:endParaRPr>
          </a:p>
          <a:p>
            <a:pPr marR="6350" indent="173355" algn="just">
              <a:lnSpc>
                <a:spcPct val="124000"/>
              </a:lnSpc>
              <a:spcAft>
                <a:spcPts val="25"/>
              </a:spcAft>
            </a:pPr>
            <a:r>
              <a:rPr lang="en-US" dirty="0">
                <a:solidFill>
                  <a:srgbClr val="181717"/>
                </a:solidFill>
                <a:latin typeface="Arial" panose="020B0604020202020204" pitchFamily="34" charset="0"/>
                <a:ea typeface="Arial" panose="020B0604020202020204" pitchFamily="34" charset="0"/>
              </a:rPr>
              <a:t>The acoustic characterization carried out after the processing and analysis of the backscattering signal indicated a very sedimentary homogeneity to the area. The geological samples acquired at the area endorse this interpretation, evidencing a seafloor essentially composed by silty sediment. The method could produce a highly detailed acoustic mosaic representing backscatter intensities as well as presented by </a:t>
            </a:r>
            <a:r>
              <a:rPr lang="en-US" dirty="0" err="1">
                <a:solidFill>
                  <a:srgbClr val="181717"/>
                </a:solidFill>
                <a:latin typeface="Arial" panose="020B0604020202020204" pitchFamily="34" charset="0"/>
                <a:ea typeface="Arial" panose="020B0604020202020204" pitchFamily="34" charset="0"/>
              </a:rPr>
              <a:t>Innangi</a:t>
            </a:r>
            <a:r>
              <a:rPr lang="en-US" dirty="0">
                <a:solidFill>
                  <a:srgbClr val="181717"/>
                </a:solidFill>
                <a:latin typeface="Arial" panose="020B0604020202020204" pitchFamily="34" charset="0"/>
                <a:ea typeface="Arial" panose="020B0604020202020204" pitchFamily="34" charset="0"/>
              </a:rPr>
              <a:t> et al. (2014).</a:t>
            </a:r>
            <a:endParaRPr lang="de-DE" dirty="0">
              <a:solidFill>
                <a:srgbClr val="181717"/>
              </a:solidFill>
              <a:latin typeface="Arial" panose="020B0604020202020204" pitchFamily="34" charset="0"/>
              <a:ea typeface="Arial" panose="020B0604020202020204" pitchFamily="34" charset="0"/>
            </a:endParaRPr>
          </a:p>
          <a:p>
            <a:pPr marR="6350" indent="173355" algn="just">
              <a:lnSpc>
                <a:spcPct val="124000"/>
              </a:lnSpc>
              <a:spcAft>
                <a:spcPts val="25"/>
              </a:spcAft>
            </a:pPr>
            <a:r>
              <a:rPr lang="en-US" dirty="0">
                <a:solidFill>
                  <a:srgbClr val="181717"/>
                </a:solidFill>
                <a:latin typeface="Arial" panose="020B0604020202020204" pitchFamily="34" charset="0"/>
                <a:ea typeface="Arial" panose="020B0604020202020204" pitchFamily="34" charset="0"/>
              </a:rPr>
              <a:t>Therefore, the acoustic classification method combining multibeam sonar system with backscatter analysis and geological samples represents nowadays an efficient way to seabed recognition, obtaining information about seafloor’s morphological and sedimentary characteristics by a non-invasive tool.</a:t>
            </a:r>
            <a:endParaRPr lang="de-DE" dirty="0">
              <a:solidFill>
                <a:srgbClr val="181717"/>
              </a:solidFill>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4147904245"/>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679</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7</vt:i4>
      </vt:variant>
    </vt:vector>
  </HeadingPairs>
  <TitlesOfParts>
    <vt:vector size="11"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ANNA</dc:creator>
  <cp:lastModifiedBy>ANNA</cp:lastModifiedBy>
  <cp:revision>4</cp:revision>
  <dcterms:created xsi:type="dcterms:W3CDTF">2018-06-28T08:32:06Z</dcterms:created>
  <dcterms:modified xsi:type="dcterms:W3CDTF">2018-06-28T09:01:39Z</dcterms:modified>
</cp:coreProperties>
</file>