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5" r:id="rId2"/>
    <p:sldId id="276" r:id="rId3"/>
    <p:sldId id="284" r:id="rId4"/>
    <p:sldId id="279" r:id="rId5"/>
    <p:sldId id="281" r:id="rId6"/>
    <p:sldId id="282" r:id="rId7"/>
    <p:sldId id="277" r:id="rId8"/>
    <p:sldId id="278" r:id="rId9"/>
    <p:sldId id="283" r:id="rId10"/>
    <p:sldId id="280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14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508" y="62761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496742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4724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National Report by 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 eaLnBrk="1" hangingPunct="1">
              <a:defRPr/>
            </a:pPr>
            <a:r>
              <a:rPr lang="fr-FR" sz="3600" dirty="0" smtClean="0"/>
              <a:t>France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1041790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Particular Issues that may require HCA Consideration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MSs </a:t>
            </a:r>
            <a:r>
              <a:rPr lang="en-US" dirty="0" smtClean="0"/>
              <a:t>wishing </a:t>
            </a:r>
            <a:r>
              <a:rPr lang="en-US" dirty="0"/>
              <a:t>to exchange with the </a:t>
            </a:r>
            <a:r>
              <a:rPr lang="en-US" dirty="0" err="1"/>
              <a:t>Shom</a:t>
            </a:r>
            <a:r>
              <a:rPr lang="en-US" dirty="0"/>
              <a:t> on METOC support </a:t>
            </a:r>
            <a:r>
              <a:rPr lang="en-US" dirty="0" smtClean="0"/>
              <a:t>for ice navigation, </a:t>
            </a:r>
            <a:r>
              <a:rPr lang="en-US" dirty="0"/>
              <a:t>are </a:t>
            </a:r>
            <a:r>
              <a:rPr lang="en-US" dirty="0" smtClean="0"/>
              <a:t>kindly invited </a:t>
            </a:r>
            <a:r>
              <a:rPr lang="en-US" dirty="0"/>
              <a:t>to contact : </a:t>
            </a: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hom-cfud-d@shom.fr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solidFill>
                  <a:srgbClr val="0070C0"/>
                </a:solidFill>
              </a:rPr>
              <a:t>dmi-rex-d@shom.fr</a:t>
            </a:r>
          </a:p>
          <a:p>
            <a:pPr marL="0" indent="0" algn="just"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en-US" dirty="0" smtClean="0"/>
              <a:t>Take </a:t>
            </a:r>
            <a:r>
              <a:rPr lang="en-US" dirty="0"/>
              <a:t>note of that report</a:t>
            </a:r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4491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5"/>
            <a:ext cx="11438965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Survey </a:t>
            </a:r>
            <a:r>
              <a:rPr lang="en-US" sz="3600" dirty="0"/>
              <a:t>and charting progress in Antarctica since </a:t>
            </a:r>
            <a:r>
              <a:rPr lang="en-US" sz="3600" dirty="0" smtClean="0"/>
              <a:t>HCA-14 (</a:t>
            </a:r>
            <a:r>
              <a:rPr lang="en-US" sz="3600" smtClean="0"/>
              <a:t>June 2016)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699" y="1234440"/>
            <a:ext cx="9058165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 produced (INT, national, ENC)</a:t>
            </a:r>
          </a:p>
          <a:p>
            <a:pPr marL="0" indent="0">
              <a:buNone/>
              <a:tabLst>
                <a:tab pos="357188" algn="l"/>
              </a:tabLst>
              <a:defRPr/>
            </a:pPr>
            <a:r>
              <a:rPr lang="en-AU" dirty="0"/>
              <a:t>	</a:t>
            </a:r>
            <a:r>
              <a:rPr lang="en-AU" sz="2400" dirty="0" smtClean="0"/>
              <a:t>4 new ENC cells</a:t>
            </a:r>
          </a:p>
          <a:p>
            <a:pPr marL="0" indent="0">
              <a:spcBef>
                <a:spcPts val="600"/>
              </a:spcBef>
              <a:buNone/>
              <a:tabLst>
                <a:tab pos="2695575" algn="l"/>
              </a:tabLst>
              <a:defRPr/>
            </a:pPr>
            <a:r>
              <a:rPr lang="en-AU" sz="2400" dirty="0"/>
              <a:t>	</a:t>
            </a:r>
            <a:r>
              <a:rPr lang="en-AU" sz="2000" dirty="0" smtClean="0"/>
              <a:t>FR275910 : </a:t>
            </a:r>
            <a:r>
              <a:rPr lang="en-AU" sz="1800" dirty="0" smtClean="0"/>
              <a:t>Cape Goodenough to </a:t>
            </a:r>
            <a:r>
              <a:rPr lang="en-AU" sz="1800" dirty="0" err="1" smtClean="0"/>
              <a:t>Balleny</a:t>
            </a:r>
            <a:r>
              <a:rPr lang="en-AU" sz="1800" dirty="0" smtClean="0"/>
              <a:t> Islands</a:t>
            </a:r>
          </a:p>
          <a:p>
            <a:pPr marL="0" indent="0">
              <a:spcBef>
                <a:spcPts val="600"/>
              </a:spcBef>
              <a:buNone/>
              <a:tabLst>
                <a:tab pos="2695575" algn="l"/>
              </a:tabLst>
              <a:defRPr/>
            </a:pPr>
            <a:r>
              <a:rPr lang="en-AU" sz="2000" dirty="0"/>
              <a:t>	</a:t>
            </a:r>
            <a:r>
              <a:rPr lang="en-AU" sz="2000" dirty="0" smtClean="0"/>
              <a:t>FR375920 : </a:t>
            </a:r>
            <a:r>
              <a:rPr lang="en-AU" sz="1800" dirty="0" smtClean="0"/>
              <a:t>Glacier Dibble Tongue to Mertz Glacier Tongue</a:t>
            </a:r>
          </a:p>
          <a:p>
            <a:pPr marL="0" indent="0">
              <a:spcBef>
                <a:spcPts val="600"/>
              </a:spcBef>
              <a:buNone/>
              <a:tabLst>
                <a:tab pos="2695575" algn="l"/>
              </a:tabLst>
              <a:defRPr/>
            </a:pPr>
            <a:r>
              <a:rPr lang="en-AU" sz="2000" dirty="0"/>
              <a:t>	</a:t>
            </a:r>
            <a:r>
              <a:rPr lang="en-AU" sz="2000" dirty="0" smtClean="0"/>
              <a:t>FR57594B : </a:t>
            </a:r>
            <a:r>
              <a:rPr lang="en-AU" sz="1800" dirty="0" smtClean="0"/>
              <a:t>Max </a:t>
            </a:r>
            <a:r>
              <a:rPr lang="en-AU" sz="1800" dirty="0" err="1" smtClean="0"/>
              <a:t>Douguet</a:t>
            </a:r>
            <a:r>
              <a:rPr lang="en-AU" sz="1800" dirty="0" smtClean="0"/>
              <a:t> Archipelago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95575" algn="l"/>
              </a:tabLst>
              <a:defRPr/>
            </a:pPr>
            <a:r>
              <a:rPr lang="en-AU" sz="2000" dirty="0" smtClean="0"/>
              <a:t>	FR67594A : </a:t>
            </a:r>
            <a:r>
              <a:rPr lang="en-AU" sz="1800" dirty="0">
                <a:solidFill>
                  <a:prstClr val="black"/>
                </a:solidFill>
              </a:rPr>
              <a:t>Max </a:t>
            </a:r>
            <a:r>
              <a:rPr lang="en-AU" sz="1800" dirty="0" err="1">
                <a:solidFill>
                  <a:prstClr val="black"/>
                </a:solidFill>
              </a:rPr>
              <a:t>Douguet</a:t>
            </a:r>
            <a:r>
              <a:rPr lang="en-AU" sz="1800" dirty="0">
                <a:solidFill>
                  <a:prstClr val="black"/>
                </a:solidFill>
              </a:rPr>
              <a:t> </a:t>
            </a:r>
            <a:r>
              <a:rPr lang="en-AU" sz="1800" dirty="0" smtClean="0">
                <a:solidFill>
                  <a:prstClr val="black"/>
                </a:solidFill>
              </a:rPr>
              <a:t>Archipelago – Martin harbour</a:t>
            </a:r>
            <a:endParaRPr lang="en-AU" sz="18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A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2" y="2247900"/>
            <a:ext cx="3181378" cy="36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82393" y="4408744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FR275910</a:t>
            </a:r>
            <a:endParaRPr lang="en-AU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32" y="3806001"/>
            <a:ext cx="3600000" cy="21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12223" y="4028314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FR375920</a:t>
            </a:r>
            <a:endParaRPr lang="en-AU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57" y="3944241"/>
            <a:ext cx="2880000" cy="18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1838325" y="4872820"/>
            <a:ext cx="2427243" cy="153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972175" y="4844245"/>
            <a:ext cx="2962275" cy="499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515427" y="5166772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FR57594B</a:t>
            </a:r>
            <a:endParaRPr lang="en-AU" sz="1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09015" y="4328077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FR67594A</a:t>
            </a:r>
            <a:endParaRPr lang="en-AU" sz="1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93" y="1253490"/>
            <a:ext cx="261181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1141169" y="359664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FR67594A</a:t>
            </a:r>
            <a:endParaRPr lang="en-AU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741186" y="5774108"/>
            <a:ext cx="2215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Source : </a:t>
            </a:r>
            <a:r>
              <a:rPr lang="en-AU" sz="1200" i="1" dirty="0" err="1" smtClean="0"/>
              <a:t>Primar</a:t>
            </a:r>
            <a:r>
              <a:rPr lang="en-AU" sz="1200" i="1" dirty="0" smtClean="0"/>
              <a:t> Chart Catalogue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5"/>
            <a:ext cx="11438965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Survey </a:t>
            </a:r>
            <a:r>
              <a:rPr lang="en-US" sz="3600" dirty="0"/>
              <a:t>and charting progress in Antarctica since </a:t>
            </a:r>
            <a:r>
              <a:rPr lang="en-US" sz="3600" dirty="0" smtClean="0"/>
              <a:t>HCA-14 (</a:t>
            </a:r>
            <a:r>
              <a:rPr lang="en-US" sz="3600" smtClean="0"/>
              <a:t>June 2016)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699" y="1600200"/>
            <a:ext cx="1002665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publications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  <a:endParaRPr lang="en-AU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A</a:t>
            </a:r>
            <a:r>
              <a:rPr lang="en-AU" dirty="0" smtClean="0"/>
              <a:t>reas surveyed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R</a:t>
            </a:r>
            <a:r>
              <a:rPr lang="en-AU" dirty="0" smtClean="0"/>
              <a:t>isk assessment studies 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NTR</a:t>
            </a: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I</a:t>
            </a:r>
            <a:r>
              <a:rPr lang="en-AU" dirty="0" smtClean="0"/>
              <a:t>mpact of Polar Code on your activities 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NTR</a:t>
            </a:r>
            <a:endParaRPr lang="en-AU" dirty="0">
              <a:solidFill>
                <a:srgbClr val="FF0000"/>
              </a:solidFill>
            </a:endParaRP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7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718058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New Polar </a:t>
            </a:r>
            <a:r>
              <a:rPr lang="en-AU" dirty="0"/>
              <a:t>L</a:t>
            </a:r>
            <a:r>
              <a:rPr lang="en-AU" dirty="0" smtClean="0"/>
              <a:t>ogistic and Patrol Vessel </a:t>
            </a:r>
            <a:r>
              <a:rPr lang="en-AU" i="1" dirty="0" err="1" smtClean="0"/>
              <a:t>L’Astrolabe</a:t>
            </a:r>
            <a:endParaRPr lang="en-AU" i="1" dirty="0" smtClean="0"/>
          </a:p>
          <a:p>
            <a:pPr>
              <a:defRPr/>
            </a:pPr>
            <a:r>
              <a:rPr lang="en-US" dirty="0"/>
              <a:t>72 m long, 16m large, 60 </a:t>
            </a:r>
            <a:r>
              <a:rPr lang="en-US" dirty="0" smtClean="0"/>
              <a:t>PX, IB5 Class</a:t>
            </a:r>
          </a:p>
          <a:p>
            <a:pPr>
              <a:defRPr/>
            </a:pPr>
            <a:r>
              <a:rPr lang="en-US" dirty="0" smtClean="0"/>
              <a:t>TAAF, IPEV &amp; </a:t>
            </a:r>
            <a:r>
              <a:rPr lang="en-US" dirty="0" err="1" smtClean="0"/>
              <a:t>MinArm</a:t>
            </a:r>
            <a:r>
              <a:rPr lang="en-US" dirty="0" smtClean="0"/>
              <a:t> partnership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Operated by French Navy</a:t>
            </a:r>
          </a:p>
          <a:p>
            <a:pPr>
              <a:defRPr/>
            </a:pPr>
            <a:r>
              <a:rPr lang="en-AU" dirty="0"/>
              <a:t>Replaces both NS </a:t>
            </a:r>
            <a:r>
              <a:rPr lang="en-AU" i="1" dirty="0" err="1"/>
              <a:t>Albatros</a:t>
            </a:r>
            <a:r>
              <a:rPr lang="en-AU" dirty="0"/>
              <a:t> and </a:t>
            </a:r>
            <a:r>
              <a:rPr lang="en-AU" dirty="0" smtClean="0"/>
              <a:t>supply </a:t>
            </a:r>
            <a:r>
              <a:rPr lang="en-AU" dirty="0"/>
              <a:t>vessel </a:t>
            </a:r>
            <a:r>
              <a:rPr lang="en-AU" i="1" dirty="0"/>
              <a:t>Astrolabe</a:t>
            </a:r>
            <a:r>
              <a:rPr lang="en-AU" dirty="0"/>
              <a:t> (IPEV</a:t>
            </a:r>
            <a:r>
              <a:rPr lang="en-AU" dirty="0" smtClean="0"/>
              <a:t>).</a:t>
            </a:r>
          </a:p>
          <a:p>
            <a:pPr>
              <a:defRPr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fitted with hydrographic sensors</a:t>
            </a:r>
          </a:p>
          <a:p>
            <a:pPr>
              <a:defRPr/>
            </a:pPr>
            <a:r>
              <a:rPr lang="en-A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of the METOC support needed for ice navigation</a:t>
            </a:r>
            <a:endParaRPr lang="en-A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french polar vess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1" y="2849277"/>
            <a:ext cx="3997578" cy="29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94809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FR Tide gauge in Antarctica </a:t>
            </a:r>
            <a:r>
              <a:rPr lang="en-AU" dirty="0"/>
              <a:t>- Dumont </a:t>
            </a:r>
            <a:r>
              <a:rPr lang="en-AU" dirty="0" err="1"/>
              <a:t>d’Urville</a:t>
            </a:r>
            <a:r>
              <a:rPr lang="en-AU" dirty="0"/>
              <a:t> observatory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ROSAME network</a:t>
            </a:r>
          </a:p>
          <a:p>
            <a:pPr marL="0" indent="0">
              <a:buNone/>
              <a:defRPr/>
            </a:pPr>
            <a:r>
              <a:rPr lang="en-AU" sz="1300" dirty="0" smtClean="0">
                <a:solidFill>
                  <a:srgbClr val="0070C0"/>
                </a:solidFill>
              </a:rPr>
              <a:t>http</a:t>
            </a:r>
            <a:r>
              <a:rPr lang="en-AU" sz="1300" dirty="0">
                <a:solidFill>
                  <a:srgbClr val="0070C0"/>
                </a:solidFill>
              </a:rPr>
              <a:t>://</a:t>
            </a:r>
            <a:r>
              <a:rPr lang="en-AU" sz="1300" dirty="0" smtClean="0">
                <a:solidFill>
                  <a:srgbClr val="0070C0"/>
                </a:solidFill>
              </a:rPr>
              <a:t>www.legos.obs-mip.fr/fr/share/soa/cgi/getobs/v0.2a/index.pl.cgi?contexte=ROSAME&amp;donnees=MRG&amp;suivi=TPS-REEL&amp;env=COTIER</a:t>
            </a:r>
          </a:p>
          <a:p>
            <a:pPr marL="0" indent="0">
              <a:buNone/>
              <a:defRPr/>
            </a:pPr>
            <a:r>
              <a:rPr lang="en-AU" sz="1300" dirty="0">
                <a:solidFill>
                  <a:srgbClr val="0070C0"/>
                </a:solidFill>
              </a:rPr>
              <a:t>http://</a:t>
            </a:r>
            <a:r>
              <a:rPr lang="en-AU" sz="1300" dirty="0" smtClean="0">
                <a:solidFill>
                  <a:srgbClr val="0070C0"/>
                </a:solidFill>
              </a:rPr>
              <a:t>refmar.shom.fr/en/partenaires/producteurs-de-donnees/reseau-maregraphique-rosame</a:t>
            </a:r>
          </a:p>
          <a:p>
            <a:pPr>
              <a:defRPr/>
            </a:pPr>
            <a:r>
              <a:rPr lang="en-AU" dirty="0"/>
              <a:t>ARGOS real-time transmission </a:t>
            </a:r>
            <a:endParaRPr lang="en-AU" dirty="0" smtClean="0"/>
          </a:p>
          <a:p>
            <a:pPr marL="0" indent="0"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86" y="3374136"/>
            <a:ext cx="2776930" cy="20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94809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H</a:t>
            </a:r>
            <a:r>
              <a:rPr lang="en-AU" dirty="0" smtClean="0"/>
              <a:t>ydrographic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</a:p>
          <a:p>
            <a:pPr>
              <a:defRPr/>
            </a:pPr>
            <a:r>
              <a:rPr lang="en-AU" dirty="0"/>
              <a:t>H</a:t>
            </a:r>
            <a:r>
              <a:rPr lang="en-AU" dirty="0" smtClean="0"/>
              <a:t>ydrographic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</a:t>
            </a:r>
          </a:p>
          <a:p>
            <a:pPr marL="901700" indent="0">
              <a:buNone/>
              <a:defRPr/>
            </a:pPr>
            <a:r>
              <a:rPr lang="en-AU" dirty="0" err="1" smtClean="0"/>
              <a:t>Shom</a:t>
            </a:r>
            <a:r>
              <a:rPr lang="en-AU" dirty="0" smtClean="0"/>
              <a:t> hydrographic data (soundings, DTM) are available under open data licences on </a:t>
            </a:r>
            <a:r>
              <a:rPr lang="en-AU" dirty="0" err="1" smtClean="0"/>
              <a:t>Shom</a:t>
            </a:r>
            <a:r>
              <a:rPr lang="en-AU" dirty="0" smtClean="0"/>
              <a:t> portals : </a:t>
            </a:r>
          </a:p>
          <a:p>
            <a:pPr marL="901700" indent="0">
              <a:buNone/>
              <a:defRPr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data.shom.fr</a:t>
            </a:r>
            <a:r>
              <a:rPr lang="en-AU" dirty="0" smtClean="0"/>
              <a:t> &amp; 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diffusion.shom.fr</a:t>
            </a:r>
            <a:r>
              <a:rPr lang="en-AU" dirty="0" smtClean="0"/>
              <a:t> </a:t>
            </a:r>
          </a:p>
          <a:p>
            <a:pPr marL="901700" indent="0">
              <a:buNone/>
              <a:defRPr/>
            </a:pPr>
            <a:r>
              <a:rPr lang="en-AU" sz="2000" dirty="0" smtClean="0"/>
              <a:t>(</a:t>
            </a:r>
            <a:r>
              <a:rPr lang="en-US" sz="2000" dirty="0" smtClean="0"/>
              <a:t>not </a:t>
            </a:r>
            <a:r>
              <a:rPr lang="en-US" sz="2000" dirty="0"/>
              <a:t>yet available however in this </a:t>
            </a:r>
            <a:r>
              <a:rPr lang="en-US" sz="2000" dirty="0" smtClean="0"/>
              <a:t>region)</a:t>
            </a:r>
            <a:endParaRPr lang="en-AU" sz="2000" dirty="0"/>
          </a:p>
          <a:p>
            <a:pPr marL="0" indent="0"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85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Planned Activities for 2018-19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100838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N</a:t>
            </a:r>
            <a:r>
              <a:rPr lang="en-AU" dirty="0" smtClean="0"/>
              <a:t>ew charts, new publications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NTR. </a:t>
            </a:r>
          </a:p>
          <a:p>
            <a:pPr marL="0" indent="0">
              <a:buNone/>
              <a:defRPr/>
            </a:pPr>
            <a:r>
              <a:rPr lang="en-AU" sz="2400" dirty="0"/>
              <a:t>	</a:t>
            </a:r>
            <a:r>
              <a:rPr lang="en-AU" sz="2400" dirty="0" smtClean="0"/>
              <a:t>ENC coverage “achieved” (at least regarding the survey coverage</a:t>
            </a:r>
            <a:r>
              <a:rPr lang="en-AU" sz="2400" dirty="0" smtClean="0"/>
              <a:t>)</a:t>
            </a:r>
          </a:p>
          <a:p>
            <a:pPr marL="0" indent="0">
              <a:buNone/>
              <a:defRPr/>
            </a:pPr>
            <a:endParaRPr lang="en-AU" sz="2400" dirty="0" smtClean="0"/>
          </a:p>
          <a:p>
            <a:pPr>
              <a:defRPr/>
            </a:pPr>
            <a:r>
              <a:rPr lang="en-AU" dirty="0"/>
              <a:t>N</a:t>
            </a:r>
            <a:r>
              <a:rPr lang="en-AU" dirty="0" smtClean="0"/>
              <a:t>ew surveys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Survey </a:t>
            </a:r>
            <a:r>
              <a:rPr lang="en-US" dirty="0" smtClean="0"/>
              <a:t>campaign requested </a:t>
            </a:r>
            <a:r>
              <a:rPr lang="en-US" dirty="0"/>
              <a:t>in 2019-2020 but </a:t>
            </a:r>
            <a:r>
              <a:rPr lang="en-US" dirty="0" smtClean="0"/>
              <a:t>difficult to plan 	due to the lack of </a:t>
            </a:r>
            <a:r>
              <a:rPr lang="en-US" dirty="0"/>
              <a:t>suitable nautical </a:t>
            </a:r>
            <a:r>
              <a:rPr lang="en-US" dirty="0" smtClean="0"/>
              <a:t>assets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Marine Spatial Data Infrastructure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Shom’s</a:t>
            </a:r>
            <a:r>
              <a:rPr lang="en-US" dirty="0"/>
              <a:t> maritime and coastal geographic information </a:t>
            </a:r>
            <a:r>
              <a:rPr lang="en-US" dirty="0" smtClean="0"/>
              <a:t>portal : 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data.shom.fr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Online distribution space : </a:t>
            </a:r>
          </a:p>
          <a:p>
            <a:pPr marL="0" indent="0">
              <a:buNone/>
              <a:defRPr/>
            </a:pPr>
            <a:r>
              <a:rPr lang="en-GB" dirty="0"/>
              <a:t>	</a:t>
            </a:r>
            <a:r>
              <a:rPr lang="en-GB" dirty="0" smtClean="0">
                <a:solidFill>
                  <a:srgbClr val="0070C0"/>
                </a:solidFill>
              </a:rPr>
              <a:t>diffusion.shom.fr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4128326"/>
            <a:ext cx="4320000" cy="185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27" y="1842897"/>
            <a:ext cx="4320000" cy="204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Marine Spatial Data Infrastructure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Shom’s</a:t>
            </a:r>
            <a:r>
              <a:rPr lang="en-US" dirty="0" smtClean="0"/>
              <a:t> portals updated regularly</a:t>
            </a:r>
          </a:p>
          <a:p>
            <a:pPr>
              <a:defRPr/>
            </a:pPr>
            <a:r>
              <a:rPr lang="en-US" dirty="0"/>
              <a:t>Since December 3</a:t>
            </a:r>
            <a:r>
              <a:rPr lang="en-US" baseline="30000" dirty="0"/>
              <a:t>rd</a:t>
            </a:r>
            <a:r>
              <a:rPr lang="en-US" dirty="0"/>
              <a:t> 2017, in accordance with France open data policy, </a:t>
            </a:r>
            <a:r>
              <a:rPr lang="en-US" dirty="0" err="1"/>
              <a:t>Shom</a:t>
            </a:r>
            <a:r>
              <a:rPr lang="en-US" dirty="0"/>
              <a:t> has widely opened up access to its core </a:t>
            </a:r>
            <a:r>
              <a:rPr lang="en-US" dirty="0" smtClean="0"/>
              <a:t>data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43" y="2788539"/>
            <a:ext cx="5400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1088</TotalTime>
  <Words>344</Words>
  <Application>Microsoft Office PowerPoint</Application>
  <PresentationFormat>Personnalisé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National Report by    France </vt:lpstr>
      <vt:lpstr>Survey and charting progress in Antarctica since HCA-14 (June 2016)</vt:lpstr>
      <vt:lpstr>Survey and charting progress in Antarctica since HCA-14 (June 2016)</vt:lpstr>
      <vt:lpstr>Status of Relations with Other Organizations</vt:lpstr>
      <vt:lpstr>Status of Relations with Other Organizations</vt:lpstr>
      <vt:lpstr>Status of Relations with Other Organizations</vt:lpstr>
      <vt:lpstr>Planned Activities for 2018-19</vt:lpstr>
      <vt:lpstr>Marine Spatial Data Infrastructure</vt:lpstr>
      <vt:lpstr>Marine Spatial Data Infrastructure</vt:lpstr>
      <vt:lpstr>Particular Issues that may require HCA Consideration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Vincent Lamarre, DMI/REX</cp:lastModifiedBy>
  <cp:revision>84</cp:revision>
  <cp:lastPrinted>2017-10-13T08:19:11Z</cp:lastPrinted>
  <dcterms:created xsi:type="dcterms:W3CDTF">2017-10-09T13:46:17Z</dcterms:created>
  <dcterms:modified xsi:type="dcterms:W3CDTF">2018-06-12T06:21:45Z</dcterms:modified>
</cp:coreProperties>
</file>