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5" r:id="rId2"/>
    <p:sldId id="276" r:id="rId3"/>
    <p:sldId id="283" r:id="rId4"/>
    <p:sldId id="293" r:id="rId5"/>
    <p:sldId id="292" r:id="rId6"/>
    <p:sldId id="281" r:id="rId7"/>
    <p:sldId id="294" r:id="rId8"/>
    <p:sldId id="296" r:id="rId9"/>
    <p:sldId id="284" r:id="rId10"/>
    <p:sldId id="279" r:id="rId11"/>
    <p:sldId id="286" r:id="rId12"/>
    <p:sldId id="288" r:id="rId13"/>
    <p:sldId id="289" r:id="rId14"/>
    <p:sldId id="277" r:id="rId15"/>
    <p:sldId id="291" r:id="rId16"/>
    <p:sldId id="290" r:id="rId17"/>
    <p:sldId id="278" r:id="rId18"/>
    <p:sldId id="295" r:id="rId19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=""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-528" y="-4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187696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" y="6040079"/>
            <a:ext cx="478190" cy="83721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415"/>
            <a:ext cx="78867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08995" y="893799"/>
            <a:ext cx="7926011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083" y="6276122"/>
            <a:ext cx="20574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187696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" y="6040079"/>
            <a:ext cx="478190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37381" y="627612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194" y="496742"/>
            <a:ext cx="6858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IHO Hydrographic Commission on Antarctica (HCA)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094591" y="1290919"/>
            <a:ext cx="6858000" cy="13554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/>
              <a:t/>
            </a:r>
            <a:br>
              <a:rPr lang="en-AU" sz="3600" dirty="0"/>
            </a:br>
            <a:r>
              <a:rPr lang="en-AU" sz="3600" dirty="0" smtClean="0"/>
              <a:t>National Report by </a:t>
            </a:r>
            <a:br>
              <a:rPr lang="en-AU" sz="3600" dirty="0" smtClean="0"/>
            </a:br>
            <a:r>
              <a:rPr lang="fr-FR" sz="3600" dirty="0" smtClean="0"/>
              <a:t>CHILE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12" y="2796723"/>
            <a:ext cx="3812698" cy="28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3" y="130839"/>
            <a:ext cx="8304902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Status </a:t>
            </a:r>
            <a:r>
              <a:rPr lang="en-US" sz="3200" dirty="0"/>
              <a:t>of Relations with Other </a:t>
            </a:r>
            <a:r>
              <a:rPr lang="en-US" sz="3200" dirty="0" smtClean="0"/>
              <a:t>Organizations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600201"/>
            <a:ext cx="7110693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Scientific and polar institutes</a:t>
            </a:r>
          </a:p>
          <a:p>
            <a:pPr>
              <a:defRPr/>
            </a:pPr>
            <a:r>
              <a:rPr lang="en-AU" dirty="0" smtClean="0"/>
              <a:t>Cruise vessels</a:t>
            </a:r>
          </a:p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received</a:t>
            </a:r>
            <a:r>
              <a:rPr lang="en-AU" dirty="0" smtClean="0"/>
              <a:t> from other organizations</a:t>
            </a:r>
          </a:p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provided</a:t>
            </a:r>
            <a:r>
              <a:rPr lang="en-AU" dirty="0" smtClean="0"/>
              <a:t> to other primary charting authorities and/or GEBCO</a:t>
            </a:r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277815"/>
            <a:ext cx="8380206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Status </a:t>
            </a:r>
            <a:r>
              <a:rPr lang="en-US" sz="3200" dirty="0"/>
              <a:t>of Relations with Other </a:t>
            </a:r>
            <a:r>
              <a:rPr lang="en-US" sz="3200" dirty="0" smtClean="0"/>
              <a:t>Organizations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374290"/>
            <a:ext cx="7110693" cy="4144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3600" dirty="0" smtClean="0"/>
              <a:t>Scientific and polar institutes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>
                <a:solidFill>
                  <a:srgbClr val="002060"/>
                </a:solidFill>
              </a:rPr>
              <a:t>National Committee of Antarctic Geographic Names:</a:t>
            </a:r>
            <a:endParaRPr lang="es-CL" dirty="0">
              <a:solidFill>
                <a:srgbClr val="002060"/>
              </a:solidFill>
            </a:endParaRPr>
          </a:p>
          <a:p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The National Committee of Antarctic Geographic Names is the organization in charge of studying  the historical background and the collection of information required to assign any </a:t>
            </a:r>
            <a:r>
              <a:rPr lang="en-US" dirty="0" smtClean="0">
                <a:solidFill>
                  <a:srgbClr val="002060"/>
                </a:solidFill>
              </a:rPr>
              <a:t>name give </a:t>
            </a:r>
            <a:r>
              <a:rPr lang="en-US" dirty="0">
                <a:solidFill>
                  <a:srgbClr val="002060"/>
                </a:solidFill>
              </a:rPr>
              <a:t>to a </a:t>
            </a:r>
            <a:r>
              <a:rPr lang="en-US" dirty="0" err="1">
                <a:solidFill>
                  <a:srgbClr val="002060"/>
                </a:solidFill>
              </a:rPr>
              <a:t>geoform</a:t>
            </a:r>
            <a:r>
              <a:rPr lang="en-US" dirty="0">
                <a:solidFill>
                  <a:srgbClr val="002060"/>
                </a:solidFill>
              </a:rPr>
              <a:t> used in the Chilean Antarctic Cartography.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This Committee gathers several Chilean governmental institutions.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This year first meeting of the National Committee of Antarctic Geographic Names, was hold on April 2</a:t>
            </a:r>
            <a:r>
              <a:rPr lang="en-US" baseline="30000" dirty="0">
                <a:solidFill>
                  <a:srgbClr val="002060"/>
                </a:solidFill>
              </a:rPr>
              <a:t>nd</a:t>
            </a:r>
            <a:r>
              <a:rPr lang="en-US" dirty="0">
                <a:solidFill>
                  <a:srgbClr val="002060"/>
                </a:solidFill>
              </a:rPr>
              <a:t>, at which the final draft of the Procedures for the study of geographical names in Antarctica was presented.</a:t>
            </a:r>
            <a:endParaRPr lang="es-CL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8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72" y="288573"/>
            <a:ext cx="8380207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Status </a:t>
            </a:r>
            <a:r>
              <a:rPr lang="en-US" sz="3200" dirty="0"/>
              <a:t>of Relations with Other </a:t>
            </a:r>
            <a:r>
              <a:rPr lang="en-US" sz="3200" dirty="0" smtClean="0"/>
              <a:t>Organizations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292264"/>
            <a:ext cx="8207973" cy="430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received</a:t>
            </a:r>
            <a:r>
              <a:rPr lang="en-AU" dirty="0" smtClean="0"/>
              <a:t> from other organizations: </a:t>
            </a:r>
          </a:p>
          <a:p>
            <a:pPr>
              <a:buFontTx/>
              <a:buChar char="-"/>
              <a:defRPr/>
            </a:pPr>
            <a:r>
              <a:rPr lang="en-AU" sz="2400" dirty="0" smtClean="0">
                <a:solidFill>
                  <a:srgbClr val="002060"/>
                </a:solidFill>
              </a:rPr>
              <a:t>From UKHO on 2012 for the Nautical Charts 15340 (INT 9103), 15350 (INT 9104), 15351 (INT 9134) and 15352 (INT 9135).</a:t>
            </a:r>
          </a:p>
          <a:p>
            <a:pPr>
              <a:buFontTx/>
              <a:buChar char="-"/>
              <a:defRPr/>
            </a:pPr>
            <a:r>
              <a:rPr lang="en-AU" sz="2400" dirty="0" smtClean="0">
                <a:solidFill>
                  <a:srgbClr val="002060"/>
                </a:solidFill>
              </a:rPr>
              <a:t>From SHOM on 2014 for the Nautical Charts 15340 (INT 9103), 15350 (INT 9104) and 15351 (INT 9134). </a:t>
            </a:r>
          </a:p>
          <a:p>
            <a:pPr>
              <a:buFontTx/>
              <a:buChar char="-"/>
              <a:defRPr/>
            </a:pPr>
            <a:r>
              <a:rPr lang="en-AU" sz="2400" dirty="0" smtClean="0">
                <a:solidFill>
                  <a:srgbClr val="002060"/>
                </a:solidFill>
              </a:rPr>
              <a:t>From CIOH on 2015  for the Nautical Charts 15340 (INT 9103) and 15350 (INT 9104).</a:t>
            </a: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4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7815"/>
            <a:ext cx="8369449" cy="6365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Status </a:t>
            </a:r>
            <a:r>
              <a:rPr lang="en-US" sz="3200" dirty="0"/>
              <a:t>of Relations with Other </a:t>
            </a:r>
            <a:r>
              <a:rPr lang="en-US" sz="3200" dirty="0" smtClean="0"/>
              <a:t>Organizations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298987"/>
            <a:ext cx="7110693" cy="90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err="1" smtClean="0"/>
              <a:t>Hydrographic</a:t>
            </a:r>
            <a:r>
              <a:rPr lang="en-AU" dirty="0" smtClean="0"/>
              <a:t> data </a:t>
            </a:r>
            <a:r>
              <a:rPr lang="en-AU" i="1" u="sng" dirty="0" smtClean="0"/>
              <a:t>provided</a:t>
            </a:r>
            <a:r>
              <a:rPr lang="en-AU" dirty="0" smtClean="0"/>
              <a:t> to other primary charting authorities and/or GEBCO:  None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3" y="277815"/>
            <a:ext cx="6736401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Planned Activities for 2018-19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331260"/>
            <a:ext cx="5876925" cy="149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</a:t>
            </a:r>
          </a:p>
          <a:p>
            <a:pPr>
              <a:defRPr/>
            </a:pPr>
            <a:r>
              <a:rPr lang="en-AU" dirty="0" smtClean="0"/>
              <a:t>New surveys</a:t>
            </a: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3" y="277815"/>
            <a:ext cx="6736401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Planned Activities for 2018-19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699" y="1371602"/>
            <a:ext cx="8530814" cy="348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-2018		SHOA   is   currently   updating   (INT 9104) 			Nautical  Paper  Chart 15350 “</a:t>
            </a:r>
            <a:r>
              <a:rPr lang="en-US" dirty="0" err="1" smtClean="0">
                <a:solidFill>
                  <a:srgbClr val="002060"/>
                </a:solidFill>
              </a:rPr>
              <a:t>Islote</a:t>
            </a:r>
            <a:r>
              <a:rPr lang="en-US" dirty="0" smtClean="0">
                <a:solidFill>
                  <a:srgbClr val="002060"/>
                </a:solidFill>
              </a:rPr>
              <a:t> Useful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a </a:t>
            </a:r>
            <a:r>
              <a:rPr lang="en-US" dirty="0">
                <a:solidFill>
                  <a:srgbClr val="002060"/>
                </a:solidFill>
              </a:rPr>
              <a:t>Isla Wednesday</a:t>
            </a:r>
            <a:r>
              <a:rPr lang="en-US" dirty="0" smtClean="0">
                <a:solidFill>
                  <a:srgbClr val="002060"/>
                </a:solidFill>
              </a:rPr>
              <a:t>” </a:t>
            </a:r>
            <a:r>
              <a:rPr lang="es-MX" dirty="0" smtClean="0">
                <a:solidFill>
                  <a:srgbClr val="002060"/>
                </a:solidFill>
              </a:rPr>
              <a:t>(</a:t>
            </a:r>
            <a:r>
              <a:rPr lang="es-MX" dirty="0" err="1" smtClean="0">
                <a:solidFill>
                  <a:srgbClr val="002060"/>
                </a:solidFill>
              </a:rPr>
              <a:t>scale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>
                <a:solidFill>
                  <a:srgbClr val="002060"/>
                </a:solidFill>
              </a:rPr>
              <a:t>1:50.000</a:t>
            </a:r>
            <a:r>
              <a:rPr lang="es-MX" dirty="0" smtClean="0">
                <a:solidFill>
                  <a:srgbClr val="002060"/>
                </a:solidFill>
              </a:rPr>
              <a:t>).</a:t>
            </a:r>
          </a:p>
          <a:p>
            <a:pPr marL="0" lv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-2019		SHOA  </a:t>
            </a:r>
            <a:r>
              <a:rPr lang="es-MX" dirty="0" err="1" smtClean="0">
                <a:solidFill>
                  <a:srgbClr val="002060"/>
                </a:solidFill>
              </a:rPr>
              <a:t>will</a:t>
            </a:r>
            <a:r>
              <a:rPr lang="es-MX" dirty="0" smtClean="0">
                <a:solidFill>
                  <a:srgbClr val="002060"/>
                </a:solidFill>
              </a:rPr>
              <a:t>  </a:t>
            </a:r>
            <a:r>
              <a:rPr lang="es-MX" dirty="0" err="1" smtClean="0">
                <a:solidFill>
                  <a:srgbClr val="002060"/>
                </a:solidFill>
              </a:rPr>
              <a:t>publish</a:t>
            </a:r>
            <a:r>
              <a:rPr lang="es-MX" dirty="0" smtClean="0">
                <a:solidFill>
                  <a:srgbClr val="002060"/>
                </a:solidFill>
              </a:rPr>
              <a:t>  </a:t>
            </a:r>
            <a:r>
              <a:rPr lang="es-MX" dirty="0" err="1" smtClean="0">
                <a:solidFill>
                  <a:srgbClr val="002060"/>
                </a:solidFill>
              </a:rPr>
              <a:t>National</a:t>
            </a:r>
            <a:r>
              <a:rPr lang="es-MX" dirty="0" smtClean="0">
                <a:solidFill>
                  <a:srgbClr val="002060"/>
                </a:solidFill>
              </a:rPr>
              <a:t>  </a:t>
            </a:r>
            <a:r>
              <a:rPr lang="es-MX" dirty="0" err="1" smtClean="0">
                <a:solidFill>
                  <a:srgbClr val="002060"/>
                </a:solidFill>
              </a:rPr>
              <a:t>Nautical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 err="1" smtClean="0">
                <a:solidFill>
                  <a:srgbClr val="002060"/>
                </a:solidFill>
              </a:rPr>
              <a:t>Paper</a:t>
            </a:r>
            <a:endParaRPr lang="es-MX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		Chart 14213 “Ensenadas </a:t>
            </a:r>
            <a:r>
              <a:rPr lang="es-MX" dirty="0" err="1" smtClean="0">
                <a:solidFill>
                  <a:srgbClr val="002060"/>
                </a:solidFill>
              </a:rPr>
              <a:t>Mackellar</a:t>
            </a:r>
            <a:r>
              <a:rPr lang="es-MX" dirty="0" smtClean="0">
                <a:solidFill>
                  <a:srgbClr val="002060"/>
                </a:solidFill>
              </a:rPr>
              <a:t> y Martel”</a:t>
            </a:r>
          </a:p>
          <a:p>
            <a:pPr marL="0" lv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		(</a:t>
            </a:r>
            <a:r>
              <a:rPr lang="es-MX" dirty="0" err="1" smtClean="0">
                <a:solidFill>
                  <a:srgbClr val="002060"/>
                </a:solidFill>
              </a:rPr>
              <a:t>scale</a:t>
            </a:r>
            <a:r>
              <a:rPr lang="es-MX" dirty="0" smtClean="0">
                <a:solidFill>
                  <a:srgbClr val="002060"/>
                </a:solidFill>
              </a:rPr>
              <a:t> 1:15.000)</a:t>
            </a:r>
            <a:endParaRPr lang="es-CL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3" y="277815"/>
            <a:ext cx="6736401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Planned Activities for 2018-19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331260"/>
            <a:ext cx="7858349" cy="414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surveys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solidFill>
                  <a:srgbClr val="002060"/>
                </a:solidFill>
              </a:rPr>
              <a:t>2019	</a:t>
            </a:r>
            <a:r>
              <a:rPr lang="en-US" sz="2400" dirty="0" smtClean="0">
                <a:solidFill>
                  <a:srgbClr val="002060"/>
                </a:solidFill>
              </a:rPr>
              <a:t>SHOA will carry out hydrographic surveys</a:t>
            </a:r>
          </a:p>
          <a:p>
            <a:pPr marL="1828800" lvl="4" indent="0"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of   the   </a:t>
            </a:r>
            <a:r>
              <a:rPr lang="en-US" sz="2400" dirty="0" err="1" smtClean="0">
                <a:solidFill>
                  <a:srgbClr val="002060"/>
                </a:solidFill>
              </a:rPr>
              <a:t>Gerlache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AU" sz="2400" dirty="0" smtClean="0">
                <a:solidFill>
                  <a:srgbClr val="002060"/>
                </a:solidFill>
              </a:rPr>
              <a:t>Straight.   The  survey corresponds   to   the   second   campaign</a:t>
            </a:r>
          </a:p>
          <a:p>
            <a:pPr marL="1828800" lvl="4" indent="0">
              <a:buNone/>
              <a:defRPr/>
            </a:pPr>
            <a:r>
              <a:rPr lang="en-AU" sz="2400" dirty="0" smtClean="0">
                <a:solidFill>
                  <a:srgbClr val="002060"/>
                </a:solidFill>
              </a:rPr>
              <a:t>planned   to  complete  the  data  </a:t>
            </a:r>
            <a:r>
              <a:rPr lang="en-US" sz="2400" dirty="0" smtClean="0">
                <a:solidFill>
                  <a:srgbClr val="002060"/>
                </a:solidFill>
              </a:rPr>
              <a:t>for  the  National  Paper Charts  15300  </a:t>
            </a:r>
            <a:r>
              <a:rPr lang="en-US" sz="2400" dirty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INT 9157</a:t>
            </a:r>
            <a:r>
              <a:rPr lang="en-US" sz="2400" dirty="0">
                <a:solidFill>
                  <a:srgbClr val="002060"/>
                </a:solidFill>
              </a:rPr>
              <a:t>) “</a:t>
            </a:r>
            <a:r>
              <a:rPr lang="en-US" sz="2400" dirty="0" err="1">
                <a:solidFill>
                  <a:srgbClr val="002060"/>
                </a:solidFill>
              </a:rPr>
              <a:t>Gerlache</a:t>
            </a:r>
            <a:r>
              <a:rPr lang="en-US" sz="2400" dirty="0">
                <a:solidFill>
                  <a:srgbClr val="002060"/>
                </a:solidFill>
              </a:rPr>
              <a:t> Straight”, scale 1:200.000.</a:t>
            </a:r>
            <a:endParaRPr lang="es-CL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hydrographic survey </a:t>
            </a:r>
            <a:r>
              <a:rPr lang="en-US" sz="2400" dirty="0" smtClean="0">
                <a:solidFill>
                  <a:srgbClr val="002060"/>
                </a:solidFill>
              </a:rPr>
              <a:t>will execute </a:t>
            </a:r>
            <a:r>
              <a:rPr lang="en-US" sz="2400" dirty="0">
                <a:solidFill>
                  <a:srgbClr val="002060"/>
                </a:solidFill>
              </a:rPr>
              <a:t>to </a:t>
            </a:r>
            <a:r>
              <a:rPr lang="en-US" sz="2400" dirty="0" smtClean="0">
                <a:solidFill>
                  <a:srgbClr val="002060"/>
                </a:solidFill>
              </a:rPr>
              <a:t>by the Chilean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Ice breaker </a:t>
            </a:r>
            <a:r>
              <a:rPr lang="en-US" sz="2400" dirty="0">
                <a:solidFill>
                  <a:srgbClr val="002060"/>
                </a:solidFill>
              </a:rPr>
              <a:t>AP “Oscar </a:t>
            </a:r>
            <a:r>
              <a:rPr lang="en-US" sz="2400" dirty="0" err="1">
                <a:solidFill>
                  <a:srgbClr val="002060"/>
                </a:solidFill>
              </a:rPr>
              <a:t>Viel</a:t>
            </a:r>
            <a:r>
              <a:rPr lang="en-US" sz="2400" dirty="0" smtClean="0">
                <a:solidFill>
                  <a:srgbClr val="002060"/>
                </a:solidFill>
              </a:rPr>
              <a:t>”.</a:t>
            </a:r>
            <a:endParaRPr lang="es-CL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844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28" y="299331"/>
            <a:ext cx="7960659" cy="63658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AU" sz="3200" dirty="0" smtClean="0"/>
              <a:t>   Any other matters of relevance to HCA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3" y="1340770"/>
            <a:ext cx="7981121" cy="45307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MARITIME </a:t>
            </a:r>
            <a:r>
              <a:rPr lang="en-US" sz="2400" u="sng" dirty="0">
                <a:solidFill>
                  <a:srgbClr val="002060"/>
                </a:solidFill>
              </a:rPr>
              <a:t>SAFETY INFORMATION (MSI)</a:t>
            </a:r>
            <a:endParaRPr lang="es-CL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Chile </a:t>
            </a:r>
            <a:r>
              <a:rPr lang="en-US" sz="2400" dirty="0">
                <a:solidFill>
                  <a:srgbClr val="002060"/>
                </a:solidFill>
              </a:rPr>
              <a:t>has an infrastructure in accordance with the assigned area of responsibility NAVAREA XV. This area considers the Antarctic area of the Chilean responsibility. Transmissions are  made through NAVTEX and </a:t>
            </a:r>
            <a:r>
              <a:rPr lang="en-US" sz="2400" dirty="0" err="1">
                <a:solidFill>
                  <a:srgbClr val="002060"/>
                </a:solidFill>
              </a:rPr>
              <a:t>SafetyNet</a:t>
            </a:r>
            <a:r>
              <a:rPr lang="en-US" sz="2400" dirty="0">
                <a:solidFill>
                  <a:srgbClr val="002060"/>
                </a:solidFill>
              </a:rPr>
              <a:t> INMARSAT “C” according to pre-established schedule. Additionally, the Meteorological Service of the Navy broadcasts through NAVTEX and </a:t>
            </a:r>
            <a:r>
              <a:rPr lang="en-US" sz="2400" dirty="0" err="1">
                <a:solidFill>
                  <a:srgbClr val="002060"/>
                </a:solidFill>
              </a:rPr>
              <a:t>SafetyNet</a:t>
            </a:r>
            <a:r>
              <a:rPr lang="en-US" sz="2400" dirty="0">
                <a:solidFill>
                  <a:srgbClr val="002060"/>
                </a:solidFill>
              </a:rPr>
              <a:t> the navigational warnings about ice edges and plotting of drifting icebergs. </a:t>
            </a:r>
            <a:endParaRPr lang="es-CL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Chilean Maritime Authority, through “</a:t>
            </a:r>
            <a:r>
              <a:rPr lang="en-US" sz="2400" dirty="0" err="1">
                <a:solidFill>
                  <a:srgbClr val="002060"/>
                </a:solidFill>
              </a:rPr>
              <a:t>Fildes</a:t>
            </a:r>
            <a:r>
              <a:rPr lang="en-US" sz="2400" dirty="0">
                <a:solidFill>
                  <a:srgbClr val="002060"/>
                </a:solidFill>
              </a:rPr>
              <a:t> Port” (port authority), issues </a:t>
            </a:r>
            <a:r>
              <a:rPr lang="en-US" sz="2400" dirty="0" smtClean="0">
                <a:solidFill>
                  <a:srgbClr val="002060"/>
                </a:solidFill>
              </a:rPr>
              <a:t>Antarctic weather </a:t>
            </a:r>
            <a:r>
              <a:rPr lang="en-US" sz="2400" dirty="0">
                <a:solidFill>
                  <a:srgbClr val="002060"/>
                </a:solidFill>
              </a:rPr>
              <a:t>forecast for Zone IX and </a:t>
            </a:r>
            <a:r>
              <a:rPr lang="en-US" sz="2400" dirty="0" err="1">
                <a:solidFill>
                  <a:srgbClr val="002060"/>
                </a:solidFill>
              </a:rPr>
              <a:t>Presidente</a:t>
            </a:r>
            <a:r>
              <a:rPr lang="en-US" sz="2400" dirty="0">
                <a:solidFill>
                  <a:srgbClr val="002060"/>
                </a:solidFill>
              </a:rPr>
              <a:t> Eduardo </a:t>
            </a:r>
            <a:r>
              <a:rPr lang="en-US" sz="2400" dirty="0" err="1">
                <a:solidFill>
                  <a:srgbClr val="002060"/>
                </a:solidFill>
              </a:rPr>
              <a:t>Frei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Montalva</a:t>
            </a:r>
            <a:r>
              <a:rPr lang="en-US" sz="2400" dirty="0">
                <a:solidFill>
                  <a:srgbClr val="002060"/>
                </a:solidFill>
              </a:rPr>
              <a:t> Antarctic  Meteorological Center, issues weather forecast for the Drake Passage and Bellingshausen Maritime Region. </a:t>
            </a:r>
            <a:endParaRPr lang="es-CL" sz="24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277815"/>
            <a:ext cx="8223520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    Chilean National Report HCA-15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7" name="Picture 2" descr="C:\RESPALDO1\CHA\PRESENTACION_CHILE_CHA_2018\bajar_peso\GOPR14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84" y="106156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159119" y="5567986"/>
            <a:ext cx="2798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Valparaíso, CHILE June 2018</a:t>
            </a:r>
            <a:endParaRPr lang="es-C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976257"/>
            <a:ext cx="775615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dirty="0" smtClean="0"/>
              <a:t>                    </a:t>
            </a:r>
          </a:p>
          <a:p>
            <a:pPr marL="0" indent="0">
              <a:buNone/>
              <a:defRPr/>
            </a:pPr>
            <a:r>
              <a:rPr lang="en-AU" dirty="0"/>
              <a:t> </a:t>
            </a:r>
            <a:r>
              <a:rPr lang="en-AU" dirty="0" smtClean="0"/>
              <a:t>              </a:t>
            </a:r>
            <a:r>
              <a:rPr lang="en-AU" u="sng" dirty="0" smtClean="0"/>
              <a:t>TABLE OF CONTENTS</a:t>
            </a:r>
          </a:p>
          <a:p>
            <a:pPr marL="0" indent="0">
              <a:buNone/>
              <a:defRPr/>
            </a:pPr>
            <a:endParaRPr lang="en-AU" u="sng" dirty="0" smtClean="0"/>
          </a:p>
          <a:p>
            <a:pPr>
              <a:defRPr/>
            </a:pPr>
            <a:r>
              <a:rPr lang="en-AU" dirty="0" smtClean="0"/>
              <a:t>New charts produced (INT, national, ENC)</a:t>
            </a:r>
          </a:p>
          <a:p>
            <a:pPr>
              <a:defRPr/>
            </a:pPr>
            <a:r>
              <a:rPr lang="en-AU" dirty="0" smtClean="0"/>
              <a:t>Areas surveyed</a:t>
            </a:r>
          </a:p>
          <a:p>
            <a:pPr>
              <a:defRPr/>
            </a:pPr>
            <a:r>
              <a:rPr lang="en-AU" dirty="0" smtClean="0"/>
              <a:t>Risk assessment studies</a:t>
            </a:r>
          </a:p>
          <a:p>
            <a:pPr>
              <a:defRPr/>
            </a:pPr>
            <a:r>
              <a:rPr lang="en-AU" dirty="0" smtClean="0"/>
              <a:t>Impact of Polar Code on your activities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114762"/>
            <a:ext cx="8003577" cy="146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 produced (INT, national, ENC)</a:t>
            </a:r>
          </a:p>
          <a:p>
            <a:pPr marL="0" indent="0"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-New </a:t>
            </a:r>
            <a:r>
              <a:rPr lang="en-US" sz="2400" dirty="0">
                <a:solidFill>
                  <a:srgbClr val="002060"/>
                </a:solidFill>
              </a:rPr>
              <a:t>INT Paper Chart </a:t>
            </a:r>
            <a:r>
              <a:rPr lang="en-US" sz="2400" dirty="0" smtClean="0">
                <a:solidFill>
                  <a:srgbClr val="002060"/>
                </a:solidFill>
              </a:rPr>
              <a:t>15350 (INT 9104) “</a:t>
            </a:r>
            <a:r>
              <a:rPr lang="en-US" sz="2400" dirty="0" err="1" smtClean="0">
                <a:solidFill>
                  <a:srgbClr val="002060"/>
                </a:solidFill>
              </a:rPr>
              <a:t>Estrecho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Gerlache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Islote</a:t>
            </a:r>
            <a:r>
              <a:rPr lang="en-US" sz="2400" dirty="0" smtClean="0">
                <a:solidFill>
                  <a:srgbClr val="002060"/>
                </a:solidFill>
              </a:rPr>
              <a:t> Useful a Isla Wednesday”</a:t>
            </a:r>
            <a:r>
              <a:rPr lang="es-CL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2060"/>
                </a:solidFill>
              </a:rPr>
              <a:t>scale 1:50.000) was </a:t>
            </a:r>
            <a:r>
              <a:rPr lang="en-US" sz="2400" dirty="0" smtClean="0">
                <a:solidFill>
                  <a:srgbClr val="002060"/>
                </a:solidFill>
              </a:rPr>
              <a:t>published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in 2016.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	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s-CL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/>
          </a:p>
        </p:txBody>
      </p:sp>
      <p:pic>
        <p:nvPicPr>
          <p:cNvPr id="8" name="Picture 2" descr="C:\RESPALDO1\CHA\PRESENTACION_CHILE_CHA_2018\bajar_peso\15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45" y="2273495"/>
            <a:ext cx="4824536" cy="36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114762"/>
            <a:ext cx="8003577" cy="1219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3400" dirty="0" smtClean="0"/>
              <a:t>New charts produced (INT, national, ENC)</a:t>
            </a:r>
          </a:p>
          <a:p>
            <a:pPr marL="0" indent="0">
              <a:buNone/>
              <a:defRPr/>
            </a:pPr>
            <a:r>
              <a:rPr lang="en-US" dirty="0" smtClean="0"/>
              <a:t>	</a:t>
            </a:r>
            <a:r>
              <a:rPr lang="en-US" sz="2900" dirty="0" smtClean="0">
                <a:solidFill>
                  <a:srgbClr val="002060"/>
                </a:solidFill>
              </a:rPr>
              <a:t>-New </a:t>
            </a:r>
            <a:r>
              <a:rPr lang="en-US" sz="2900" dirty="0">
                <a:solidFill>
                  <a:srgbClr val="002060"/>
                </a:solidFill>
              </a:rPr>
              <a:t>INT Paper Chart </a:t>
            </a:r>
            <a:r>
              <a:rPr lang="en-US" sz="2900" dirty="0" smtClean="0">
                <a:solidFill>
                  <a:srgbClr val="002060"/>
                </a:solidFill>
              </a:rPr>
              <a:t>15340 (INT 9103) </a:t>
            </a:r>
            <a:r>
              <a:rPr lang="en-US" sz="2900" dirty="0">
                <a:solidFill>
                  <a:srgbClr val="002060"/>
                </a:solidFill>
              </a:rPr>
              <a:t>“Bahía </a:t>
            </a:r>
            <a:r>
              <a:rPr lang="en-US" sz="2900" dirty="0" err="1">
                <a:solidFill>
                  <a:srgbClr val="002060"/>
                </a:solidFill>
              </a:rPr>
              <a:t>Markmann</a:t>
            </a:r>
            <a:r>
              <a:rPr lang="en-US" sz="2900" dirty="0">
                <a:solidFill>
                  <a:srgbClr val="002060"/>
                </a:solidFill>
              </a:rPr>
              <a:t>  a Bahía </a:t>
            </a:r>
            <a:r>
              <a:rPr lang="en-US" sz="2900" dirty="0" err="1">
                <a:solidFill>
                  <a:srgbClr val="002060"/>
                </a:solidFill>
              </a:rPr>
              <a:t>Andvord</a:t>
            </a:r>
            <a:r>
              <a:rPr lang="en-US" sz="2900" dirty="0">
                <a:solidFill>
                  <a:srgbClr val="002060"/>
                </a:solidFill>
              </a:rPr>
              <a:t>”</a:t>
            </a:r>
            <a:r>
              <a:rPr lang="es-CL" sz="2900" dirty="0">
                <a:solidFill>
                  <a:srgbClr val="002060"/>
                </a:solidFill>
              </a:rPr>
              <a:t> </a:t>
            </a:r>
            <a:r>
              <a:rPr lang="es-CL" sz="2900" dirty="0" smtClean="0">
                <a:solidFill>
                  <a:srgbClr val="002060"/>
                </a:solidFill>
              </a:rPr>
              <a:t>(</a:t>
            </a:r>
            <a:r>
              <a:rPr lang="en-US" sz="2900" dirty="0" smtClean="0">
                <a:solidFill>
                  <a:srgbClr val="002060"/>
                </a:solidFill>
              </a:rPr>
              <a:t>scale </a:t>
            </a:r>
            <a:r>
              <a:rPr lang="en-US" sz="2900" dirty="0">
                <a:solidFill>
                  <a:srgbClr val="002060"/>
                </a:solidFill>
              </a:rPr>
              <a:t>1:50.000) was </a:t>
            </a:r>
            <a:r>
              <a:rPr lang="en-US" sz="2900" dirty="0" smtClean="0">
                <a:solidFill>
                  <a:srgbClr val="002060"/>
                </a:solidFill>
              </a:rPr>
              <a:t>published</a:t>
            </a:r>
            <a:r>
              <a:rPr lang="en-US" sz="2900" dirty="0">
                <a:solidFill>
                  <a:srgbClr val="002060"/>
                </a:solidFill>
              </a:rPr>
              <a:t> </a:t>
            </a:r>
            <a:r>
              <a:rPr lang="en-US" sz="2900" dirty="0" smtClean="0">
                <a:solidFill>
                  <a:srgbClr val="002060"/>
                </a:solidFill>
              </a:rPr>
              <a:t>in 2017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	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s-CL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/>
          </a:p>
        </p:txBody>
      </p:sp>
      <p:pic>
        <p:nvPicPr>
          <p:cNvPr id="8" name="Picture 3" descr="C:\RESPALDO1\CHA\PRESENTACION_CHILE_CHA_2018\bajar_peso\ALTA_C15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03" y="2194561"/>
            <a:ext cx="2679034" cy="36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4" y="1168552"/>
            <a:ext cx="8003577" cy="1026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7400" dirty="0" smtClean="0"/>
              <a:t>New charts produced (INT, national, ENC)</a:t>
            </a:r>
          </a:p>
          <a:p>
            <a:pPr marL="0" indent="0">
              <a:buNone/>
              <a:defRPr/>
            </a:pPr>
            <a:r>
              <a:rPr lang="en-US" dirty="0" smtClean="0"/>
              <a:t>	</a:t>
            </a:r>
            <a:r>
              <a:rPr lang="en-US" sz="6200" dirty="0" smtClean="0"/>
              <a:t>-</a:t>
            </a:r>
            <a:r>
              <a:rPr lang="en-US" sz="6200" dirty="0" smtClean="0">
                <a:solidFill>
                  <a:srgbClr val="002060"/>
                </a:solidFill>
              </a:rPr>
              <a:t>The </a:t>
            </a:r>
            <a:r>
              <a:rPr lang="en-US" sz="6200" dirty="0">
                <a:solidFill>
                  <a:srgbClr val="002060"/>
                </a:solidFill>
              </a:rPr>
              <a:t>Electronic Nautical Chart CL4MA956 and CL4MA957 were </a:t>
            </a:r>
            <a:r>
              <a:rPr lang="en-US" sz="6200" dirty="0" smtClean="0">
                <a:solidFill>
                  <a:srgbClr val="002060"/>
                </a:solidFill>
              </a:rPr>
              <a:t>published in 2018.</a:t>
            </a:r>
            <a:endParaRPr lang="es-CL" sz="6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6200" dirty="0">
                <a:solidFill>
                  <a:srgbClr val="002060"/>
                </a:solidFill>
              </a:rPr>
              <a:t> </a:t>
            </a:r>
            <a:endParaRPr lang="es-CL" sz="62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s-CL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s-CL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en-AU" dirty="0" smtClean="0"/>
          </a:p>
        </p:txBody>
      </p:sp>
      <p:pic>
        <p:nvPicPr>
          <p:cNvPr id="9" name="Picture 2" descr="C:\RESPALDO1\CHA\PRESENTACION_CHILE_CHA_2018\bajar_peso\CL4MA9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56729"/>
            <a:ext cx="2808312" cy="18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RESPALDO1\CHA\PRESENTACION_CHILE_CHA_2018\bajar_peso\CL4MA9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53133"/>
            <a:ext cx="2808312" cy="19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7275" y="1126864"/>
            <a:ext cx="5616179" cy="82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Areas surveyed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90687" y="1997839"/>
            <a:ext cx="71000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In </a:t>
            </a:r>
            <a:r>
              <a:rPr lang="en-US" sz="2000" dirty="0" smtClean="0">
                <a:solidFill>
                  <a:srgbClr val="002060"/>
                </a:solidFill>
              </a:rPr>
              <a:t>January 2017, </a:t>
            </a:r>
            <a:r>
              <a:rPr lang="en-US" sz="2000" dirty="0">
                <a:solidFill>
                  <a:srgbClr val="002060"/>
                </a:solidFill>
              </a:rPr>
              <a:t>SHOA carried out hydrographic surveys of the </a:t>
            </a:r>
            <a:r>
              <a:rPr lang="en-US" sz="2000" dirty="0" smtClean="0">
                <a:solidFill>
                  <a:srgbClr val="002060"/>
                </a:solidFill>
              </a:rPr>
              <a:t>Rey Jorge Island in </a:t>
            </a:r>
            <a:r>
              <a:rPr lang="en-US" sz="2000" dirty="0" err="1" smtClean="0">
                <a:solidFill>
                  <a:srgbClr val="002060"/>
                </a:solidFill>
              </a:rPr>
              <a:t>Almirantazgo</a:t>
            </a:r>
            <a:r>
              <a:rPr lang="en-US" sz="2000" dirty="0" smtClean="0">
                <a:solidFill>
                  <a:srgbClr val="002060"/>
                </a:solidFill>
              </a:rPr>
              <a:t> Bay. </a:t>
            </a:r>
            <a:r>
              <a:rPr lang="en-US" sz="2000" dirty="0">
                <a:solidFill>
                  <a:srgbClr val="002060"/>
                </a:solidFill>
              </a:rPr>
              <a:t>The survey took place between </a:t>
            </a:r>
            <a:r>
              <a:rPr lang="en-US" sz="2000" dirty="0" smtClean="0">
                <a:solidFill>
                  <a:srgbClr val="002060"/>
                </a:solidFill>
              </a:rPr>
              <a:t>January 19</a:t>
            </a:r>
            <a:r>
              <a:rPr lang="en-US" sz="2000" baseline="30000" dirty="0" smtClean="0">
                <a:solidFill>
                  <a:srgbClr val="002060"/>
                </a:solidFill>
              </a:rPr>
              <a:t>th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March 02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smtClean="0">
                <a:solidFill>
                  <a:srgbClr val="002060"/>
                </a:solidFill>
              </a:rPr>
              <a:t>planned to obtain the data for </a:t>
            </a:r>
            <a:r>
              <a:rPr lang="en-US" sz="2000" dirty="0">
                <a:solidFill>
                  <a:srgbClr val="002060"/>
                </a:solidFill>
              </a:rPr>
              <a:t>the National Paper Charts </a:t>
            </a:r>
            <a:r>
              <a:rPr lang="en-US" sz="2000" dirty="0" smtClean="0">
                <a:solidFill>
                  <a:srgbClr val="002060"/>
                </a:solidFill>
              </a:rPr>
              <a:t>14200 </a:t>
            </a:r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</a:rPr>
              <a:t>INT-9151) “Rey Jorge Island – Livingston Island”, </a:t>
            </a:r>
            <a:r>
              <a:rPr lang="en-US" sz="2000" dirty="0">
                <a:solidFill>
                  <a:srgbClr val="002060"/>
                </a:solidFill>
              </a:rPr>
              <a:t>scale 1:200.000.</a:t>
            </a:r>
            <a:endParaRPr lang="es-CL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 </a:t>
            </a:r>
            <a:endParaRPr lang="es-CL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hydrographic survey was executed to by the Chilean </a:t>
            </a:r>
            <a:r>
              <a:rPr lang="en-US" sz="2000" dirty="0" smtClean="0">
                <a:solidFill>
                  <a:srgbClr val="002060"/>
                </a:solidFill>
              </a:rPr>
              <a:t>ATF “Lautaro”.</a:t>
            </a:r>
            <a:endParaRPr lang="es-C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7275" y="1019288"/>
            <a:ext cx="5616179" cy="82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Areas surveyed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68187" y="1434130"/>
            <a:ext cx="69225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In February 2018, SHOA carried out hydrographic surveys of the </a:t>
            </a:r>
            <a:r>
              <a:rPr lang="en-US" dirty="0" err="1">
                <a:solidFill>
                  <a:srgbClr val="002060"/>
                </a:solidFill>
              </a:rPr>
              <a:t>Gerlache</a:t>
            </a:r>
            <a:r>
              <a:rPr lang="en-US" dirty="0">
                <a:solidFill>
                  <a:srgbClr val="002060"/>
                </a:solidFill>
              </a:rPr>
              <a:t> Straight. The survey took place between February 13</a:t>
            </a:r>
            <a:r>
              <a:rPr lang="en-US" baseline="30000" dirty="0">
                <a:solidFill>
                  <a:srgbClr val="002060"/>
                </a:solidFill>
              </a:rPr>
              <a:t>th </a:t>
            </a:r>
            <a:r>
              <a:rPr lang="en-US" dirty="0">
                <a:solidFill>
                  <a:srgbClr val="002060"/>
                </a:solidFill>
              </a:rPr>
              <a:t>and February 28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, and corresponds to the first campaign planned to complete the data </a:t>
            </a:r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>
                <a:solidFill>
                  <a:srgbClr val="002060"/>
                </a:solidFill>
              </a:rPr>
              <a:t>the National Paper Charts 15300 (INT-9157) “</a:t>
            </a:r>
            <a:r>
              <a:rPr lang="en-US" dirty="0" err="1">
                <a:solidFill>
                  <a:srgbClr val="002060"/>
                </a:solidFill>
              </a:rPr>
              <a:t>Gerlache</a:t>
            </a:r>
            <a:r>
              <a:rPr lang="en-US" dirty="0">
                <a:solidFill>
                  <a:srgbClr val="002060"/>
                </a:solidFill>
              </a:rPr>
              <a:t> Straight”, scale 1:200.000.</a:t>
            </a:r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 	The hydrographic survey was executed to by the Chilean Ice breaker AP “Oscar </a:t>
            </a:r>
            <a:r>
              <a:rPr lang="en-US" dirty="0" err="1">
                <a:solidFill>
                  <a:srgbClr val="002060"/>
                </a:solidFill>
              </a:rPr>
              <a:t>Viel</a:t>
            </a:r>
            <a:r>
              <a:rPr lang="en-US" dirty="0">
                <a:solidFill>
                  <a:srgbClr val="002060"/>
                </a:solidFill>
              </a:rPr>
              <a:t>”, using a </a:t>
            </a:r>
            <a:r>
              <a:rPr lang="en-US" dirty="0" err="1">
                <a:solidFill>
                  <a:srgbClr val="002060"/>
                </a:solidFill>
              </a:rPr>
              <a:t>multibeam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echosounder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8" name="Picture 2" descr="C:\RESPALDO1\CHA\PRESENTACION_CHILE_CHA_2018\bajar_peso\MAP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78" y="3465454"/>
            <a:ext cx="3047229" cy="25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95008" y="5202226"/>
            <a:ext cx="2305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CHART 15300 (INT 9157) </a:t>
            </a:r>
            <a:endParaRPr lang="es-C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7275" y="1019288"/>
            <a:ext cx="5616179" cy="82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Areas surveyed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68187" y="1434130"/>
            <a:ext cx="69225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MX" dirty="0">
              <a:solidFill>
                <a:srgbClr val="002060"/>
              </a:solidFill>
            </a:endParaRPr>
          </a:p>
          <a:p>
            <a:pPr algn="just"/>
            <a:endParaRPr lang="es-MX" dirty="0" smtClean="0">
              <a:solidFill>
                <a:srgbClr val="002060"/>
              </a:solidFill>
            </a:endParaRPr>
          </a:p>
          <a:p>
            <a:pPr algn="just"/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61102" y="1763487"/>
            <a:ext cx="7274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OCEANOGRAPHIC </a:t>
            </a:r>
            <a:r>
              <a:rPr lang="en-US" b="1" u="sng" dirty="0">
                <a:solidFill>
                  <a:srgbClr val="002060"/>
                </a:solidFill>
              </a:rPr>
              <a:t>ACTIVITIES:</a:t>
            </a:r>
            <a:endParaRPr lang="es-CL" b="1" dirty="0">
              <a:solidFill>
                <a:srgbClr val="002060"/>
              </a:solidFill>
            </a:endParaRPr>
          </a:p>
          <a:p>
            <a:endParaRPr lang="es-CL" dirty="0">
              <a:solidFill>
                <a:srgbClr val="002060"/>
              </a:solidFill>
            </a:endParaRPr>
          </a:p>
          <a:p>
            <a:r>
              <a:rPr lang="en-US" u="sng" dirty="0">
                <a:solidFill>
                  <a:srgbClr val="002060"/>
                </a:solidFill>
              </a:rPr>
              <a:t>Permanent Activities:</a:t>
            </a:r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- Tide gauge maintenance in </a:t>
            </a:r>
            <a:r>
              <a:rPr lang="en-US" b="1" dirty="0">
                <a:solidFill>
                  <a:srgbClr val="002060"/>
                </a:solidFill>
              </a:rPr>
              <a:t>Puerto </a:t>
            </a:r>
            <a:r>
              <a:rPr lang="en-US" b="1" dirty="0" err="1">
                <a:solidFill>
                  <a:srgbClr val="002060"/>
                </a:solidFill>
              </a:rPr>
              <a:t>Soberanía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- Tide gauge maintenance in </a:t>
            </a:r>
            <a:r>
              <a:rPr lang="en-US" b="1" dirty="0" err="1">
                <a:solidFill>
                  <a:srgbClr val="002060"/>
                </a:solidFill>
              </a:rPr>
              <a:t>Rada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Covadonga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s-CL" dirty="0">
              <a:solidFill>
                <a:srgbClr val="002060"/>
              </a:solidFill>
            </a:endParaRPr>
          </a:p>
          <a:p>
            <a:endParaRPr lang="en-US" u="sng" dirty="0">
              <a:solidFill>
                <a:srgbClr val="002060"/>
              </a:solidFill>
            </a:endParaRPr>
          </a:p>
          <a:p>
            <a:r>
              <a:rPr lang="en-US" u="sng" dirty="0">
                <a:solidFill>
                  <a:srgbClr val="002060"/>
                </a:solidFill>
              </a:rPr>
              <a:t>Activities during last Antarctic Campaign 2017/2018:</a:t>
            </a:r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- Tide gauge installation in </a:t>
            </a:r>
            <a:r>
              <a:rPr lang="en-US" b="1" dirty="0" err="1">
                <a:solidFill>
                  <a:srgbClr val="002060"/>
                </a:solidFill>
              </a:rPr>
              <a:t>Cabo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Sterneck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- Tide gauge installation in </a:t>
            </a:r>
            <a:r>
              <a:rPr lang="en-US" b="1" dirty="0">
                <a:solidFill>
                  <a:srgbClr val="002060"/>
                </a:solidFill>
              </a:rPr>
              <a:t>Base Gabriel González </a:t>
            </a:r>
            <a:r>
              <a:rPr lang="en-US" b="1" dirty="0" err="1">
                <a:solidFill>
                  <a:srgbClr val="002060"/>
                </a:solidFill>
              </a:rPr>
              <a:t>Videla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 lvl="0"/>
            <a:endParaRPr lang="es-MX" dirty="0">
              <a:solidFill>
                <a:srgbClr val="002060"/>
              </a:solidFill>
            </a:endParaRPr>
          </a:p>
          <a:p>
            <a:pPr lvl="0"/>
            <a:r>
              <a:rPr lang="es-MX" dirty="0" err="1">
                <a:solidFill>
                  <a:srgbClr val="002060"/>
                </a:solidFill>
              </a:rPr>
              <a:t>These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Tide</a:t>
            </a:r>
            <a:r>
              <a:rPr lang="es-MX" dirty="0">
                <a:solidFill>
                  <a:srgbClr val="002060"/>
                </a:solidFill>
              </a:rPr>
              <a:t> Gauges </a:t>
            </a:r>
            <a:r>
              <a:rPr lang="es-MX" dirty="0" err="1">
                <a:solidFill>
                  <a:srgbClr val="002060"/>
                </a:solidFill>
              </a:rPr>
              <a:t>were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only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installed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for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the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survey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err="1">
                <a:solidFill>
                  <a:srgbClr val="002060"/>
                </a:solidFill>
              </a:rPr>
              <a:t>period</a:t>
            </a:r>
            <a:r>
              <a:rPr lang="es-MX" dirty="0">
                <a:solidFill>
                  <a:srgbClr val="002060"/>
                </a:solidFill>
              </a:rPr>
              <a:t>.</a:t>
            </a:r>
            <a:endParaRPr lang="es-CL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58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6"/>
            <a:ext cx="8579224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     Survey </a:t>
            </a:r>
            <a:r>
              <a:rPr lang="en-US" sz="3200" dirty="0"/>
              <a:t>and charting progress in </a:t>
            </a:r>
            <a:r>
              <a:rPr lang="en-US" sz="3200" dirty="0" smtClean="0"/>
              <a:t>Antarctica</a:t>
            </a:r>
            <a:br>
              <a:rPr lang="en-US" sz="3200" dirty="0" smtClean="0"/>
            </a:br>
            <a:r>
              <a:rPr lang="en-US" sz="3200" dirty="0" smtClean="0"/>
              <a:t>     since HCA-14 (June 2016)</a:t>
            </a:r>
            <a:endParaRPr lang="en-AU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7381" y="6276123"/>
            <a:ext cx="30861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1025" y="1245871"/>
            <a:ext cx="7756151" cy="1884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Risk assessment studies: None</a:t>
            </a:r>
          </a:p>
          <a:p>
            <a:pPr>
              <a:defRPr/>
            </a:pPr>
            <a:r>
              <a:rPr lang="en-AU" dirty="0" smtClean="0"/>
              <a:t>Impact of Polar Code on your activities: None</a:t>
            </a: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970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1794</TotalTime>
  <Words>901</Words>
  <Application>Microsoft Office PowerPoint</Application>
  <PresentationFormat>Carta (216 x 279 mm)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    National Report by  CHILE </vt:lpstr>
      <vt:lpstr>     Survey and charting progress in Antarctica      since HCA-14 (June 2016)</vt:lpstr>
      <vt:lpstr>     Survey and charting progress in Antarctica      since HCA-14 (June 2016)</vt:lpstr>
      <vt:lpstr>     Survey and charting progress in Antarctica      since HCA-14 (June 2016)</vt:lpstr>
      <vt:lpstr>     Survey and charting progress in Antarctica      since HCA-14 (June 2016)</vt:lpstr>
      <vt:lpstr>     Survey and charting progress in Antarctica      since HCA-14 (June 2016)</vt:lpstr>
      <vt:lpstr>     Survey and charting progress in Antarctica      since HCA-14 (June 2016)</vt:lpstr>
      <vt:lpstr>     Survey and charting progress in Antarctica      since HCA-14 (June 2016)</vt:lpstr>
      <vt:lpstr>     Survey and charting progress in Antarctica      since HCA-14 (June 2016)</vt:lpstr>
      <vt:lpstr>Status of Relations with Other Organizations</vt:lpstr>
      <vt:lpstr> Status of Relations with Other Organizations</vt:lpstr>
      <vt:lpstr> Status of Relations with Other Organizations</vt:lpstr>
      <vt:lpstr> Status of Relations with Other Organizations</vt:lpstr>
      <vt:lpstr>Planned Activities for 2018-19</vt:lpstr>
      <vt:lpstr>Planned Activities for 2018-19</vt:lpstr>
      <vt:lpstr>Planned Activities for 2018-19</vt:lpstr>
      <vt:lpstr>   Any other matters of relevance to HCA</vt:lpstr>
      <vt:lpstr>    Chilean National Report HCA-15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Sifon, Matias - Jefe Depto. Hidrografia</cp:lastModifiedBy>
  <cp:revision>137</cp:revision>
  <cp:lastPrinted>2018-06-12T15:59:46Z</cp:lastPrinted>
  <dcterms:created xsi:type="dcterms:W3CDTF">2017-10-09T13:46:17Z</dcterms:created>
  <dcterms:modified xsi:type="dcterms:W3CDTF">2018-06-13T20:58:23Z</dcterms:modified>
</cp:coreProperties>
</file>