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5" r:id="rId5"/>
    <p:sldId id="262" r:id="rId6"/>
    <p:sldId id="263" r:id="rId7"/>
    <p:sldId id="264" r:id="rId8"/>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594"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800" b="0" i="0">
                <a:solidFill>
                  <a:schemeClr val="tx1"/>
                </a:solidFill>
                <a:latin typeface="Calibri"/>
                <a:cs typeface="Calibri"/>
              </a:defRPr>
            </a:lvl1pPr>
          </a:lstStyle>
          <a:p>
            <a:pPr marL="12700">
              <a:lnSpc>
                <a:spcPts val="1810"/>
              </a:lnSpc>
            </a:pPr>
            <a:r>
              <a:rPr spc="-5" dirty="0"/>
              <a:t>HCA-16, Prague, Czech Republic, </a:t>
            </a:r>
            <a:r>
              <a:rPr dirty="0"/>
              <a:t>3 – 5 </a:t>
            </a:r>
            <a:r>
              <a:rPr spc="-5" dirty="0"/>
              <a:t>July</a:t>
            </a:r>
            <a:r>
              <a:rPr spc="-55" dirty="0"/>
              <a:t> </a:t>
            </a:r>
            <a:r>
              <a:rPr spc="-5" dirty="0"/>
              <a:t>2019</a:t>
            </a:r>
          </a:p>
        </p:txBody>
      </p:sp>
      <p:sp>
        <p:nvSpPr>
          <p:cNvPr id="5" name="Holder 5"/>
          <p:cNvSpPr>
            <a:spLocks noGrp="1"/>
          </p:cNvSpPr>
          <p:nvPr>
            <p:ph type="dt" sz="half" idx="6"/>
          </p:nvPr>
        </p:nvSpPr>
        <p:spPr/>
        <p:txBody>
          <a:bodyPr lIns="0" tIns="0" rIns="0" bIns="0"/>
          <a:lstStyle>
            <a:lvl1pPr>
              <a:defRPr sz="1200" b="0" i="0">
                <a:solidFill>
                  <a:schemeClr val="tx1"/>
                </a:solidFill>
                <a:latin typeface="Calibri"/>
                <a:cs typeface="Calibri"/>
              </a:defRPr>
            </a:lvl1pPr>
          </a:lstStyle>
          <a:p>
            <a:pPr algn="ctr">
              <a:lnSpc>
                <a:spcPts val="1240"/>
              </a:lnSpc>
            </a:pPr>
            <a:r>
              <a:rPr spc="-5" dirty="0"/>
              <a:t>International Hydrographic</a:t>
            </a:r>
            <a:r>
              <a:rPr spc="55" dirty="0"/>
              <a:t> </a:t>
            </a:r>
            <a:r>
              <a:rPr spc="-5" dirty="0"/>
              <a:t>Organization</a:t>
            </a:r>
          </a:p>
          <a:p>
            <a:pPr algn="ctr">
              <a:lnSpc>
                <a:spcPct val="100000"/>
              </a:lnSpc>
            </a:pPr>
            <a:r>
              <a:rPr i="1" spc="-10" dirty="0">
                <a:latin typeface="Calibri"/>
                <a:cs typeface="Calibri"/>
              </a:rPr>
              <a:t>Organisation Hydrographique</a:t>
            </a:r>
            <a:r>
              <a:rPr i="1" spc="85" dirty="0">
                <a:latin typeface="Calibri"/>
                <a:cs typeface="Calibri"/>
              </a:rPr>
              <a:t> </a:t>
            </a:r>
            <a:r>
              <a:rPr i="1" spc="-10" dirty="0">
                <a:latin typeface="Calibri"/>
                <a:cs typeface="Calibri"/>
              </a:rPr>
              <a:t>Internationale</a:t>
            </a: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u="heavy">
                <a:solidFill>
                  <a:srgbClr val="0D57C3"/>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sz="28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1800" b="0" i="0">
                <a:solidFill>
                  <a:schemeClr val="tx1"/>
                </a:solidFill>
                <a:latin typeface="Calibri"/>
                <a:cs typeface="Calibri"/>
              </a:defRPr>
            </a:lvl1pPr>
          </a:lstStyle>
          <a:p>
            <a:pPr marL="12700">
              <a:lnSpc>
                <a:spcPts val="1810"/>
              </a:lnSpc>
            </a:pPr>
            <a:r>
              <a:rPr spc="-5" dirty="0"/>
              <a:t>HCA-16, Prague, Czech Republic, </a:t>
            </a:r>
            <a:r>
              <a:rPr dirty="0"/>
              <a:t>3 – 5 </a:t>
            </a:r>
            <a:r>
              <a:rPr spc="-5" dirty="0"/>
              <a:t>July</a:t>
            </a:r>
            <a:r>
              <a:rPr spc="-55" dirty="0"/>
              <a:t> </a:t>
            </a:r>
            <a:r>
              <a:rPr spc="-5" dirty="0"/>
              <a:t>2019</a:t>
            </a:r>
          </a:p>
        </p:txBody>
      </p:sp>
      <p:sp>
        <p:nvSpPr>
          <p:cNvPr id="5" name="Holder 5"/>
          <p:cNvSpPr>
            <a:spLocks noGrp="1"/>
          </p:cNvSpPr>
          <p:nvPr>
            <p:ph type="dt" sz="half" idx="6"/>
          </p:nvPr>
        </p:nvSpPr>
        <p:spPr/>
        <p:txBody>
          <a:bodyPr lIns="0" tIns="0" rIns="0" bIns="0"/>
          <a:lstStyle>
            <a:lvl1pPr>
              <a:defRPr sz="1200" b="0" i="0">
                <a:solidFill>
                  <a:schemeClr val="tx1"/>
                </a:solidFill>
                <a:latin typeface="Calibri"/>
                <a:cs typeface="Calibri"/>
              </a:defRPr>
            </a:lvl1pPr>
          </a:lstStyle>
          <a:p>
            <a:pPr algn="ctr">
              <a:lnSpc>
                <a:spcPts val="1240"/>
              </a:lnSpc>
            </a:pPr>
            <a:r>
              <a:rPr spc="-5" dirty="0"/>
              <a:t>International Hydrographic</a:t>
            </a:r>
            <a:r>
              <a:rPr spc="55" dirty="0"/>
              <a:t> </a:t>
            </a:r>
            <a:r>
              <a:rPr spc="-5" dirty="0"/>
              <a:t>Organization</a:t>
            </a:r>
          </a:p>
          <a:p>
            <a:pPr algn="ctr">
              <a:lnSpc>
                <a:spcPct val="100000"/>
              </a:lnSpc>
            </a:pPr>
            <a:r>
              <a:rPr i="1" spc="-10" dirty="0">
                <a:latin typeface="Calibri"/>
                <a:cs typeface="Calibri"/>
              </a:rPr>
              <a:t>Organisation Hydrographique</a:t>
            </a:r>
            <a:r>
              <a:rPr i="1" spc="85" dirty="0">
                <a:latin typeface="Calibri"/>
                <a:cs typeface="Calibri"/>
              </a:rPr>
              <a:t> </a:t>
            </a:r>
            <a:r>
              <a:rPr i="1" spc="-10" dirty="0">
                <a:latin typeface="Calibri"/>
                <a:cs typeface="Calibri"/>
              </a:rPr>
              <a:t>Internationale</a:t>
            </a: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u="heavy">
                <a:solidFill>
                  <a:srgbClr val="0D57C3"/>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800" b="0" i="0">
                <a:solidFill>
                  <a:schemeClr val="tx1"/>
                </a:solidFill>
                <a:latin typeface="Calibri"/>
                <a:cs typeface="Calibri"/>
              </a:defRPr>
            </a:lvl1pPr>
          </a:lstStyle>
          <a:p>
            <a:pPr marL="12700">
              <a:lnSpc>
                <a:spcPts val="1810"/>
              </a:lnSpc>
            </a:pPr>
            <a:r>
              <a:rPr spc="-5" dirty="0"/>
              <a:t>HCA-16, Prague, Czech Republic, </a:t>
            </a:r>
            <a:r>
              <a:rPr dirty="0"/>
              <a:t>3 – 5 </a:t>
            </a:r>
            <a:r>
              <a:rPr spc="-5" dirty="0"/>
              <a:t>July</a:t>
            </a:r>
            <a:r>
              <a:rPr spc="-55" dirty="0"/>
              <a:t> </a:t>
            </a:r>
            <a:r>
              <a:rPr spc="-5" dirty="0"/>
              <a:t>2019</a:t>
            </a:r>
          </a:p>
        </p:txBody>
      </p:sp>
      <p:sp>
        <p:nvSpPr>
          <p:cNvPr id="6" name="Holder 6"/>
          <p:cNvSpPr>
            <a:spLocks noGrp="1"/>
          </p:cNvSpPr>
          <p:nvPr>
            <p:ph type="dt" sz="half" idx="6"/>
          </p:nvPr>
        </p:nvSpPr>
        <p:spPr/>
        <p:txBody>
          <a:bodyPr lIns="0" tIns="0" rIns="0" bIns="0"/>
          <a:lstStyle>
            <a:lvl1pPr>
              <a:defRPr sz="1200" b="0" i="0">
                <a:solidFill>
                  <a:schemeClr val="tx1"/>
                </a:solidFill>
                <a:latin typeface="Calibri"/>
                <a:cs typeface="Calibri"/>
              </a:defRPr>
            </a:lvl1pPr>
          </a:lstStyle>
          <a:p>
            <a:pPr algn="ctr">
              <a:lnSpc>
                <a:spcPts val="1240"/>
              </a:lnSpc>
            </a:pPr>
            <a:r>
              <a:rPr spc="-5" dirty="0"/>
              <a:t>International Hydrographic</a:t>
            </a:r>
            <a:r>
              <a:rPr spc="55" dirty="0"/>
              <a:t> </a:t>
            </a:r>
            <a:r>
              <a:rPr spc="-5" dirty="0"/>
              <a:t>Organization</a:t>
            </a:r>
          </a:p>
          <a:p>
            <a:pPr algn="ctr">
              <a:lnSpc>
                <a:spcPct val="100000"/>
              </a:lnSpc>
            </a:pPr>
            <a:r>
              <a:rPr i="1" spc="-10" dirty="0">
                <a:latin typeface="Calibri"/>
                <a:cs typeface="Calibri"/>
              </a:rPr>
              <a:t>Organisation Hydrographique</a:t>
            </a:r>
            <a:r>
              <a:rPr i="1" spc="85" dirty="0">
                <a:latin typeface="Calibri"/>
                <a:cs typeface="Calibri"/>
              </a:rPr>
              <a:t> </a:t>
            </a:r>
            <a:r>
              <a:rPr i="1" spc="-10" dirty="0">
                <a:latin typeface="Calibri"/>
                <a:cs typeface="Calibri"/>
              </a:rPr>
              <a:t>Internationale</a:t>
            </a: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u="heavy">
                <a:solidFill>
                  <a:srgbClr val="0D57C3"/>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defRPr sz="1800" b="0" i="0">
                <a:solidFill>
                  <a:schemeClr val="tx1"/>
                </a:solidFill>
                <a:latin typeface="Calibri"/>
                <a:cs typeface="Calibri"/>
              </a:defRPr>
            </a:lvl1pPr>
          </a:lstStyle>
          <a:p>
            <a:pPr marL="12700">
              <a:lnSpc>
                <a:spcPts val="1810"/>
              </a:lnSpc>
            </a:pPr>
            <a:r>
              <a:rPr spc="-5" dirty="0"/>
              <a:t>HCA-16, Prague, Czech Republic, </a:t>
            </a:r>
            <a:r>
              <a:rPr dirty="0"/>
              <a:t>3 – 5 </a:t>
            </a:r>
            <a:r>
              <a:rPr spc="-5" dirty="0"/>
              <a:t>July</a:t>
            </a:r>
            <a:r>
              <a:rPr spc="-55" dirty="0"/>
              <a:t> </a:t>
            </a:r>
            <a:r>
              <a:rPr spc="-5" dirty="0"/>
              <a:t>2019</a:t>
            </a:r>
          </a:p>
        </p:txBody>
      </p:sp>
      <p:sp>
        <p:nvSpPr>
          <p:cNvPr id="4" name="Holder 4"/>
          <p:cNvSpPr>
            <a:spLocks noGrp="1"/>
          </p:cNvSpPr>
          <p:nvPr>
            <p:ph type="dt" sz="half" idx="6"/>
          </p:nvPr>
        </p:nvSpPr>
        <p:spPr/>
        <p:txBody>
          <a:bodyPr lIns="0" tIns="0" rIns="0" bIns="0"/>
          <a:lstStyle>
            <a:lvl1pPr>
              <a:defRPr sz="1200" b="0" i="0">
                <a:solidFill>
                  <a:schemeClr val="tx1"/>
                </a:solidFill>
                <a:latin typeface="Calibri"/>
                <a:cs typeface="Calibri"/>
              </a:defRPr>
            </a:lvl1pPr>
          </a:lstStyle>
          <a:p>
            <a:pPr algn="ctr">
              <a:lnSpc>
                <a:spcPts val="1240"/>
              </a:lnSpc>
            </a:pPr>
            <a:r>
              <a:rPr spc="-5" dirty="0"/>
              <a:t>International Hydrographic</a:t>
            </a:r>
            <a:r>
              <a:rPr spc="55" dirty="0"/>
              <a:t> </a:t>
            </a:r>
            <a:r>
              <a:rPr spc="-5" dirty="0"/>
              <a:t>Organization</a:t>
            </a:r>
          </a:p>
          <a:p>
            <a:pPr algn="ctr">
              <a:lnSpc>
                <a:spcPct val="100000"/>
              </a:lnSpc>
            </a:pPr>
            <a:r>
              <a:rPr i="1" spc="-10" dirty="0">
                <a:latin typeface="Calibri"/>
                <a:cs typeface="Calibri"/>
              </a:rPr>
              <a:t>Organisation Hydrographique</a:t>
            </a:r>
            <a:r>
              <a:rPr i="1" spc="85" dirty="0">
                <a:latin typeface="Calibri"/>
                <a:cs typeface="Calibri"/>
              </a:rPr>
              <a:t> </a:t>
            </a:r>
            <a:r>
              <a:rPr i="1" spc="-10" dirty="0">
                <a:latin typeface="Calibri"/>
                <a:cs typeface="Calibri"/>
              </a:rPr>
              <a:t>Internationale</a:t>
            </a: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800" b="0" i="0">
                <a:solidFill>
                  <a:schemeClr val="tx1"/>
                </a:solidFill>
                <a:latin typeface="Calibri"/>
                <a:cs typeface="Calibri"/>
              </a:defRPr>
            </a:lvl1pPr>
          </a:lstStyle>
          <a:p>
            <a:pPr marL="12700">
              <a:lnSpc>
                <a:spcPts val="1810"/>
              </a:lnSpc>
            </a:pPr>
            <a:r>
              <a:rPr spc="-5" dirty="0"/>
              <a:t>HCA-16, Prague, Czech Republic, </a:t>
            </a:r>
            <a:r>
              <a:rPr dirty="0"/>
              <a:t>3 – 5 </a:t>
            </a:r>
            <a:r>
              <a:rPr spc="-5" dirty="0"/>
              <a:t>July</a:t>
            </a:r>
            <a:r>
              <a:rPr spc="-55" dirty="0"/>
              <a:t> </a:t>
            </a:r>
            <a:r>
              <a:rPr spc="-5" dirty="0"/>
              <a:t>2019</a:t>
            </a:r>
          </a:p>
        </p:txBody>
      </p:sp>
      <p:sp>
        <p:nvSpPr>
          <p:cNvPr id="3" name="Holder 3"/>
          <p:cNvSpPr>
            <a:spLocks noGrp="1"/>
          </p:cNvSpPr>
          <p:nvPr>
            <p:ph type="dt" sz="half" idx="6"/>
          </p:nvPr>
        </p:nvSpPr>
        <p:spPr/>
        <p:txBody>
          <a:bodyPr lIns="0" tIns="0" rIns="0" bIns="0"/>
          <a:lstStyle>
            <a:lvl1pPr>
              <a:defRPr sz="1200" b="0" i="0">
                <a:solidFill>
                  <a:schemeClr val="tx1"/>
                </a:solidFill>
                <a:latin typeface="Calibri"/>
                <a:cs typeface="Calibri"/>
              </a:defRPr>
            </a:lvl1pPr>
          </a:lstStyle>
          <a:p>
            <a:pPr algn="ctr">
              <a:lnSpc>
                <a:spcPts val="1240"/>
              </a:lnSpc>
            </a:pPr>
            <a:r>
              <a:rPr spc="-5" dirty="0"/>
              <a:t>International Hydrographic</a:t>
            </a:r>
            <a:r>
              <a:rPr spc="55" dirty="0"/>
              <a:t> </a:t>
            </a:r>
            <a:r>
              <a:rPr spc="-5" dirty="0"/>
              <a:t>Organization</a:t>
            </a:r>
          </a:p>
          <a:p>
            <a:pPr algn="ctr">
              <a:lnSpc>
                <a:spcPct val="100000"/>
              </a:lnSpc>
            </a:pPr>
            <a:r>
              <a:rPr i="1" spc="-10" dirty="0">
                <a:latin typeface="Calibri"/>
                <a:cs typeface="Calibri"/>
              </a:rPr>
              <a:t>Organisation Hydrographique</a:t>
            </a:r>
            <a:r>
              <a:rPr i="1" spc="85" dirty="0">
                <a:latin typeface="Calibri"/>
                <a:cs typeface="Calibri"/>
              </a:rPr>
              <a:t> </a:t>
            </a:r>
            <a:r>
              <a:rPr i="1" spc="-10" dirty="0">
                <a:latin typeface="Calibri"/>
                <a:cs typeface="Calibri"/>
              </a:rPr>
              <a:t>Internationale</a:t>
            </a: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685800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784225" y="250190"/>
            <a:ext cx="10623549" cy="635000"/>
          </a:xfrm>
          <a:prstGeom prst="rect">
            <a:avLst/>
          </a:prstGeom>
        </p:spPr>
        <p:txBody>
          <a:bodyPr wrap="square" lIns="0" tIns="0" rIns="0" bIns="0">
            <a:spAutoFit/>
          </a:bodyPr>
          <a:lstStyle>
            <a:lvl1pPr>
              <a:defRPr sz="4000" b="0" i="0" u="heavy">
                <a:solidFill>
                  <a:srgbClr val="0D57C3"/>
                </a:solidFill>
                <a:latin typeface="Calibri Light"/>
                <a:cs typeface="Calibri Light"/>
              </a:defRPr>
            </a:lvl1pPr>
          </a:lstStyle>
          <a:p>
            <a:endParaRPr/>
          </a:p>
        </p:txBody>
      </p:sp>
      <p:sp>
        <p:nvSpPr>
          <p:cNvPr id="3" name="Holder 3"/>
          <p:cNvSpPr>
            <a:spLocks noGrp="1"/>
          </p:cNvSpPr>
          <p:nvPr>
            <p:ph type="body" idx="1"/>
          </p:nvPr>
        </p:nvSpPr>
        <p:spPr>
          <a:xfrm>
            <a:off x="852169" y="2214879"/>
            <a:ext cx="10431780" cy="3517900"/>
          </a:xfrm>
          <a:prstGeom prst="rect">
            <a:avLst/>
          </a:prstGeom>
        </p:spPr>
        <p:txBody>
          <a:bodyPr wrap="square" lIns="0" tIns="0" rIns="0" bIns="0">
            <a:spAutoFit/>
          </a:bodyPr>
          <a:lstStyle>
            <a:lvl1pPr>
              <a:defRPr sz="28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4392929" y="6366509"/>
            <a:ext cx="4451984" cy="254000"/>
          </a:xfrm>
          <a:prstGeom prst="rect">
            <a:avLst/>
          </a:prstGeom>
        </p:spPr>
        <p:txBody>
          <a:bodyPr wrap="square" lIns="0" tIns="0" rIns="0" bIns="0">
            <a:spAutoFit/>
          </a:bodyPr>
          <a:lstStyle>
            <a:lvl1pPr>
              <a:defRPr sz="1800" b="0" i="0">
                <a:solidFill>
                  <a:schemeClr val="tx1"/>
                </a:solidFill>
                <a:latin typeface="Calibri"/>
                <a:cs typeface="Calibri"/>
              </a:defRPr>
            </a:lvl1pPr>
          </a:lstStyle>
          <a:p>
            <a:pPr marL="12700">
              <a:lnSpc>
                <a:spcPts val="1810"/>
              </a:lnSpc>
            </a:pPr>
            <a:r>
              <a:rPr spc="-5" dirty="0"/>
              <a:t>HCA-16, Prague, Czech Republic, </a:t>
            </a:r>
            <a:r>
              <a:rPr dirty="0"/>
              <a:t>3 – 5 </a:t>
            </a:r>
            <a:r>
              <a:rPr spc="-5" dirty="0"/>
              <a:t>July</a:t>
            </a:r>
            <a:r>
              <a:rPr spc="-55" dirty="0"/>
              <a:t> </a:t>
            </a:r>
            <a:r>
              <a:rPr spc="-5" dirty="0"/>
              <a:t>2019</a:t>
            </a:r>
          </a:p>
        </p:txBody>
      </p:sp>
      <p:sp>
        <p:nvSpPr>
          <p:cNvPr id="5" name="Holder 5"/>
          <p:cNvSpPr>
            <a:spLocks noGrp="1"/>
          </p:cNvSpPr>
          <p:nvPr>
            <p:ph type="dt" sz="half" idx="6"/>
          </p:nvPr>
        </p:nvSpPr>
        <p:spPr>
          <a:xfrm>
            <a:off x="924560" y="6305550"/>
            <a:ext cx="2764154" cy="360679"/>
          </a:xfrm>
          <a:prstGeom prst="rect">
            <a:avLst/>
          </a:prstGeom>
        </p:spPr>
        <p:txBody>
          <a:bodyPr wrap="square" lIns="0" tIns="0" rIns="0" bIns="0">
            <a:spAutoFit/>
          </a:bodyPr>
          <a:lstStyle>
            <a:lvl1pPr>
              <a:defRPr sz="1200" b="0" i="0">
                <a:solidFill>
                  <a:schemeClr val="tx1"/>
                </a:solidFill>
                <a:latin typeface="Calibri"/>
                <a:cs typeface="Calibri"/>
              </a:defRPr>
            </a:lvl1pPr>
          </a:lstStyle>
          <a:p>
            <a:pPr algn="ctr">
              <a:lnSpc>
                <a:spcPts val="1240"/>
              </a:lnSpc>
            </a:pPr>
            <a:r>
              <a:rPr spc="-5" dirty="0"/>
              <a:t>International Hydrographic</a:t>
            </a:r>
            <a:r>
              <a:rPr spc="55" dirty="0"/>
              <a:t> </a:t>
            </a:r>
            <a:r>
              <a:rPr spc="-5" dirty="0"/>
              <a:t>Organization</a:t>
            </a:r>
          </a:p>
          <a:p>
            <a:pPr algn="ctr">
              <a:lnSpc>
                <a:spcPct val="100000"/>
              </a:lnSpc>
            </a:pPr>
            <a:r>
              <a:rPr i="1" spc="-10" dirty="0">
                <a:latin typeface="Calibri"/>
                <a:cs typeface="Calibri"/>
              </a:rPr>
              <a:t>Organisation Hydrographique</a:t>
            </a:r>
            <a:r>
              <a:rPr i="1" spc="85" dirty="0">
                <a:latin typeface="Calibri"/>
                <a:cs typeface="Calibri"/>
              </a:rPr>
              <a:t> </a:t>
            </a:r>
            <a:r>
              <a:rPr i="1" spc="-10" dirty="0">
                <a:latin typeface="Calibri"/>
                <a:cs typeface="Calibri"/>
              </a:rPr>
              <a:t>Internationale</a:t>
            </a:r>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041390"/>
            <a:ext cx="12192000" cy="816610"/>
          </a:xfrm>
          <a:custGeom>
            <a:avLst/>
            <a:gdLst/>
            <a:ahLst/>
            <a:cxnLst/>
            <a:rect l="l" t="t" r="r" b="b"/>
            <a:pathLst>
              <a:path w="12192000" h="816609">
                <a:moveTo>
                  <a:pt x="12192000" y="816610"/>
                </a:moveTo>
                <a:lnTo>
                  <a:pt x="0" y="816610"/>
                </a:lnTo>
                <a:lnTo>
                  <a:pt x="0" y="0"/>
                </a:lnTo>
                <a:lnTo>
                  <a:pt x="12192000" y="0"/>
                </a:lnTo>
                <a:lnTo>
                  <a:pt x="12192000" y="816610"/>
                </a:lnTo>
                <a:close/>
              </a:path>
            </a:pathLst>
          </a:custGeom>
          <a:solidFill>
            <a:srgbClr val="FFFFFF"/>
          </a:solidFill>
        </p:spPr>
        <p:txBody>
          <a:bodyPr wrap="square" lIns="0" tIns="0" rIns="0" bIns="0" rtlCol="0"/>
          <a:lstStyle/>
          <a:p>
            <a:endParaRPr/>
          </a:p>
        </p:txBody>
      </p:sp>
      <p:sp>
        <p:nvSpPr>
          <p:cNvPr id="3" name="object 3"/>
          <p:cNvSpPr/>
          <p:nvPr/>
        </p:nvSpPr>
        <p:spPr>
          <a:xfrm>
            <a:off x="48897" y="6226175"/>
            <a:ext cx="941703" cy="447039"/>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2607310" y="486409"/>
            <a:ext cx="7349490" cy="452120"/>
          </a:xfrm>
          <a:prstGeom prst="rect">
            <a:avLst/>
          </a:prstGeom>
        </p:spPr>
        <p:txBody>
          <a:bodyPr vert="horz" wrap="square" lIns="0" tIns="12700" rIns="0" bIns="0" rtlCol="0">
            <a:spAutoFit/>
          </a:bodyPr>
          <a:lstStyle/>
          <a:p>
            <a:pPr marL="12700">
              <a:lnSpc>
                <a:spcPct val="100000"/>
              </a:lnSpc>
              <a:spcBef>
                <a:spcPts val="100"/>
              </a:spcBef>
            </a:pPr>
            <a:r>
              <a:rPr sz="2800" b="0" u="none" spc="-5" dirty="0">
                <a:solidFill>
                  <a:srgbClr val="000000"/>
                </a:solidFill>
                <a:latin typeface="Calibri"/>
                <a:cs typeface="Calibri"/>
              </a:rPr>
              <a:t>IHO </a:t>
            </a:r>
            <a:r>
              <a:rPr sz="2800" b="0" u="none" spc="-10" dirty="0">
                <a:solidFill>
                  <a:srgbClr val="000000"/>
                </a:solidFill>
                <a:latin typeface="Calibri"/>
                <a:cs typeface="Calibri"/>
              </a:rPr>
              <a:t>Hydrographic Commission </a:t>
            </a:r>
            <a:r>
              <a:rPr sz="2800" b="0" u="none" spc="-5" dirty="0">
                <a:solidFill>
                  <a:srgbClr val="000000"/>
                </a:solidFill>
                <a:latin typeface="Calibri"/>
                <a:cs typeface="Calibri"/>
              </a:rPr>
              <a:t>on Antarctica</a:t>
            </a:r>
            <a:r>
              <a:rPr sz="2800" b="0" u="none" spc="10" dirty="0">
                <a:solidFill>
                  <a:srgbClr val="000000"/>
                </a:solidFill>
                <a:latin typeface="Calibri"/>
                <a:cs typeface="Calibri"/>
              </a:rPr>
              <a:t> </a:t>
            </a:r>
            <a:r>
              <a:rPr sz="2800" b="0" u="none" spc="-10" dirty="0">
                <a:solidFill>
                  <a:srgbClr val="000000"/>
                </a:solidFill>
                <a:latin typeface="Calibri"/>
                <a:cs typeface="Calibri"/>
              </a:rPr>
              <a:t>(HCA)</a:t>
            </a:r>
            <a:endParaRPr sz="2800">
              <a:latin typeface="Calibri"/>
              <a:cs typeface="Calibri"/>
            </a:endParaRPr>
          </a:p>
        </p:txBody>
      </p:sp>
      <p:sp>
        <p:nvSpPr>
          <p:cNvPr id="6" name="object 6"/>
          <p:cNvSpPr txBox="1">
            <a:spLocks noGrp="1"/>
          </p:cNvSpPr>
          <p:nvPr>
            <p:ph type="dt" sz="half" idx="6"/>
          </p:nvPr>
        </p:nvSpPr>
        <p:spPr>
          <a:xfrm>
            <a:off x="990600" y="6305550"/>
            <a:ext cx="2764154" cy="360679"/>
          </a:xfrm>
          <a:prstGeom prst="rect">
            <a:avLst/>
          </a:prstGeom>
        </p:spPr>
        <p:txBody>
          <a:bodyPr vert="horz" wrap="square" lIns="0" tIns="0" rIns="0" bIns="0" rtlCol="0">
            <a:spAutoFit/>
          </a:bodyPr>
          <a:lstStyle/>
          <a:p>
            <a:pPr algn="ctr">
              <a:lnSpc>
                <a:spcPts val="1240"/>
              </a:lnSpc>
            </a:pPr>
            <a:r>
              <a:rPr spc="-5" dirty="0"/>
              <a:t>International Hydrographic</a:t>
            </a:r>
            <a:r>
              <a:rPr spc="55" dirty="0"/>
              <a:t> </a:t>
            </a:r>
            <a:r>
              <a:rPr spc="-5" dirty="0"/>
              <a:t>Organization</a:t>
            </a:r>
          </a:p>
          <a:p>
            <a:pPr algn="ctr">
              <a:lnSpc>
                <a:spcPct val="100000"/>
              </a:lnSpc>
            </a:pPr>
            <a:r>
              <a:rPr i="1" spc="-10" dirty="0">
                <a:latin typeface="Calibri"/>
                <a:cs typeface="Calibri"/>
              </a:rPr>
              <a:t>Organisation Hydrographique</a:t>
            </a:r>
            <a:r>
              <a:rPr i="1" spc="85" dirty="0">
                <a:latin typeface="Calibri"/>
                <a:cs typeface="Calibri"/>
              </a:rPr>
              <a:t> </a:t>
            </a:r>
            <a:r>
              <a:rPr i="1" spc="-10" dirty="0">
                <a:latin typeface="Calibri"/>
                <a:cs typeface="Calibri"/>
              </a:rPr>
              <a:t>Internationale</a:t>
            </a:r>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1810"/>
              </a:lnSpc>
            </a:pPr>
            <a:r>
              <a:rPr spc="-5" dirty="0"/>
              <a:t>HCA-16, Prague, Czech Republic, </a:t>
            </a:r>
            <a:r>
              <a:rPr dirty="0"/>
              <a:t>3 – 5 </a:t>
            </a:r>
            <a:r>
              <a:rPr spc="-5" dirty="0"/>
              <a:t>July</a:t>
            </a:r>
            <a:r>
              <a:rPr spc="-55" dirty="0"/>
              <a:t> </a:t>
            </a:r>
            <a:r>
              <a:rPr spc="-5" dirty="0"/>
              <a:t>2019</a:t>
            </a:r>
          </a:p>
        </p:txBody>
      </p:sp>
      <p:sp>
        <p:nvSpPr>
          <p:cNvPr id="5" name="object 5"/>
          <p:cNvSpPr txBox="1"/>
          <p:nvPr/>
        </p:nvSpPr>
        <p:spPr>
          <a:xfrm>
            <a:off x="0" y="2710179"/>
            <a:ext cx="12192000" cy="1502976"/>
          </a:xfrm>
          <a:prstGeom prst="rect">
            <a:avLst/>
          </a:prstGeom>
        </p:spPr>
        <p:txBody>
          <a:bodyPr vert="horz" wrap="square" lIns="0" tIns="12700" rIns="0" bIns="0" rtlCol="0">
            <a:spAutoFit/>
          </a:bodyPr>
          <a:lstStyle/>
          <a:p>
            <a:pPr marL="12700" algn="ctr">
              <a:lnSpc>
                <a:spcPct val="100000"/>
              </a:lnSpc>
              <a:spcBef>
                <a:spcPts val="100"/>
              </a:spcBef>
            </a:pPr>
            <a:r>
              <a:rPr sz="4800" b="0" spc="-10" dirty="0">
                <a:latin typeface="Calibri Light"/>
                <a:cs typeface="Calibri Light"/>
              </a:rPr>
              <a:t>National </a:t>
            </a:r>
            <a:r>
              <a:rPr sz="4800" b="0" spc="-5" dirty="0">
                <a:latin typeface="Calibri Light"/>
                <a:cs typeface="Calibri Light"/>
              </a:rPr>
              <a:t>Report </a:t>
            </a:r>
            <a:r>
              <a:rPr sz="4800" b="0" dirty="0">
                <a:latin typeface="Calibri Light"/>
                <a:cs typeface="Calibri Light"/>
              </a:rPr>
              <a:t>by</a:t>
            </a:r>
            <a:r>
              <a:rPr sz="4800" b="0" spc="-75" dirty="0">
                <a:latin typeface="Calibri Light"/>
                <a:cs typeface="Calibri Light"/>
              </a:rPr>
              <a:t> </a:t>
            </a:r>
            <a:endParaRPr lang="en-ZA" sz="4800" b="0" spc="-75" dirty="0" smtClean="0">
              <a:latin typeface="Calibri Light"/>
              <a:cs typeface="Calibri Light"/>
            </a:endParaRPr>
          </a:p>
          <a:p>
            <a:pPr marL="12700" algn="ctr">
              <a:lnSpc>
                <a:spcPct val="100000"/>
              </a:lnSpc>
              <a:spcBef>
                <a:spcPts val="100"/>
              </a:spcBef>
            </a:pPr>
            <a:r>
              <a:rPr lang="en-ZA" sz="4800" b="0" spc="-5" dirty="0" smtClean="0">
                <a:latin typeface="Calibri Light"/>
                <a:cs typeface="Calibri Light"/>
              </a:rPr>
              <a:t>South Africa</a:t>
            </a:r>
            <a:endParaRPr sz="4800" dirty="0">
              <a:latin typeface="Calibri Light"/>
              <a:cs typeface="Calibri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1530" y="891539"/>
            <a:ext cx="10568940" cy="8890"/>
          </a:xfrm>
          <a:custGeom>
            <a:avLst/>
            <a:gdLst/>
            <a:ahLst/>
            <a:cxnLst/>
            <a:rect l="l" t="t" r="r" b="b"/>
            <a:pathLst>
              <a:path w="10568940" h="8890">
                <a:moveTo>
                  <a:pt x="0" y="8889"/>
                </a:moveTo>
                <a:lnTo>
                  <a:pt x="10568940" y="0"/>
                </a:lnTo>
              </a:path>
            </a:pathLst>
          </a:custGeom>
          <a:ln w="28393">
            <a:solidFill>
              <a:srgbClr val="0D57C3"/>
            </a:solidFill>
          </a:ln>
        </p:spPr>
        <p:txBody>
          <a:bodyPr wrap="square" lIns="0" tIns="0" rIns="0" bIns="0" rtlCol="0"/>
          <a:lstStyle/>
          <a:p>
            <a:endParaRPr/>
          </a:p>
        </p:txBody>
      </p:sp>
      <p:sp>
        <p:nvSpPr>
          <p:cNvPr id="3" name="object 3"/>
          <p:cNvSpPr/>
          <p:nvPr/>
        </p:nvSpPr>
        <p:spPr>
          <a:xfrm>
            <a:off x="0" y="6040120"/>
            <a:ext cx="12192000" cy="817880"/>
          </a:xfrm>
          <a:custGeom>
            <a:avLst/>
            <a:gdLst/>
            <a:ahLst/>
            <a:cxnLst/>
            <a:rect l="l" t="t" r="r" b="b"/>
            <a:pathLst>
              <a:path w="12192000" h="817879">
                <a:moveTo>
                  <a:pt x="12192000" y="817879"/>
                </a:moveTo>
                <a:lnTo>
                  <a:pt x="0" y="817879"/>
                </a:lnTo>
                <a:lnTo>
                  <a:pt x="0" y="0"/>
                </a:lnTo>
                <a:lnTo>
                  <a:pt x="12192000" y="0"/>
                </a:lnTo>
                <a:lnTo>
                  <a:pt x="12192000" y="817879"/>
                </a:lnTo>
                <a:close/>
              </a:path>
            </a:pathLst>
          </a:custGeom>
          <a:solidFill>
            <a:srgbClr val="FFFFFF"/>
          </a:solidFill>
        </p:spPr>
        <p:txBody>
          <a:bodyPr wrap="square" lIns="0" tIns="0" rIns="0" bIns="0" rtlCol="0"/>
          <a:lstStyle/>
          <a:p>
            <a:endParaRPr/>
          </a:p>
        </p:txBody>
      </p:sp>
      <p:sp>
        <p:nvSpPr>
          <p:cNvPr id="5" name="object 5"/>
          <p:cNvSpPr txBox="1">
            <a:spLocks noGrp="1"/>
          </p:cNvSpPr>
          <p:nvPr>
            <p:ph type="title"/>
          </p:nvPr>
        </p:nvSpPr>
        <p:spPr>
          <a:xfrm>
            <a:off x="797559" y="252729"/>
            <a:ext cx="10288905" cy="574040"/>
          </a:xfrm>
          <a:prstGeom prst="rect">
            <a:avLst/>
          </a:prstGeom>
        </p:spPr>
        <p:txBody>
          <a:bodyPr vert="horz" wrap="square" lIns="0" tIns="12700" rIns="0" bIns="0" rtlCol="0">
            <a:spAutoFit/>
          </a:bodyPr>
          <a:lstStyle/>
          <a:p>
            <a:pPr marL="12700">
              <a:lnSpc>
                <a:spcPct val="100000"/>
              </a:lnSpc>
              <a:spcBef>
                <a:spcPts val="100"/>
              </a:spcBef>
            </a:pPr>
            <a:r>
              <a:rPr sz="3600" u="none" spc="-5" dirty="0"/>
              <a:t>Survey and charting </a:t>
            </a:r>
            <a:r>
              <a:rPr sz="3600" u="none" spc="-10" dirty="0"/>
              <a:t>progress </a:t>
            </a:r>
            <a:r>
              <a:rPr sz="3600" u="none" spc="-5" dirty="0"/>
              <a:t>in Antarctica since</a:t>
            </a:r>
            <a:r>
              <a:rPr sz="3600" u="none" spc="-10" dirty="0"/>
              <a:t> </a:t>
            </a:r>
            <a:r>
              <a:rPr sz="3600" u="none" spc="-5" dirty="0"/>
              <a:t>HCA-15</a:t>
            </a:r>
            <a:endParaRPr sz="3600"/>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2700">
              <a:lnSpc>
                <a:spcPts val="1810"/>
              </a:lnSpc>
            </a:pPr>
            <a:r>
              <a:rPr spc="-5" dirty="0"/>
              <a:t>HCA-16, Prague, Czech Republic, </a:t>
            </a:r>
            <a:r>
              <a:rPr dirty="0"/>
              <a:t>3 – 5 </a:t>
            </a:r>
            <a:r>
              <a:rPr spc="-5" dirty="0"/>
              <a:t>July</a:t>
            </a:r>
            <a:r>
              <a:rPr spc="-55" dirty="0"/>
              <a:t> </a:t>
            </a:r>
            <a:r>
              <a:rPr spc="-5" dirty="0"/>
              <a:t>2019</a:t>
            </a:r>
          </a:p>
        </p:txBody>
      </p:sp>
      <p:sp>
        <p:nvSpPr>
          <p:cNvPr id="9" name="Content Placeholder 2"/>
          <p:cNvSpPr txBox="1">
            <a:spLocks/>
          </p:cNvSpPr>
          <p:nvPr/>
        </p:nvSpPr>
        <p:spPr>
          <a:xfrm>
            <a:off x="691985" y="1314579"/>
            <a:ext cx="8188404" cy="45307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a:pPr>
            <a:r>
              <a:rPr lang="en-AU" sz="2400" dirty="0" smtClean="0"/>
              <a:t>No </a:t>
            </a:r>
            <a:r>
              <a:rPr lang="en-AU" sz="2400" dirty="0"/>
              <a:t>new INT, national, ENC charts </a:t>
            </a:r>
            <a:r>
              <a:rPr lang="en-AU" sz="2400" dirty="0" smtClean="0"/>
              <a:t>were produced in the reporting period</a:t>
            </a:r>
          </a:p>
          <a:p>
            <a:pPr algn="just">
              <a:defRPr/>
            </a:pPr>
            <a:r>
              <a:rPr lang="en-AU" sz="2400" dirty="0" smtClean="0"/>
              <a:t>The SA Navy did not conduct any Antarctic surveys in the reporting period</a:t>
            </a:r>
            <a:r>
              <a:rPr lang="en-AU" sz="2400" dirty="0">
                <a:solidFill>
                  <a:srgbClr val="FF0000"/>
                </a:solidFill>
              </a:rPr>
              <a:t> </a:t>
            </a:r>
            <a:endParaRPr lang="en-AU" sz="2400" dirty="0" smtClean="0">
              <a:solidFill>
                <a:srgbClr val="FF0000"/>
              </a:solidFill>
            </a:endParaRPr>
          </a:p>
          <a:p>
            <a:pPr algn="just">
              <a:defRPr/>
            </a:pPr>
            <a:r>
              <a:rPr lang="en-AU" sz="2400" dirty="0" smtClean="0"/>
              <a:t>No risk assessment studies were conducted</a:t>
            </a:r>
          </a:p>
          <a:p>
            <a:pPr algn="just">
              <a:defRPr/>
            </a:pPr>
            <a:r>
              <a:rPr lang="en-ZA" sz="2400" u="sng" dirty="0" smtClean="0"/>
              <a:t>New </a:t>
            </a:r>
            <a:r>
              <a:rPr lang="en-ZA" sz="2400" u="sng" dirty="0"/>
              <a:t>Technologies And /Or </a:t>
            </a:r>
            <a:r>
              <a:rPr lang="en-ZA" sz="2400" u="sng" dirty="0" smtClean="0"/>
              <a:t>Equipment</a:t>
            </a:r>
            <a:r>
              <a:rPr lang="en-ZA" sz="2400" dirty="0" smtClean="0"/>
              <a:t>: There </a:t>
            </a:r>
            <a:r>
              <a:rPr lang="en-ZA" sz="2400" dirty="0"/>
              <a:t>is currently a project underway for the replacement of the SAS PROTEA as well as the survey launches. </a:t>
            </a:r>
            <a:r>
              <a:rPr lang="en-ZA" sz="2400" dirty="0" smtClean="0"/>
              <a:t>She </a:t>
            </a:r>
            <a:r>
              <a:rPr lang="en-ZA" sz="2400" dirty="0"/>
              <a:t>will be able to assist in scientific and hydrographic missions to Antarctica and the Islands as she will also be strengthened for summer ice conditions. She will also be a platform to be used by other government departments should the need arise.</a:t>
            </a:r>
            <a:endParaRPr lang="en-AU" sz="2400" dirty="0" smtClean="0"/>
          </a:p>
        </p:txBody>
      </p:sp>
      <p:pic>
        <p:nvPicPr>
          <p:cNvPr id="10" name="Picture 2" descr="SAN 2004_NE 20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80389" y="1314579"/>
            <a:ext cx="3073615" cy="4559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object 3"/>
          <p:cNvSpPr/>
          <p:nvPr/>
        </p:nvSpPr>
        <p:spPr>
          <a:xfrm>
            <a:off x="48897" y="6226175"/>
            <a:ext cx="941703" cy="447039"/>
          </a:xfrm>
          <a:prstGeom prst="rect">
            <a:avLst/>
          </a:prstGeom>
          <a:blipFill>
            <a:blip r:embed="rId3" cstate="print"/>
            <a:stretch>
              <a:fillRect/>
            </a:stretch>
          </a:blipFill>
        </p:spPr>
        <p:txBody>
          <a:bodyPr wrap="square" lIns="0" tIns="0" rIns="0" bIns="0" rtlCol="0"/>
          <a:lstStyle/>
          <a:p>
            <a:endParaRPr/>
          </a:p>
        </p:txBody>
      </p:sp>
      <p:sp>
        <p:nvSpPr>
          <p:cNvPr id="12" name="object 6"/>
          <p:cNvSpPr txBox="1">
            <a:spLocks noGrp="1"/>
          </p:cNvSpPr>
          <p:nvPr>
            <p:ph type="dt" sz="half" idx="6"/>
          </p:nvPr>
        </p:nvSpPr>
        <p:spPr>
          <a:xfrm>
            <a:off x="990600" y="6305550"/>
            <a:ext cx="2764154" cy="360679"/>
          </a:xfrm>
          <a:prstGeom prst="rect">
            <a:avLst/>
          </a:prstGeom>
        </p:spPr>
        <p:txBody>
          <a:bodyPr vert="horz" wrap="square" lIns="0" tIns="0" rIns="0" bIns="0" rtlCol="0">
            <a:spAutoFit/>
          </a:bodyPr>
          <a:lstStyle/>
          <a:p>
            <a:pPr algn="ctr">
              <a:lnSpc>
                <a:spcPts val="1240"/>
              </a:lnSpc>
            </a:pPr>
            <a:r>
              <a:rPr spc="-5" dirty="0"/>
              <a:t>International Hydrographic</a:t>
            </a:r>
            <a:r>
              <a:rPr spc="55" dirty="0"/>
              <a:t> </a:t>
            </a:r>
            <a:r>
              <a:rPr spc="-5" dirty="0"/>
              <a:t>Organization</a:t>
            </a:r>
          </a:p>
          <a:p>
            <a:pPr algn="ctr">
              <a:lnSpc>
                <a:spcPct val="100000"/>
              </a:lnSpc>
            </a:pPr>
            <a:r>
              <a:rPr i="1" spc="-10" dirty="0">
                <a:latin typeface="Calibri"/>
                <a:cs typeface="Calibri"/>
              </a:rPr>
              <a:t>Organisation Hydrographique</a:t>
            </a:r>
            <a:r>
              <a:rPr i="1" spc="85" dirty="0">
                <a:latin typeface="Calibri"/>
                <a:cs typeface="Calibri"/>
              </a:rPr>
              <a:t> </a:t>
            </a:r>
            <a:r>
              <a:rPr i="1" spc="-10" dirty="0">
                <a:latin typeface="Calibri"/>
                <a:cs typeface="Calibri"/>
              </a:rPr>
              <a:t>Internationale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040120"/>
            <a:ext cx="12192000" cy="817880"/>
          </a:xfrm>
          <a:custGeom>
            <a:avLst/>
            <a:gdLst/>
            <a:ahLst/>
            <a:cxnLst/>
            <a:rect l="l" t="t" r="r" b="b"/>
            <a:pathLst>
              <a:path w="12192000" h="817879">
                <a:moveTo>
                  <a:pt x="12192000" y="817879"/>
                </a:moveTo>
                <a:lnTo>
                  <a:pt x="0" y="817879"/>
                </a:lnTo>
                <a:lnTo>
                  <a:pt x="0" y="0"/>
                </a:lnTo>
                <a:lnTo>
                  <a:pt x="12192000" y="0"/>
                </a:lnTo>
                <a:lnTo>
                  <a:pt x="12192000" y="817879"/>
                </a:lnTo>
                <a:close/>
              </a:path>
            </a:pathLst>
          </a:custGeom>
          <a:solidFill>
            <a:srgbClr val="FFFFFF"/>
          </a:solid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12700" rIns="0" bIns="0" rtlCol="0">
            <a:spAutoFit/>
          </a:bodyPr>
          <a:lstStyle/>
          <a:p>
            <a:pPr marL="36195">
              <a:lnSpc>
                <a:spcPct val="100000"/>
              </a:lnSpc>
              <a:spcBef>
                <a:spcPts val="100"/>
              </a:spcBef>
              <a:tabLst>
                <a:tab pos="10610215" algn="l"/>
              </a:tabLst>
            </a:pPr>
            <a:r>
              <a:rPr spc="-10" dirty="0"/>
              <a:t>Status </a:t>
            </a:r>
            <a:r>
              <a:rPr dirty="0"/>
              <a:t>of </a:t>
            </a:r>
            <a:r>
              <a:rPr spc="-5" dirty="0"/>
              <a:t>Relations with </a:t>
            </a:r>
            <a:r>
              <a:rPr spc="-10" dirty="0"/>
              <a:t>Other</a:t>
            </a:r>
            <a:r>
              <a:rPr spc="-35" dirty="0"/>
              <a:t> </a:t>
            </a:r>
            <a:r>
              <a:rPr spc="-5" dirty="0"/>
              <a:t>Organizations	</a:t>
            </a:r>
          </a:p>
        </p:txBody>
      </p:sp>
      <p:sp>
        <p:nvSpPr>
          <p:cNvPr id="10" name="object 10"/>
          <p:cNvSpPr txBox="1">
            <a:spLocks noGrp="1"/>
          </p:cNvSpPr>
          <p:nvPr>
            <p:ph type="ftr" sz="quarter" idx="5"/>
          </p:nvPr>
        </p:nvSpPr>
        <p:spPr>
          <a:prstGeom prst="rect">
            <a:avLst/>
          </a:prstGeom>
        </p:spPr>
        <p:txBody>
          <a:bodyPr vert="horz" wrap="square" lIns="0" tIns="0" rIns="0" bIns="0" rtlCol="0">
            <a:spAutoFit/>
          </a:bodyPr>
          <a:lstStyle/>
          <a:p>
            <a:pPr marL="12700">
              <a:lnSpc>
                <a:spcPts val="1810"/>
              </a:lnSpc>
            </a:pPr>
            <a:r>
              <a:rPr spc="-5" dirty="0"/>
              <a:t>HCA-16, Prague, Czech Republic, </a:t>
            </a:r>
            <a:r>
              <a:rPr dirty="0"/>
              <a:t>3 – 5 </a:t>
            </a:r>
            <a:r>
              <a:rPr spc="-5" dirty="0"/>
              <a:t>July</a:t>
            </a:r>
            <a:r>
              <a:rPr spc="-55" dirty="0"/>
              <a:t> </a:t>
            </a:r>
            <a:r>
              <a:rPr spc="-5" dirty="0"/>
              <a:t>2019</a:t>
            </a:r>
          </a:p>
        </p:txBody>
      </p:sp>
      <p:sp>
        <p:nvSpPr>
          <p:cNvPr id="12" name="Content Placeholder 2"/>
          <p:cNvSpPr txBox="1">
            <a:spLocks/>
          </p:cNvSpPr>
          <p:nvPr/>
        </p:nvSpPr>
        <p:spPr>
          <a:xfrm>
            <a:off x="691984" y="1314579"/>
            <a:ext cx="10715789" cy="45307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a:pPr>
            <a:r>
              <a:rPr lang="en-ZA" sz="2400" dirty="0"/>
              <a:t>SA’s polar issues are mainly administered through Department of International Relations &amp; Cooperation (DIRCO), Department of Environmental Affairs (DEA) and Department of Science &amp; Technology (DST). </a:t>
            </a:r>
            <a:r>
              <a:rPr lang="en-ZA" sz="2400" dirty="0" smtClean="0"/>
              <a:t>The </a:t>
            </a:r>
            <a:r>
              <a:rPr lang="en-ZA" sz="2400" dirty="0"/>
              <a:t>SANHO and the DEA recognizes the need to actively develop and maintain a working relationship for the mutual benefit of both organisations for the furtherance of maritime safety in the Antarctic and South African Islands, in the spirit of cooperative governance. </a:t>
            </a:r>
            <a:endParaRPr lang="en-ZA" sz="2400" dirty="0" smtClean="0"/>
          </a:p>
          <a:p>
            <a:pPr algn="just">
              <a:defRPr/>
            </a:pPr>
            <a:r>
              <a:rPr lang="en-ZA" sz="2400" dirty="0" smtClean="0"/>
              <a:t>This </a:t>
            </a:r>
            <a:r>
              <a:rPr lang="en-ZA" sz="2400" dirty="0"/>
              <a:t>relationship has been further strengthened during talks between the two departments with Terms of Reference drafted</a:t>
            </a:r>
            <a:r>
              <a:rPr lang="en-ZA" sz="2400" dirty="0" smtClean="0"/>
              <a:t>.</a:t>
            </a:r>
          </a:p>
          <a:p>
            <a:pPr algn="just">
              <a:defRPr/>
            </a:pPr>
            <a:r>
              <a:rPr lang="en-ZA" sz="2400" dirty="0" smtClean="0"/>
              <a:t>The DEA </a:t>
            </a:r>
            <a:r>
              <a:rPr lang="en-ZA" sz="2400" dirty="0"/>
              <a:t>also indicated there is currently a draft search and rescue/emergency plan between them and the South African Maritime Safety Authority (SAMSA), represented here by the Maritime rescue Coordination Centre (MRCC</a:t>
            </a:r>
            <a:r>
              <a:rPr lang="en-ZA" sz="2400" dirty="0" smtClean="0"/>
              <a:t>).</a:t>
            </a:r>
          </a:p>
        </p:txBody>
      </p:sp>
      <p:sp>
        <p:nvSpPr>
          <p:cNvPr id="13" name="object 3"/>
          <p:cNvSpPr/>
          <p:nvPr/>
        </p:nvSpPr>
        <p:spPr>
          <a:xfrm>
            <a:off x="48897" y="6226175"/>
            <a:ext cx="941703" cy="447039"/>
          </a:xfrm>
          <a:prstGeom prst="rect">
            <a:avLst/>
          </a:prstGeom>
          <a:blipFill>
            <a:blip r:embed="rId2" cstate="print"/>
            <a:stretch>
              <a:fillRect/>
            </a:stretch>
          </a:blipFill>
        </p:spPr>
        <p:txBody>
          <a:bodyPr wrap="square" lIns="0" tIns="0" rIns="0" bIns="0" rtlCol="0"/>
          <a:lstStyle/>
          <a:p>
            <a:endParaRPr/>
          </a:p>
        </p:txBody>
      </p:sp>
      <p:sp>
        <p:nvSpPr>
          <p:cNvPr id="14" name="object 6"/>
          <p:cNvSpPr txBox="1">
            <a:spLocks noGrp="1"/>
          </p:cNvSpPr>
          <p:nvPr>
            <p:ph type="dt" sz="half" idx="6"/>
          </p:nvPr>
        </p:nvSpPr>
        <p:spPr>
          <a:xfrm>
            <a:off x="990600" y="6305550"/>
            <a:ext cx="2764154" cy="360679"/>
          </a:xfrm>
          <a:prstGeom prst="rect">
            <a:avLst/>
          </a:prstGeom>
        </p:spPr>
        <p:txBody>
          <a:bodyPr vert="horz" wrap="square" lIns="0" tIns="0" rIns="0" bIns="0" rtlCol="0">
            <a:spAutoFit/>
          </a:bodyPr>
          <a:lstStyle/>
          <a:p>
            <a:pPr algn="ctr">
              <a:lnSpc>
                <a:spcPts val="1240"/>
              </a:lnSpc>
            </a:pPr>
            <a:r>
              <a:rPr spc="-5" dirty="0"/>
              <a:t>International Hydrographic</a:t>
            </a:r>
            <a:r>
              <a:rPr spc="55" dirty="0"/>
              <a:t> </a:t>
            </a:r>
            <a:r>
              <a:rPr spc="-5" dirty="0"/>
              <a:t>Organization</a:t>
            </a:r>
          </a:p>
          <a:p>
            <a:pPr algn="ctr">
              <a:lnSpc>
                <a:spcPct val="100000"/>
              </a:lnSpc>
            </a:pPr>
            <a:r>
              <a:rPr i="1" spc="-10" dirty="0">
                <a:latin typeface="Calibri"/>
                <a:cs typeface="Calibri"/>
              </a:rPr>
              <a:t>Organisation Hydrographique</a:t>
            </a:r>
            <a:r>
              <a:rPr i="1" spc="85" dirty="0">
                <a:latin typeface="Calibri"/>
                <a:cs typeface="Calibri"/>
              </a:rPr>
              <a:t> </a:t>
            </a:r>
            <a:r>
              <a:rPr i="1" spc="-10" dirty="0">
                <a:latin typeface="Calibri"/>
                <a:cs typeface="Calibri"/>
              </a:rPr>
              <a:t>Internationale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040120"/>
            <a:ext cx="12192000" cy="817880"/>
          </a:xfrm>
          <a:custGeom>
            <a:avLst/>
            <a:gdLst/>
            <a:ahLst/>
            <a:cxnLst/>
            <a:rect l="l" t="t" r="r" b="b"/>
            <a:pathLst>
              <a:path w="12192000" h="817879">
                <a:moveTo>
                  <a:pt x="12192000" y="817879"/>
                </a:moveTo>
                <a:lnTo>
                  <a:pt x="0" y="817879"/>
                </a:lnTo>
                <a:lnTo>
                  <a:pt x="0" y="0"/>
                </a:lnTo>
                <a:lnTo>
                  <a:pt x="12192000" y="0"/>
                </a:lnTo>
                <a:lnTo>
                  <a:pt x="12192000" y="817879"/>
                </a:lnTo>
                <a:close/>
              </a:path>
            </a:pathLst>
          </a:custGeom>
          <a:solidFill>
            <a:srgbClr val="FFFFFF"/>
          </a:solid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12700" rIns="0" bIns="0" rtlCol="0">
            <a:spAutoFit/>
          </a:bodyPr>
          <a:lstStyle/>
          <a:p>
            <a:pPr marL="36195">
              <a:lnSpc>
                <a:spcPct val="100000"/>
              </a:lnSpc>
              <a:spcBef>
                <a:spcPts val="100"/>
              </a:spcBef>
              <a:tabLst>
                <a:tab pos="10610215" algn="l"/>
              </a:tabLst>
            </a:pPr>
            <a:r>
              <a:rPr spc="-10" dirty="0"/>
              <a:t>Status </a:t>
            </a:r>
            <a:r>
              <a:rPr dirty="0"/>
              <a:t>of </a:t>
            </a:r>
            <a:r>
              <a:rPr spc="-5" dirty="0"/>
              <a:t>Relations with </a:t>
            </a:r>
            <a:r>
              <a:rPr spc="-10" dirty="0"/>
              <a:t>Other</a:t>
            </a:r>
            <a:r>
              <a:rPr spc="-35" dirty="0"/>
              <a:t> </a:t>
            </a:r>
            <a:r>
              <a:rPr spc="-5" dirty="0"/>
              <a:t>Organizations	</a:t>
            </a:r>
          </a:p>
        </p:txBody>
      </p:sp>
      <p:sp>
        <p:nvSpPr>
          <p:cNvPr id="10" name="object 10"/>
          <p:cNvSpPr txBox="1">
            <a:spLocks noGrp="1"/>
          </p:cNvSpPr>
          <p:nvPr>
            <p:ph type="ftr" sz="quarter" idx="5"/>
          </p:nvPr>
        </p:nvSpPr>
        <p:spPr>
          <a:prstGeom prst="rect">
            <a:avLst/>
          </a:prstGeom>
        </p:spPr>
        <p:txBody>
          <a:bodyPr vert="horz" wrap="square" lIns="0" tIns="0" rIns="0" bIns="0" rtlCol="0">
            <a:spAutoFit/>
          </a:bodyPr>
          <a:lstStyle/>
          <a:p>
            <a:pPr marL="12700">
              <a:lnSpc>
                <a:spcPts val="1810"/>
              </a:lnSpc>
            </a:pPr>
            <a:r>
              <a:rPr spc="-5" dirty="0"/>
              <a:t>HCA-16, Prague, Czech Republic, </a:t>
            </a:r>
            <a:r>
              <a:rPr dirty="0"/>
              <a:t>3 – 5 </a:t>
            </a:r>
            <a:r>
              <a:rPr spc="-5" dirty="0"/>
              <a:t>July</a:t>
            </a:r>
            <a:r>
              <a:rPr spc="-55" dirty="0"/>
              <a:t> </a:t>
            </a:r>
            <a:r>
              <a:rPr spc="-5" dirty="0"/>
              <a:t>2019</a:t>
            </a:r>
          </a:p>
        </p:txBody>
      </p:sp>
      <p:sp>
        <p:nvSpPr>
          <p:cNvPr id="12" name="Content Placeholder 2"/>
          <p:cNvSpPr txBox="1">
            <a:spLocks/>
          </p:cNvSpPr>
          <p:nvPr/>
        </p:nvSpPr>
        <p:spPr>
          <a:xfrm>
            <a:off x="691984" y="1314579"/>
            <a:ext cx="10715789" cy="45307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a:pPr>
            <a:r>
              <a:rPr lang="en-ZA" sz="2400" u="sng" dirty="0"/>
              <a:t>Offer of </a:t>
            </a:r>
            <a:r>
              <a:rPr lang="en-ZA" sz="2400" u="sng" dirty="0" err="1"/>
              <a:t>And/Or</a:t>
            </a:r>
            <a:r>
              <a:rPr lang="en-ZA" sz="2400" u="sng" dirty="0"/>
              <a:t> Demand For Capacity Building</a:t>
            </a:r>
            <a:r>
              <a:rPr lang="en-ZA" sz="2400" dirty="0"/>
              <a:t>. The bathymetric data within the area of the approaches to Dronning Maud Land is based on satellite derived altimetry and bathymetric contours from the Alfred-Wegener Institute, Germany and </a:t>
            </a:r>
            <a:r>
              <a:rPr lang="en-ZA" sz="2400" dirty="0" err="1"/>
              <a:t>trackline</a:t>
            </a:r>
            <a:r>
              <a:rPr lang="en-ZA" sz="2400" dirty="0"/>
              <a:t> bathymetric cruise data from the US National Geophysical Data Centre, Boulder, Colorado, USA (GEODAS) and the South African Department of Environment Affairs Directorate (DEA): Antarctica and Islands, Cape Town</a:t>
            </a:r>
            <a:r>
              <a:rPr lang="en-ZA" sz="2400" dirty="0" smtClean="0"/>
              <a:t>.</a:t>
            </a:r>
          </a:p>
          <a:p>
            <a:pPr algn="just">
              <a:defRPr/>
            </a:pPr>
            <a:r>
              <a:rPr lang="en-ZA" sz="2400" dirty="0" smtClean="0"/>
              <a:t>South </a:t>
            </a:r>
            <a:r>
              <a:rPr lang="en-ZA" sz="2400" dirty="0"/>
              <a:t>Africa welcomes any additional survey data including satellite imagery (geo-referenced) within their charting area from </a:t>
            </a:r>
            <a:r>
              <a:rPr lang="en-ZA" sz="2400" dirty="0" smtClean="0"/>
              <a:t>neighbouring </a:t>
            </a:r>
            <a:r>
              <a:rPr lang="en-ZA" sz="2400" dirty="0"/>
              <a:t>countries to update chart SAN 2004 (INT 9056) and ENC ZA300300</a:t>
            </a:r>
            <a:r>
              <a:rPr lang="en-ZA" sz="2400" dirty="0" smtClean="0"/>
              <a:t>.</a:t>
            </a:r>
            <a:endParaRPr lang="en-ZA" sz="2400" dirty="0"/>
          </a:p>
          <a:p>
            <a:pPr algn="just">
              <a:defRPr/>
            </a:pPr>
            <a:r>
              <a:rPr lang="en-ZA" sz="2400" u="sng" dirty="0" smtClean="0"/>
              <a:t>Training </a:t>
            </a:r>
            <a:r>
              <a:rPr lang="en-ZA" sz="2400" u="sng" dirty="0"/>
              <a:t>Received, Needed, Offered</a:t>
            </a:r>
            <a:r>
              <a:rPr lang="en-ZA" sz="2400" dirty="0"/>
              <a:t>. The Terms of Reference between the SANHO and the DEA makes provision for capacity building initiatives for the benefit of staff and personnel between the SANHO and DEA.</a:t>
            </a:r>
          </a:p>
        </p:txBody>
      </p:sp>
      <p:sp>
        <p:nvSpPr>
          <p:cNvPr id="8" name="object 3"/>
          <p:cNvSpPr/>
          <p:nvPr/>
        </p:nvSpPr>
        <p:spPr>
          <a:xfrm>
            <a:off x="48897" y="6226175"/>
            <a:ext cx="941703" cy="447039"/>
          </a:xfrm>
          <a:prstGeom prst="rect">
            <a:avLst/>
          </a:prstGeom>
          <a:blipFill>
            <a:blip r:embed="rId2" cstate="print"/>
            <a:stretch>
              <a:fillRect/>
            </a:stretch>
          </a:blipFill>
        </p:spPr>
        <p:txBody>
          <a:bodyPr wrap="square" lIns="0" tIns="0" rIns="0" bIns="0" rtlCol="0"/>
          <a:lstStyle/>
          <a:p>
            <a:endParaRPr/>
          </a:p>
        </p:txBody>
      </p:sp>
      <p:sp>
        <p:nvSpPr>
          <p:cNvPr id="11" name="object 6"/>
          <p:cNvSpPr txBox="1">
            <a:spLocks noGrp="1"/>
          </p:cNvSpPr>
          <p:nvPr>
            <p:ph type="dt" sz="half" idx="6"/>
          </p:nvPr>
        </p:nvSpPr>
        <p:spPr>
          <a:xfrm>
            <a:off x="990600" y="6305550"/>
            <a:ext cx="2764154" cy="360679"/>
          </a:xfrm>
          <a:prstGeom prst="rect">
            <a:avLst/>
          </a:prstGeom>
        </p:spPr>
        <p:txBody>
          <a:bodyPr vert="horz" wrap="square" lIns="0" tIns="0" rIns="0" bIns="0" rtlCol="0">
            <a:spAutoFit/>
          </a:bodyPr>
          <a:lstStyle/>
          <a:p>
            <a:pPr algn="ctr">
              <a:lnSpc>
                <a:spcPts val="1240"/>
              </a:lnSpc>
            </a:pPr>
            <a:r>
              <a:rPr spc="-5" dirty="0"/>
              <a:t>International Hydrographic</a:t>
            </a:r>
            <a:r>
              <a:rPr spc="55" dirty="0"/>
              <a:t> </a:t>
            </a:r>
            <a:r>
              <a:rPr spc="-5" dirty="0"/>
              <a:t>Organization</a:t>
            </a:r>
          </a:p>
          <a:p>
            <a:pPr algn="ctr">
              <a:lnSpc>
                <a:spcPct val="100000"/>
              </a:lnSpc>
            </a:pPr>
            <a:r>
              <a:rPr i="1" spc="-10" dirty="0">
                <a:latin typeface="Calibri"/>
                <a:cs typeface="Calibri"/>
              </a:rPr>
              <a:t>Organisation Hydrographique</a:t>
            </a:r>
            <a:r>
              <a:rPr i="1" spc="85" dirty="0">
                <a:latin typeface="Calibri"/>
                <a:cs typeface="Calibri"/>
              </a:rPr>
              <a:t> </a:t>
            </a:r>
            <a:r>
              <a:rPr i="1" spc="-10" dirty="0">
                <a:latin typeface="Calibri"/>
                <a:cs typeface="Calibri"/>
              </a:rPr>
              <a:t>Internationale</a:t>
            </a:r>
          </a:p>
        </p:txBody>
      </p:sp>
    </p:spTree>
    <p:extLst>
      <p:ext uri="{BB962C8B-B14F-4D97-AF65-F5344CB8AC3E}">
        <p14:creationId xmlns:p14="http://schemas.microsoft.com/office/powerpoint/2010/main" val="320901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040120"/>
            <a:ext cx="12192000" cy="817880"/>
          </a:xfrm>
          <a:custGeom>
            <a:avLst/>
            <a:gdLst/>
            <a:ahLst/>
            <a:cxnLst/>
            <a:rect l="l" t="t" r="r" b="b"/>
            <a:pathLst>
              <a:path w="12192000" h="817879">
                <a:moveTo>
                  <a:pt x="12192000" y="817879"/>
                </a:moveTo>
                <a:lnTo>
                  <a:pt x="0" y="817879"/>
                </a:lnTo>
                <a:lnTo>
                  <a:pt x="0" y="0"/>
                </a:lnTo>
                <a:lnTo>
                  <a:pt x="12192000" y="0"/>
                </a:lnTo>
                <a:lnTo>
                  <a:pt x="12192000" y="817879"/>
                </a:lnTo>
                <a:close/>
              </a:path>
            </a:pathLst>
          </a:custGeom>
          <a:solidFill>
            <a:srgbClr val="FFFFFF"/>
          </a:solidFill>
        </p:spPr>
        <p:txBody>
          <a:bodyPr wrap="square" lIns="0" tIns="0" rIns="0" bIns="0" rtlCol="0"/>
          <a:lstStyle/>
          <a:p>
            <a:endParaRPr/>
          </a:p>
        </p:txBody>
      </p:sp>
      <p:sp>
        <p:nvSpPr>
          <p:cNvPr id="4" name="object 4"/>
          <p:cNvSpPr txBox="1">
            <a:spLocks noGrp="1"/>
          </p:cNvSpPr>
          <p:nvPr>
            <p:ph type="title"/>
          </p:nvPr>
        </p:nvSpPr>
        <p:spPr>
          <a:xfrm>
            <a:off x="784225" y="250190"/>
            <a:ext cx="10623549" cy="628377"/>
          </a:xfrm>
          <a:prstGeom prst="rect">
            <a:avLst/>
          </a:prstGeom>
        </p:spPr>
        <p:txBody>
          <a:bodyPr vert="horz" wrap="square" lIns="0" tIns="12700" rIns="0" bIns="0" rtlCol="0">
            <a:spAutoFit/>
          </a:bodyPr>
          <a:lstStyle/>
          <a:p>
            <a:pPr marL="36195">
              <a:lnSpc>
                <a:spcPct val="100000"/>
              </a:lnSpc>
              <a:spcBef>
                <a:spcPts val="100"/>
              </a:spcBef>
              <a:tabLst>
                <a:tab pos="10610215" algn="l"/>
              </a:tabLst>
            </a:pPr>
            <a:r>
              <a:rPr spc="-10" dirty="0"/>
              <a:t>Planned </a:t>
            </a:r>
            <a:r>
              <a:rPr spc="-5" dirty="0"/>
              <a:t>Activities for</a:t>
            </a:r>
            <a:r>
              <a:rPr spc="-20" dirty="0"/>
              <a:t> </a:t>
            </a:r>
            <a:r>
              <a:rPr lang="en-ZA" spc="-5" dirty="0" smtClean="0"/>
              <a:t>2019/20</a:t>
            </a:r>
            <a:r>
              <a:rPr spc="-5" dirty="0"/>
              <a:t>	</a:t>
            </a:r>
          </a:p>
        </p:txBody>
      </p:sp>
      <p:sp>
        <p:nvSpPr>
          <p:cNvPr id="10" name="object 10"/>
          <p:cNvSpPr txBox="1">
            <a:spLocks noGrp="1"/>
          </p:cNvSpPr>
          <p:nvPr>
            <p:ph type="ftr" sz="quarter" idx="5"/>
          </p:nvPr>
        </p:nvSpPr>
        <p:spPr>
          <a:prstGeom prst="rect">
            <a:avLst/>
          </a:prstGeom>
        </p:spPr>
        <p:txBody>
          <a:bodyPr vert="horz" wrap="square" lIns="0" tIns="0" rIns="0" bIns="0" rtlCol="0">
            <a:spAutoFit/>
          </a:bodyPr>
          <a:lstStyle/>
          <a:p>
            <a:pPr marL="12700">
              <a:lnSpc>
                <a:spcPts val="1810"/>
              </a:lnSpc>
            </a:pPr>
            <a:r>
              <a:rPr spc="-5" dirty="0"/>
              <a:t>HCA-16, Prague, Czech Republic, </a:t>
            </a:r>
            <a:r>
              <a:rPr dirty="0"/>
              <a:t>3 – 5 </a:t>
            </a:r>
            <a:r>
              <a:rPr spc="-5" dirty="0"/>
              <a:t>July</a:t>
            </a:r>
            <a:r>
              <a:rPr spc="-55" dirty="0"/>
              <a:t> </a:t>
            </a:r>
            <a:r>
              <a:rPr spc="-5" dirty="0"/>
              <a:t>2019</a:t>
            </a:r>
          </a:p>
        </p:txBody>
      </p:sp>
      <p:sp>
        <p:nvSpPr>
          <p:cNvPr id="11" name="Content Placeholder 2"/>
          <p:cNvSpPr txBox="1">
            <a:spLocks/>
          </p:cNvSpPr>
          <p:nvPr/>
        </p:nvSpPr>
        <p:spPr>
          <a:xfrm>
            <a:off x="728870" y="1329899"/>
            <a:ext cx="7835900" cy="45307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AU" sz="2400" dirty="0" smtClean="0"/>
              <a:t>No new charts are planned for </a:t>
            </a:r>
            <a:r>
              <a:rPr lang="en-AU" sz="2400" dirty="0" smtClean="0"/>
              <a:t>2019/20</a:t>
            </a:r>
            <a:endParaRPr lang="en-AU" sz="2400" dirty="0" smtClean="0"/>
          </a:p>
          <a:p>
            <a:pPr>
              <a:defRPr/>
            </a:pPr>
            <a:r>
              <a:rPr lang="en-AU" sz="2400" dirty="0" smtClean="0"/>
              <a:t>No new SA Navy surveys </a:t>
            </a:r>
            <a:r>
              <a:rPr lang="en-AU" sz="2400" dirty="0"/>
              <a:t>are planned for </a:t>
            </a:r>
            <a:r>
              <a:rPr lang="en-AU" sz="2400" dirty="0"/>
              <a:t>2019/20</a:t>
            </a:r>
          </a:p>
        </p:txBody>
      </p:sp>
      <p:pic>
        <p:nvPicPr>
          <p:cNvPr id="12" name="Picture 2" descr="EN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1520" y="2698536"/>
            <a:ext cx="2190750" cy="307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bject 3"/>
          <p:cNvSpPr/>
          <p:nvPr/>
        </p:nvSpPr>
        <p:spPr>
          <a:xfrm>
            <a:off x="48897" y="6226175"/>
            <a:ext cx="941703" cy="447039"/>
          </a:xfrm>
          <a:prstGeom prst="rect">
            <a:avLst/>
          </a:prstGeom>
          <a:blipFill>
            <a:blip r:embed="rId3" cstate="print"/>
            <a:stretch>
              <a:fillRect/>
            </a:stretch>
          </a:blipFill>
        </p:spPr>
        <p:txBody>
          <a:bodyPr wrap="square" lIns="0" tIns="0" rIns="0" bIns="0" rtlCol="0"/>
          <a:lstStyle/>
          <a:p>
            <a:endParaRPr/>
          </a:p>
        </p:txBody>
      </p:sp>
      <p:sp>
        <p:nvSpPr>
          <p:cNvPr id="14" name="object 6"/>
          <p:cNvSpPr txBox="1">
            <a:spLocks noGrp="1"/>
          </p:cNvSpPr>
          <p:nvPr>
            <p:ph type="dt" sz="half" idx="6"/>
          </p:nvPr>
        </p:nvSpPr>
        <p:spPr>
          <a:xfrm>
            <a:off x="990600" y="6305550"/>
            <a:ext cx="2764154" cy="360679"/>
          </a:xfrm>
          <a:prstGeom prst="rect">
            <a:avLst/>
          </a:prstGeom>
        </p:spPr>
        <p:txBody>
          <a:bodyPr vert="horz" wrap="square" lIns="0" tIns="0" rIns="0" bIns="0" rtlCol="0">
            <a:spAutoFit/>
          </a:bodyPr>
          <a:lstStyle/>
          <a:p>
            <a:pPr algn="ctr">
              <a:lnSpc>
                <a:spcPts val="1240"/>
              </a:lnSpc>
            </a:pPr>
            <a:r>
              <a:rPr spc="-5" dirty="0"/>
              <a:t>International Hydrographic</a:t>
            </a:r>
            <a:r>
              <a:rPr spc="55" dirty="0"/>
              <a:t> </a:t>
            </a:r>
            <a:r>
              <a:rPr spc="-5" dirty="0"/>
              <a:t>Organization</a:t>
            </a:r>
          </a:p>
          <a:p>
            <a:pPr algn="ctr">
              <a:lnSpc>
                <a:spcPct val="100000"/>
              </a:lnSpc>
            </a:pPr>
            <a:r>
              <a:rPr i="1" spc="-10" dirty="0">
                <a:latin typeface="Calibri"/>
                <a:cs typeface="Calibri"/>
              </a:rPr>
              <a:t>Organisation Hydrographique</a:t>
            </a:r>
            <a:r>
              <a:rPr i="1" spc="85" dirty="0">
                <a:latin typeface="Calibri"/>
                <a:cs typeface="Calibri"/>
              </a:rPr>
              <a:t> </a:t>
            </a:r>
            <a:r>
              <a:rPr i="1" spc="-10" dirty="0">
                <a:latin typeface="Calibri"/>
                <a:cs typeface="Calibri"/>
              </a:rPr>
              <a:t>Internationale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040120"/>
            <a:ext cx="12192000" cy="817880"/>
          </a:xfrm>
          <a:custGeom>
            <a:avLst/>
            <a:gdLst/>
            <a:ahLst/>
            <a:cxnLst/>
            <a:rect l="l" t="t" r="r" b="b"/>
            <a:pathLst>
              <a:path w="12192000" h="817879">
                <a:moveTo>
                  <a:pt x="12192000" y="817879"/>
                </a:moveTo>
                <a:lnTo>
                  <a:pt x="0" y="817879"/>
                </a:lnTo>
                <a:lnTo>
                  <a:pt x="0" y="0"/>
                </a:lnTo>
                <a:lnTo>
                  <a:pt x="12192000" y="0"/>
                </a:lnTo>
                <a:lnTo>
                  <a:pt x="12192000" y="817879"/>
                </a:lnTo>
                <a:close/>
              </a:path>
            </a:pathLst>
          </a:custGeom>
          <a:solidFill>
            <a:srgbClr val="FFFFFF"/>
          </a:solid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12700" rIns="0" bIns="0" rtlCol="0">
            <a:spAutoFit/>
          </a:bodyPr>
          <a:lstStyle/>
          <a:p>
            <a:pPr marL="36195">
              <a:lnSpc>
                <a:spcPct val="100000"/>
              </a:lnSpc>
              <a:spcBef>
                <a:spcPts val="100"/>
              </a:spcBef>
              <a:tabLst>
                <a:tab pos="10610215" algn="l"/>
              </a:tabLst>
            </a:pPr>
            <a:r>
              <a:rPr spc="-5" dirty="0"/>
              <a:t>Any other </a:t>
            </a:r>
            <a:r>
              <a:rPr spc="-10" dirty="0"/>
              <a:t>matters </a:t>
            </a:r>
            <a:r>
              <a:rPr dirty="0"/>
              <a:t>of </a:t>
            </a:r>
            <a:r>
              <a:rPr spc="-5" dirty="0"/>
              <a:t>relevance to</a:t>
            </a:r>
            <a:r>
              <a:rPr spc="-80" dirty="0"/>
              <a:t> </a:t>
            </a:r>
            <a:r>
              <a:rPr spc="-5" dirty="0"/>
              <a:t>HCA	</a:t>
            </a:r>
          </a:p>
        </p:txBody>
      </p:sp>
      <p:sp>
        <p:nvSpPr>
          <p:cNvPr id="12" name="object 12"/>
          <p:cNvSpPr txBox="1">
            <a:spLocks noGrp="1"/>
          </p:cNvSpPr>
          <p:nvPr>
            <p:ph type="ftr" sz="quarter" idx="5"/>
          </p:nvPr>
        </p:nvSpPr>
        <p:spPr>
          <a:prstGeom prst="rect">
            <a:avLst/>
          </a:prstGeom>
        </p:spPr>
        <p:txBody>
          <a:bodyPr vert="horz" wrap="square" lIns="0" tIns="0" rIns="0" bIns="0" rtlCol="0">
            <a:spAutoFit/>
          </a:bodyPr>
          <a:lstStyle/>
          <a:p>
            <a:pPr marL="12700">
              <a:lnSpc>
                <a:spcPts val="1810"/>
              </a:lnSpc>
            </a:pPr>
            <a:r>
              <a:rPr spc="-5" dirty="0"/>
              <a:t>HCA-16, Prague, Czech Republic, </a:t>
            </a:r>
            <a:r>
              <a:rPr dirty="0"/>
              <a:t>3 – 5 </a:t>
            </a:r>
            <a:r>
              <a:rPr spc="-5" dirty="0"/>
              <a:t>July</a:t>
            </a:r>
            <a:r>
              <a:rPr spc="-55" dirty="0"/>
              <a:t> </a:t>
            </a:r>
            <a:r>
              <a:rPr spc="-5" dirty="0"/>
              <a:t>2019</a:t>
            </a:r>
          </a:p>
        </p:txBody>
      </p:sp>
      <p:sp>
        <p:nvSpPr>
          <p:cNvPr id="13" name="Content Placeholder 2"/>
          <p:cNvSpPr txBox="1">
            <a:spLocks/>
          </p:cNvSpPr>
          <p:nvPr/>
        </p:nvSpPr>
        <p:spPr>
          <a:xfrm>
            <a:off x="691984" y="1314579"/>
            <a:ext cx="10715789" cy="45307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a:pPr>
            <a:r>
              <a:rPr lang="en-ZA" sz="2400" u="sng" dirty="0"/>
              <a:t>Disaster Prevention</a:t>
            </a:r>
            <a:r>
              <a:rPr lang="en-ZA" sz="2400" dirty="0"/>
              <a:t>. South Africa is a signatory to the Antarctic Treat Consultative Meeting (ATCM), and as such, provides input regarding vessel traffic in the Antarctic region. The SA Agulhas II is viewed by the Hydrographer a source of AIS data while deployed in the Antarctic, and requested whether the Department of Environment Affairs Directorate (DEA) would be willing to share any AIS data for submission to the ATCM. </a:t>
            </a:r>
            <a:endParaRPr lang="en-ZA" sz="2400" dirty="0" smtClean="0"/>
          </a:p>
          <a:p>
            <a:pPr algn="just">
              <a:defRPr/>
            </a:pPr>
            <a:r>
              <a:rPr lang="en-ZA" sz="2400" dirty="0" smtClean="0"/>
              <a:t>The </a:t>
            </a:r>
            <a:r>
              <a:rPr lang="en-ZA" sz="2400" dirty="0"/>
              <a:t>DEA also indicated there is currently a draft search and rescue/emergency plan between them and the South African Maritime Safety Authority (SAMSA), represented here by the Maritime rescue Coordination Centre (MRCC</a:t>
            </a:r>
            <a:r>
              <a:rPr lang="en-ZA" sz="2400" dirty="0" smtClean="0"/>
              <a:t>).</a:t>
            </a:r>
          </a:p>
          <a:p>
            <a:pPr algn="just">
              <a:defRPr/>
            </a:pPr>
            <a:r>
              <a:rPr lang="en-ZA" sz="2400" u="sng" dirty="0"/>
              <a:t>Environmental Protection</a:t>
            </a:r>
            <a:r>
              <a:rPr lang="en-ZA" sz="2400" dirty="0"/>
              <a:t>. SANAE IV was recently inspected by Norway and was found generally compliant, but need to address energy efficiency and renewable energy, and reduce hazards resulting from current upgrading work, etc.</a:t>
            </a:r>
            <a:endParaRPr lang="en-AU" sz="2400" dirty="0" smtClean="0"/>
          </a:p>
        </p:txBody>
      </p:sp>
      <p:sp>
        <p:nvSpPr>
          <p:cNvPr id="14" name="object 3"/>
          <p:cNvSpPr/>
          <p:nvPr/>
        </p:nvSpPr>
        <p:spPr>
          <a:xfrm>
            <a:off x="48897" y="6226175"/>
            <a:ext cx="941703" cy="447039"/>
          </a:xfrm>
          <a:prstGeom prst="rect">
            <a:avLst/>
          </a:prstGeom>
          <a:blipFill>
            <a:blip r:embed="rId2" cstate="print"/>
            <a:stretch>
              <a:fillRect/>
            </a:stretch>
          </a:blipFill>
        </p:spPr>
        <p:txBody>
          <a:bodyPr wrap="square" lIns="0" tIns="0" rIns="0" bIns="0" rtlCol="0"/>
          <a:lstStyle/>
          <a:p>
            <a:endParaRPr/>
          </a:p>
        </p:txBody>
      </p:sp>
      <p:sp>
        <p:nvSpPr>
          <p:cNvPr id="15" name="object 6"/>
          <p:cNvSpPr txBox="1">
            <a:spLocks noGrp="1"/>
          </p:cNvSpPr>
          <p:nvPr>
            <p:ph type="dt" sz="half" idx="6"/>
          </p:nvPr>
        </p:nvSpPr>
        <p:spPr>
          <a:xfrm>
            <a:off x="990600" y="6305550"/>
            <a:ext cx="2764154" cy="360679"/>
          </a:xfrm>
          <a:prstGeom prst="rect">
            <a:avLst/>
          </a:prstGeom>
        </p:spPr>
        <p:txBody>
          <a:bodyPr vert="horz" wrap="square" lIns="0" tIns="0" rIns="0" bIns="0" rtlCol="0">
            <a:spAutoFit/>
          </a:bodyPr>
          <a:lstStyle/>
          <a:p>
            <a:pPr algn="ctr">
              <a:lnSpc>
                <a:spcPts val="1240"/>
              </a:lnSpc>
            </a:pPr>
            <a:r>
              <a:rPr spc="-5" dirty="0"/>
              <a:t>International Hydrographic</a:t>
            </a:r>
            <a:r>
              <a:rPr spc="55" dirty="0"/>
              <a:t> </a:t>
            </a:r>
            <a:r>
              <a:rPr spc="-5" dirty="0"/>
              <a:t>Organization</a:t>
            </a:r>
          </a:p>
          <a:p>
            <a:pPr algn="ctr">
              <a:lnSpc>
                <a:spcPct val="100000"/>
              </a:lnSpc>
            </a:pPr>
            <a:r>
              <a:rPr i="1" spc="-10" dirty="0">
                <a:latin typeface="Calibri"/>
                <a:cs typeface="Calibri"/>
              </a:rPr>
              <a:t>Organisation Hydrographique</a:t>
            </a:r>
            <a:r>
              <a:rPr i="1" spc="85" dirty="0">
                <a:latin typeface="Calibri"/>
                <a:cs typeface="Calibri"/>
              </a:rPr>
              <a:t> </a:t>
            </a:r>
            <a:r>
              <a:rPr i="1" spc="-10" dirty="0">
                <a:latin typeface="Calibri"/>
                <a:cs typeface="Calibri"/>
              </a:rPr>
              <a:t>Internationale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040120"/>
            <a:ext cx="12192000" cy="817880"/>
          </a:xfrm>
          <a:custGeom>
            <a:avLst/>
            <a:gdLst/>
            <a:ahLst/>
            <a:cxnLst/>
            <a:rect l="l" t="t" r="r" b="b"/>
            <a:pathLst>
              <a:path w="12192000" h="817879">
                <a:moveTo>
                  <a:pt x="12192000" y="817879"/>
                </a:moveTo>
                <a:lnTo>
                  <a:pt x="0" y="817879"/>
                </a:lnTo>
                <a:lnTo>
                  <a:pt x="0" y="0"/>
                </a:lnTo>
                <a:lnTo>
                  <a:pt x="12192000" y="0"/>
                </a:lnTo>
                <a:lnTo>
                  <a:pt x="12192000" y="817879"/>
                </a:lnTo>
                <a:close/>
              </a:path>
            </a:pathLst>
          </a:custGeom>
          <a:solidFill>
            <a:srgbClr val="FFFFFF"/>
          </a:solidFill>
        </p:spPr>
        <p:txBody>
          <a:bodyPr wrap="square" lIns="0" tIns="0" rIns="0" bIns="0" rtlCol="0"/>
          <a:lstStyle/>
          <a:p>
            <a:endParaRPr/>
          </a:p>
        </p:txBody>
      </p:sp>
      <p:sp>
        <p:nvSpPr>
          <p:cNvPr id="5" name="object 5"/>
          <p:cNvSpPr txBox="1">
            <a:spLocks noGrp="1"/>
          </p:cNvSpPr>
          <p:nvPr>
            <p:ph type="title"/>
          </p:nvPr>
        </p:nvSpPr>
        <p:spPr>
          <a:prstGeom prst="rect">
            <a:avLst/>
          </a:prstGeom>
        </p:spPr>
        <p:txBody>
          <a:bodyPr vert="horz" wrap="square" lIns="0" tIns="12700" rIns="0" bIns="0" rtlCol="0">
            <a:spAutoFit/>
          </a:bodyPr>
          <a:lstStyle/>
          <a:p>
            <a:pPr marL="36195">
              <a:lnSpc>
                <a:spcPct val="100000"/>
              </a:lnSpc>
              <a:spcBef>
                <a:spcPts val="100"/>
              </a:spcBef>
              <a:tabLst>
                <a:tab pos="10610215" algn="l"/>
              </a:tabLst>
            </a:pPr>
            <a:r>
              <a:rPr lang="en-ZA" spc="-5" dirty="0" smtClean="0"/>
              <a:t>Conclusion</a:t>
            </a:r>
            <a:r>
              <a:rPr spc="-5" dirty="0"/>
              <a:t>	</a:t>
            </a:r>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2700">
              <a:lnSpc>
                <a:spcPts val="1810"/>
              </a:lnSpc>
            </a:pPr>
            <a:r>
              <a:rPr spc="-5" dirty="0"/>
              <a:t>HCA-16, Prague, Czech Republic, </a:t>
            </a:r>
            <a:r>
              <a:rPr dirty="0"/>
              <a:t>3 – 5 </a:t>
            </a:r>
            <a:r>
              <a:rPr spc="-5" dirty="0"/>
              <a:t>July</a:t>
            </a:r>
            <a:r>
              <a:rPr spc="-55" dirty="0"/>
              <a:t> </a:t>
            </a:r>
            <a:r>
              <a:rPr spc="-5" dirty="0"/>
              <a:t>2019</a:t>
            </a:r>
          </a:p>
        </p:txBody>
      </p:sp>
      <p:sp>
        <p:nvSpPr>
          <p:cNvPr id="6" name="object 6"/>
          <p:cNvSpPr txBox="1"/>
          <p:nvPr/>
        </p:nvSpPr>
        <p:spPr>
          <a:xfrm>
            <a:off x="8854440" y="4834890"/>
            <a:ext cx="2322195" cy="635000"/>
          </a:xfrm>
          <a:prstGeom prst="rect">
            <a:avLst/>
          </a:prstGeom>
        </p:spPr>
        <p:txBody>
          <a:bodyPr vert="horz" wrap="square" lIns="0" tIns="12700" rIns="0" bIns="0" rtlCol="0">
            <a:spAutoFit/>
          </a:bodyPr>
          <a:lstStyle/>
          <a:p>
            <a:pPr marL="12700">
              <a:lnSpc>
                <a:spcPct val="100000"/>
              </a:lnSpc>
              <a:spcBef>
                <a:spcPts val="100"/>
              </a:spcBef>
            </a:pPr>
            <a:r>
              <a:rPr sz="4000" spc="-5" dirty="0">
                <a:latin typeface="Calibri"/>
                <a:cs typeface="Calibri"/>
              </a:rPr>
              <a:t>Thank</a:t>
            </a:r>
            <a:r>
              <a:rPr sz="4000" spc="-105" dirty="0">
                <a:latin typeface="Calibri"/>
                <a:cs typeface="Calibri"/>
              </a:rPr>
              <a:t> </a:t>
            </a:r>
            <a:r>
              <a:rPr sz="4000" spc="-5" dirty="0">
                <a:latin typeface="Calibri"/>
                <a:cs typeface="Calibri"/>
              </a:rPr>
              <a:t>you!</a:t>
            </a:r>
            <a:endParaRPr sz="4000">
              <a:latin typeface="Calibri"/>
              <a:cs typeface="Calibri"/>
            </a:endParaRPr>
          </a:p>
        </p:txBody>
      </p:sp>
      <p:sp>
        <p:nvSpPr>
          <p:cNvPr id="9" name="Content Placeholder 2"/>
          <p:cNvSpPr txBox="1">
            <a:spLocks/>
          </p:cNvSpPr>
          <p:nvPr/>
        </p:nvSpPr>
        <p:spPr>
          <a:xfrm>
            <a:off x="691984" y="1314579"/>
            <a:ext cx="10715789" cy="45307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a:pPr>
            <a:r>
              <a:rPr lang="en-ZA" sz="2400" dirty="0"/>
              <a:t>Particular Issues that may require HCA </a:t>
            </a:r>
            <a:r>
              <a:rPr lang="en-ZA" sz="2400" dirty="0" smtClean="0"/>
              <a:t>Consideration:</a:t>
            </a:r>
          </a:p>
          <a:p>
            <a:pPr lvl="1" algn="just">
              <a:defRPr/>
            </a:pPr>
            <a:r>
              <a:rPr lang="en-ZA" sz="2400" dirty="0" smtClean="0"/>
              <a:t>Invited </a:t>
            </a:r>
            <a:r>
              <a:rPr lang="en-ZA" sz="2400" dirty="0"/>
              <a:t>to take note of the report and the information provided</a:t>
            </a:r>
            <a:r>
              <a:rPr lang="en-ZA" sz="2400" dirty="0" smtClean="0"/>
              <a:t>.</a:t>
            </a:r>
          </a:p>
          <a:p>
            <a:pPr lvl="1" algn="just">
              <a:defRPr/>
            </a:pPr>
            <a:r>
              <a:rPr lang="en-ZA" sz="2400" dirty="0" smtClean="0"/>
              <a:t>Invited </a:t>
            </a:r>
            <a:r>
              <a:rPr lang="en-ZA" sz="2400" dirty="0"/>
              <a:t>to take any appropriate action deemed necessary.</a:t>
            </a: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103" y="3810000"/>
            <a:ext cx="4468669" cy="1991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SA Agulhas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99304" y="3151577"/>
            <a:ext cx="3706496" cy="2233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bject 3"/>
          <p:cNvSpPr/>
          <p:nvPr/>
        </p:nvSpPr>
        <p:spPr>
          <a:xfrm>
            <a:off x="48897" y="6226175"/>
            <a:ext cx="941703" cy="447039"/>
          </a:xfrm>
          <a:prstGeom prst="rect">
            <a:avLst/>
          </a:prstGeom>
          <a:blipFill>
            <a:blip r:embed="rId4" cstate="print"/>
            <a:stretch>
              <a:fillRect/>
            </a:stretch>
          </a:blipFill>
        </p:spPr>
        <p:txBody>
          <a:bodyPr wrap="square" lIns="0" tIns="0" rIns="0" bIns="0" rtlCol="0"/>
          <a:lstStyle/>
          <a:p>
            <a:endParaRPr/>
          </a:p>
        </p:txBody>
      </p:sp>
      <p:sp>
        <p:nvSpPr>
          <p:cNvPr id="13" name="object 6"/>
          <p:cNvSpPr txBox="1">
            <a:spLocks noGrp="1"/>
          </p:cNvSpPr>
          <p:nvPr>
            <p:ph type="dt" sz="half" idx="6"/>
          </p:nvPr>
        </p:nvSpPr>
        <p:spPr>
          <a:xfrm>
            <a:off x="990600" y="6305550"/>
            <a:ext cx="2764154" cy="360679"/>
          </a:xfrm>
          <a:prstGeom prst="rect">
            <a:avLst/>
          </a:prstGeom>
        </p:spPr>
        <p:txBody>
          <a:bodyPr vert="horz" wrap="square" lIns="0" tIns="0" rIns="0" bIns="0" rtlCol="0">
            <a:spAutoFit/>
          </a:bodyPr>
          <a:lstStyle/>
          <a:p>
            <a:pPr algn="ctr">
              <a:lnSpc>
                <a:spcPts val="1240"/>
              </a:lnSpc>
            </a:pPr>
            <a:r>
              <a:rPr spc="-5" dirty="0"/>
              <a:t>International Hydrographic</a:t>
            </a:r>
            <a:r>
              <a:rPr spc="55" dirty="0"/>
              <a:t> </a:t>
            </a:r>
            <a:r>
              <a:rPr spc="-5" dirty="0"/>
              <a:t>Organization</a:t>
            </a:r>
          </a:p>
          <a:p>
            <a:pPr algn="ctr">
              <a:lnSpc>
                <a:spcPct val="100000"/>
              </a:lnSpc>
            </a:pPr>
            <a:r>
              <a:rPr i="1" spc="-10" dirty="0">
                <a:latin typeface="Calibri"/>
                <a:cs typeface="Calibri"/>
              </a:rPr>
              <a:t>Organisation Hydrographique</a:t>
            </a:r>
            <a:r>
              <a:rPr i="1" spc="85" dirty="0">
                <a:latin typeface="Calibri"/>
                <a:cs typeface="Calibri"/>
              </a:rPr>
              <a:t> </a:t>
            </a:r>
            <a:r>
              <a:rPr i="1" spc="-10" dirty="0">
                <a:latin typeface="Calibri"/>
                <a:cs typeface="Calibri"/>
              </a:rPr>
              <a:t>Internationale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TotalTime>
  <Words>749</Words>
  <Application>Microsoft Office PowerPoint</Application>
  <PresentationFormat>Widescreen</PresentationFormat>
  <Paragraphs>49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IHO Hydrographic Commission on Antarctica (HCA)</vt:lpstr>
      <vt:lpstr>Survey and charting progress in Antarctica since HCA-15</vt:lpstr>
      <vt:lpstr>Status of Relations with Other Organizations </vt:lpstr>
      <vt:lpstr>Status of Relations with Other Organizations </vt:lpstr>
      <vt:lpstr>Planned Activities for 2019/20 </vt:lpstr>
      <vt:lpstr>Any other matters of relevance to HCA </vt:lpstr>
      <vt:lpstr>Conclusion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DTech</dc:creator>
  <cp:lastModifiedBy>THEUNISSEN C</cp:lastModifiedBy>
  <cp:revision>3</cp:revision>
  <dcterms:created xsi:type="dcterms:W3CDTF">2019-06-25T10:29:59Z</dcterms:created>
  <dcterms:modified xsi:type="dcterms:W3CDTF">2019-06-25T08:52:36Z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2019-05-23T00:00:00Z</vt:filetime>
  </property>
  <property fmtid="{D5CDD505-2E9C-101B-9397-08002B2CF9AE}" pid="3" name="Creator">
    <vt:lpwstr>Impress</vt:lpwstr>
  </property>
  <property fmtid="{D5CDD505-2E9C-101B-9397-08002B2CF9AE}" pid="4" name="LastSaved">
    <vt:filetime>2019-06-25T00:00:00Z</vt:filetime>
  </property>
</Properties>
</file>