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7" r:id="rId3"/>
    <p:sldMasterId id="2147483709" r:id="rId4"/>
  </p:sldMasterIdLst>
  <p:notesMasterIdLst>
    <p:notesMasterId r:id="rId23"/>
  </p:notesMasterIdLst>
  <p:sldIdLst>
    <p:sldId id="285" r:id="rId5"/>
    <p:sldId id="314" r:id="rId6"/>
    <p:sldId id="330" r:id="rId7"/>
    <p:sldId id="315" r:id="rId8"/>
    <p:sldId id="316" r:id="rId9"/>
    <p:sldId id="317" r:id="rId10"/>
    <p:sldId id="331" r:id="rId11"/>
    <p:sldId id="318" r:id="rId12"/>
    <p:sldId id="319" r:id="rId13"/>
    <p:sldId id="320" r:id="rId14"/>
    <p:sldId id="321" r:id="rId15"/>
    <p:sldId id="323" r:id="rId16"/>
    <p:sldId id="324" r:id="rId17"/>
    <p:sldId id="333" r:id="rId18"/>
    <p:sldId id="336" r:id="rId19"/>
    <p:sldId id="335" r:id="rId20"/>
    <p:sldId id="328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1C9B-78FF-4639-8571-D076D3CBD0C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9CE1-47DD-44FA-9C25-ECF1E2E4A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A75135-B327-44E9-BED9-579C12D3E79E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IALA is an NGO, and works for the benefit of its members.  </a:t>
            </a:r>
          </a:p>
          <a:p>
            <a:r>
              <a:rPr lang="en-GB" smtClean="0"/>
              <a:t>Stress that it is not-for-profit, secular and non-political.  </a:t>
            </a:r>
          </a:p>
          <a:p>
            <a:r>
              <a:rPr lang="en-GB" smtClean="0"/>
              <a:t>Provide a forum to share expertise and experiences</a:t>
            </a:r>
          </a:p>
          <a:p>
            <a:r>
              <a:rPr lang="en-GB" smtClean="0"/>
              <a:t>Safety and protection of the marine environment is the prime concern.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C890C-A472-7948-BD88-E407CB5895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9CE1-47DD-44FA-9C25-ECF1E2E4A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D5A-8688-4860-A67F-65D3B7CF02AB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4DB0-FE2B-458C-9AF2-25DD49703754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A7A-7065-4E58-A834-C23D7EEA9D4A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350" y="190500"/>
            <a:ext cx="7772400" cy="10112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60475" y="1484313"/>
            <a:ext cx="38100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2875" y="1484313"/>
            <a:ext cx="38100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08A0-98C2-43EB-836F-B355AA7610A5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15D8-7528-43EC-A8AF-7577E2542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4D21-3A14-48E0-B83E-E7F8831C82A3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1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28CB-B49D-4F4A-9111-64FCBCBDCFFC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8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2BE-3118-4D25-9906-733D19B56D28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1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7D5-EE24-496F-BDD0-819897111F8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4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30F-02D7-4095-95FE-FC8F5E62931B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4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32A6-3D42-4F5A-83FC-0239B520D493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6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7D33-FDCB-4E43-890F-B927EC0073B6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0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DBD-D7E8-4589-A01A-7C9C665D0FDC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1C79-9D76-42AF-8E4C-7D2F362B70F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10B-FDAD-4BB7-A395-15792C8B2F3B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6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E23-F97F-477E-BDC0-CB6578707A71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0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39A9-EF10-4862-AD8B-0A7C233AF6F4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4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6B50-2714-4BB1-ADE4-E1B50893617F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1B71-8B77-4B10-B129-0D2C4CD6165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6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8F88-BFB5-43B9-9BBA-F85CBC6CA41F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9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B181-1525-4B7A-9F55-4A5BF9CFCF7D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6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5BEB-D4E4-453E-8DF4-C08FA50ED8B4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2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A966-186F-4D03-8E92-B94678068E3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D1B4-45B2-49A7-98CB-5F808DD53D51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7100-3979-46E9-8C45-261AC0F0B4D8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22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85C8-CE5E-44D5-A52E-55A4AA75E455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96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B0AF-9AF6-40EC-8BAA-6F192AF2987B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7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B21F-4E65-4F19-BAFB-645CCA51852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26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FD43-C5A7-48A2-BB3E-7F01CDC4C326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62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C125-7493-4CDE-B48A-517DA9F34A27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6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6A3B-7D4E-4663-A4AD-79C9155E2D63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3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FC25-31A8-4BBF-A1A0-24F10E836B5F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1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2102-C94A-42B2-B748-C5232CA08B24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7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A7B0-1EF1-4F3B-B9C7-A7CF3DE3A492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EB1-439B-4627-8E7E-7E7CF3F67EBF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C3F6-BFD5-49C2-A9A1-443852A99523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2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FCCE-8B29-4BB3-9116-9C075389854F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53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665B-95AD-4785-9F1B-51D2B61F5C59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79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A35E-F234-4700-8065-9A229FD4113F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4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3CC8-DFD1-400B-8AF8-D96DD46E9AB5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0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3FB0-D120-45C5-A843-2EA801C4D35B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A6F-F2AC-40F7-BFD9-AEB2A2396BFC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5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C299-0FA8-4246-B513-0A8C9597FAF6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98A9-9021-4079-9D81-EE1422044BCF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5D4-4984-4C9E-9DE9-64D93F12E90D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A8B-1B87-4308-A646-0CB000309728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43F5-2A3F-4E91-AC5E-9A17713F6C2F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724B61-93E9-4992-9C46-E1FD605C1129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50331"/>
            <a:ext cx="755452" cy="1039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F7C4-565F-48C3-80F6-A2CEB93514F8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4B24-5B72-4A4B-AECC-1510258A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5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005C-F579-4CA3-8D84-69D07F836CCE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F4BE-2429-46FB-A9E5-A96A73D8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1CBF-BD14-455F-A4DF-675E19FF4449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MACHC 15 - IALA Update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7ED3-4758-4462-8C81-DF2EF0FD71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44825"/>
            <a:ext cx="704106" cy="9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851648" cy="4104456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Meso-American &amp; Caribbean Sea Hydrographic Commission</a:t>
            </a:r>
            <a:b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IALA and its Academy</a:t>
            </a:r>
            <a:b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Update </a:t>
            </a:r>
            <a:r>
              <a:rPr lang="en-GB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GB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GB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AU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7854696" cy="648072"/>
          </a:xfrm>
        </p:spPr>
        <p:txBody>
          <a:bodyPr/>
          <a:lstStyle/>
          <a:p>
            <a:r>
              <a:rPr lang="en-GB" dirty="0" smtClean="0"/>
              <a:t>Stephen </a:t>
            </a:r>
            <a:r>
              <a:rPr lang="en-GB" dirty="0"/>
              <a:t>Bennett; </a:t>
            </a:r>
            <a:r>
              <a:rPr lang="en-GB" dirty="0" smtClean="0"/>
              <a:t>Vice-Dean IALA WWA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567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Human Resource Responsibilities</a:t>
            </a:r>
            <a:br>
              <a:rPr lang="en-GB" sz="4000" dirty="0" smtClean="0"/>
            </a:br>
            <a:r>
              <a:rPr lang="en-GB" sz="4000" dirty="0" smtClean="0">
                <a:solidFill>
                  <a:srgbClr val="FF0000"/>
                </a:solidFill>
              </a:rPr>
              <a:t>IALA Recommendation E-141.2.1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National Competent Authority should:</a:t>
            </a:r>
          </a:p>
          <a:p>
            <a:pPr lvl="0" algn="just"/>
            <a:r>
              <a:rPr lang="en-GB" sz="3200" dirty="0" smtClean="0"/>
              <a:t>Ensure </a:t>
            </a:r>
            <a:r>
              <a:rPr lang="en-GB" sz="3200" dirty="0"/>
              <a:t>that the AtoN Authority is provided with </a:t>
            </a:r>
            <a:r>
              <a:rPr lang="en-GB" sz="3200" b="1" dirty="0"/>
              <a:t>sufficient staff, appropriately qualified, suitably trained and capable of performing the tasks required, </a:t>
            </a:r>
            <a:r>
              <a:rPr lang="en-GB" sz="3200" dirty="0"/>
              <a:t>taking into consideration the type of AtoN and the level of services to be </a:t>
            </a:r>
            <a:r>
              <a:rPr lang="en-GB" sz="3200" dirty="0" smtClean="0"/>
              <a:t>provided</a:t>
            </a:r>
            <a:endParaRPr lang="en-GB" sz="3200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BFCA-018F-494F-876D-0E33C39C00B2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65240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</a:bodyPr>
          <a:lstStyle/>
          <a:p>
            <a:r>
              <a:rPr lang="en-GB" dirty="0" smtClean="0"/>
              <a:t>Academy Training Deliverables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493632"/>
          </a:xfrm>
        </p:spPr>
        <p:txBody>
          <a:bodyPr/>
          <a:lstStyle/>
          <a:p>
            <a:pPr algn="ctr"/>
            <a:r>
              <a:rPr lang="en-GB" dirty="0" smtClean="0"/>
              <a:t>VTS Training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0" y="1340768"/>
            <a:ext cx="4041775" cy="561131"/>
          </a:xfrm>
        </p:spPr>
        <p:txBody>
          <a:bodyPr/>
          <a:lstStyle/>
          <a:p>
            <a:pPr algn="ctr"/>
            <a:r>
              <a:rPr lang="en-GB" dirty="0" smtClean="0"/>
              <a:t>AtoN Training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330824" cy="45875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IALA Rec V-103</a:t>
            </a:r>
          </a:p>
          <a:p>
            <a:pPr lvl="1"/>
            <a:r>
              <a:rPr lang="en-GB" sz="2600" dirty="0" smtClean="0"/>
              <a:t>V103-1 – operators</a:t>
            </a:r>
          </a:p>
          <a:p>
            <a:pPr lvl="1"/>
            <a:r>
              <a:rPr lang="en-GB" sz="2600" dirty="0" smtClean="0"/>
              <a:t>V103-2 – supervisors</a:t>
            </a:r>
          </a:p>
          <a:p>
            <a:pPr lvl="1"/>
            <a:r>
              <a:rPr lang="en-GB" sz="2600" dirty="0" smtClean="0"/>
              <a:t>V103-3 – OJT</a:t>
            </a:r>
          </a:p>
          <a:p>
            <a:pPr lvl="1"/>
            <a:r>
              <a:rPr lang="en-GB" sz="2600" dirty="0" smtClean="0"/>
              <a:t>V103-4 – OJT instructor</a:t>
            </a:r>
          </a:p>
          <a:p>
            <a:pPr marL="393192" lvl="1" indent="0">
              <a:buNone/>
            </a:pPr>
            <a:endParaRPr lang="en-GB" sz="2600" dirty="0" smtClean="0"/>
          </a:p>
          <a:p>
            <a:r>
              <a:rPr lang="en-GB" sz="2800" dirty="0" smtClean="0"/>
              <a:t>Delivered </a:t>
            </a:r>
            <a:r>
              <a:rPr lang="en-GB" sz="2800" dirty="0" smtClean="0">
                <a:solidFill>
                  <a:srgbClr val="FF0000"/>
                </a:solidFill>
              </a:rPr>
              <a:t>only</a:t>
            </a:r>
            <a:r>
              <a:rPr lang="en-GB" sz="2800" dirty="0" smtClean="0"/>
              <a:t> by ATOs</a:t>
            </a:r>
          </a:p>
          <a:p>
            <a:pPr marL="0" indent="0">
              <a:buNone/>
            </a:pPr>
            <a:r>
              <a:rPr lang="en-GB" sz="2800" dirty="0" smtClean="0"/>
              <a:t>(list on Academy webpage)</a:t>
            </a:r>
          </a:p>
          <a:p>
            <a:pPr marL="393192" lvl="1" indent="0">
              <a:buNone/>
            </a:pPr>
            <a:endParaRPr lang="en-GB" sz="2600" dirty="0" smtClean="0"/>
          </a:p>
          <a:p>
            <a:pPr lvl="1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60032" y="1844824"/>
            <a:ext cx="4041775" cy="458750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IALA Rec E-141</a:t>
            </a:r>
            <a:endParaRPr lang="en-GB" sz="2800" dirty="0"/>
          </a:p>
          <a:p>
            <a:r>
              <a:rPr lang="en-GB" sz="2000" b="1" dirty="0" smtClean="0"/>
              <a:t>AtoN Manager Syllabi</a:t>
            </a:r>
            <a:r>
              <a:rPr lang="en-GB" sz="2000" dirty="0"/>
              <a:t>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E141/1 – Level 1 AtoN Managers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Risk Management Workshops (IALA WWA.L1.3)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Introduction to e-Navigation (IALA WWA.L1.4)</a:t>
            </a:r>
          </a:p>
          <a:p>
            <a:pPr lvl="1"/>
            <a:r>
              <a:rPr lang="en-GB" dirty="0"/>
              <a:t>Historic Lighthouses </a:t>
            </a:r>
            <a:r>
              <a:rPr lang="en-GB" dirty="0" smtClean="0"/>
              <a:t>(IALA WWA.L1.5)</a:t>
            </a:r>
          </a:p>
          <a:p>
            <a:r>
              <a:rPr lang="en-GB" sz="2000" dirty="0" smtClean="0"/>
              <a:t> </a:t>
            </a:r>
            <a:r>
              <a:rPr lang="en-GB" sz="2000" b="1" dirty="0" smtClean="0"/>
              <a:t>AtoN Technician Syllabi:</a:t>
            </a:r>
          </a:p>
          <a:p>
            <a:pPr lvl="1"/>
            <a:r>
              <a:rPr lang="en-GB" sz="1800" dirty="0" smtClean="0"/>
              <a:t>IALA WWA.L2.0 – 33 model courses</a:t>
            </a:r>
          </a:p>
          <a:p>
            <a:pPr lvl="2"/>
            <a:endParaRPr lang="en-GB" sz="260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D85B-BFF0-40CD-A087-A9B242EA46BC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81889"/>
            <a:ext cx="6075586" cy="78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AtoN Training Update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6689348"/>
              </p:ext>
            </p:extLst>
          </p:nvPr>
        </p:nvGraphicFramePr>
        <p:xfrm>
          <a:off x="467544" y="1196752"/>
          <a:ext cx="4680520" cy="512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96"/>
                <a:gridCol w="1419496"/>
                <a:gridCol w="1152128"/>
              </a:tblGrid>
              <a:tr h="452106"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621076">
                <a:tc>
                  <a:txBody>
                    <a:bodyPr/>
                    <a:lstStyle/>
                    <a:p>
                      <a:r>
                        <a:rPr lang="en-GB" dirty="0" smtClean="0"/>
                        <a:t>L1 AtoN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IALA HQ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March</a:t>
                      </a:r>
                      <a:r>
                        <a:rPr lang="en-GB" baseline="0" dirty="0" smtClean="0"/>
                        <a:t> 2014</a:t>
                      </a:r>
                      <a:endParaRPr lang="en-GB" dirty="0"/>
                    </a:p>
                  </a:txBody>
                  <a:tcPr/>
                </a:tc>
              </a:tr>
              <a:tr h="621076">
                <a:tc>
                  <a:txBody>
                    <a:bodyPr/>
                    <a:lstStyle/>
                    <a:p>
                      <a:r>
                        <a:rPr lang="en-GB" dirty="0" smtClean="0"/>
                        <a:t>L1 AtoN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Brest; IALA HQ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 2014</a:t>
                      </a:r>
                      <a:endParaRPr lang="en-GB" dirty="0"/>
                    </a:p>
                  </a:txBody>
                  <a:tcPr/>
                </a:tc>
              </a:tr>
              <a:tr h="504897">
                <a:tc>
                  <a:txBody>
                    <a:bodyPr/>
                    <a:lstStyle/>
                    <a:p>
                      <a:r>
                        <a:rPr lang="en-GB" dirty="0" smtClean="0"/>
                        <a:t>Risk</a:t>
                      </a:r>
                      <a:r>
                        <a:rPr lang="en-GB" baseline="0" dirty="0" smtClean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Istanbul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 14</a:t>
                      </a:r>
                      <a:endParaRPr lang="en-GB" dirty="0"/>
                    </a:p>
                  </a:txBody>
                  <a:tcPr/>
                </a:tc>
              </a:tr>
              <a:tr h="35983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e-Nav intro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IALA HQ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Nov 14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7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L1 AtoN Manager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IALA HQ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July 2015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2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L1 AtoN Manager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Wenzhou China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Sep 2015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76">
                <a:tc>
                  <a:txBody>
                    <a:bodyPr/>
                    <a:lstStyle/>
                    <a:p>
                      <a:r>
                        <a:rPr lang="en-GB" dirty="0" smtClean="0"/>
                        <a:t>L1 AtoN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Brest; IALA HQ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 2015</a:t>
                      </a:r>
                      <a:endParaRPr lang="en-GB" dirty="0"/>
                    </a:p>
                  </a:txBody>
                  <a:tcPr/>
                </a:tc>
              </a:tr>
              <a:tr h="62107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Risk Management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Singapore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Oct 15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97" y="3645024"/>
            <a:ext cx="3570484" cy="26778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E747-5465-4184-AF1E-5DBA7CBC536D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464496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024336" cy="22682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Possible Training Hubs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2752" cy="44348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Strategy is to have </a:t>
            </a:r>
            <a:r>
              <a:rPr lang="en-GB" dirty="0" smtClean="0"/>
              <a:t>at least one Accredited Training </a:t>
            </a:r>
            <a:r>
              <a:rPr lang="en-GB" dirty="0"/>
              <a:t>Organization in each Target </a:t>
            </a:r>
            <a:r>
              <a:rPr lang="en-GB" dirty="0" smtClean="0"/>
              <a:t>Region</a:t>
            </a:r>
          </a:p>
          <a:p>
            <a:r>
              <a:rPr lang="en-GB" dirty="0" smtClean="0"/>
              <a:t>Some ATOs to develop as regional training hubs</a:t>
            </a:r>
          </a:p>
          <a:p>
            <a:r>
              <a:rPr lang="en-GB" dirty="0" smtClean="0"/>
              <a:t>IALA WWA to facilitate where requested through MOUs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1865050"/>
              </p:ext>
            </p:extLst>
          </p:nvPr>
        </p:nvGraphicFramePr>
        <p:xfrm>
          <a:off x="4355976" y="2348880"/>
          <a:ext cx="4258815" cy="345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05"/>
                <a:gridCol w="1419605"/>
                <a:gridCol w="1419605"/>
              </a:tblGrid>
              <a:tr h="443948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AtoN</a:t>
                      </a:r>
                      <a:endParaRPr lang="en-GB" dirty="0"/>
                    </a:p>
                  </a:txBody>
                  <a:tcPr/>
                </a:tc>
              </a:tr>
              <a:tr h="766266">
                <a:tc>
                  <a:txBody>
                    <a:bodyPr/>
                    <a:lstStyle/>
                    <a:p>
                      <a:r>
                        <a:rPr lang="en-GB" dirty="0" smtClean="0"/>
                        <a:t>Africa (A)</a:t>
                      </a:r>
                    </a:p>
                    <a:p>
                      <a:r>
                        <a:rPr lang="en-GB" dirty="0" smtClean="0"/>
                        <a:t>Africa</a:t>
                      </a:r>
                      <a:r>
                        <a:rPr lang="en-GB" baseline="0" dirty="0" smtClean="0"/>
                        <a:t> (F)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Abidjan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S.</a:t>
                      </a:r>
                      <a:r>
                        <a:rPr lang="en-GB" baseline="0" dirty="0" smtClean="0"/>
                        <a:t> Africa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443948">
                <a:tc>
                  <a:txBody>
                    <a:bodyPr/>
                    <a:lstStyle/>
                    <a:p>
                      <a:r>
                        <a:rPr lang="en-GB" dirty="0" smtClean="0"/>
                        <a:t>Near 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Oman</a:t>
                      </a:r>
                      <a:endParaRPr lang="en-GB" dirty="0"/>
                    </a:p>
                  </a:txBody>
                  <a:tcPr/>
                </a:tc>
              </a:tr>
              <a:tr h="766266">
                <a:tc>
                  <a:txBody>
                    <a:bodyPr/>
                    <a:lstStyle/>
                    <a:p>
                      <a:r>
                        <a:rPr lang="en-GB" dirty="0" smtClean="0"/>
                        <a:t>Far</a:t>
                      </a:r>
                      <a:r>
                        <a:rPr lang="en-GB" baseline="0" dirty="0" smtClean="0"/>
                        <a:t> 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Malaysia</a:t>
                      </a:r>
                    </a:p>
                    <a:p>
                      <a:r>
                        <a:rPr lang="en-GB" dirty="0" smtClean="0"/>
                        <a:t>Singapore</a:t>
                      </a:r>
                    </a:p>
                    <a:p>
                      <a:r>
                        <a:rPr lang="en-GB" dirty="0" smtClean="0"/>
                        <a:t>Japan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Malaysia</a:t>
                      </a:r>
                    </a:p>
                    <a:p>
                      <a:r>
                        <a:rPr lang="en-GB" dirty="0" smtClean="0"/>
                        <a:t>China</a:t>
                      </a:r>
                      <a:endParaRPr lang="en-GB" dirty="0"/>
                    </a:p>
                  </a:txBody>
                  <a:tcPr/>
                </a:tc>
              </a:tr>
              <a:tr h="443948">
                <a:tc>
                  <a:txBody>
                    <a:bodyPr/>
                    <a:lstStyle/>
                    <a:p>
                      <a:r>
                        <a:rPr lang="en-GB" dirty="0" smtClean="0"/>
                        <a:t>SW Pacific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Australia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Fiji (SPC)</a:t>
                      </a:r>
                      <a:endParaRPr lang="en-GB" dirty="0"/>
                    </a:p>
                  </a:txBody>
                  <a:tcPr/>
                </a:tc>
              </a:tr>
              <a:tr h="443948">
                <a:tc>
                  <a:txBody>
                    <a:bodyPr/>
                    <a:lstStyle/>
                    <a:p>
                      <a:r>
                        <a:rPr lang="en-GB" dirty="0" smtClean="0"/>
                        <a:t>MAC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DF42-1974-4C8B-83E3-06F1D3806D87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65240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CB Strategy  and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42276" cy="47549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Joint IHO/IALA capacity </a:t>
            </a:r>
            <a:r>
              <a:rPr lang="en-GB" dirty="0"/>
              <a:t>building </a:t>
            </a:r>
            <a:r>
              <a:rPr lang="en-GB" dirty="0" smtClean="0"/>
              <a:t>strategy</a:t>
            </a:r>
          </a:p>
          <a:p>
            <a:r>
              <a:rPr lang="en-GB" dirty="0" smtClean="0"/>
              <a:t>Stage </a:t>
            </a:r>
            <a:r>
              <a:rPr lang="en-GB" dirty="0"/>
              <a:t>1: Raising </a:t>
            </a:r>
            <a:r>
              <a:rPr lang="en-GB" dirty="0">
                <a:solidFill>
                  <a:srgbClr val="FF0000"/>
                </a:solidFill>
              </a:rPr>
              <a:t>AWARENESS</a:t>
            </a:r>
            <a:r>
              <a:rPr lang="en-GB" dirty="0"/>
              <a:t> through targeted “Level 1+” seminars</a:t>
            </a:r>
          </a:p>
          <a:p>
            <a:pPr lvl="1"/>
            <a:r>
              <a:rPr lang="en-GB" dirty="0" smtClean="0"/>
              <a:t>2012 delivered to </a:t>
            </a:r>
            <a:r>
              <a:rPr lang="en-GB" dirty="0" smtClean="0">
                <a:solidFill>
                  <a:srgbClr val="FF0000"/>
                </a:solidFill>
              </a:rPr>
              <a:t>74</a:t>
            </a:r>
            <a:r>
              <a:rPr lang="en-GB" dirty="0" smtClean="0"/>
              <a:t> delegates from 12 target States</a:t>
            </a:r>
          </a:p>
          <a:p>
            <a:pPr lvl="1"/>
            <a:r>
              <a:rPr lang="en-GB" dirty="0" smtClean="0"/>
              <a:t>2013 delivered to </a:t>
            </a:r>
            <a:r>
              <a:rPr lang="en-GB" dirty="0" smtClean="0">
                <a:solidFill>
                  <a:srgbClr val="FF0000"/>
                </a:solidFill>
              </a:rPr>
              <a:t>345</a:t>
            </a:r>
            <a:r>
              <a:rPr lang="en-GB" dirty="0" smtClean="0"/>
              <a:t> delegates from 40 target States</a:t>
            </a:r>
          </a:p>
          <a:p>
            <a:pPr lvl="1"/>
            <a:r>
              <a:rPr lang="en-GB" dirty="0" smtClean="0"/>
              <a:t>2014 delivered to </a:t>
            </a:r>
            <a:r>
              <a:rPr lang="en-GB" dirty="0" smtClean="0">
                <a:solidFill>
                  <a:srgbClr val="FF0000"/>
                </a:solidFill>
              </a:rPr>
              <a:t>524</a:t>
            </a:r>
            <a:r>
              <a:rPr lang="en-GB" dirty="0" smtClean="0"/>
              <a:t> delegates from 49 target States</a:t>
            </a:r>
          </a:p>
          <a:p>
            <a:pPr lvl="1"/>
            <a:r>
              <a:rPr lang="en-GB" dirty="0" smtClean="0"/>
              <a:t>2015 – Meso-American and Caribbean Sea Region – host nation being investigated</a:t>
            </a:r>
          </a:p>
          <a:p>
            <a:pPr marL="393192" lvl="1" indent="0">
              <a:buNone/>
            </a:pPr>
            <a:endParaRPr lang="en-GB" dirty="0" smtClean="0"/>
          </a:p>
          <a:p>
            <a:pPr lvl="1"/>
            <a:r>
              <a:rPr lang="en-GB" dirty="0"/>
              <a:t>Stage 2: Request by newly aware States for </a:t>
            </a:r>
            <a:r>
              <a:rPr lang="en-GB" dirty="0">
                <a:solidFill>
                  <a:srgbClr val="FF0000"/>
                </a:solidFill>
              </a:rPr>
              <a:t>ASSESSMENT</a:t>
            </a:r>
            <a:r>
              <a:rPr lang="en-GB" dirty="0"/>
              <a:t> of needs </a:t>
            </a:r>
            <a:endParaRPr lang="en-GB" dirty="0" smtClean="0"/>
          </a:p>
          <a:p>
            <a:pPr lvl="1"/>
            <a:r>
              <a:rPr lang="en-GB" b="1" dirty="0" smtClean="0"/>
              <a:t>Delivered by Academy Staff and IALA experts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953C-3DF3-4839-83F2-571359FBD3CA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r>
              <a:rPr lang="en-GB" dirty="0" smtClean="0"/>
              <a:t>MACHC 15 - IALA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9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 Technical Visits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Request from Competent Authority</a:t>
            </a:r>
          </a:p>
          <a:p>
            <a:r>
              <a:rPr lang="en-GB" dirty="0" smtClean="0"/>
              <a:t>5 - 8 day visit by 2 IALA experts</a:t>
            </a:r>
          </a:p>
          <a:p>
            <a:r>
              <a:rPr lang="en-GB" dirty="0" smtClean="0"/>
              <a:t>Confidential report with recommendations</a:t>
            </a:r>
          </a:p>
          <a:p>
            <a:r>
              <a:rPr lang="en-GB" dirty="0" smtClean="0"/>
              <a:t>Free of charge!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ADBD-D7E8-4589-A01A-7C9C665D0FDC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7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60"/>
            <a:ext cx="8229600" cy="5504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Capacity Building Deliverables – 2013-15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93082"/>
              </p:ext>
            </p:extLst>
          </p:nvPr>
        </p:nvGraphicFramePr>
        <p:xfrm>
          <a:off x="107504" y="1124744"/>
          <a:ext cx="792088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84176"/>
                <a:gridCol w="1656184"/>
                <a:gridCol w="2160240"/>
                <a:gridCol w="1584176"/>
              </a:tblGrid>
              <a:tr h="4446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</a:tr>
              <a:tr h="26034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Stage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Awareness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Mauritania</a:t>
                      </a:r>
                    </a:p>
                    <a:p>
                      <a:r>
                        <a:rPr lang="en-GB" sz="1600" dirty="0" smtClean="0"/>
                        <a:t>Myanmar</a:t>
                      </a:r>
                    </a:p>
                    <a:p>
                      <a:r>
                        <a:rPr lang="en-GB" sz="1600" dirty="0" smtClean="0"/>
                        <a:t>Riyadh</a:t>
                      </a:r>
                    </a:p>
                    <a:p>
                      <a:r>
                        <a:rPr lang="en-GB" sz="1600" dirty="0" smtClean="0"/>
                        <a:t>Mombasa</a:t>
                      </a:r>
                    </a:p>
                    <a:p>
                      <a:r>
                        <a:rPr lang="en-GB" sz="1600" dirty="0" smtClean="0"/>
                        <a:t>Indonesia - VTS</a:t>
                      </a:r>
                    </a:p>
                    <a:p>
                      <a:r>
                        <a:rPr lang="en-GB" sz="1600" dirty="0" smtClean="0"/>
                        <a:t>Bangkok</a:t>
                      </a:r>
                    </a:p>
                    <a:p>
                      <a:r>
                        <a:rPr lang="en-GB" sz="1600" dirty="0" smtClean="0"/>
                        <a:t>Singapore</a:t>
                      </a:r>
                    </a:p>
                    <a:p>
                      <a:r>
                        <a:rPr lang="en-GB" sz="1600" dirty="0" smtClean="0"/>
                        <a:t>Vanuatu</a:t>
                      </a:r>
                    </a:p>
                    <a:p>
                      <a:r>
                        <a:rPr lang="en-GB" sz="1600" dirty="0" smtClean="0"/>
                        <a:t>St Maarten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Abu Dhabi</a:t>
                      </a:r>
                    </a:p>
                    <a:p>
                      <a:r>
                        <a:rPr lang="en-GB" sz="1600" dirty="0" smtClean="0"/>
                        <a:t>Qatar</a:t>
                      </a:r>
                    </a:p>
                    <a:p>
                      <a:r>
                        <a:rPr lang="en-GB" sz="1600" dirty="0" smtClean="0"/>
                        <a:t>Kandla, India</a:t>
                      </a:r>
                    </a:p>
                    <a:p>
                      <a:r>
                        <a:rPr lang="en-GB" sz="1600" dirty="0" smtClean="0"/>
                        <a:t>Bangkok</a:t>
                      </a:r>
                    </a:p>
                    <a:p>
                      <a:r>
                        <a:rPr lang="en-GB" sz="1600" dirty="0" smtClean="0"/>
                        <a:t>Ghana</a:t>
                      </a:r>
                    </a:p>
                    <a:p>
                      <a:r>
                        <a:rPr lang="en-GB" sz="1600" dirty="0" smtClean="0"/>
                        <a:t>Mozambique</a:t>
                      </a:r>
                    </a:p>
                    <a:p>
                      <a:r>
                        <a:rPr lang="en-GB" sz="1600" dirty="0" smtClean="0"/>
                        <a:t>Indonesia</a:t>
                      </a:r>
                    </a:p>
                    <a:p>
                      <a:r>
                        <a:rPr lang="en-GB" sz="1600" dirty="0" smtClean="0"/>
                        <a:t>Japan</a:t>
                      </a:r>
                    </a:p>
                    <a:p>
                      <a:r>
                        <a:rPr lang="en-GB" sz="1600" dirty="0" smtClean="0"/>
                        <a:t>Malaysia</a:t>
                      </a:r>
                    </a:p>
                    <a:p>
                      <a:r>
                        <a:rPr lang="en-GB" sz="1600" dirty="0" smtClean="0"/>
                        <a:t>Mexico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Cook Is</a:t>
                      </a:r>
                    </a:p>
                    <a:p>
                      <a:r>
                        <a:rPr lang="en-GB" sz="1600" dirty="0" smtClean="0"/>
                        <a:t>Panama</a:t>
                      </a:r>
                    </a:p>
                    <a:p>
                      <a:r>
                        <a:rPr lang="en-GB" sz="1600" dirty="0" smtClean="0"/>
                        <a:t>West Africa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Timor Leste</a:t>
                      </a:r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Meso-America and Caribbean Sea region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525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Stage 2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Needs assessment technical</a:t>
                      </a:r>
                      <a:r>
                        <a:rPr lang="en-GB" sz="1600" baseline="0" dirty="0" smtClean="0"/>
                        <a:t> visits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Mauritius</a:t>
                      </a:r>
                    </a:p>
                    <a:p>
                      <a:r>
                        <a:rPr lang="en-GB" sz="1600" dirty="0" smtClean="0"/>
                        <a:t>Cameroon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Fiji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Comoros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Vietnam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Vietnam (N)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Trinidad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Brunei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Myanmar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Maldives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Ivory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Coast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Congo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Madagascar</a:t>
                      </a:r>
                    </a:p>
                    <a:p>
                      <a:r>
                        <a:rPr lang="en-GB" sz="1600" baseline="0" dirty="0" smtClean="0"/>
                        <a:t>Sri Lanka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53-556E-40B0-B88D-1235375E7FAE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Summary &amp; future planning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3068960"/>
            <a:ext cx="7348631" cy="3312367"/>
          </a:xfrm>
        </p:spPr>
        <p:txBody>
          <a:bodyPr>
            <a:normAutofit fontScale="85000" lnSpcReduction="20000"/>
          </a:bodyPr>
          <a:lstStyle/>
          <a:p>
            <a:endParaRPr lang="en-AU" dirty="0" smtClean="0"/>
          </a:p>
          <a:p>
            <a:r>
              <a:rPr lang="en-AU" dirty="0" smtClean="0"/>
              <a:t>2012 – 2014: IALA WWA original aims and objectives either achieved or exceeded</a:t>
            </a:r>
          </a:p>
          <a:p>
            <a:r>
              <a:rPr lang="en-AU" dirty="0" smtClean="0"/>
              <a:t>Final Stage </a:t>
            </a:r>
            <a:r>
              <a:rPr lang="en-AU" dirty="0"/>
              <a:t>1 </a:t>
            </a:r>
            <a:r>
              <a:rPr lang="en-AU" dirty="0">
                <a:solidFill>
                  <a:srgbClr val="FF0000"/>
                </a:solidFill>
              </a:rPr>
              <a:t>Awareness </a:t>
            </a:r>
            <a:r>
              <a:rPr lang="en-AU" dirty="0"/>
              <a:t>programme </a:t>
            </a:r>
            <a:r>
              <a:rPr lang="en-AU" dirty="0" smtClean="0"/>
              <a:t>to be held (hopefully) in the MACHC Region</a:t>
            </a:r>
            <a:endParaRPr lang="en-AU" dirty="0"/>
          </a:p>
          <a:p>
            <a:r>
              <a:rPr lang="en-AU" dirty="0"/>
              <a:t>Targeted Stage 1 missions/high level visits to individual key </a:t>
            </a:r>
            <a:r>
              <a:rPr lang="en-AU" dirty="0" smtClean="0"/>
              <a:t>States – e.g. Panama</a:t>
            </a:r>
            <a:endParaRPr lang="en-AU" dirty="0"/>
          </a:p>
          <a:p>
            <a:r>
              <a:rPr lang="en-AU" dirty="0"/>
              <a:t>Stage 2 technical needs </a:t>
            </a:r>
            <a:r>
              <a:rPr lang="en-AU" dirty="0">
                <a:solidFill>
                  <a:srgbClr val="FF0000"/>
                </a:solidFill>
              </a:rPr>
              <a:t>Assessment</a:t>
            </a:r>
            <a:r>
              <a:rPr lang="en-AU" dirty="0"/>
              <a:t> missions ramping up</a:t>
            </a:r>
          </a:p>
          <a:p>
            <a:r>
              <a:rPr lang="en-AU" dirty="0" smtClean="0"/>
              <a:t>Regional Training hubs being established in each Target Area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092699" cy="199775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2D20-5EF6-48A5-B618-83A9CFC10C74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398" y="611871"/>
            <a:ext cx="4079545" cy="2288983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/>
              <a:t>IALA WWA</a:t>
            </a:r>
            <a:endParaRPr lang="en-GB" sz="4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565636" cy="3720152"/>
          </a:xfrm>
        </p:spPr>
        <p:txBody>
          <a:bodyPr>
            <a:normAutofit/>
          </a:bodyPr>
          <a:lstStyle/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b="1" dirty="0" smtClean="0"/>
              <a:t>Questions?</a:t>
            </a:r>
            <a:endParaRPr lang="en-GB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AF6-646A-493C-9400-5EA015DCB045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21224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50">
            <a:off x="3780530" y="1671538"/>
            <a:ext cx="4204627" cy="315347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844824"/>
            <a:ext cx="8121650" cy="443084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GB" b="1" i="1" dirty="0" smtClean="0"/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GB" b="1" i="1" dirty="0" smtClean="0"/>
              <a:t>i</a:t>
            </a:r>
            <a:r>
              <a:rPr lang="en-GB" sz="2400" b="1" i="1" dirty="0" smtClean="0"/>
              <a:t>s an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GB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Technical Organization</a:t>
            </a:r>
            <a:r>
              <a:rPr lang="en-GB" sz="2400" b="1" i="1" dirty="0" smtClean="0"/>
              <a:t>, 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GB" sz="2400" b="1" i="1" dirty="0" smtClean="0"/>
              <a:t>created in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1957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GB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600" dirty="0" smtClean="0"/>
              <a:t>National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600" dirty="0" smtClean="0"/>
              <a:t>Associate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600" dirty="0" smtClean="0"/>
              <a:t>Industrial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600" dirty="0" smtClean="0"/>
              <a:t>Honorary </a:t>
            </a:r>
            <a:endParaRPr lang="en-GB" sz="2600" dirty="0"/>
          </a:p>
          <a:p>
            <a:pPr marL="342900" lvl="1" indent="-342900" eaLnBrk="1" hangingPunct="1">
              <a:lnSpc>
                <a:spcPct val="110000"/>
              </a:lnSpc>
              <a:buClr>
                <a:schemeClr val="tx2"/>
              </a:buClr>
              <a:buSzPct val="90000"/>
              <a:buFontTx/>
              <a:buNone/>
              <a:defRPr/>
            </a:pP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Competency</a:t>
            </a:r>
            <a:r>
              <a:rPr lang="en-GB" sz="2400" dirty="0" smtClean="0"/>
              <a:t> </a:t>
            </a:r>
            <a:r>
              <a:rPr lang="en-GB" sz="2000" dirty="0" smtClean="0"/>
              <a:t> : </a:t>
            </a:r>
            <a:r>
              <a:rPr lang="en-GB" sz="2600" dirty="0" smtClean="0"/>
              <a:t>All </a:t>
            </a:r>
            <a:r>
              <a:rPr lang="en-GB" sz="2600" dirty="0"/>
              <a:t>types of </a:t>
            </a:r>
            <a:r>
              <a:rPr lang="en-GB" sz="2600" dirty="0" smtClean="0"/>
              <a:t>AtoN</a:t>
            </a:r>
            <a:endParaRPr lang="en-GB" sz="2000" dirty="0" smtClean="0"/>
          </a:p>
          <a:p>
            <a:pPr eaLnBrk="1" hangingPunct="1">
              <a:lnSpc>
                <a:spcPct val="110000"/>
              </a:lnSpc>
              <a:buFont typeface="Symbol" pitchFamily="18" charset="2"/>
              <a:buNone/>
              <a:defRPr/>
            </a:pPr>
            <a:r>
              <a:rPr lang="en-GB" sz="2400" b="1" i="1" dirty="0" smtClean="0"/>
              <a:t>	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51" y="548680"/>
            <a:ext cx="8591550" cy="111110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dirty="0" smtClean="0"/>
              <a:t>IALA-AISM</a:t>
            </a: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381328"/>
            <a:ext cx="4648944" cy="3651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MACHC 15 - IALA Update</a:t>
            </a:r>
            <a:endParaRPr lang="en-GB" sz="1400" dirty="0" smtClean="0"/>
          </a:p>
        </p:txBody>
      </p:sp>
      <p:pic>
        <p:nvPicPr>
          <p:cNvPr id="8" name="Content Placeholder 6" descr="May 2011 16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2276872"/>
            <a:ext cx="4176464" cy="296436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52CFA-0744-44D1-BA3B-60C9E33151F9}" type="datetime4">
              <a:rPr lang="en-GB" smtClean="0"/>
              <a:t>12 December 2014</a:t>
            </a:fld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715D8-7528-43EC-A8AF-7577E2542F2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AtoN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Visual and Physical AtoN</a:t>
            </a:r>
          </a:p>
          <a:p>
            <a:pPr lvl="1"/>
            <a:r>
              <a:rPr lang="en-GB" dirty="0" smtClean="0"/>
              <a:t>Fixed AtoN</a:t>
            </a:r>
          </a:p>
          <a:p>
            <a:pPr lvl="1"/>
            <a:r>
              <a:rPr lang="en-GB" dirty="0" smtClean="0"/>
              <a:t>Floating AtoN</a:t>
            </a:r>
          </a:p>
          <a:p>
            <a:r>
              <a:rPr lang="en-GB" dirty="0" smtClean="0"/>
              <a:t>Audible Signals</a:t>
            </a:r>
          </a:p>
          <a:p>
            <a:pPr marL="393192" lvl="1" indent="0">
              <a:buNone/>
            </a:pPr>
            <a:endParaRPr lang="en-GB" dirty="0" smtClean="0"/>
          </a:p>
          <a:p>
            <a:r>
              <a:rPr lang="en-GB" dirty="0" smtClean="0"/>
              <a:t>Radionavigation AtoN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Vessel Traffic Services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50" y="608225"/>
            <a:ext cx="1730524" cy="23073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08F-CF00-48F6-84CC-FE5F0AABFC5B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6999" y="6356350"/>
            <a:ext cx="4209257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95" y="692696"/>
            <a:ext cx="1202048" cy="1648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92" y="3356992"/>
            <a:ext cx="1545365" cy="2183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22" y="4462885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78" y="3004778"/>
            <a:ext cx="2373214" cy="13843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09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en-GB" dirty="0" smtClean="0"/>
              <a:t>IALA Activity 2013 - 2014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43484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Enhancement of Committee Structure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18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Conference in A Coruña, Spain – May 2014</a:t>
            </a:r>
          </a:p>
          <a:p>
            <a:endParaRPr lang="en-GB" sz="2400" dirty="0" smtClean="0"/>
          </a:p>
          <a:p>
            <a:r>
              <a:rPr lang="en-GB" sz="2400" dirty="0" smtClean="0"/>
              <a:t>Assembly approval for IGO status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Reinforcement of IMO and IHO relationship – “Delivering as One”</a:t>
            </a:r>
          </a:p>
          <a:p>
            <a:r>
              <a:rPr lang="en-GB" sz="2400" dirty="0" smtClean="0"/>
              <a:t>New Secretary General – </a:t>
            </a:r>
            <a:r>
              <a:rPr lang="en-GB" b="1" dirty="0" smtClean="0"/>
              <a:t>Francis </a:t>
            </a:r>
            <a:r>
              <a:rPr lang="en-GB" b="1" dirty="0"/>
              <a:t>Zachariae</a:t>
            </a:r>
            <a:r>
              <a:rPr lang="en-GB" b="1" dirty="0" smtClean="0"/>
              <a:t> </a:t>
            </a:r>
            <a:r>
              <a:rPr lang="en-GB" sz="2400" dirty="0" smtClean="0"/>
              <a:t>(Feb 2015)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303220" cy="28681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53E-5F3D-4247-9A70-5E89DC9F7A35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93232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42276" cy="1435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IALA World-Wide Academy “The Academy”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92896"/>
            <a:ext cx="8042276" cy="40222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i="1" dirty="0"/>
              <a:t>The IALA World-Wide Academy is the vehicle by which IALA delivers training and capacity </a:t>
            </a:r>
            <a:r>
              <a:rPr lang="en-US" sz="2800" i="1" dirty="0" smtClean="0"/>
              <a:t>building”</a:t>
            </a:r>
          </a:p>
          <a:p>
            <a:r>
              <a:rPr lang="en-AU" sz="2800" dirty="0" smtClean="0"/>
              <a:t>Independently funded by donations and support</a:t>
            </a:r>
          </a:p>
          <a:p>
            <a:r>
              <a:rPr lang="en-AU" sz="2800" dirty="0" smtClean="0"/>
              <a:t>Success 2012-2014 exceeded expectations</a:t>
            </a:r>
          </a:p>
          <a:p>
            <a:r>
              <a:rPr lang="en-AU" sz="2800" dirty="0" smtClean="0"/>
              <a:t>International demand for an expanding training and capacity building programme</a:t>
            </a:r>
          </a:p>
          <a:p>
            <a:r>
              <a:rPr lang="en-AU" sz="2800" dirty="0" smtClean="0"/>
              <a:t>New full time staff member from 1 March 2015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D13B-9C06-41D4-BFF7-5A6E51881CD9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GB" dirty="0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Capacity Building Regions</a:t>
            </a:r>
            <a:br>
              <a:rPr lang="en-GB" dirty="0" smtClean="0"/>
            </a:br>
            <a:r>
              <a:rPr lang="en-GB" dirty="0" smtClean="0"/>
              <a:t>2012 - 2014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9264540"/>
              </p:ext>
            </p:extLst>
          </p:nvPr>
        </p:nvGraphicFramePr>
        <p:xfrm>
          <a:off x="467544" y="2132856"/>
          <a:ext cx="4176464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50"/>
                <a:gridCol w="10799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States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East Asia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North Indian Ocean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Eastern</a:t>
                      </a:r>
                      <a:r>
                        <a:rPr lang="en-GB" baseline="0" dirty="0" smtClean="0"/>
                        <a:t> Atlantic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Southern Africa and Islands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Meso-America and Caribbean –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largest number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South-west Pacific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ROPME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 Target</a:t>
                      </a:r>
                      <a:r>
                        <a:rPr lang="en-GB" b="1" baseline="0" dirty="0" smtClean="0"/>
                        <a:t> States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78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51753" cy="311381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670-D28C-4389-A078-1BC004C1FB3D}" type="datetime4">
              <a:rPr lang="en-GB" smtClean="0"/>
              <a:t>12 December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65240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50300" cy="971924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Capacity Building – Master Plan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608083"/>
            <a:ext cx="5080562" cy="4792716"/>
          </a:xfrm>
        </p:spPr>
        <p:txBody>
          <a:bodyPr>
            <a:noAutofit/>
          </a:bodyPr>
          <a:lstStyle/>
          <a:p>
            <a:r>
              <a:rPr lang="en-GB" sz="2400" dirty="0" smtClean="0"/>
              <a:t>Success 2012 – 2014 resulted in removal of 9 States </a:t>
            </a:r>
            <a:r>
              <a:rPr lang="en-GB" sz="2400" dirty="0"/>
              <a:t>from </a:t>
            </a:r>
            <a:r>
              <a:rPr lang="en-GB" sz="2400" dirty="0" smtClean="0"/>
              <a:t>2012 target list</a:t>
            </a:r>
          </a:p>
          <a:p>
            <a:r>
              <a:rPr lang="en-GB" sz="2400" dirty="0" smtClean="0"/>
              <a:t>Demand for Stage 2 visits training increasing</a:t>
            </a:r>
            <a:endParaRPr lang="en-GB" sz="2400" dirty="0"/>
          </a:p>
          <a:p>
            <a:r>
              <a:rPr lang="en-GB" sz="2400" dirty="0" smtClean="0"/>
              <a:t>Increased demand required new Master Plan </a:t>
            </a:r>
            <a:r>
              <a:rPr lang="en-GB" sz="2400" dirty="0"/>
              <a:t>2015 </a:t>
            </a:r>
            <a:r>
              <a:rPr lang="en-GB" sz="2400" dirty="0" smtClean="0"/>
              <a:t>– 2018 (on website)</a:t>
            </a:r>
          </a:p>
          <a:p>
            <a:r>
              <a:rPr lang="en-GB" sz="2400" dirty="0" smtClean="0"/>
              <a:t>Review of target States based on least developed and developing nations resulted in new total of </a:t>
            </a:r>
            <a:r>
              <a:rPr lang="en-GB" sz="2400" dirty="0" smtClean="0">
                <a:solidFill>
                  <a:srgbClr val="FF0000"/>
                </a:solidFill>
              </a:rPr>
              <a:t>69</a:t>
            </a:r>
            <a:r>
              <a:rPr lang="en-GB" sz="2400" dirty="0" smtClean="0"/>
              <a:t> target States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171" y="2585656"/>
            <a:ext cx="3162029" cy="22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B8D2-6221-46EB-9B79-CF271FE360A6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65240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States 2015 - 2019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8292117"/>
              </p:ext>
            </p:extLst>
          </p:nvPr>
        </p:nvGraphicFramePr>
        <p:xfrm>
          <a:off x="323528" y="2204864"/>
          <a:ext cx="3395661" cy="350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012"/>
                <a:gridCol w="12566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States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Africa Anglophone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Africa Francophone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Near 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Far East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1889">
                <a:tc>
                  <a:txBody>
                    <a:bodyPr/>
                    <a:lstStyle/>
                    <a:p>
                      <a:r>
                        <a:rPr lang="en-GB" dirty="0" smtClean="0"/>
                        <a:t>South West Pacific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Meso America and Caribbean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69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87C-0B4A-4BAE-AA76-FEC7086392E7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281264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687" y="1619113"/>
            <a:ext cx="3425494" cy="4741012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772400" cy="744112"/>
          </a:xfrm>
        </p:spPr>
        <p:txBody>
          <a:bodyPr/>
          <a:lstStyle/>
          <a:p>
            <a:r>
              <a:rPr lang="en-GB" dirty="0" smtClean="0"/>
              <a:t>Academy Deliverable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Training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7F-F6FB-4CDE-B2D2-C1B4BAC647C2}" type="datetime4">
              <a:rPr lang="en-GB" smtClean="0"/>
              <a:t>12 December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GB" smtClean="0"/>
              <a:t>MACHC 15 - IALA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808820"/>
            <a:ext cx="5424603" cy="40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1548</TotalTime>
  <Words>954</Words>
  <Application>Microsoft Office PowerPoint</Application>
  <PresentationFormat>On-screen Show (4:3)</PresentationFormat>
  <Paragraphs>291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Flow</vt:lpstr>
      <vt:lpstr>Custom Design</vt:lpstr>
      <vt:lpstr>1_Custom Design</vt:lpstr>
      <vt:lpstr>2_Custom Design</vt:lpstr>
      <vt:lpstr>Meso-American &amp; Caribbean Sea Hydrographic Commission IALA and its Academy Update   </vt:lpstr>
      <vt:lpstr>IALA-AISM</vt:lpstr>
      <vt:lpstr>Types of AtoN</vt:lpstr>
      <vt:lpstr>IALA Activity 2013 - 2014</vt:lpstr>
      <vt:lpstr>The IALA World-Wide Academy “The Academy”</vt:lpstr>
      <vt:lpstr>Capacity Building Regions 2012 - 2014</vt:lpstr>
      <vt:lpstr>Capacity Building – Master Plan</vt:lpstr>
      <vt:lpstr>Target States 2015 - 2019</vt:lpstr>
      <vt:lpstr>Academy Deliverable A</vt:lpstr>
      <vt:lpstr>Human Resource Responsibilities IALA Recommendation E-141.2.1</vt:lpstr>
      <vt:lpstr>Academy Training Deliverables </vt:lpstr>
      <vt:lpstr> AtoN Training Update</vt:lpstr>
      <vt:lpstr>Future Possible Training Hubs</vt:lpstr>
      <vt:lpstr>CB Strategy  and Achievements</vt:lpstr>
      <vt:lpstr>Stage 2 Technical Visits</vt:lpstr>
      <vt:lpstr>Capacity Building Deliverables – 2013-15</vt:lpstr>
      <vt:lpstr>Summary &amp; future planning</vt:lpstr>
      <vt:lpstr>   IALA WWA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 Training Level 1</dc:title>
  <dc:creator>stephen</dc:creator>
  <cp:lastModifiedBy>stephen</cp:lastModifiedBy>
  <cp:revision>317</cp:revision>
  <dcterms:created xsi:type="dcterms:W3CDTF">2010-10-18T11:26:06Z</dcterms:created>
  <dcterms:modified xsi:type="dcterms:W3CDTF">2014-12-12T02:38:08Z</dcterms:modified>
</cp:coreProperties>
</file>