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7" r:id="rId3"/>
    <p:sldId id="268" r:id="rId4"/>
    <p:sldId id="263" r:id="rId5"/>
    <p:sldId id="264" r:id="rId6"/>
    <p:sldId id="270" r:id="rId7"/>
    <p:sldId id="269" r:id="rId8"/>
    <p:sldId id="265" r:id="rId9"/>
    <p:sldId id="257" r:id="rId10"/>
    <p:sldId id="258" r:id="rId11"/>
    <p:sldId id="259" r:id="rId12"/>
    <p:sldId id="260" r:id="rId13"/>
    <p:sldId id="261" r:id="rId14"/>
    <p:sldId id="271" r:id="rId15"/>
    <p:sldId id="277" r:id="rId16"/>
    <p:sldId id="272" r:id="rId17"/>
    <p:sldId id="273" r:id="rId18"/>
    <p:sldId id="266" r:id="rId19"/>
    <p:sldId id="262" r:id="rId20"/>
    <p:sldId id="274" r:id="rId21"/>
    <p:sldId id="275" r:id="rId22"/>
    <p:sldId id="276"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1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C1834-0279-4850-B423-10E57861D70B}" type="datetimeFigureOut">
              <a:rPr lang="en-US" smtClean="0"/>
              <a:pPr/>
              <a:t>12/15/2016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3AC51-C3B1-4A0E-8D62-E4B382832B40}" type="slidenum">
              <a:rPr lang="en-US" smtClean="0"/>
              <a:pPr/>
              <a:t>‹nº›</a:t>
            </a:fld>
            <a:endParaRPr lang="en-US"/>
          </a:p>
        </p:txBody>
      </p:sp>
    </p:spTree>
    <p:extLst>
      <p:ext uri="{BB962C8B-B14F-4D97-AF65-F5344CB8AC3E}">
        <p14:creationId xmlns:p14="http://schemas.microsoft.com/office/powerpoint/2010/main" val="243781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to NP82, addition</a:t>
            </a:r>
            <a:r>
              <a:rPr lang="en-US" baseline="0" dirty="0" smtClean="0"/>
              <a:t> new pilot station and navigational markers.</a:t>
            </a:r>
            <a:endParaRPr lang="en-US" dirty="0"/>
          </a:p>
        </p:txBody>
      </p:sp>
      <p:sp>
        <p:nvSpPr>
          <p:cNvPr id="4" name="Slide Number Placeholder 3"/>
          <p:cNvSpPr>
            <a:spLocks noGrp="1"/>
          </p:cNvSpPr>
          <p:nvPr>
            <p:ph type="sldNum" sz="quarter" idx="10"/>
          </p:nvPr>
        </p:nvSpPr>
        <p:spPr/>
        <p:txBody>
          <a:bodyPr/>
          <a:lstStyle/>
          <a:p>
            <a:fld id="{1E83AC51-C3B1-4A0E-8D62-E4B382832B4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41A3B-0BCB-4FA9-9B5B-EDE312973914}"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9B547-1B17-4D15-BEE3-12E42114552F}"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41A3B-0BCB-4FA9-9B5B-EDE312973914}" type="datetimeFigureOut">
              <a:rPr lang="en-US" smtClean="0"/>
              <a:pPr/>
              <a:t>12/15/2016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9B547-1B17-4D15-BEE3-12E42114552F}"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jenkins@portauthority.b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Belize Port Authority ,</a:t>
            </a:r>
            <a:br>
              <a:rPr lang="en-US" dirty="0" smtClean="0"/>
            </a:br>
            <a:r>
              <a:rPr lang="en-US" dirty="0" smtClean="0"/>
              <a:t>National Hydrographic Report</a:t>
            </a:r>
            <a:br>
              <a:rPr lang="en-US" dirty="0" smtClean="0"/>
            </a:br>
            <a:r>
              <a:rPr lang="en-US" dirty="0" smtClean="0"/>
              <a:t>2016</a:t>
            </a:r>
            <a:endParaRPr lang="en-US" dirty="0"/>
          </a:p>
        </p:txBody>
      </p:sp>
      <p:sp>
        <p:nvSpPr>
          <p:cNvPr id="3" name="Subtitle 2"/>
          <p:cNvSpPr>
            <a:spLocks noGrp="1"/>
          </p:cNvSpPr>
          <p:nvPr>
            <p:ph type="subTitle" idx="1"/>
          </p:nvPr>
        </p:nvSpPr>
        <p:spPr/>
        <p:txBody>
          <a:bodyPr>
            <a:normAutofit lnSpcReduction="10000"/>
          </a:bodyPr>
          <a:lstStyle/>
          <a:p>
            <a:r>
              <a:rPr lang="en-US" sz="1400" dirty="0" smtClean="0"/>
              <a:t>Organization: Belize Port Authority</a:t>
            </a:r>
          </a:p>
          <a:p>
            <a:r>
              <a:rPr lang="en-US" sz="1400" dirty="0" smtClean="0"/>
              <a:t>Ports Commissioner: Mrs. Merlene Martinez</a:t>
            </a:r>
          </a:p>
          <a:p>
            <a:r>
              <a:rPr lang="en-US" sz="1400" dirty="0" smtClean="0"/>
              <a:t>Submitted by: Michael Jenkins</a:t>
            </a:r>
          </a:p>
          <a:p>
            <a:r>
              <a:rPr lang="en-US" sz="1400" dirty="0" smtClean="0"/>
              <a:t>Chief Safety and Security Manager</a:t>
            </a:r>
          </a:p>
          <a:p>
            <a:r>
              <a:rPr lang="en-US" sz="1400" dirty="0" smtClean="0"/>
              <a:t>Hydrographic Department</a:t>
            </a:r>
          </a:p>
          <a:p>
            <a:r>
              <a:rPr lang="en-US" sz="1400" dirty="0" smtClean="0">
                <a:hlinkClick r:id="rId2"/>
              </a:rPr>
              <a:t>mjenkins@portauthority.bz</a:t>
            </a:r>
            <a:endParaRPr lang="en-US" sz="1400" dirty="0" smtClean="0"/>
          </a:p>
          <a:p>
            <a:r>
              <a:rPr lang="en-US" sz="1400" dirty="0" smtClean="0"/>
              <a:t>bzportauth@btl.net</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228600"/>
            <a:ext cx="5715000" cy="6248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914400" y="533400"/>
            <a:ext cx="7543800" cy="6019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981005" y="457200"/>
            <a:ext cx="7181989" cy="6019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984841" y="457200"/>
            <a:ext cx="7174318" cy="5867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Belize Port Authority recognizes the importance in receiving hydrographic data for the overall development of the country of Belize.</a:t>
            </a:r>
          </a:p>
          <a:p>
            <a:r>
              <a:rPr lang="en-US" dirty="0" smtClean="0"/>
              <a:t>Such development can be seen from the newly established cruise ship port in the south of the country.</a:t>
            </a:r>
          </a:p>
          <a:p>
            <a:r>
              <a:rPr lang="en-US" dirty="0" smtClean="0"/>
              <a:t>On the 17</a:t>
            </a:r>
            <a:r>
              <a:rPr lang="en-US" baseline="30000" dirty="0" smtClean="0"/>
              <a:t>th</a:t>
            </a:r>
            <a:r>
              <a:rPr lang="en-US" dirty="0" smtClean="0"/>
              <a:t> November 2016 Norwegian Dawn made its first call to the Harvest Caye cruise port.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Considerable amount of  Hydrographic surveys where carried out for the safe navigation of these cruise ships to the new port.  </a:t>
            </a:r>
          </a:p>
          <a:p>
            <a:r>
              <a:rPr lang="en-US" dirty="0" smtClean="0"/>
              <a:t>NCL captains have confirmed that the soundings and navigation to the new cruise port to be precise and accurate to industry standards.</a:t>
            </a:r>
          </a:p>
          <a:p>
            <a:r>
              <a:rPr lang="en-US" dirty="0" smtClean="0"/>
              <a:t>The full data set for these surveys has not yet been had. Updates to the NP82 is forth coming and to  Admiralty chart # 1573 Gulf of Honduras.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L:\MJenkins\161114 NCL Ship Approach Survey+Marker-Range MLW (Harvest Cay) RED (3)-page-001.jpg"/>
          <p:cNvPicPr>
            <a:picLocks noGrp="1" noChangeAspect="1" noChangeArrowheads="1"/>
          </p:cNvPicPr>
          <p:nvPr>
            <p:ph idx="1"/>
          </p:nvPr>
        </p:nvPicPr>
        <p:blipFill>
          <a:blip r:embed="rId2" cstate="print"/>
          <a:srcRect/>
          <a:stretch>
            <a:fillRect/>
          </a:stretch>
        </p:blipFill>
        <p:spPr bwMode="auto">
          <a:xfrm>
            <a:off x="1143000" y="533400"/>
            <a:ext cx="6934200" cy="5791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L:\MJenkins\161114 NCL Ship Approach Survey+Marker-Range MLW (Harvest Cay) RED (3)-page-003.jpg"/>
          <p:cNvPicPr>
            <a:picLocks noGrp="1" noChangeAspect="1" noChangeArrowheads="1"/>
          </p:cNvPicPr>
          <p:nvPr>
            <p:ph idx="1"/>
          </p:nvPr>
        </p:nvPicPr>
        <p:blipFill>
          <a:blip r:embed="rId3" cstate="print"/>
          <a:srcRect/>
          <a:stretch>
            <a:fillRect/>
          </a:stretch>
        </p:blipFill>
        <p:spPr bwMode="auto">
          <a:xfrm>
            <a:off x="838200" y="228600"/>
            <a:ext cx="8001000" cy="62785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jenkins.BPA\AppData\Local\Microsoft\Windows\Temporary Internet Files\Content.Outlook\E7UK4VIK\Belize_port.png"/>
          <p:cNvPicPr>
            <a:picLocks noGrp="1" noChangeAspect="1" noChangeArrowheads="1"/>
          </p:cNvPicPr>
          <p:nvPr>
            <p:ph idx="1"/>
          </p:nvPr>
        </p:nvPicPr>
        <p:blipFill>
          <a:blip r:embed="rId2" cstate="print"/>
          <a:srcRect/>
          <a:stretch>
            <a:fillRect/>
          </a:stretch>
        </p:blipFill>
        <p:spPr bwMode="auto">
          <a:xfrm>
            <a:off x="762000" y="609600"/>
            <a:ext cx="7620000" cy="5638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Demarcations of new navigational route </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62000" y="1676400"/>
            <a:ext cx="7543800" cy="4800600"/>
          </a:xfrm>
          <a:prstGeom prst="rect">
            <a:avLst/>
          </a:prstGeom>
          <a:solidFill>
            <a:schemeClr val="bg2">
              <a:lumMod val="90000"/>
            </a:schemeClr>
          </a:solidFill>
          <a:ln w="9525">
            <a:noFill/>
            <a:miter lim="800000"/>
            <a:headEnd/>
            <a:tailEnd/>
          </a:ln>
        </p:spPr>
      </p:pic>
      <p:sp>
        <p:nvSpPr>
          <p:cNvPr id="5" name="Oval 4"/>
          <p:cNvSpPr/>
          <p:nvPr/>
        </p:nvSpPr>
        <p:spPr>
          <a:xfrm>
            <a:off x="6248400" y="46482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areas of interest </a:t>
            </a:r>
            <a:br>
              <a:rPr lang="en-US" dirty="0" smtClean="0"/>
            </a:br>
            <a:r>
              <a:rPr lang="en-US" dirty="0" smtClean="0"/>
              <a:t>Belize City Harbor</a:t>
            </a:r>
            <a:endParaRPr lang="en-US" dirty="0"/>
          </a:p>
        </p:txBody>
      </p:sp>
      <p:pic>
        <p:nvPicPr>
          <p:cNvPr id="1026" name="Picture 2" descr="E:\0522-0 chart.JPG"/>
          <p:cNvPicPr>
            <a:picLocks noGrp="1" noChangeAspect="1" noChangeArrowheads="1"/>
          </p:cNvPicPr>
          <p:nvPr>
            <p:ph idx="1"/>
          </p:nvPr>
        </p:nvPicPr>
        <p:blipFill>
          <a:blip r:embed="rId2" cstate="print"/>
          <a:srcRect/>
          <a:stretch>
            <a:fillRect/>
          </a:stretch>
        </p:blipFill>
        <p:spPr bwMode="auto">
          <a:xfrm>
            <a:off x="533401" y="914400"/>
            <a:ext cx="8229600" cy="5410200"/>
          </a:xfrm>
          <a:prstGeom prst="rect">
            <a:avLst/>
          </a:prstGeom>
          <a:noFill/>
        </p:spPr>
      </p:pic>
      <p:sp>
        <p:nvSpPr>
          <p:cNvPr id="5" name="Oval 4"/>
          <p:cNvSpPr/>
          <p:nvPr/>
        </p:nvSpPr>
        <p:spPr>
          <a:xfrm>
            <a:off x="2362200" y="1752600"/>
            <a:ext cx="1905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943600" y="4495800"/>
            <a:ext cx="990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Surveys conducted by Fugro were not completed due to Governmental and environmental clearances. Discussions are ongoing for the completion and also to benefit from the airborne bathymetric Lidar surveys that will be conducted for the Caribbean region.</a:t>
            </a:r>
          </a:p>
          <a:p>
            <a:r>
              <a:rPr lang="en-US" dirty="0" smtClean="0"/>
              <a:t>Data collected by Oceanside  Solutions and Fugro has not yet been officially given to the Authority but immediately after receiving, it will be submitted to UKHO office for verification and update to charts.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Belize Port Authority encountered some delays in getting the Hydrographic equipment (Gulf of Honduras Project) to the intended service provider due to the financial constraints brought upon by hurricane Earl. a lot of our navigational aids were lost due to the storm and had to be replaced.</a:t>
            </a:r>
          </a:p>
          <a:p>
            <a:r>
              <a:rPr lang="en-US" dirty="0" smtClean="0"/>
              <a:t>All Hydrographic equipments will be shipped to service provider by early January 2017.</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Recognizing that our country may once again have a working set of survey equipment by the middle of next year 2017 it is requested that the Commission takes special interest in Belize for the continuous training in data gathering and processing.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Belize Port Authority is fully committed to the objectives of this Commission and the overall development of the Hydrographic services in Belize. </a:t>
            </a:r>
          </a:p>
          <a:p>
            <a:r>
              <a:rPr lang="en-US" dirty="0" smtClean="0"/>
              <a:t>Our mandate to provide updated Hydrographic information is becoming extremely critical as the maritime domain becomes more congested with larger vessels and the impacts caused by ship accidents along with climate change is severely taking a toll on the maritime environment.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Belize Port Authority continues to prioritize its resources in the area of Hydrographic data gathering</a:t>
            </a:r>
          </a:p>
          <a:p>
            <a:r>
              <a:rPr lang="en-US" dirty="0" smtClean="0"/>
              <a:t>The Authority is cognizant of the fact that without updated survey data that the economy and the marine environment will be severely impacted.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Creek and Harvest Caye Approaches </a:t>
            </a:r>
            <a:endParaRPr lang="en-US" dirty="0"/>
          </a:p>
        </p:txBody>
      </p:sp>
      <p:pic>
        <p:nvPicPr>
          <p:cNvPr id="2050" name="Picture 2" descr="E:\1573-0.jpg"/>
          <p:cNvPicPr>
            <a:picLocks noGrp="1" noChangeAspect="1" noChangeArrowheads="1"/>
          </p:cNvPicPr>
          <p:nvPr>
            <p:ph idx="1"/>
          </p:nvPr>
        </p:nvPicPr>
        <p:blipFill>
          <a:blip r:embed="rId2" cstate="print"/>
          <a:srcRect/>
          <a:stretch>
            <a:fillRect/>
          </a:stretch>
        </p:blipFill>
        <p:spPr bwMode="auto">
          <a:xfrm>
            <a:off x="304801" y="1371600"/>
            <a:ext cx="8382000" cy="4953000"/>
          </a:xfrm>
          <a:prstGeom prst="rect">
            <a:avLst/>
          </a:prstGeom>
          <a:noFill/>
        </p:spPr>
      </p:pic>
      <p:sp>
        <p:nvSpPr>
          <p:cNvPr id="4" name="Oval 3"/>
          <p:cNvSpPr/>
          <p:nvPr/>
        </p:nvSpPr>
        <p:spPr>
          <a:xfrm>
            <a:off x="3886200" y="2057400"/>
            <a:ext cx="19050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Surveys</a:t>
            </a:r>
            <a:endParaRPr lang="en-US" dirty="0"/>
          </a:p>
        </p:txBody>
      </p:sp>
      <p:sp>
        <p:nvSpPr>
          <p:cNvPr id="3" name="Content Placeholder 2"/>
          <p:cNvSpPr>
            <a:spLocks noGrp="1"/>
          </p:cNvSpPr>
          <p:nvPr>
            <p:ph idx="1"/>
          </p:nvPr>
        </p:nvSpPr>
        <p:spPr/>
        <p:txBody>
          <a:bodyPr/>
          <a:lstStyle/>
          <a:p>
            <a:r>
              <a:rPr lang="en-US" dirty="0" smtClean="0"/>
              <a:t>The Belize Port Authority has not conducted any of its own hydrographic surveys but has received new data from NAVO, Fugro and Oceanside Solutions . These independent organizations conducted bathymetric surveys mainly in the south where the new cruise ship port facility is located, Harvest Caye and in the area of the Lighthouse Reef Atoll.</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On July 13</a:t>
            </a:r>
            <a:r>
              <a:rPr lang="en-US" baseline="30000" dirty="0" smtClean="0"/>
              <a:t>th</a:t>
            </a:r>
            <a:r>
              <a:rPr lang="en-US" dirty="0" smtClean="0"/>
              <a:t> 2016 the Belize Port Authority welcomed the visit from Mr. Chris Thorne and Mr. David Parker from the UKHO office.</a:t>
            </a:r>
          </a:p>
          <a:p>
            <a:r>
              <a:rPr lang="en-US" dirty="0" smtClean="0"/>
              <a:t>It was confirmed that bathymetric surveys has been done by other governmental departments in the country.</a:t>
            </a:r>
          </a:p>
          <a:p>
            <a:r>
              <a:rPr lang="en-US" dirty="0" smtClean="0"/>
              <a:t>We met with Coastal Zone Management and with the Fisheries Department. It was discussed that survey interest be communicated to BPA  so that the limited resources are not overlapped in hydrographic data gathering.</a:t>
            </a:r>
          </a:p>
          <a:p>
            <a:r>
              <a:rPr lang="en-US" dirty="0" smtClean="0"/>
              <a:t>Both confirm to have Hydrographic data.</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Mr. Parker also conducted an assessment of our Hydrographic suite of equipments and with two days of trouble shooting we were unable to get all equipments working and synchronized to the Hypack software.</a:t>
            </a:r>
          </a:p>
          <a:p>
            <a:r>
              <a:rPr lang="en-US" dirty="0" smtClean="0"/>
              <a:t>It was concluded that full suite be sent for maintenance to Survey Equipment Services in Katy Texas , USA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495800" y="609600"/>
            <a:ext cx="4191000" cy="5638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81000" y="609600"/>
            <a:ext cx="4114800" cy="5638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Favorable results from meetings with other governmental agencies was the submission of lidar surveys conducted by NAVO. </a:t>
            </a:r>
          </a:p>
          <a:p>
            <a:r>
              <a:rPr lang="en-US" dirty="0" smtClean="0"/>
              <a:t>The data submitted covered the southern approaches to and included the inner channel and the entire Lighthouse Reef Atoll</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Lidar survey areas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08967" y="1600200"/>
            <a:ext cx="4726066"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3942</TotalTime>
  <Words>717</Words>
  <Application>Microsoft Office PowerPoint</Application>
  <PresentationFormat>Apresentação na tela (4:3)</PresentationFormat>
  <Paragraphs>39</Paragraphs>
  <Slides>24</Slides>
  <Notes>1</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Office Theme</vt:lpstr>
      <vt:lpstr>Belize Port Authority , National Hydrographic Report 2016</vt:lpstr>
      <vt:lpstr>Survey areas of interest  Belize City Harbor</vt:lpstr>
      <vt:lpstr>Big Creek and Harvest Caye Approaches </vt:lpstr>
      <vt:lpstr>New Surveys</vt:lpstr>
      <vt:lpstr>Apresentação do PowerPoint</vt:lpstr>
      <vt:lpstr>Apresentação do PowerPoint</vt:lpstr>
      <vt:lpstr>Apresentação do PowerPoint</vt:lpstr>
      <vt:lpstr>Apresentação do PowerPoint</vt:lpstr>
      <vt:lpstr>Lidar survey areas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Demarcations of new navigational route </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Belize Port Authority , National Hydrographic Report 2016</dc:title>
  <dc:creator>mjenkins</dc:creator>
  <cp:lastModifiedBy>eu</cp:lastModifiedBy>
  <cp:revision>13</cp:revision>
  <dcterms:created xsi:type="dcterms:W3CDTF">2016-11-21T14:21:22Z</dcterms:created>
  <dcterms:modified xsi:type="dcterms:W3CDTF">2016-12-15T13:08:36Z</dcterms:modified>
</cp:coreProperties>
</file>