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0" r:id="rId3"/>
    <p:sldId id="266" r:id="rId4"/>
    <p:sldId id="265" r:id="rId5"/>
    <p:sldId id="257" r:id="rId6"/>
    <p:sldId id="259" r:id="rId7"/>
    <p:sldId id="261" r:id="rId8"/>
    <p:sldId id="262" r:id="rId9"/>
    <p:sldId id="264"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0" d="100"/>
          <a:sy n="70" d="100"/>
        </p:scale>
        <p:origin x="3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7B2F80-7643-471E-A0EA-FF44C08C23F6}" type="datetimeFigureOut">
              <a:rPr lang="en-US" smtClean="0"/>
              <a:t>10-Dec-16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01D08-90F3-48E1-9D33-8260E196EA52}" type="slidenum">
              <a:rPr lang="en-US" smtClean="0"/>
              <a:t>‹#›</a:t>
            </a:fld>
            <a:endParaRPr lang="en-US"/>
          </a:p>
        </p:txBody>
      </p:sp>
    </p:spTree>
    <p:extLst>
      <p:ext uri="{BB962C8B-B14F-4D97-AF65-F5344CB8AC3E}">
        <p14:creationId xmlns:p14="http://schemas.microsoft.com/office/powerpoint/2010/main" val="29351884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7B2F80-7643-471E-A0EA-FF44C08C23F6}" type="datetimeFigureOut">
              <a:rPr lang="en-US" smtClean="0"/>
              <a:t>10-Dec-16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01D08-90F3-48E1-9D33-8260E196EA52}" type="slidenum">
              <a:rPr lang="en-US" smtClean="0"/>
              <a:t>‹#›</a:t>
            </a:fld>
            <a:endParaRPr lang="en-US"/>
          </a:p>
        </p:txBody>
      </p:sp>
    </p:spTree>
    <p:extLst>
      <p:ext uri="{BB962C8B-B14F-4D97-AF65-F5344CB8AC3E}">
        <p14:creationId xmlns:p14="http://schemas.microsoft.com/office/powerpoint/2010/main" val="364603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7B2F80-7643-471E-A0EA-FF44C08C23F6}" type="datetimeFigureOut">
              <a:rPr lang="en-US" smtClean="0"/>
              <a:t>10-Dec-16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01D08-90F3-48E1-9D33-8260E196EA52}" type="slidenum">
              <a:rPr lang="en-US" smtClean="0"/>
              <a:t>‹#›</a:t>
            </a:fld>
            <a:endParaRPr lang="en-US"/>
          </a:p>
        </p:txBody>
      </p:sp>
    </p:spTree>
    <p:extLst>
      <p:ext uri="{BB962C8B-B14F-4D97-AF65-F5344CB8AC3E}">
        <p14:creationId xmlns:p14="http://schemas.microsoft.com/office/powerpoint/2010/main" val="553903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7B2F80-7643-471E-A0EA-FF44C08C23F6}" type="datetimeFigureOut">
              <a:rPr lang="en-US" smtClean="0"/>
              <a:t>10-Dec-16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01D08-90F3-48E1-9D33-8260E196EA5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15222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7B2F80-7643-471E-A0EA-FF44C08C23F6}" type="datetimeFigureOut">
              <a:rPr lang="en-US" smtClean="0"/>
              <a:t>10-Dec-16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01D08-90F3-48E1-9D33-8260E196EA52}" type="slidenum">
              <a:rPr lang="en-US" smtClean="0"/>
              <a:t>‹#›</a:t>
            </a:fld>
            <a:endParaRPr lang="en-US"/>
          </a:p>
        </p:txBody>
      </p:sp>
    </p:spTree>
    <p:extLst>
      <p:ext uri="{BB962C8B-B14F-4D97-AF65-F5344CB8AC3E}">
        <p14:creationId xmlns:p14="http://schemas.microsoft.com/office/powerpoint/2010/main" val="1888296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7B2F80-7643-471E-A0EA-FF44C08C23F6}" type="datetimeFigureOut">
              <a:rPr lang="en-US" smtClean="0"/>
              <a:t>10-Dec-16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01D08-90F3-48E1-9D33-8260E196EA52}" type="slidenum">
              <a:rPr lang="en-US" smtClean="0"/>
              <a:t>‹#›</a:t>
            </a:fld>
            <a:endParaRPr lang="en-US"/>
          </a:p>
        </p:txBody>
      </p:sp>
    </p:spTree>
    <p:extLst>
      <p:ext uri="{BB962C8B-B14F-4D97-AF65-F5344CB8AC3E}">
        <p14:creationId xmlns:p14="http://schemas.microsoft.com/office/powerpoint/2010/main" val="3416133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7B2F80-7643-471E-A0EA-FF44C08C23F6}" type="datetimeFigureOut">
              <a:rPr lang="en-US" smtClean="0"/>
              <a:t>10-Dec-16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01D08-90F3-48E1-9D33-8260E196EA52}" type="slidenum">
              <a:rPr lang="en-US" smtClean="0"/>
              <a:t>‹#›</a:t>
            </a:fld>
            <a:endParaRPr lang="en-US"/>
          </a:p>
        </p:txBody>
      </p:sp>
    </p:spTree>
    <p:extLst>
      <p:ext uri="{BB962C8B-B14F-4D97-AF65-F5344CB8AC3E}">
        <p14:creationId xmlns:p14="http://schemas.microsoft.com/office/powerpoint/2010/main" val="3377763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7B2F80-7643-471E-A0EA-FF44C08C23F6}" type="datetimeFigureOut">
              <a:rPr lang="en-US" smtClean="0"/>
              <a:t>10-Dec-16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01D08-90F3-48E1-9D33-8260E196EA52}" type="slidenum">
              <a:rPr lang="en-US" smtClean="0"/>
              <a:t>‹#›</a:t>
            </a:fld>
            <a:endParaRPr lang="en-US"/>
          </a:p>
        </p:txBody>
      </p:sp>
    </p:spTree>
    <p:extLst>
      <p:ext uri="{BB962C8B-B14F-4D97-AF65-F5344CB8AC3E}">
        <p14:creationId xmlns:p14="http://schemas.microsoft.com/office/powerpoint/2010/main" val="221934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7B2F80-7643-471E-A0EA-FF44C08C23F6}" type="datetimeFigureOut">
              <a:rPr lang="en-US" smtClean="0"/>
              <a:t>10-Dec-16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01D08-90F3-48E1-9D33-8260E196EA52}" type="slidenum">
              <a:rPr lang="en-US" smtClean="0"/>
              <a:t>‹#›</a:t>
            </a:fld>
            <a:endParaRPr lang="en-US"/>
          </a:p>
        </p:txBody>
      </p:sp>
    </p:spTree>
    <p:extLst>
      <p:ext uri="{BB962C8B-B14F-4D97-AF65-F5344CB8AC3E}">
        <p14:creationId xmlns:p14="http://schemas.microsoft.com/office/powerpoint/2010/main" val="2249230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A7B2F80-7643-471E-A0EA-FF44C08C23F6}" type="datetimeFigureOut">
              <a:rPr lang="en-US" smtClean="0"/>
              <a:t>10-Dec-16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01D08-90F3-48E1-9D33-8260E196EA52}" type="slidenum">
              <a:rPr lang="en-US" smtClean="0"/>
              <a:t>‹#›</a:t>
            </a:fld>
            <a:endParaRPr lang="en-US"/>
          </a:p>
        </p:txBody>
      </p:sp>
    </p:spTree>
    <p:extLst>
      <p:ext uri="{BB962C8B-B14F-4D97-AF65-F5344CB8AC3E}">
        <p14:creationId xmlns:p14="http://schemas.microsoft.com/office/powerpoint/2010/main" val="3610300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7B2F80-7643-471E-A0EA-FF44C08C23F6}" type="datetimeFigureOut">
              <a:rPr lang="en-US" smtClean="0"/>
              <a:t>10-Dec-16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01D08-90F3-48E1-9D33-8260E196EA52}" type="slidenum">
              <a:rPr lang="en-US" smtClean="0"/>
              <a:t>‹#›</a:t>
            </a:fld>
            <a:endParaRPr lang="en-US"/>
          </a:p>
        </p:txBody>
      </p:sp>
    </p:spTree>
    <p:extLst>
      <p:ext uri="{BB962C8B-B14F-4D97-AF65-F5344CB8AC3E}">
        <p14:creationId xmlns:p14="http://schemas.microsoft.com/office/powerpoint/2010/main" val="3613376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7B2F80-7643-471E-A0EA-FF44C08C23F6}" type="datetimeFigureOut">
              <a:rPr lang="en-US" smtClean="0"/>
              <a:t>10-Dec-16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01D08-90F3-48E1-9D33-8260E196EA52}" type="slidenum">
              <a:rPr lang="en-US" smtClean="0"/>
              <a:t>‹#›</a:t>
            </a:fld>
            <a:endParaRPr lang="en-US"/>
          </a:p>
        </p:txBody>
      </p:sp>
    </p:spTree>
    <p:extLst>
      <p:ext uri="{BB962C8B-B14F-4D97-AF65-F5344CB8AC3E}">
        <p14:creationId xmlns:p14="http://schemas.microsoft.com/office/powerpoint/2010/main" val="134540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7B2F80-7643-471E-A0EA-FF44C08C23F6}" type="datetimeFigureOut">
              <a:rPr lang="en-US" smtClean="0"/>
              <a:t>10-Dec-16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301D08-90F3-48E1-9D33-8260E196EA52}" type="slidenum">
              <a:rPr lang="en-US" smtClean="0"/>
              <a:t>‹#›</a:t>
            </a:fld>
            <a:endParaRPr lang="en-US"/>
          </a:p>
        </p:txBody>
      </p:sp>
    </p:spTree>
    <p:extLst>
      <p:ext uri="{BB962C8B-B14F-4D97-AF65-F5344CB8AC3E}">
        <p14:creationId xmlns:p14="http://schemas.microsoft.com/office/powerpoint/2010/main" val="1210935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A7B2F80-7643-471E-A0EA-FF44C08C23F6}" type="datetimeFigureOut">
              <a:rPr lang="en-US" smtClean="0"/>
              <a:t>10-Dec-16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7301D08-90F3-48E1-9D33-8260E196EA52}" type="slidenum">
              <a:rPr lang="en-US" smtClean="0"/>
              <a:t>‹#›</a:t>
            </a:fld>
            <a:endParaRPr lang="en-US"/>
          </a:p>
        </p:txBody>
      </p:sp>
    </p:spTree>
    <p:extLst>
      <p:ext uri="{BB962C8B-B14F-4D97-AF65-F5344CB8AC3E}">
        <p14:creationId xmlns:p14="http://schemas.microsoft.com/office/powerpoint/2010/main" val="243827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A7B2F80-7643-471E-A0EA-FF44C08C23F6}" type="datetimeFigureOut">
              <a:rPr lang="en-US" smtClean="0"/>
              <a:t>10-Dec-16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7301D08-90F3-48E1-9D33-8260E196EA52}" type="slidenum">
              <a:rPr lang="en-US" smtClean="0"/>
              <a:t>‹#›</a:t>
            </a:fld>
            <a:endParaRPr lang="en-US"/>
          </a:p>
        </p:txBody>
      </p:sp>
    </p:spTree>
    <p:extLst>
      <p:ext uri="{BB962C8B-B14F-4D97-AF65-F5344CB8AC3E}">
        <p14:creationId xmlns:p14="http://schemas.microsoft.com/office/powerpoint/2010/main" val="160614419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A7B2F80-7643-471E-A0EA-FF44C08C23F6}" type="datetimeFigureOut">
              <a:rPr lang="en-US" smtClean="0"/>
              <a:t>10-Dec-16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7301D08-90F3-48E1-9D33-8260E196EA52}" type="slidenum">
              <a:rPr lang="en-US" smtClean="0"/>
              <a:t>‹#›</a:t>
            </a:fld>
            <a:endParaRPr lang="en-US"/>
          </a:p>
        </p:txBody>
      </p:sp>
    </p:spTree>
    <p:extLst>
      <p:ext uri="{BB962C8B-B14F-4D97-AF65-F5344CB8AC3E}">
        <p14:creationId xmlns:p14="http://schemas.microsoft.com/office/powerpoint/2010/main" val="372822913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7B2F80-7643-471E-A0EA-FF44C08C23F6}" type="datetimeFigureOut">
              <a:rPr lang="en-US" smtClean="0"/>
              <a:t>10-Dec-16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01D08-90F3-48E1-9D33-8260E196EA52}" type="slidenum">
              <a:rPr lang="en-US" smtClean="0"/>
              <a:t>‹#›</a:t>
            </a:fld>
            <a:endParaRPr lang="en-US"/>
          </a:p>
        </p:txBody>
      </p:sp>
    </p:spTree>
    <p:extLst>
      <p:ext uri="{BB962C8B-B14F-4D97-AF65-F5344CB8AC3E}">
        <p14:creationId xmlns:p14="http://schemas.microsoft.com/office/powerpoint/2010/main" val="1083575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7B2F80-7643-471E-A0EA-FF44C08C23F6}" type="datetimeFigureOut">
              <a:rPr lang="en-US" smtClean="0"/>
              <a:t>10-Dec-16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7301D08-90F3-48E1-9D33-8260E196EA52}" type="slidenum">
              <a:rPr lang="en-US" smtClean="0"/>
              <a:t>‹#›</a:t>
            </a:fld>
            <a:endParaRPr lang="en-US"/>
          </a:p>
        </p:txBody>
      </p:sp>
    </p:spTree>
    <p:extLst>
      <p:ext uri="{BB962C8B-B14F-4D97-AF65-F5344CB8AC3E}">
        <p14:creationId xmlns:p14="http://schemas.microsoft.com/office/powerpoint/2010/main" val="263910125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 Vincent and the Grenadines</a:t>
            </a:r>
            <a:endParaRPr lang="en-US" dirty="0"/>
          </a:p>
        </p:txBody>
      </p:sp>
      <p:sp>
        <p:nvSpPr>
          <p:cNvPr id="3" name="Subtitle 2"/>
          <p:cNvSpPr>
            <a:spLocks noGrp="1"/>
          </p:cNvSpPr>
          <p:nvPr>
            <p:ph type="subTitle" idx="1"/>
          </p:nvPr>
        </p:nvSpPr>
        <p:spPr/>
        <p:txBody>
          <a:bodyPr/>
          <a:lstStyle/>
          <a:p>
            <a:r>
              <a:rPr lang="en-US" dirty="0" smtClean="0"/>
              <a:t>Presented by SVGMARAD</a:t>
            </a:r>
            <a:endParaRPr lang="en-US" dirty="0"/>
          </a:p>
        </p:txBody>
      </p:sp>
    </p:spTree>
    <p:extLst>
      <p:ext uri="{BB962C8B-B14F-4D97-AF65-F5344CB8AC3E}">
        <p14:creationId xmlns:p14="http://schemas.microsoft.com/office/powerpoint/2010/main" val="2479280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Area </a:t>
            </a:r>
            <a:endParaRPr lang="en-US" dirty="0"/>
          </a:p>
        </p:txBody>
      </p:sp>
      <p:pic>
        <p:nvPicPr>
          <p:cNvPr id="4" name="Content Placeholder 3"/>
          <p:cNvPicPr>
            <a:picLocks noGrp="1" noChangeAspect="1"/>
          </p:cNvPicPr>
          <p:nvPr>
            <p:ph idx="1"/>
          </p:nvPr>
        </p:nvPicPr>
        <p:blipFill>
          <a:blip r:embed="rId2"/>
          <a:stretch>
            <a:fillRect/>
          </a:stretch>
        </p:blipFill>
        <p:spPr>
          <a:xfrm>
            <a:off x="3575304" y="1926400"/>
            <a:ext cx="4032503" cy="4693856"/>
          </a:xfrm>
          <a:prstGeom prst="rect">
            <a:avLst/>
          </a:prstGeom>
        </p:spPr>
      </p:pic>
    </p:spTree>
    <p:extLst>
      <p:ext uri="{BB962C8B-B14F-4D97-AF65-F5344CB8AC3E}">
        <p14:creationId xmlns:p14="http://schemas.microsoft.com/office/powerpoint/2010/main" val="295409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28600"/>
            <a:ext cx="9404723" cy="1624648"/>
          </a:xfrm>
        </p:spPr>
        <p:txBody>
          <a:bodyPr/>
          <a:lstStyle/>
          <a:p>
            <a:r>
              <a:rPr lang="en-US" sz="3600" dirty="0"/>
              <a:t>Hydrographic charts of the waters of Saint Vincent and the Grenadines (SVG) </a:t>
            </a:r>
          </a:p>
        </p:txBody>
      </p:sp>
      <p:sp>
        <p:nvSpPr>
          <p:cNvPr id="3" name="Content Placeholder 2"/>
          <p:cNvSpPr>
            <a:spLocks noGrp="1"/>
          </p:cNvSpPr>
          <p:nvPr>
            <p:ph idx="1"/>
          </p:nvPr>
        </p:nvSpPr>
        <p:spPr/>
        <p:txBody>
          <a:bodyPr>
            <a:normAutofit lnSpcReduction="10000"/>
          </a:bodyPr>
          <a:lstStyle/>
          <a:p>
            <a:r>
              <a:rPr lang="en-US" dirty="0"/>
              <a:t>H</a:t>
            </a:r>
            <a:r>
              <a:rPr lang="en-US" dirty="0" smtClean="0"/>
              <a:t>ydrographic </a:t>
            </a:r>
            <a:r>
              <a:rPr lang="en-US" dirty="0"/>
              <a:t>surveys </a:t>
            </a:r>
            <a:r>
              <a:rPr lang="en-US" dirty="0" smtClean="0"/>
              <a:t>of the waters of SVG were conducted mainly in </a:t>
            </a:r>
            <a:r>
              <a:rPr lang="en-US" dirty="0"/>
              <a:t>the 19th </a:t>
            </a:r>
            <a:r>
              <a:rPr lang="en-US" dirty="0" smtClean="0"/>
              <a:t>Century</a:t>
            </a:r>
          </a:p>
          <a:p>
            <a:r>
              <a:rPr lang="en-US" dirty="0" smtClean="0"/>
              <a:t>Limitations </a:t>
            </a:r>
          </a:p>
          <a:p>
            <a:pPr marL="0" indent="0">
              <a:buNone/>
            </a:pPr>
            <a:r>
              <a:rPr lang="en-US" dirty="0"/>
              <a:t>SVG currently does not have personnel who are formally trained in hydrographic surveying, vessels and equipment for the conduct of such surveys, nor equipment for the production of nautical charts</a:t>
            </a:r>
            <a:r>
              <a:rPr lang="en-US" dirty="0" smtClean="0"/>
              <a:t>.</a:t>
            </a:r>
          </a:p>
          <a:p>
            <a:pPr marL="0" indent="0">
              <a:buNone/>
            </a:pPr>
            <a:endParaRPr lang="en-US" dirty="0"/>
          </a:p>
          <a:p>
            <a:pPr marL="0" indent="0">
              <a:buNone/>
            </a:pPr>
            <a:r>
              <a:rPr lang="en-US" dirty="0">
                <a:solidFill>
                  <a:schemeClr val="accent1"/>
                </a:solidFill>
              </a:rPr>
              <a:t>SVG, (like other OECS Member States), does not comply fully with obligations in the International Convention on Safety of Life at Sea, 1978, as amended, for maintenance of up-to-date nautical of waters under its jurisdiction and for provision hydrographic information to the international community.</a:t>
            </a:r>
          </a:p>
        </p:txBody>
      </p:sp>
    </p:spTree>
    <p:extLst>
      <p:ext uri="{BB962C8B-B14F-4D97-AF65-F5344CB8AC3E}">
        <p14:creationId xmlns:p14="http://schemas.microsoft.com/office/powerpoint/2010/main" val="3991847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OECS Hydrographic Project Scoping Study</a:t>
            </a:r>
          </a:p>
        </p:txBody>
      </p:sp>
      <p:sp>
        <p:nvSpPr>
          <p:cNvPr id="3" name="Content Placeholder 2"/>
          <p:cNvSpPr>
            <a:spLocks noGrp="1"/>
          </p:cNvSpPr>
          <p:nvPr>
            <p:ph idx="1"/>
          </p:nvPr>
        </p:nvSpPr>
        <p:spPr/>
        <p:txBody>
          <a:bodyPr/>
          <a:lstStyle/>
          <a:p>
            <a:r>
              <a:rPr lang="en-US" dirty="0"/>
              <a:t>2012, at the 55th OECS Authority meeting, the Government of Antigua and Barbuda with input and support from the United Kingdom Hydrographic Office tabled a concept paper entitled “The Development of Hydrographic Services in the Eastern Caribbean”. This paper proposed a regional study, aimed at undertaking a gap analysis to identify inter alia the needs regarding hydrographic data and survey priorities in each member state</a:t>
            </a:r>
            <a:r>
              <a:rPr lang="en-US" dirty="0" smtClean="0"/>
              <a:t>.</a:t>
            </a:r>
          </a:p>
          <a:p>
            <a:endParaRPr lang="en-US" dirty="0" smtClean="0"/>
          </a:p>
          <a:p>
            <a:r>
              <a:rPr lang="en-US" dirty="0" smtClean="0"/>
              <a:t>The </a:t>
            </a:r>
            <a:r>
              <a:rPr lang="en-US" dirty="0"/>
              <a:t>field visit for St Vincent and the Grenadines took place between 11-13 August, 2014</a:t>
            </a:r>
          </a:p>
        </p:txBody>
      </p:sp>
    </p:spTree>
    <p:extLst>
      <p:ext uri="{BB962C8B-B14F-4D97-AF65-F5344CB8AC3E}">
        <p14:creationId xmlns:p14="http://schemas.microsoft.com/office/powerpoint/2010/main" val="2820693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OECS Hydrographic Project Scoping </a:t>
            </a:r>
            <a:r>
              <a:rPr lang="en-US" dirty="0" smtClean="0"/>
              <a:t>Study</a:t>
            </a:r>
            <a:br>
              <a:rPr lang="en-US" dirty="0" smtClean="0"/>
            </a:br>
            <a:endParaRPr lang="en-US" dirty="0"/>
          </a:p>
        </p:txBody>
      </p:sp>
      <p:sp>
        <p:nvSpPr>
          <p:cNvPr id="3" name="Content Placeholder 2"/>
          <p:cNvSpPr>
            <a:spLocks noGrp="1"/>
          </p:cNvSpPr>
          <p:nvPr>
            <p:ph idx="1"/>
          </p:nvPr>
        </p:nvSpPr>
        <p:spPr/>
        <p:txBody>
          <a:bodyPr/>
          <a:lstStyle/>
          <a:p>
            <a:r>
              <a:rPr lang="en-US" dirty="0" smtClean="0"/>
              <a:t>Stakeholder agencies: Maritime administration, Coast Guard and Fisheries division.</a:t>
            </a:r>
          </a:p>
          <a:p>
            <a:r>
              <a:rPr lang="en-US" dirty="0" smtClean="0"/>
              <a:t>Assistance to develop standards for hydrographic data, along with developing a closer working relationship with the UKHO</a:t>
            </a:r>
          </a:p>
          <a:p>
            <a:r>
              <a:rPr lang="en-US" dirty="0" smtClean="0"/>
              <a:t>Defining general FAD areas</a:t>
            </a:r>
          </a:p>
          <a:p>
            <a:r>
              <a:rPr lang="en-US" dirty="0" smtClean="0"/>
              <a:t>Formation of National hydrographic committee </a:t>
            </a:r>
          </a:p>
          <a:p>
            <a:pPr marL="0" indent="0">
              <a:buNone/>
            </a:pPr>
            <a:endParaRPr lang="en-US" dirty="0" smtClean="0"/>
          </a:p>
          <a:p>
            <a:endParaRPr lang="en-US" dirty="0"/>
          </a:p>
        </p:txBody>
      </p:sp>
    </p:spTree>
    <p:extLst>
      <p:ext uri="{BB962C8B-B14F-4D97-AF65-F5344CB8AC3E}">
        <p14:creationId xmlns:p14="http://schemas.microsoft.com/office/powerpoint/2010/main" val="2888295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Hydrographic Surveys</a:t>
            </a:r>
            <a:endParaRPr lang="en-US" dirty="0"/>
          </a:p>
        </p:txBody>
      </p:sp>
      <p:sp>
        <p:nvSpPr>
          <p:cNvPr id="3" name="Content Placeholder 2"/>
          <p:cNvSpPr>
            <a:spLocks noGrp="1"/>
          </p:cNvSpPr>
          <p:nvPr>
            <p:ph idx="1"/>
          </p:nvPr>
        </p:nvSpPr>
        <p:spPr/>
        <p:txBody>
          <a:bodyPr>
            <a:normAutofit lnSpcReduction="10000"/>
          </a:bodyPr>
          <a:lstStyle/>
          <a:p>
            <a:r>
              <a:rPr lang="en-US" dirty="0"/>
              <a:t>2015 hydrographic survey conducted </a:t>
            </a:r>
            <a:r>
              <a:rPr lang="en-US" dirty="0" smtClean="0"/>
              <a:t>were conducted by </a:t>
            </a:r>
            <a:r>
              <a:rPr lang="en-US" dirty="0"/>
              <a:t>the United States Navy Fleet Survey Team in </a:t>
            </a:r>
            <a:r>
              <a:rPr lang="en-US" dirty="0" err="1"/>
              <a:t>Campden</a:t>
            </a:r>
            <a:r>
              <a:rPr lang="en-US" dirty="0"/>
              <a:t> Park Bay, Kingstown </a:t>
            </a:r>
            <a:r>
              <a:rPr lang="en-US" dirty="0" err="1"/>
              <a:t>Harbour</a:t>
            </a:r>
            <a:r>
              <a:rPr lang="en-US" dirty="0"/>
              <a:t> and </a:t>
            </a:r>
            <a:r>
              <a:rPr lang="en-US" dirty="0" err="1"/>
              <a:t>Greathead</a:t>
            </a:r>
            <a:r>
              <a:rPr lang="en-US" dirty="0"/>
              <a:t> Bay, south Coast of Saint </a:t>
            </a:r>
            <a:r>
              <a:rPr lang="en-US" dirty="0" smtClean="0"/>
              <a:t>Vincent</a:t>
            </a:r>
          </a:p>
          <a:p>
            <a:pPr marL="0" indent="0">
              <a:buNone/>
            </a:pPr>
            <a:r>
              <a:rPr lang="en-US" dirty="0"/>
              <a:t>Digital Nautical Charts (DNC) affected: NGA A 1411640 and </a:t>
            </a:r>
            <a:r>
              <a:rPr lang="en-US" dirty="0" smtClean="0"/>
              <a:t>H1411640</a:t>
            </a:r>
          </a:p>
          <a:p>
            <a:pPr marL="0" indent="0">
              <a:buNone/>
            </a:pPr>
            <a:r>
              <a:rPr lang="en-US" dirty="0" smtClean="0"/>
              <a:t>Charts affected: US 25483 (Kingstown Harbor and Approaches)</a:t>
            </a:r>
          </a:p>
          <a:p>
            <a:pPr marL="0" indent="0">
              <a:buNone/>
            </a:pPr>
            <a:r>
              <a:rPr lang="en-US" dirty="0" smtClean="0"/>
              <a:t>US </a:t>
            </a:r>
            <a:r>
              <a:rPr lang="en-US" dirty="0"/>
              <a:t>25484 (Saint Vincent to </a:t>
            </a:r>
            <a:r>
              <a:rPr lang="en-US" dirty="0" err="1"/>
              <a:t>Baquia</a:t>
            </a:r>
            <a:r>
              <a:rPr lang="en-US" dirty="0"/>
              <a:t>)</a:t>
            </a:r>
          </a:p>
          <a:p>
            <a:r>
              <a:rPr lang="en-US" dirty="0" smtClean="0"/>
              <a:t>Project Neptune, renamed: Commonwealth marine Economies Program</a:t>
            </a:r>
          </a:p>
          <a:p>
            <a:pPr marL="0" indent="0">
              <a:buNone/>
            </a:pPr>
            <a:r>
              <a:rPr lang="en-US" sz="1000" dirty="0"/>
              <a:t>RELEASE OF DATA IN SUPPORT OF PROGRAMME </a:t>
            </a:r>
            <a:r>
              <a:rPr lang="en-US" sz="1000" dirty="0" smtClean="0"/>
              <a:t>NEPTUNE</a:t>
            </a:r>
          </a:p>
          <a:p>
            <a:pPr marL="0" indent="0">
              <a:buNone/>
            </a:pPr>
            <a:r>
              <a:rPr lang="en-US" sz="1000" dirty="0"/>
              <a:t>exclusively for assessment to determine fitness for production of navigational charts and related hydrographic information in compliance with Order 1a generally, and Special Order as appropriate, as defined in the International Hydrographic Organization (IHO) Special Publication No. 44, Fifth Edition (February 2008). </a:t>
            </a:r>
          </a:p>
          <a:p>
            <a:pPr marL="0" indent="0">
              <a:buNone/>
            </a:pPr>
            <a:endParaRPr lang="en-US" sz="1000" dirty="0"/>
          </a:p>
        </p:txBody>
      </p:sp>
    </p:spTree>
    <p:extLst>
      <p:ext uri="{BB962C8B-B14F-4D97-AF65-F5344CB8AC3E}">
        <p14:creationId xmlns:p14="http://schemas.microsoft.com/office/powerpoint/2010/main" val="283773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FOCAHIMECA</a:t>
            </a:r>
          </a:p>
        </p:txBody>
      </p:sp>
      <p:sp>
        <p:nvSpPr>
          <p:cNvPr id="3" name="Content Placeholder 2"/>
          <p:cNvSpPr>
            <a:spLocks noGrp="1"/>
          </p:cNvSpPr>
          <p:nvPr>
            <p:ph idx="1"/>
          </p:nvPr>
        </p:nvSpPr>
        <p:spPr/>
        <p:txBody>
          <a:bodyPr>
            <a:normAutofit fontScale="92500" lnSpcReduction="20000"/>
          </a:bodyPr>
          <a:lstStyle/>
          <a:p>
            <a:r>
              <a:rPr lang="en-US" dirty="0"/>
              <a:t>strengthening of hydrographic capacities in Mesoamerica and the </a:t>
            </a:r>
            <a:r>
              <a:rPr lang="en-US" dirty="0" smtClean="0"/>
              <a:t>Caribbean through </a:t>
            </a:r>
            <a:r>
              <a:rPr lang="en-US" dirty="0"/>
              <a:t>the standardization of the nautical cartography that will enhance the development of economic and maritime area and guarantee the safety of maritime navigation , </a:t>
            </a:r>
            <a:r>
              <a:rPr lang="en-US" dirty="0" smtClean="0"/>
              <a:t>led my the Mexican Navy </a:t>
            </a:r>
          </a:p>
          <a:p>
            <a:r>
              <a:rPr lang="en-US" dirty="0"/>
              <a:t>Specific Goals:</a:t>
            </a:r>
          </a:p>
          <a:p>
            <a:pPr marL="0" indent="0">
              <a:buNone/>
            </a:pPr>
            <a:r>
              <a:rPr lang="en-US" dirty="0" smtClean="0"/>
              <a:t>To </a:t>
            </a:r>
            <a:r>
              <a:rPr lang="en-US" dirty="0"/>
              <a:t>create and/or to boost hydrographic capacities in the countries and territories of Mesoamerica and the </a:t>
            </a:r>
            <a:r>
              <a:rPr lang="en-US" dirty="0" smtClean="0"/>
              <a:t>Caribbean.</a:t>
            </a:r>
          </a:p>
          <a:p>
            <a:pPr marL="0" indent="0">
              <a:buNone/>
            </a:pPr>
            <a:r>
              <a:rPr lang="en-US" dirty="0" smtClean="0"/>
              <a:t>To increase the bathymetric database of maritime zones.</a:t>
            </a:r>
          </a:p>
          <a:p>
            <a:pPr marL="0" indent="0">
              <a:buNone/>
            </a:pPr>
            <a:r>
              <a:rPr lang="en-US" dirty="0" smtClean="0"/>
              <a:t>To </a:t>
            </a:r>
            <a:r>
              <a:rPr lang="en-US" dirty="0"/>
              <a:t>ensure the safety of merchant and tourism ships between ports .</a:t>
            </a:r>
          </a:p>
          <a:p>
            <a:pPr marL="0" indent="0">
              <a:buNone/>
            </a:pPr>
            <a:r>
              <a:rPr lang="en-US" dirty="0" smtClean="0"/>
              <a:t>To </a:t>
            </a:r>
            <a:r>
              <a:rPr lang="en-US" dirty="0"/>
              <a:t>create and/or increase the efficiency of the shipping lanes and port infrastructure with the aim to foster the economic and maritime development, on the basis of the information collected by the interconnectivity of the ports in Latin America.</a:t>
            </a:r>
          </a:p>
        </p:txBody>
      </p:sp>
    </p:spTree>
    <p:extLst>
      <p:ext uri="{BB962C8B-B14F-4D97-AF65-F5344CB8AC3E}">
        <p14:creationId xmlns:p14="http://schemas.microsoft.com/office/powerpoint/2010/main" val="4114282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Programme</a:t>
            </a:r>
            <a:r>
              <a:rPr lang="en-US" dirty="0"/>
              <a:t> Neptune</a:t>
            </a:r>
          </a:p>
        </p:txBody>
      </p:sp>
      <p:sp>
        <p:nvSpPr>
          <p:cNvPr id="3" name="Content Placeholder 2"/>
          <p:cNvSpPr>
            <a:spLocks noGrp="1"/>
          </p:cNvSpPr>
          <p:nvPr>
            <p:ph idx="1"/>
          </p:nvPr>
        </p:nvSpPr>
        <p:spPr/>
        <p:txBody>
          <a:bodyPr/>
          <a:lstStyle/>
          <a:p>
            <a:r>
              <a:rPr lang="en-US" dirty="0" err="1"/>
              <a:t>Programme</a:t>
            </a:r>
            <a:r>
              <a:rPr lang="en-US" dirty="0"/>
              <a:t> Neptune exists to support the sustainable growth of Commonwealth Small Island Developing States (SIDS), providing them with the information, skills and expertise to monitor and manage their surrounding marine environment and ensure the sustainable development of their blue economies.</a:t>
            </a:r>
          </a:p>
        </p:txBody>
      </p:sp>
    </p:spTree>
    <p:extLst>
      <p:ext uri="{BB962C8B-B14F-4D97-AF65-F5344CB8AC3E}">
        <p14:creationId xmlns:p14="http://schemas.microsoft.com/office/powerpoint/2010/main" val="1357127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Neptune </a:t>
            </a:r>
            <a:endParaRPr lang="en-US" dirty="0"/>
          </a:p>
        </p:txBody>
      </p:sp>
      <p:sp>
        <p:nvSpPr>
          <p:cNvPr id="3" name="Content Placeholder 2"/>
          <p:cNvSpPr>
            <a:spLocks noGrp="1"/>
          </p:cNvSpPr>
          <p:nvPr>
            <p:ph idx="1"/>
          </p:nvPr>
        </p:nvSpPr>
        <p:spPr/>
        <p:txBody>
          <a:bodyPr/>
          <a:lstStyle/>
          <a:p>
            <a:r>
              <a:rPr lang="en-US" dirty="0"/>
              <a:t>S</a:t>
            </a:r>
            <a:r>
              <a:rPr lang="en-US" dirty="0" smtClean="0"/>
              <a:t>eabed </a:t>
            </a:r>
            <a:r>
              <a:rPr lang="en-US" dirty="0"/>
              <a:t>mapping activities within Grenada and St Vincent and the </a:t>
            </a:r>
            <a:r>
              <a:rPr lang="en-US" dirty="0" smtClean="0"/>
              <a:t>Grenadines have commenced.</a:t>
            </a:r>
          </a:p>
          <a:p>
            <a:r>
              <a:rPr lang="en-US" dirty="0"/>
              <a:t>Hydrographic data will be fed into the UKHO’s charting teams and result in updates of local navigational </a:t>
            </a:r>
            <a:r>
              <a:rPr lang="en-US" dirty="0" smtClean="0"/>
              <a:t>products</a:t>
            </a:r>
          </a:p>
          <a:p>
            <a:r>
              <a:rPr lang="en-US" dirty="0">
                <a:solidFill>
                  <a:schemeClr val="accent1"/>
                </a:solidFill>
              </a:rPr>
              <a:t>Training will be provided to local stakeholders throughout the project, from data collection, to analysis and use of the resulting data. This will enable stakeholders to continue efforts as data become available or adapt products to fulfil their particular needs</a:t>
            </a:r>
            <a:r>
              <a:rPr lang="en-US" dirty="0"/>
              <a:t>.</a:t>
            </a:r>
          </a:p>
        </p:txBody>
      </p:sp>
    </p:spTree>
    <p:extLst>
      <p:ext uri="{BB962C8B-B14F-4D97-AF65-F5344CB8AC3E}">
        <p14:creationId xmlns:p14="http://schemas.microsoft.com/office/powerpoint/2010/main" val="2530074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Area </a:t>
            </a:r>
            <a:endParaRPr lang="en-US" dirty="0"/>
          </a:p>
        </p:txBody>
      </p:sp>
      <p:pic>
        <p:nvPicPr>
          <p:cNvPr id="4" name="Content Placeholder 3"/>
          <p:cNvPicPr>
            <a:picLocks noGrp="1" noChangeAspect="1"/>
          </p:cNvPicPr>
          <p:nvPr>
            <p:ph idx="1"/>
          </p:nvPr>
        </p:nvPicPr>
        <p:blipFill>
          <a:blip r:embed="rId2"/>
          <a:stretch>
            <a:fillRect/>
          </a:stretch>
        </p:blipFill>
        <p:spPr>
          <a:xfrm>
            <a:off x="3319272" y="2061782"/>
            <a:ext cx="4334255" cy="4195762"/>
          </a:xfrm>
          <a:prstGeom prst="rect">
            <a:avLst/>
          </a:prstGeom>
        </p:spPr>
      </p:pic>
    </p:spTree>
    <p:extLst>
      <p:ext uri="{BB962C8B-B14F-4D97-AF65-F5344CB8AC3E}">
        <p14:creationId xmlns:p14="http://schemas.microsoft.com/office/powerpoint/2010/main" val="21022815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TM02836342[[fn=Ion]]</Template>
  <TotalTime>8721</TotalTime>
  <Words>639</Words>
  <Application>Microsoft Office PowerPoint</Application>
  <PresentationFormat>Widescreen</PresentationFormat>
  <Paragraphs>40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3</vt:lpstr>
      <vt:lpstr>Ion</vt:lpstr>
      <vt:lpstr>St. Vincent and the Grenadines</vt:lpstr>
      <vt:lpstr>Hydrographic charts of the waters of Saint Vincent and the Grenadines (SVG) </vt:lpstr>
      <vt:lpstr>OECS Hydrographic Project Scoping Study</vt:lpstr>
      <vt:lpstr>OECS Hydrographic Project Scoping Study </vt:lpstr>
      <vt:lpstr>Hydrographic Surveys</vt:lpstr>
      <vt:lpstr>FOCAHIMECA</vt:lpstr>
      <vt:lpstr>Programme Neptune</vt:lpstr>
      <vt:lpstr>Neptune </vt:lpstr>
      <vt:lpstr>Survey Area </vt:lpstr>
      <vt:lpstr>Survey Area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Vincent and the Grenadines</dc:title>
  <dc:creator>Director</dc:creator>
  <cp:lastModifiedBy>Director</cp:lastModifiedBy>
  <cp:revision>20</cp:revision>
  <dcterms:created xsi:type="dcterms:W3CDTF">2016-12-08T01:29:24Z</dcterms:created>
  <dcterms:modified xsi:type="dcterms:W3CDTF">2016-12-15T15:04:38Z</dcterms:modified>
</cp:coreProperties>
</file>