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1" r:id="rId2"/>
  </p:sldMasterIdLst>
  <p:notesMasterIdLst>
    <p:notesMasterId r:id="rId35"/>
  </p:notesMasterIdLst>
  <p:sldIdLst>
    <p:sldId id="257" r:id="rId3"/>
    <p:sldId id="275" r:id="rId4"/>
    <p:sldId id="305" r:id="rId5"/>
    <p:sldId id="262" r:id="rId6"/>
    <p:sldId id="286" r:id="rId7"/>
    <p:sldId id="259" r:id="rId8"/>
    <p:sldId id="260" r:id="rId9"/>
    <p:sldId id="258" r:id="rId10"/>
    <p:sldId id="276" r:id="rId11"/>
    <p:sldId id="272" r:id="rId12"/>
    <p:sldId id="278" r:id="rId13"/>
    <p:sldId id="273" r:id="rId14"/>
    <p:sldId id="279" r:id="rId15"/>
    <p:sldId id="280" r:id="rId16"/>
    <p:sldId id="283" r:id="rId17"/>
    <p:sldId id="282" r:id="rId18"/>
    <p:sldId id="284" r:id="rId19"/>
    <p:sldId id="285" r:id="rId20"/>
    <p:sldId id="290" r:id="rId21"/>
    <p:sldId id="288" r:id="rId22"/>
    <p:sldId id="291" r:id="rId23"/>
    <p:sldId id="289" r:id="rId24"/>
    <p:sldId id="292" r:id="rId25"/>
    <p:sldId id="293" r:id="rId26"/>
    <p:sldId id="294" r:id="rId27"/>
    <p:sldId id="295" r:id="rId28"/>
    <p:sldId id="296" r:id="rId29"/>
    <p:sldId id="297" r:id="rId30"/>
    <p:sldId id="302" r:id="rId31"/>
    <p:sldId id="303" r:id="rId32"/>
    <p:sldId id="316" r:id="rId33"/>
    <p:sldId id="31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380"/>
    <a:srgbClr val="0055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94" autoAdjust="0"/>
    <p:restoredTop sz="87074" autoAdjust="0"/>
  </p:normalViewPr>
  <p:slideViewPr>
    <p:cSldViewPr>
      <p:cViewPr varScale="1">
        <p:scale>
          <a:sx n="100" d="100"/>
          <a:sy n="100" d="100"/>
        </p:scale>
        <p:origin x="1254"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0F239D-4E3E-4ED1-8D16-40264BECCEA1}" type="datetimeFigureOut">
              <a:rPr lang="en-GB" smtClean="0"/>
              <a:t>07/04/2017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475517-3AE2-48D4-ABFD-4043AD475065}" type="slidenum">
              <a:rPr lang="en-GB" smtClean="0"/>
              <a:t>‹#›</a:t>
            </a:fld>
            <a:endParaRPr lang="en-GB"/>
          </a:p>
        </p:txBody>
      </p:sp>
    </p:spTree>
    <p:extLst>
      <p:ext uri="{BB962C8B-B14F-4D97-AF65-F5344CB8AC3E}">
        <p14:creationId xmlns:p14="http://schemas.microsoft.com/office/powerpoint/2010/main" val="150973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Abstract:</a:t>
            </a:r>
          </a:p>
          <a:p>
            <a:r>
              <a:rPr lang="en-GB" sz="1200" kern="1200" dirty="0" smtClean="0">
                <a:solidFill>
                  <a:schemeClr val="tx1"/>
                </a:solidFill>
                <a:effectLst/>
                <a:latin typeface="+mn-lt"/>
                <a:ea typeface="+mn-ea"/>
                <a:cs typeface="+mn-cs"/>
              </a:rPr>
              <a:t>Transmitting environmental monitoring data reliably from marine and coastal based stations remains problematic despite improvements in land and satellite based methods of communication.  Often this results in interrupted real time data flows, data losses that cannot be recovered, or excessive costs as a result of having to keep network channels open or lengthy negotiation.  The </a:t>
            </a:r>
            <a:r>
              <a:rPr lang="en-GB" sz="1200" kern="1200" dirty="0" err="1" smtClean="0">
                <a:solidFill>
                  <a:schemeClr val="tx1"/>
                </a:solidFill>
                <a:effectLst/>
                <a:latin typeface="+mn-lt"/>
                <a:ea typeface="+mn-ea"/>
                <a:cs typeface="+mn-cs"/>
              </a:rPr>
              <a:t>ip.buffer</a:t>
            </a:r>
            <a:r>
              <a:rPr lang="en-GB" sz="1200" kern="1200" dirty="0" smtClean="0">
                <a:solidFill>
                  <a:schemeClr val="tx1"/>
                </a:solidFill>
                <a:effectLst/>
                <a:latin typeface="+mn-lt"/>
                <a:ea typeface="+mn-ea"/>
                <a:cs typeface="+mn-cs"/>
              </a:rPr>
              <a:t> range was developed by </a:t>
            </a:r>
            <a:r>
              <a:rPr lang="en-GB" sz="1200" kern="1200" dirty="0" err="1" smtClean="0">
                <a:solidFill>
                  <a:schemeClr val="tx1"/>
                </a:solidFill>
                <a:effectLst/>
                <a:latin typeface="+mn-lt"/>
                <a:ea typeface="+mn-ea"/>
                <a:cs typeface="+mn-cs"/>
              </a:rPr>
              <a:t>Scannex</a:t>
            </a:r>
            <a:r>
              <a:rPr lang="en-GB" sz="1200" kern="1200" dirty="0" smtClean="0">
                <a:solidFill>
                  <a:schemeClr val="tx1"/>
                </a:solidFill>
                <a:effectLst/>
                <a:latin typeface="+mn-lt"/>
                <a:ea typeface="+mn-ea"/>
                <a:cs typeface="+mn-cs"/>
              </a:rPr>
              <a:t> for the telecommunication sector and has recently been adapted to work in harsh and low power environments with the help of OceanWise.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Advantages of this new ‘Smart Telemetry’ system include an extensive range of data delivery options using industry standard Internet TCP/IP protocols.  A large non-volatile flash memory enables the </a:t>
            </a:r>
            <a:r>
              <a:rPr lang="en-GB" sz="1200" kern="1200" dirty="0" err="1" smtClean="0">
                <a:solidFill>
                  <a:schemeClr val="tx1"/>
                </a:solidFill>
                <a:effectLst/>
                <a:latin typeface="+mn-lt"/>
                <a:ea typeface="+mn-ea"/>
                <a:cs typeface="+mn-cs"/>
              </a:rPr>
              <a:t>ip.buffer</a:t>
            </a:r>
            <a:r>
              <a:rPr lang="en-GB" sz="1200" kern="1200" dirty="0" smtClean="0">
                <a:solidFill>
                  <a:schemeClr val="tx1"/>
                </a:solidFill>
                <a:effectLst/>
                <a:latin typeface="+mn-lt"/>
                <a:ea typeface="+mn-ea"/>
                <a:cs typeface="+mn-cs"/>
              </a:rPr>
              <a:t> to reliably store, monitor and manage data transmitted from a wide range of oceanographic and other sensors.  Bi-directional communication, encryption and user authentication provide a safe method for remote device administration facilitated by </a:t>
            </a:r>
            <a:r>
              <a:rPr lang="en-GB" sz="1200" kern="1200" dirty="0" err="1" smtClean="0">
                <a:solidFill>
                  <a:schemeClr val="tx1"/>
                </a:solidFill>
                <a:effectLst/>
                <a:latin typeface="+mn-lt"/>
                <a:ea typeface="+mn-ea"/>
                <a:cs typeface="+mn-cs"/>
              </a:rPr>
              <a:t>OceanWise’s</a:t>
            </a:r>
            <a:r>
              <a:rPr lang="en-GB" sz="1200" kern="1200" dirty="0" smtClean="0">
                <a:solidFill>
                  <a:schemeClr val="tx1"/>
                </a:solidFill>
                <a:effectLst/>
                <a:latin typeface="+mn-lt"/>
                <a:ea typeface="+mn-ea"/>
                <a:cs typeface="+mn-cs"/>
              </a:rPr>
              <a:t> recommended Mobile to Mobile Virtual Private Networks.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presentation describes the new developments incorporated into the </a:t>
            </a:r>
            <a:r>
              <a:rPr lang="en-GB" sz="1200" kern="1200" dirty="0" err="1" smtClean="0">
                <a:solidFill>
                  <a:schemeClr val="tx1"/>
                </a:solidFill>
                <a:effectLst/>
                <a:latin typeface="+mn-lt"/>
                <a:ea typeface="+mn-ea"/>
                <a:cs typeface="+mn-cs"/>
              </a:rPr>
              <a:t>ip.buffer</a:t>
            </a:r>
            <a:r>
              <a:rPr lang="en-GB" sz="1200" kern="1200" dirty="0" smtClean="0">
                <a:solidFill>
                  <a:schemeClr val="tx1"/>
                </a:solidFill>
                <a:effectLst/>
                <a:latin typeface="+mn-lt"/>
                <a:ea typeface="+mn-ea"/>
                <a:cs typeface="+mn-cs"/>
              </a:rPr>
              <a:t> in detail.  It then presents a number of case studies where the </a:t>
            </a:r>
            <a:r>
              <a:rPr lang="en-GB" sz="1200" kern="1200" dirty="0" err="1" smtClean="0">
                <a:solidFill>
                  <a:schemeClr val="tx1"/>
                </a:solidFill>
                <a:effectLst/>
                <a:latin typeface="+mn-lt"/>
                <a:ea typeface="+mn-ea"/>
                <a:cs typeface="+mn-cs"/>
              </a:rPr>
              <a:t>ip.buffer</a:t>
            </a:r>
            <a:r>
              <a:rPr lang="en-GB" sz="1200" kern="1200" dirty="0" smtClean="0">
                <a:solidFill>
                  <a:schemeClr val="tx1"/>
                </a:solidFill>
                <a:effectLst/>
                <a:latin typeface="+mn-lt"/>
                <a:ea typeface="+mn-ea"/>
                <a:cs typeface="+mn-cs"/>
              </a:rPr>
              <a:t> has been used with different sensors and </a:t>
            </a:r>
            <a:r>
              <a:rPr lang="en-GB" sz="1200" kern="1200" dirty="0" err="1" smtClean="0">
                <a:solidFill>
                  <a:schemeClr val="tx1"/>
                </a:solidFill>
                <a:effectLst/>
                <a:latin typeface="+mn-lt"/>
                <a:ea typeface="+mn-ea"/>
                <a:cs typeface="+mn-cs"/>
              </a:rPr>
              <a:t>OceanWise’s</a:t>
            </a:r>
            <a:r>
              <a:rPr lang="en-GB" sz="1200" kern="1200" dirty="0" smtClean="0">
                <a:solidFill>
                  <a:schemeClr val="tx1"/>
                </a:solidFill>
                <a:effectLst/>
                <a:latin typeface="+mn-lt"/>
                <a:ea typeface="+mn-ea"/>
                <a:cs typeface="+mn-cs"/>
              </a:rPr>
              <a:t> environmental data sharing and publishing system, Port-Log, for a variety of applications.  Several installations in the UK, Europe and Middle East are provided as worked examples.   </a:t>
            </a:r>
            <a:endParaRPr lang="en-GB" dirty="0"/>
          </a:p>
        </p:txBody>
      </p:sp>
      <p:sp>
        <p:nvSpPr>
          <p:cNvPr id="4" name="Slide Number Placeholder 3"/>
          <p:cNvSpPr>
            <a:spLocks noGrp="1"/>
          </p:cNvSpPr>
          <p:nvPr>
            <p:ph type="sldNum" sz="quarter" idx="10"/>
          </p:nvPr>
        </p:nvSpPr>
        <p:spPr/>
        <p:txBody>
          <a:bodyPr/>
          <a:lstStyle/>
          <a:p>
            <a:fld id="{53475517-3AE2-48D4-ABFD-4043AD475065}" type="slidenum">
              <a:rPr lang="en-GB" smtClean="0"/>
              <a:t>1</a:t>
            </a:fld>
            <a:endParaRPr lang="en-GB"/>
          </a:p>
        </p:txBody>
      </p:sp>
    </p:spTree>
    <p:extLst>
      <p:ext uri="{BB962C8B-B14F-4D97-AF65-F5344CB8AC3E}">
        <p14:creationId xmlns:p14="http://schemas.microsoft.com/office/powerpoint/2010/main" val="778348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475517-3AE2-48D4-ABFD-4043AD475065}" type="slidenum">
              <a:rPr lang="en-GB" smtClean="0"/>
              <a:t>14</a:t>
            </a:fld>
            <a:endParaRPr lang="en-GB"/>
          </a:p>
        </p:txBody>
      </p:sp>
    </p:spTree>
    <p:extLst>
      <p:ext uri="{BB962C8B-B14F-4D97-AF65-F5344CB8AC3E}">
        <p14:creationId xmlns:p14="http://schemas.microsoft.com/office/powerpoint/2010/main" val="3256681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475517-3AE2-48D4-ABFD-4043AD475065}" type="slidenum">
              <a:rPr lang="en-GB" smtClean="0"/>
              <a:t>22</a:t>
            </a:fld>
            <a:endParaRPr lang="en-GB"/>
          </a:p>
        </p:txBody>
      </p:sp>
    </p:spTree>
    <p:extLst>
      <p:ext uri="{BB962C8B-B14F-4D97-AF65-F5344CB8AC3E}">
        <p14:creationId xmlns:p14="http://schemas.microsoft.com/office/powerpoint/2010/main" val="1136953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475517-3AE2-48D4-ABFD-4043AD475065}" type="slidenum">
              <a:rPr lang="en-GB" smtClean="0"/>
              <a:t>25</a:t>
            </a:fld>
            <a:endParaRPr lang="en-GB"/>
          </a:p>
        </p:txBody>
      </p:sp>
    </p:spTree>
    <p:extLst>
      <p:ext uri="{BB962C8B-B14F-4D97-AF65-F5344CB8AC3E}">
        <p14:creationId xmlns:p14="http://schemas.microsoft.com/office/powerpoint/2010/main" val="272575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475517-3AE2-48D4-ABFD-4043AD475065}" type="slidenum">
              <a:rPr lang="en-GB" smtClean="0"/>
              <a:t>28</a:t>
            </a:fld>
            <a:endParaRPr lang="en-GB"/>
          </a:p>
        </p:txBody>
      </p:sp>
    </p:spTree>
    <p:extLst>
      <p:ext uri="{BB962C8B-B14F-4D97-AF65-F5344CB8AC3E}">
        <p14:creationId xmlns:p14="http://schemas.microsoft.com/office/powerpoint/2010/main" val="213762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475517-3AE2-48D4-ABFD-4043AD475065}" type="slidenum">
              <a:rPr lang="en-GB" smtClean="0"/>
              <a:t>3</a:t>
            </a:fld>
            <a:endParaRPr lang="en-GB"/>
          </a:p>
        </p:txBody>
      </p:sp>
    </p:spTree>
    <p:extLst>
      <p:ext uri="{BB962C8B-B14F-4D97-AF65-F5344CB8AC3E}">
        <p14:creationId xmlns:p14="http://schemas.microsoft.com/office/powerpoint/2010/main" val="46094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Protocols – Handshaking</a:t>
            </a:r>
          </a:p>
          <a:p>
            <a:r>
              <a:rPr lang="en-GB" dirty="0" smtClean="0"/>
              <a:t>Error Correction</a:t>
            </a:r>
          </a:p>
          <a:p>
            <a:r>
              <a:rPr lang="en-GB" dirty="0" smtClean="0"/>
              <a:t>Power Management</a:t>
            </a:r>
          </a:p>
          <a:p>
            <a:r>
              <a:rPr lang="en-GB" dirty="0" smtClean="0"/>
              <a:t>Local Alarms / Alerts</a:t>
            </a:r>
          </a:p>
          <a:p>
            <a:r>
              <a:rPr lang="en-GB" dirty="0" smtClean="0"/>
              <a:t>Status Messages – Battery Levels, Signal Strengths</a:t>
            </a:r>
          </a:p>
          <a:p>
            <a:r>
              <a:rPr lang="en-GB" dirty="0" smtClean="0"/>
              <a:t>Multi-Channel Communications</a:t>
            </a:r>
          </a:p>
          <a:p>
            <a:r>
              <a:rPr lang="en-GB" dirty="0" smtClean="0"/>
              <a:t>Implement newer/faster Internet Protocols</a:t>
            </a:r>
          </a:p>
          <a:p>
            <a:endParaRPr lang="en-GB" dirty="0"/>
          </a:p>
        </p:txBody>
      </p:sp>
      <p:sp>
        <p:nvSpPr>
          <p:cNvPr id="4" name="Slide Number Placeholder 3"/>
          <p:cNvSpPr>
            <a:spLocks noGrp="1"/>
          </p:cNvSpPr>
          <p:nvPr>
            <p:ph type="sldNum" sz="quarter" idx="10"/>
          </p:nvPr>
        </p:nvSpPr>
        <p:spPr/>
        <p:txBody>
          <a:bodyPr/>
          <a:lstStyle/>
          <a:p>
            <a:fld id="{53475517-3AE2-48D4-ABFD-4043AD475065}" type="slidenum">
              <a:rPr lang="en-GB" smtClean="0"/>
              <a:t>4</a:t>
            </a:fld>
            <a:endParaRPr lang="en-GB"/>
          </a:p>
        </p:txBody>
      </p:sp>
    </p:spTree>
    <p:extLst>
      <p:ext uri="{BB962C8B-B14F-4D97-AF65-F5344CB8AC3E}">
        <p14:creationId xmlns:p14="http://schemas.microsoft.com/office/powerpoint/2010/main" val="243499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Multiple Protocols:</a:t>
            </a:r>
          </a:p>
          <a:p>
            <a:pPr lvl="1"/>
            <a:r>
              <a:rPr lang="en-GB" dirty="0" smtClean="0"/>
              <a:t>HTTP Post – quickest, most reliable!</a:t>
            </a:r>
          </a:p>
          <a:p>
            <a:pPr lvl="1"/>
            <a:r>
              <a:rPr lang="en-GB" dirty="0" smtClean="0"/>
              <a:t>Direct TCP Server / Client</a:t>
            </a:r>
          </a:p>
          <a:p>
            <a:pPr lvl="1"/>
            <a:r>
              <a:rPr lang="en-GB" dirty="0" smtClean="0"/>
              <a:t>FTP / </a:t>
            </a:r>
            <a:r>
              <a:rPr lang="en-GB" dirty="0" err="1" smtClean="0"/>
              <a:t>sFTP</a:t>
            </a:r>
            <a:r>
              <a:rPr lang="en-GB" dirty="0" smtClean="0"/>
              <a:t> Server / Client</a:t>
            </a:r>
          </a:p>
          <a:p>
            <a:pPr lvl="1"/>
            <a:r>
              <a:rPr lang="en-GB" dirty="0" smtClean="0"/>
              <a:t>Email / POP3 / SMTP</a:t>
            </a:r>
          </a:p>
          <a:p>
            <a:pPr lvl="1"/>
            <a:endParaRPr lang="en-GB" dirty="0" smtClean="0"/>
          </a:p>
          <a:p>
            <a:r>
              <a:rPr lang="en-GB" dirty="0" smtClean="0"/>
              <a:t>ZIP Data compression</a:t>
            </a:r>
          </a:p>
          <a:p>
            <a:pPr lvl="1"/>
            <a:r>
              <a:rPr lang="en-GB" dirty="0" smtClean="0"/>
              <a:t>Reduces data costs</a:t>
            </a:r>
          </a:p>
          <a:p>
            <a:pPr lvl="1"/>
            <a:endParaRPr lang="en-GB" dirty="0" smtClean="0"/>
          </a:p>
          <a:p>
            <a:r>
              <a:rPr lang="en-GB" dirty="0" smtClean="0"/>
              <a:t>SSH/SSL Encryption</a:t>
            </a:r>
          </a:p>
          <a:p>
            <a:pPr lvl="1"/>
            <a:r>
              <a:rPr lang="en-GB" dirty="0" smtClean="0"/>
              <a:t>Data Security</a:t>
            </a:r>
          </a:p>
          <a:p>
            <a:pPr lvl="1"/>
            <a:r>
              <a:rPr lang="en-GB" dirty="0" smtClean="0"/>
              <a:t>IT Departments like it !</a:t>
            </a:r>
          </a:p>
          <a:p>
            <a:endParaRPr lang="en-GB" dirty="0"/>
          </a:p>
        </p:txBody>
      </p:sp>
      <p:sp>
        <p:nvSpPr>
          <p:cNvPr id="4" name="Slide Number Placeholder 3"/>
          <p:cNvSpPr>
            <a:spLocks noGrp="1"/>
          </p:cNvSpPr>
          <p:nvPr>
            <p:ph type="sldNum" sz="quarter" idx="10"/>
          </p:nvPr>
        </p:nvSpPr>
        <p:spPr/>
        <p:txBody>
          <a:bodyPr/>
          <a:lstStyle/>
          <a:p>
            <a:fld id="{53475517-3AE2-48D4-ABFD-4043AD475065}" type="slidenum">
              <a:rPr lang="en-GB" smtClean="0"/>
              <a:t>5</a:t>
            </a:fld>
            <a:endParaRPr lang="en-GB"/>
          </a:p>
        </p:txBody>
      </p:sp>
    </p:spTree>
    <p:extLst>
      <p:ext uri="{BB962C8B-B14F-4D97-AF65-F5344CB8AC3E}">
        <p14:creationId xmlns:p14="http://schemas.microsoft.com/office/powerpoint/2010/main" val="37769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Typical Challenges of any Telemetry System:</a:t>
            </a:r>
          </a:p>
          <a:p>
            <a:pPr marL="628650" lvl="1" indent="-171450">
              <a:buFont typeface="Arial" panose="020B0604020202020204" pitchFamily="34" charset="0"/>
              <a:buChar char="•"/>
            </a:pPr>
            <a:r>
              <a:rPr lang="en-GB" dirty="0" smtClean="0"/>
              <a:t>Power Consumption –</a:t>
            </a:r>
            <a:r>
              <a:rPr lang="en-GB" baseline="0" dirty="0" smtClean="0"/>
              <a:t> as always.  A polled system is always On!!</a:t>
            </a:r>
            <a:endParaRPr lang="en-GB" dirty="0" smtClean="0"/>
          </a:p>
          <a:p>
            <a:pPr marL="628650" lvl="1" indent="-171450">
              <a:buFont typeface="Arial" panose="020B0604020202020204" pitchFamily="34" charset="0"/>
              <a:buChar char="•"/>
            </a:pPr>
            <a:r>
              <a:rPr lang="en-GB" dirty="0" smtClean="0"/>
              <a:t>Base Stations – where to locate them</a:t>
            </a:r>
          </a:p>
          <a:p>
            <a:pPr marL="628650" lvl="1" indent="-171450">
              <a:buFont typeface="Arial" panose="020B0604020202020204" pitchFamily="34" charset="0"/>
              <a:buChar char="•"/>
            </a:pPr>
            <a:r>
              <a:rPr lang="en-GB" dirty="0" smtClean="0"/>
              <a:t>Physical Obstructions – buildings / mountains.</a:t>
            </a:r>
          </a:p>
          <a:p>
            <a:pPr marL="628650" lvl="1" indent="-171450">
              <a:buFont typeface="Arial" panose="020B0604020202020204" pitchFamily="34" charset="0"/>
              <a:buChar char="•"/>
            </a:pPr>
            <a:r>
              <a:rPr lang="en-GB" dirty="0" smtClean="0"/>
              <a:t>Interference – other operators within an area.</a:t>
            </a:r>
          </a:p>
          <a:p>
            <a:pPr marL="628650" lvl="1" indent="-171450">
              <a:buFont typeface="Arial" panose="020B0604020202020204" pitchFamily="34" charset="0"/>
              <a:buChar char="•"/>
            </a:pPr>
            <a:r>
              <a:rPr lang="en-GB" dirty="0" smtClean="0"/>
              <a:t>Band Width – typically</a:t>
            </a:r>
            <a:r>
              <a:rPr lang="en-GB" baseline="0" dirty="0" smtClean="0"/>
              <a:t> 19,200 for UHF – 9600 for dialup GSM.</a:t>
            </a:r>
            <a:endParaRPr lang="en-GB" dirty="0" smtClean="0"/>
          </a:p>
          <a:p>
            <a:pPr marL="628650" lvl="1" indent="-171450">
              <a:buFont typeface="Arial" panose="020B0604020202020204" pitchFamily="34" charset="0"/>
              <a:buChar char="•"/>
            </a:pPr>
            <a:r>
              <a:rPr lang="en-GB" dirty="0" smtClean="0"/>
              <a:t>Running Costs – UHF Free – Satellite not so free!</a:t>
            </a:r>
          </a:p>
          <a:p>
            <a:pPr marL="628650" lvl="1" indent="-171450">
              <a:buFont typeface="Arial" panose="020B0604020202020204" pitchFamily="34" charset="0"/>
              <a:buChar char="•"/>
            </a:pPr>
            <a:r>
              <a:rPr lang="en-GB" dirty="0" smtClean="0"/>
              <a:t>Single Channel – more than one instrument – you need to multiplex</a:t>
            </a:r>
          </a:p>
          <a:p>
            <a:pPr marL="628650" lvl="1" indent="-171450">
              <a:buFont typeface="Arial" panose="020B0604020202020204" pitchFamily="34" charset="0"/>
              <a:buChar char="•"/>
            </a:pPr>
            <a:r>
              <a:rPr lang="en-GB" dirty="0" smtClean="0"/>
              <a:t>IT Departments – I say no more!</a:t>
            </a:r>
          </a:p>
          <a:p>
            <a:endParaRPr lang="en-GB" dirty="0"/>
          </a:p>
        </p:txBody>
      </p:sp>
      <p:sp>
        <p:nvSpPr>
          <p:cNvPr id="4" name="Slide Number Placeholder 3"/>
          <p:cNvSpPr>
            <a:spLocks noGrp="1"/>
          </p:cNvSpPr>
          <p:nvPr>
            <p:ph type="sldNum" sz="quarter" idx="10"/>
          </p:nvPr>
        </p:nvSpPr>
        <p:spPr/>
        <p:txBody>
          <a:bodyPr/>
          <a:lstStyle/>
          <a:p>
            <a:fld id="{53475517-3AE2-48D4-ABFD-4043AD475065}" type="slidenum">
              <a:rPr lang="en-GB" smtClean="0"/>
              <a:t>6</a:t>
            </a:fld>
            <a:endParaRPr lang="en-GB"/>
          </a:p>
        </p:txBody>
      </p:sp>
    </p:spTree>
    <p:extLst>
      <p:ext uri="{BB962C8B-B14F-4D97-AF65-F5344CB8AC3E}">
        <p14:creationId xmlns:p14="http://schemas.microsoft.com/office/powerpoint/2010/main" val="414886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need to define “</a:t>
            </a:r>
            <a:r>
              <a:rPr lang="en-GB" dirty="0" err="1" smtClean="0"/>
              <a:t>RealTime</a:t>
            </a:r>
            <a:r>
              <a:rPr lang="en-GB" dirty="0" smtClean="0"/>
              <a:t>” - it means different things to different people!</a:t>
            </a:r>
          </a:p>
          <a:p>
            <a:endParaRPr lang="en-GB"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2800" b="1" dirty="0" smtClean="0"/>
              <a:t>Power Generation Industry define “</a:t>
            </a:r>
            <a:r>
              <a:rPr lang="en-US" sz="2800" b="1" dirty="0" err="1" smtClean="0"/>
              <a:t>RealTime</a:t>
            </a:r>
            <a:r>
              <a:rPr lang="en-US" sz="2800" b="1" dirty="0" smtClean="0"/>
              <a:t>” as less than 3 seconds to respond to an event</a:t>
            </a:r>
          </a:p>
          <a:p>
            <a:endParaRPr lang="en-GB" dirty="0" smtClean="0"/>
          </a:p>
          <a:p>
            <a:r>
              <a:rPr lang="en-GB" dirty="0" smtClean="0"/>
              <a:t>Presumably that’s the time between the adverts starting, and the kettle going</a:t>
            </a:r>
            <a:r>
              <a:rPr lang="en-GB" baseline="0" dirty="0" smtClean="0"/>
              <a:t> on – luckily we don’t get many of those constraints.</a:t>
            </a:r>
          </a:p>
          <a:p>
            <a:r>
              <a:rPr lang="en-GB" baseline="0" dirty="0" smtClean="0"/>
              <a:t>The quicker you want it – the more power and technology you need to throw at the problem!</a:t>
            </a:r>
          </a:p>
          <a:p>
            <a:endParaRPr lang="en-GB" dirty="0" smtClean="0"/>
          </a:p>
          <a:p>
            <a:r>
              <a:rPr lang="en-GB" dirty="0" smtClean="0"/>
              <a:t>Clients always want it on the nail – but normally we can agree</a:t>
            </a:r>
            <a:r>
              <a:rPr lang="en-GB" baseline="0" dirty="0" smtClean="0"/>
              <a:t> on a “</a:t>
            </a:r>
            <a:r>
              <a:rPr lang="en-GB" dirty="0" smtClean="0"/>
              <a:t>60 second</a:t>
            </a:r>
            <a:r>
              <a:rPr lang="en-GB" baseline="0" dirty="0" smtClean="0"/>
              <a:t> to 5 minute” level of response – things don’t change that quickly in the marine environment!</a:t>
            </a:r>
          </a:p>
          <a:p>
            <a:endParaRPr lang="en-GB" baseline="0" dirty="0" smtClean="0"/>
          </a:p>
          <a:p>
            <a:r>
              <a:rPr lang="en-GB" baseline="0" dirty="0" smtClean="0"/>
              <a:t> For the long-term stuff – hourly uploads are perfectly acceptable – but the longer the time interval, the longer it takes you to realise there is a problem – so we recommend “at least hourly” for a web-based system.</a:t>
            </a:r>
            <a:endParaRPr lang="en-GB" dirty="0"/>
          </a:p>
        </p:txBody>
      </p:sp>
      <p:sp>
        <p:nvSpPr>
          <p:cNvPr id="4" name="Slide Number Placeholder 3"/>
          <p:cNvSpPr>
            <a:spLocks noGrp="1"/>
          </p:cNvSpPr>
          <p:nvPr>
            <p:ph type="sldNum" sz="quarter" idx="10"/>
          </p:nvPr>
        </p:nvSpPr>
        <p:spPr/>
        <p:txBody>
          <a:bodyPr/>
          <a:lstStyle/>
          <a:p>
            <a:fld id="{53475517-3AE2-48D4-ABFD-4043AD475065}" type="slidenum">
              <a:rPr lang="en-GB" smtClean="0"/>
              <a:t>7</a:t>
            </a:fld>
            <a:endParaRPr lang="en-GB"/>
          </a:p>
        </p:txBody>
      </p:sp>
    </p:spTree>
    <p:extLst>
      <p:ext uri="{BB962C8B-B14F-4D97-AF65-F5344CB8AC3E}">
        <p14:creationId xmlns:p14="http://schemas.microsoft.com/office/powerpoint/2010/main" val="408353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plenty of systems out there – many bespoke / proprietary</a:t>
            </a:r>
            <a:r>
              <a:rPr lang="en-GB" baseline="0" dirty="0" smtClean="0"/>
              <a:t> – locked down to particular installations and instrument suites.</a:t>
            </a:r>
          </a:p>
          <a:p>
            <a:endParaRPr lang="en-GB" baseline="0" dirty="0" smtClean="0"/>
          </a:p>
          <a:p>
            <a:r>
              <a:rPr lang="en-GB" baseline="0" dirty="0" smtClean="0"/>
              <a:t>We don’t have that luxury – we have to accept anything from anywhere by whatever means.</a:t>
            </a:r>
          </a:p>
          <a:p>
            <a:r>
              <a:rPr lang="en-GB" baseline="0" dirty="0" smtClean="0"/>
              <a:t>We vehemently protect out instrument independence.</a:t>
            </a:r>
          </a:p>
          <a:p>
            <a:endParaRPr lang="en-GB" baseline="0" dirty="0" smtClean="0"/>
          </a:p>
          <a:p>
            <a:r>
              <a:rPr lang="en-GB" baseline="0" dirty="0" smtClean="0"/>
              <a:t>As Time goes on, instrumentation is getting more and more intelligent - what let’s them down is what they are connected to.</a:t>
            </a:r>
          </a:p>
          <a:p>
            <a:endParaRPr lang="en-GB" dirty="0" smtClean="0"/>
          </a:p>
          <a:p>
            <a:r>
              <a:rPr lang="en-GB" dirty="0" smtClean="0"/>
              <a:t>Out there we’ve got a plethora</a:t>
            </a:r>
            <a:r>
              <a:rPr lang="en-GB" baseline="0" dirty="0" smtClean="0"/>
              <a:t> of technologies:</a:t>
            </a:r>
            <a:endParaRPr lang="en-GB" dirty="0" smtClean="0"/>
          </a:p>
          <a:p>
            <a:pPr marL="171450" indent="-171450">
              <a:buFont typeface="Arial" panose="020B0604020202020204" pitchFamily="34" charset="0"/>
              <a:buChar char="•"/>
            </a:pPr>
            <a:r>
              <a:rPr lang="en-GB" dirty="0" smtClean="0"/>
              <a:t>UHF/VHF/HF Transceivers</a:t>
            </a:r>
          </a:p>
          <a:p>
            <a:pPr marL="171450" indent="-171450">
              <a:buFont typeface="Arial" panose="020B0604020202020204" pitchFamily="34" charset="0"/>
              <a:buChar char="•"/>
            </a:pPr>
            <a:r>
              <a:rPr lang="en-GB" dirty="0" smtClean="0"/>
              <a:t>Satellite </a:t>
            </a:r>
            <a:r>
              <a:rPr lang="en-GB" dirty="0" err="1" smtClean="0"/>
              <a:t>Comms</a:t>
            </a:r>
            <a:r>
              <a:rPr lang="en-GB" dirty="0" smtClean="0"/>
              <a:t> / Small Burst Data</a:t>
            </a:r>
          </a:p>
          <a:p>
            <a:pPr marL="171450" indent="-171450">
              <a:buFont typeface="Arial" panose="020B0604020202020204" pitchFamily="34" charset="0"/>
              <a:buChar char="•"/>
            </a:pPr>
            <a:r>
              <a:rPr lang="en-GB" dirty="0" smtClean="0"/>
              <a:t>GSM Modems</a:t>
            </a:r>
          </a:p>
          <a:p>
            <a:pPr marL="171450" indent="-171450">
              <a:buFont typeface="Arial" panose="020B0604020202020204" pitchFamily="34" charset="0"/>
              <a:buChar char="•"/>
            </a:pPr>
            <a:r>
              <a:rPr lang="en-GB" dirty="0" smtClean="0"/>
              <a:t>Direct TCP Connections</a:t>
            </a:r>
          </a:p>
          <a:p>
            <a:pPr marL="171450" indent="-171450">
              <a:buFont typeface="Arial" panose="020B0604020202020204" pitchFamily="34" charset="0"/>
              <a:buChar char="•"/>
            </a:pPr>
            <a:r>
              <a:rPr lang="en-GB" dirty="0" smtClean="0"/>
              <a:t>Proprietary / Bespoke Systems</a:t>
            </a:r>
            <a:r>
              <a:rPr lang="en-GB" baseline="0" dirty="0" smtClean="0"/>
              <a:t>: </a:t>
            </a:r>
            <a:r>
              <a:rPr lang="en-GB" baseline="0" dirty="0" err="1" smtClean="0"/>
              <a:t>Datawell</a:t>
            </a:r>
            <a:r>
              <a:rPr lang="en-GB" baseline="0" dirty="0" smtClean="0"/>
              <a:t>, </a:t>
            </a:r>
            <a:r>
              <a:rPr lang="en-GB" baseline="0" dirty="0" err="1" smtClean="0"/>
              <a:t>Loggernet</a:t>
            </a:r>
            <a:endParaRPr lang="en-GB" dirty="0" smtClean="0"/>
          </a:p>
          <a:p>
            <a:pPr marL="171450" indent="-171450">
              <a:buFont typeface="Arial" panose="020B0604020202020204" pitchFamily="34" charset="0"/>
              <a:buChar char="•"/>
            </a:pPr>
            <a:r>
              <a:rPr lang="en-GB" dirty="0" smtClean="0"/>
              <a:t>Polled / SCADA / SDI12 Systems</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Some good – some bad</a:t>
            </a:r>
            <a:r>
              <a:rPr lang="en-GB" baseline="0" dirty="0" smtClean="0"/>
              <a:t> – some in desperate need of retirement!</a:t>
            </a:r>
            <a:endParaRPr lang="en-GB" dirty="0"/>
          </a:p>
        </p:txBody>
      </p:sp>
      <p:sp>
        <p:nvSpPr>
          <p:cNvPr id="4" name="Slide Number Placeholder 3"/>
          <p:cNvSpPr>
            <a:spLocks noGrp="1"/>
          </p:cNvSpPr>
          <p:nvPr>
            <p:ph type="sldNum" sz="quarter" idx="10"/>
          </p:nvPr>
        </p:nvSpPr>
        <p:spPr/>
        <p:txBody>
          <a:bodyPr/>
          <a:lstStyle/>
          <a:p>
            <a:fld id="{53475517-3AE2-48D4-ABFD-4043AD475065}" type="slidenum">
              <a:rPr lang="en-GB" smtClean="0"/>
              <a:t>8</a:t>
            </a:fld>
            <a:endParaRPr lang="en-GB"/>
          </a:p>
        </p:txBody>
      </p:sp>
    </p:spTree>
    <p:extLst>
      <p:ext uri="{BB962C8B-B14F-4D97-AF65-F5344CB8AC3E}">
        <p14:creationId xmlns:p14="http://schemas.microsoft.com/office/powerpoint/2010/main" val="73403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Oceanwise</a:t>
            </a:r>
            <a:r>
              <a:rPr lang="en-GB" dirty="0" smtClean="0"/>
              <a:t> now has many Real Time monitoring sites around</a:t>
            </a:r>
            <a:r>
              <a:rPr lang="en-GB" baseline="0" dirty="0" smtClean="0"/>
              <a:t> the UK and Overseas, which we manage for different customers for different reasons.  103 at the last count!</a:t>
            </a:r>
          </a:p>
          <a:p>
            <a:endParaRPr lang="en-GB" baseline="0" dirty="0" smtClean="0"/>
          </a:p>
          <a:p>
            <a:r>
              <a:rPr lang="en-GB" baseline="0" dirty="0" smtClean="0"/>
              <a:t>They comprise of a multitude of different sensors and instrument suites collecting things like Tidal Elevation, Waves, CTD, WQ, Meteorology – as well as ancillary installation parameters such as battery levels, signal strengths and charge currents that enable us to monitor the out-stations.</a:t>
            </a:r>
            <a:endParaRPr lang="en-GB" dirty="0"/>
          </a:p>
        </p:txBody>
      </p:sp>
      <p:sp>
        <p:nvSpPr>
          <p:cNvPr id="4" name="Slide Number Placeholder 3"/>
          <p:cNvSpPr>
            <a:spLocks noGrp="1"/>
          </p:cNvSpPr>
          <p:nvPr>
            <p:ph type="sldNum" sz="quarter" idx="10"/>
          </p:nvPr>
        </p:nvSpPr>
        <p:spPr/>
        <p:txBody>
          <a:bodyPr/>
          <a:lstStyle/>
          <a:p>
            <a:fld id="{53475517-3AE2-48D4-ABFD-4043AD475065}" type="slidenum">
              <a:rPr lang="en-GB" smtClean="0"/>
              <a:t>10</a:t>
            </a:fld>
            <a:endParaRPr lang="en-GB"/>
          </a:p>
        </p:txBody>
      </p:sp>
    </p:spTree>
    <p:extLst>
      <p:ext uri="{BB962C8B-B14F-4D97-AF65-F5344CB8AC3E}">
        <p14:creationId xmlns:p14="http://schemas.microsoft.com/office/powerpoint/2010/main" val="4174192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provide a Data Management service</a:t>
            </a:r>
            <a:r>
              <a:rPr lang="en-GB" baseline="0" dirty="0" smtClean="0"/>
              <a:t> that enables our clients (and their clients!) </a:t>
            </a:r>
          </a:p>
          <a:p>
            <a:r>
              <a:rPr lang="en-GB" baseline="0" dirty="0" smtClean="0"/>
              <a:t>Ensuring that the data arrives in good time – and is readily accessible – all-be-it behind a secure login.</a:t>
            </a:r>
          </a:p>
          <a:p>
            <a:endParaRPr lang="en-GB" baseline="0" dirty="0" smtClean="0"/>
          </a:p>
          <a:p>
            <a:r>
              <a:rPr lang="en-GB" baseline="0" dirty="0" smtClean="0"/>
              <a:t>What’s the phrase at the moment – ‘</a:t>
            </a:r>
            <a:r>
              <a:rPr lang="en-GB" b="1" baseline="0" dirty="0" err="1" smtClean="0"/>
              <a:t>OnLine</a:t>
            </a:r>
            <a:r>
              <a:rPr lang="en-GB" b="1" baseline="0" dirty="0" smtClean="0"/>
              <a:t>, </a:t>
            </a:r>
            <a:r>
              <a:rPr lang="en-GB" b="1" baseline="0" dirty="0" err="1" smtClean="0"/>
              <a:t>OnTablet</a:t>
            </a:r>
            <a:r>
              <a:rPr lang="en-GB" b="1" baseline="0" dirty="0" smtClean="0"/>
              <a:t>, </a:t>
            </a:r>
            <a:r>
              <a:rPr lang="en-GB" b="1" baseline="0" dirty="0" err="1" smtClean="0"/>
              <a:t>OnPhone</a:t>
            </a:r>
            <a:r>
              <a:rPr lang="en-GB" baseline="0" dirty="0" smtClean="0"/>
              <a:t>’ – why not ‘</a:t>
            </a:r>
            <a:r>
              <a:rPr lang="en-GB" sz="1600" b="1" baseline="0" dirty="0" err="1" smtClean="0"/>
              <a:t>OnVessel</a:t>
            </a:r>
            <a:r>
              <a:rPr lang="en-GB" baseline="0" dirty="0" smtClean="0"/>
              <a:t>’</a:t>
            </a:r>
          </a:p>
          <a:p>
            <a:endParaRPr lang="en-GB" baseline="0" dirty="0" smtClean="0"/>
          </a:p>
          <a:p>
            <a:r>
              <a:rPr lang="en-GB" baseline="0" dirty="0" smtClean="0"/>
              <a:t>I appreciate this is not 100% about “Marine Measurement” – but there’s no point making the measurements if no-one is going to see the data – so ensuring it is managed in the right place will hopefully ensure it doesn’t disappear into someone’s bottom drawer!</a:t>
            </a:r>
          </a:p>
        </p:txBody>
      </p:sp>
      <p:sp>
        <p:nvSpPr>
          <p:cNvPr id="4" name="Slide Number Placeholder 3"/>
          <p:cNvSpPr>
            <a:spLocks noGrp="1"/>
          </p:cNvSpPr>
          <p:nvPr>
            <p:ph type="sldNum" sz="quarter" idx="10"/>
          </p:nvPr>
        </p:nvSpPr>
        <p:spPr/>
        <p:txBody>
          <a:bodyPr/>
          <a:lstStyle/>
          <a:p>
            <a:fld id="{53475517-3AE2-48D4-ABFD-4043AD475065}" type="slidenum">
              <a:rPr lang="en-GB" smtClean="0"/>
              <a:t>12</a:t>
            </a:fld>
            <a:endParaRPr lang="en-GB"/>
          </a:p>
        </p:txBody>
      </p:sp>
    </p:spTree>
    <p:extLst>
      <p:ext uri="{BB962C8B-B14F-4D97-AF65-F5344CB8AC3E}">
        <p14:creationId xmlns:p14="http://schemas.microsoft.com/office/powerpoint/2010/main" val="308675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702380"/>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55B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26139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2380"/>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205062"/>
            <a:ext cx="4040188" cy="639762"/>
          </a:xfrm>
        </p:spPr>
        <p:txBody>
          <a:bodyPr anchor="b"/>
          <a:lstStyle>
            <a:lvl1pPr marL="0" indent="0">
              <a:buNone/>
              <a:defRPr sz="2400" b="1">
                <a:solidFill>
                  <a:srgbClr val="0055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44824"/>
            <a:ext cx="4040188" cy="4281339"/>
          </a:xfrm>
        </p:spPr>
        <p:txBody>
          <a:bodyPr/>
          <a:lstStyle>
            <a:lvl1pPr>
              <a:defRPr sz="2400">
                <a:solidFill>
                  <a:srgbClr val="0055BA"/>
                </a:solidFill>
              </a:defRPr>
            </a:lvl1pPr>
            <a:lvl2pPr>
              <a:defRPr sz="2000">
                <a:solidFill>
                  <a:srgbClr val="0055BA"/>
                </a:solidFill>
              </a:defRPr>
            </a:lvl2pPr>
            <a:lvl3pPr>
              <a:defRPr sz="1800">
                <a:solidFill>
                  <a:srgbClr val="0055BA"/>
                </a:solidFill>
              </a:defRPr>
            </a:lvl3pPr>
            <a:lvl4pPr>
              <a:defRPr sz="1600">
                <a:solidFill>
                  <a:srgbClr val="0055BA"/>
                </a:solidFill>
              </a:defRPr>
            </a:lvl4pPr>
            <a:lvl5pPr>
              <a:defRPr sz="1600">
                <a:solidFill>
                  <a:srgbClr val="0055BA"/>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7" y="1205062"/>
            <a:ext cx="4041775" cy="639762"/>
          </a:xfrm>
        </p:spPr>
        <p:txBody>
          <a:bodyPr anchor="b"/>
          <a:lstStyle>
            <a:lvl1pPr marL="0" indent="0">
              <a:buNone/>
              <a:defRPr sz="2400" b="1">
                <a:solidFill>
                  <a:srgbClr val="0055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44824"/>
            <a:ext cx="4041775" cy="4281339"/>
          </a:xfrm>
        </p:spPr>
        <p:txBody>
          <a:bodyPr/>
          <a:lstStyle>
            <a:lvl1pPr>
              <a:defRPr sz="2400">
                <a:solidFill>
                  <a:srgbClr val="0055BA"/>
                </a:solidFill>
              </a:defRPr>
            </a:lvl1pPr>
            <a:lvl2pPr>
              <a:defRPr sz="2000">
                <a:solidFill>
                  <a:srgbClr val="0055BA"/>
                </a:solidFill>
              </a:defRPr>
            </a:lvl2pPr>
            <a:lvl3pPr>
              <a:defRPr sz="1800">
                <a:solidFill>
                  <a:srgbClr val="0055BA"/>
                </a:solidFill>
              </a:defRPr>
            </a:lvl3pPr>
            <a:lvl4pPr>
              <a:defRPr sz="1600">
                <a:solidFill>
                  <a:srgbClr val="0055BA"/>
                </a:solidFill>
              </a:defRPr>
            </a:lvl4pPr>
            <a:lvl5pPr>
              <a:defRPr sz="1600">
                <a:solidFill>
                  <a:srgbClr val="0055BA"/>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435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66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2380"/>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solidFill>
                  <a:srgbClr val="0055BA"/>
                </a:solidFill>
              </a:defRPr>
            </a:lvl1pPr>
            <a:lvl2pPr>
              <a:defRPr>
                <a:solidFill>
                  <a:srgbClr val="0055BA"/>
                </a:solidFill>
              </a:defRPr>
            </a:lvl2pPr>
            <a:lvl3pPr>
              <a:defRPr>
                <a:solidFill>
                  <a:srgbClr val="0055BA"/>
                </a:solidFill>
              </a:defRPr>
            </a:lvl3pPr>
            <a:lvl4pPr>
              <a:defRPr>
                <a:solidFill>
                  <a:srgbClr val="0055BA"/>
                </a:solidFill>
              </a:defRPr>
            </a:lvl4pPr>
            <a:lvl5pPr>
              <a:defRPr>
                <a:solidFill>
                  <a:srgbClr val="0055BA"/>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8375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19256" cy="1156990"/>
          </a:xfrm>
        </p:spPr>
        <p:txBody>
          <a:bodyPr/>
          <a:lstStyle>
            <a:lvl1pPr>
              <a:defRPr>
                <a:solidFill>
                  <a:srgbClr val="702380"/>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1"/>
            <a:ext cx="4038600" cy="4525963"/>
          </a:xfrm>
        </p:spPr>
        <p:txBody>
          <a:bodyPr/>
          <a:lstStyle>
            <a:lvl1pPr>
              <a:defRPr sz="2800">
                <a:solidFill>
                  <a:srgbClr val="0055BA"/>
                </a:solidFill>
              </a:defRPr>
            </a:lvl1pPr>
            <a:lvl2pPr>
              <a:defRPr sz="2400">
                <a:solidFill>
                  <a:srgbClr val="0055BA"/>
                </a:solidFill>
              </a:defRPr>
            </a:lvl2pPr>
            <a:lvl3pPr>
              <a:defRPr sz="2000">
                <a:solidFill>
                  <a:srgbClr val="0055BA"/>
                </a:solidFill>
              </a:defRPr>
            </a:lvl3pPr>
            <a:lvl4pPr>
              <a:defRPr sz="1800">
                <a:solidFill>
                  <a:srgbClr val="0055BA"/>
                </a:solidFill>
              </a:defRPr>
            </a:lvl4pPr>
            <a:lvl5pPr>
              <a:defRPr sz="1800">
                <a:solidFill>
                  <a:srgbClr val="0055BA"/>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1"/>
            <a:ext cx="4038600" cy="4525963"/>
          </a:xfrm>
        </p:spPr>
        <p:txBody>
          <a:bodyPr/>
          <a:lstStyle>
            <a:lvl1pPr>
              <a:defRPr sz="2800">
                <a:solidFill>
                  <a:srgbClr val="0055BA"/>
                </a:solidFill>
              </a:defRPr>
            </a:lvl1pPr>
            <a:lvl2pPr>
              <a:defRPr sz="2400">
                <a:solidFill>
                  <a:srgbClr val="0055BA"/>
                </a:solidFill>
              </a:defRPr>
            </a:lvl2pPr>
            <a:lvl3pPr>
              <a:defRPr sz="2000">
                <a:solidFill>
                  <a:srgbClr val="0055BA"/>
                </a:solidFill>
              </a:defRPr>
            </a:lvl3pPr>
            <a:lvl4pPr>
              <a:defRPr sz="1800">
                <a:solidFill>
                  <a:srgbClr val="0055BA"/>
                </a:solidFill>
              </a:defRPr>
            </a:lvl4pPr>
            <a:lvl5pPr>
              <a:defRPr sz="1800">
                <a:solidFill>
                  <a:srgbClr val="0055BA"/>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2669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2380"/>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55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55BA"/>
                </a:solidFill>
              </a:defRPr>
            </a:lvl1pPr>
            <a:lvl2pPr>
              <a:defRPr sz="2000">
                <a:solidFill>
                  <a:srgbClr val="0055BA"/>
                </a:solidFill>
              </a:defRPr>
            </a:lvl2pPr>
            <a:lvl3pPr>
              <a:defRPr sz="1800">
                <a:solidFill>
                  <a:srgbClr val="0055BA"/>
                </a:solidFill>
              </a:defRPr>
            </a:lvl3pPr>
            <a:lvl4pPr>
              <a:defRPr sz="1600">
                <a:solidFill>
                  <a:srgbClr val="0055BA"/>
                </a:solidFill>
              </a:defRPr>
            </a:lvl4pPr>
            <a:lvl5pPr>
              <a:defRPr sz="1600">
                <a:solidFill>
                  <a:srgbClr val="0055BA"/>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solidFill>
                  <a:srgbClr val="0055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solidFill>
                  <a:srgbClr val="0055BA"/>
                </a:solidFill>
              </a:defRPr>
            </a:lvl1pPr>
            <a:lvl2pPr>
              <a:defRPr sz="2000">
                <a:solidFill>
                  <a:srgbClr val="0055BA"/>
                </a:solidFill>
              </a:defRPr>
            </a:lvl2pPr>
            <a:lvl3pPr>
              <a:defRPr sz="1800">
                <a:solidFill>
                  <a:srgbClr val="0055BA"/>
                </a:solidFill>
              </a:defRPr>
            </a:lvl3pPr>
            <a:lvl4pPr>
              <a:defRPr sz="1600">
                <a:solidFill>
                  <a:srgbClr val="0055BA"/>
                </a:solidFill>
              </a:defRPr>
            </a:lvl4pPr>
            <a:lvl5pPr>
              <a:defRPr sz="1600">
                <a:solidFill>
                  <a:srgbClr val="0055BA"/>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3316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50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702380"/>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55B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66875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2380"/>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solidFill>
                  <a:srgbClr val="0055BA"/>
                </a:solidFill>
              </a:defRPr>
            </a:lvl1pPr>
            <a:lvl2pPr>
              <a:defRPr>
                <a:solidFill>
                  <a:srgbClr val="0055BA"/>
                </a:solidFill>
              </a:defRPr>
            </a:lvl2pPr>
            <a:lvl3pPr>
              <a:defRPr>
                <a:solidFill>
                  <a:srgbClr val="0055BA"/>
                </a:solidFill>
              </a:defRPr>
            </a:lvl3pPr>
            <a:lvl4pPr>
              <a:defRPr>
                <a:solidFill>
                  <a:srgbClr val="0055BA"/>
                </a:solidFill>
              </a:defRPr>
            </a:lvl4pPr>
            <a:lvl5pPr>
              <a:defRPr>
                <a:solidFill>
                  <a:srgbClr val="0055BA"/>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5824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19256" cy="792088"/>
          </a:xfrm>
        </p:spPr>
        <p:txBody>
          <a:bodyPr/>
          <a:lstStyle>
            <a:lvl1pPr>
              <a:defRPr>
                <a:solidFill>
                  <a:srgbClr val="702380"/>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268761"/>
            <a:ext cx="4038600" cy="4857404"/>
          </a:xfrm>
        </p:spPr>
        <p:txBody>
          <a:bodyPr/>
          <a:lstStyle>
            <a:lvl1pPr>
              <a:defRPr sz="2800">
                <a:solidFill>
                  <a:srgbClr val="0055BA"/>
                </a:solidFill>
              </a:defRPr>
            </a:lvl1pPr>
            <a:lvl2pPr>
              <a:defRPr sz="2400">
                <a:solidFill>
                  <a:srgbClr val="0055BA"/>
                </a:solidFill>
              </a:defRPr>
            </a:lvl2pPr>
            <a:lvl3pPr>
              <a:defRPr sz="2000">
                <a:solidFill>
                  <a:srgbClr val="0055BA"/>
                </a:solidFill>
              </a:defRPr>
            </a:lvl3pPr>
            <a:lvl4pPr>
              <a:defRPr sz="1800">
                <a:solidFill>
                  <a:srgbClr val="0055BA"/>
                </a:solidFill>
              </a:defRPr>
            </a:lvl4pPr>
            <a:lvl5pPr>
              <a:defRPr sz="1800">
                <a:solidFill>
                  <a:srgbClr val="0055B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1"/>
            <a:ext cx="4038600" cy="4857404"/>
          </a:xfrm>
        </p:spPr>
        <p:txBody>
          <a:bodyPr/>
          <a:lstStyle>
            <a:lvl1pPr>
              <a:defRPr sz="2800">
                <a:solidFill>
                  <a:srgbClr val="0055BA"/>
                </a:solidFill>
              </a:defRPr>
            </a:lvl1pPr>
            <a:lvl2pPr>
              <a:defRPr sz="2400">
                <a:solidFill>
                  <a:srgbClr val="0055BA"/>
                </a:solidFill>
              </a:defRPr>
            </a:lvl2pPr>
            <a:lvl3pPr>
              <a:defRPr sz="2000">
                <a:solidFill>
                  <a:srgbClr val="0055BA"/>
                </a:solidFill>
              </a:defRPr>
            </a:lvl3pPr>
            <a:lvl4pPr>
              <a:defRPr sz="1800">
                <a:solidFill>
                  <a:srgbClr val="0055BA"/>
                </a:solidFill>
              </a:defRPr>
            </a:lvl4pPr>
            <a:lvl5pPr>
              <a:defRPr sz="1800">
                <a:solidFill>
                  <a:srgbClr val="0055BA"/>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976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19256" cy="792088"/>
          </a:xfrm>
        </p:spPr>
        <p:txBody>
          <a:bodyPr/>
          <a:lstStyle>
            <a:lvl1pPr>
              <a:defRPr>
                <a:solidFill>
                  <a:srgbClr val="702380"/>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268761"/>
            <a:ext cx="2628000" cy="4857404"/>
          </a:xfrm>
        </p:spPr>
        <p:txBody>
          <a:bodyPr/>
          <a:lstStyle>
            <a:lvl1pPr>
              <a:defRPr sz="2800">
                <a:solidFill>
                  <a:srgbClr val="0055BA"/>
                </a:solidFill>
              </a:defRPr>
            </a:lvl1pPr>
            <a:lvl2pPr>
              <a:defRPr sz="2400">
                <a:solidFill>
                  <a:srgbClr val="0055BA"/>
                </a:solidFill>
              </a:defRPr>
            </a:lvl2pPr>
            <a:lvl3pPr>
              <a:defRPr sz="2000">
                <a:solidFill>
                  <a:srgbClr val="0055BA"/>
                </a:solidFill>
              </a:defRPr>
            </a:lvl3pPr>
            <a:lvl4pPr>
              <a:defRPr sz="1800">
                <a:solidFill>
                  <a:srgbClr val="0055BA"/>
                </a:solidFill>
              </a:defRPr>
            </a:lvl4pPr>
            <a:lvl5pPr>
              <a:defRPr sz="1800">
                <a:solidFill>
                  <a:srgbClr val="0055B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048456" y="1268760"/>
            <a:ext cx="2628000" cy="4857404"/>
          </a:xfrm>
        </p:spPr>
        <p:txBody>
          <a:bodyPr/>
          <a:lstStyle>
            <a:lvl1pPr>
              <a:defRPr sz="2800">
                <a:solidFill>
                  <a:srgbClr val="0055BA"/>
                </a:solidFill>
              </a:defRPr>
            </a:lvl1pPr>
            <a:lvl2pPr>
              <a:defRPr sz="2400">
                <a:solidFill>
                  <a:srgbClr val="0055BA"/>
                </a:solidFill>
              </a:defRPr>
            </a:lvl2pPr>
            <a:lvl3pPr>
              <a:defRPr sz="2000">
                <a:solidFill>
                  <a:srgbClr val="0055BA"/>
                </a:solidFill>
              </a:defRPr>
            </a:lvl3pPr>
            <a:lvl4pPr>
              <a:defRPr sz="1800">
                <a:solidFill>
                  <a:srgbClr val="0055BA"/>
                </a:solidFill>
              </a:defRPr>
            </a:lvl4pPr>
            <a:lvl5pPr>
              <a:defRPr sz="1800">
                <a:solidFill>
                  <a:srgbClr val="0055B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3"/>
          <p:cNvSpPr>
            <a:spLocks noGrp="1"/>
          </p:cNvSpPr>
          <p:nvPr>
            <p:ph sz="half" idx="10"/>
          </p:nvPr>
        </p:nvSpPr>
        <p:spPr>
          <a:xfrm>
            <a:off x="3252828" y="1268760"/>
            <a:ext cx="2628000" cy="4857404"/>
          </a:xfrm>
        </p:spPr>
        <p:txBody>
          <a:bodyPr/>
          <a:lstStyle>
            <a:lvl1pPr>
              <a:defRPr sz="2800">
                <a:solidFill>
                  <a:srgbClr val="0055BA"/>
                </a:solidFill>
              </a:defRPr>
            </a:lvl1pPr>
            <a:lvl2pPr>
              <a:defRPr sz="2400">
                <a:solidFill>
                  <a:srgbClr val="0055BA"/>
                </a:solidFill>
              </a:defRPr>
            </a:lvl2pPr>
            <a:lvl3pPr>
              <a:defRPr sz="2000">
                <a:solidFill>
                  <a:srgbClr val="0055BA"/>
                </a:solidFill>
              </a:defRPr>
            </a:lvl3pPr>
            <a:lvl4pPr>
              <a:defRPr sz="1800">
                <a:solidFill>
                  <a:srgbClr val="0055BA"/>
                </a:solidFill>
              </a:defRPr>
            </a:lvl4pPr>
            <a:lvl5pPr>
              <a:defRPr sz="1800">
                <a:solidFill>
                  <a:srgbClr val="0055BA"/>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97784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9347607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rgbClr val="70238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5B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55B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55B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2" name="Title Placeholder 1"/>
          <p:cNvSpPr>
            <a:spLocks noGrp="1"/>
          </p:cNvSpPr>
          <p:nvPr>
            <p:ph type="title"/>
          </p:nvPr>
        </p:nvSpPr>
        <p:spPr>
          <a:xfrm>
            <a:off x="457200" y="274638"/>
            <a:ext cx="8229600" cy="77809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68761"/>
            <a:ext cx="8229600" cy="48574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4896219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rgbClr val="70238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5B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55B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55B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oceanwise.eu/" TargetMode="External"/><Relationship Id="rId2" Type="http://schemas.openxmlformats.org/officeDocument/2006/relationships/hyperlink" Target="http://www.demo.port-log.net/" TargetMode="Externa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3568" y="1556792"/>
            <a:ext cx="7772400" cy="1470025"/>
          </a:xfrm>
        </p:spPr>
        <p:txBody>
          <a:bodyPr>
            <a:normAutofit fontScale="90000"/>
          </a:bodyPr>
          <a:lstStyle/>
          <a:p>
            <a:r>
              <a:rPr lang="en-US" sz="4700" b="1" dirty="0" smtClean="0"/>
              <a:t>‘Smart Telemetry’</a:t>
            </a:r>
            <a:br>
              <a:rPr lang="en-US" sz="4700" b="1" dirty="0" smtClean="0"/>
            </a:br>
            <a:r>
              <a:rPr lang="en-US" sz="3600" dirty="0" smtClean="0"/>
              <a:t>Developments in Environmental Data Sharing and Publishing</a:t>
            </a:r>
            <a:br>
              <a:rPr lang="en-US" sz="3600" dirty="0" smtClean="0"/>
            </a:br>
            <a:r>
              <a:rPr lang="en-US" sz="3100" dirty="0" smtClean="0"/>
              <a:t>(for Ports, </a:t>
            </a:r>
            <a:r>
              <a:rPr lang="en-US" sz="3100" dirty="0" err="1" smtClean="0"/>
              <a:t>Harbours</a:t>
            </a:r>
            <a:r>
              <a:rPr lang="en-US" sz="3100" dirty="0" smtClean="0"/>
              <a:t> and Coastal Authorities)</a:t>
            </a:r>
            <a:endParaRPr lang="en-GB" sz="3100" dirty="0"/>
          </a:p>
        </p:txBody>
      </p:sp>
      <p:sp>
        <p:nvSpPr>
          <p:cNvPr id="4" name="Subtitle 3"/>
          <p:cNvSpPr>
            <a:spLocks noGrp="1"/>
          </p:cNvSpPr>
          <p:nvPr>
            <p:ph type="subTitle" idx="1"/>
          </p:nvPr>
        </p:nvSpPr>
        <p:spPr/>
        <p:txBody>
          <a:bodyPr/>
          <a:lstStyle/>
          <a:p>
            <a:r>
              <a:rPr lang="en-GB" dirty="0" smtClean="0"/>
              <a:t>John Pepper</a:t>
            </a:r>
          </a:p>
          <a:p>
            <a:r>
              <a:rPr lang="en-GB" dirty="0" smtClean="0"/>
              <a:t> </a:t>
            </a:r>
            <a:r>
              <a:rPr lang="en-GB" dirty="0"/>
              <a:t>OceanWise Ltd</a:t>
            </a:r>
          </a:p>
        </p:txBody>
      </p:sp>
    </p:spTree>
    <p:extLst>
      <p:ext uri="{BB962C8B-B14F-4D97-AF65-F5344CB8AC3E}">
        <p14:creationId xmlns:p14="http://schemas.microsoft.com/office/powerpoint/2010/main" val="402840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5986"/>
            <a:ext cx="8229600" cy="562074"/>
          </a:xfrm>
        </p:spPr>
        <p:txBody>
          <a:bodyPr>
            <a:noAutofit/>
          </a:bodyPr>
          <a:lstStyle/>
          <a:p>
            <a:pPr algn="l"/>
            <a:r>
              <a:rPr lang="en-GB" sz="3200" dirty="0" smtClean="0"/>
              <a:t>Port-Log.net – OceanWise Real Time Subscription Services</a:t>
            </a:r>
            <a:endParaRPr lang="en-GB" sz="3200" dirty="0"/>
          </a:p>
        </p:txBody>
      </p:sp>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87524" y="1700808"/>
            <a:ext cx="8568952" cy="4791040"/>
          </a:xfrm>
          <a:ln w="28575">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71600" y="1697739"/>
            <a:ext cx="3312368" cy="3783393"/>
          </a:xfrm>
          <a:prstGeom prst="rect">
            <a:avLst/>
          </a:prstGeom>
          <a:ln w="28575">
            <a:solidFill>
              <a:schemeClr val="tx1"/>
            </a:solidFill>
          </a:ln>
          <a:effectLst>
            <a:outerShdw blurRad="50800" dist="38100" dir="2700000" algn="tl" rotWithShape="0">
              <a:prstClr val="black">
                <a:alpha val="40000"/>
              </a:prstClr>
            </a:outerShdw>
          </a:effectLst>
        </p:spPr>
      </p:pic>
      <p:sp>
        <p:nvSpPr>
          <p:cNvPr id="2" name="TextBox 1"/>
          <p:cNvSpPr txBox="1"/>
          <p:nvPr/>
        </p:nvSpPr>
        <p:spPr>
          <a:xfrm>
            <a:off x="7092280" y="2132856"/>
            <a:ext cx="1584176" cy="1015663"/>
          </a:xfrm>
          <a:prstGeom prst="rect">
            <a:avLst/>
          </a:prstGeom>
          <a:noFill/>
        </p:spPr>
        <p:txBody>
          <a:bodyPr wrap="square" rtlCol="0">
            <a:spAutoFit/>
          </a:bodyPr>
          <a:lstStyle/>
          <a:p>
            <a:pPr algn="ctr"/>
            <a:r>
              <a:rPr lang="en-GB" sz="2000" dirty="0" smtClean="0">
                <a:effectLst>
                  <a:outerShdw blurRad="38100" dist="38100" dir="2700000" algn="tl">
                    <a:srgbClr val="000000">
                      <a:alpha val="43137"/>
                    </a:srgbClr>
                  </a:outerShdw>
                </a:effectLst>
              </a:rPr>
              <a:t>Now in over 100 locations globally</a:t>
            </a:r>
            <a:endParaRPr lang="en-GB"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701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Port-Log.net</a:t>
            </a:r>
            <a:endParaRPr lang="en-GB" dirty="0"/>
          </a:p>
        </p:txBody>
      </p:sp>
      <p:sp>
        <p:nvSpPr>
          <p:cNvPr id="3" name="Content Placeholder 2"/>
          <p:cNvSpPr>
            <a:spLocks noGrp="1"/>
          </p:cNvSpPr>
          <p:nvPr>
            <p:ph idx="1"/>
          </p:nvPr>
        </p:nvSpPr>
        <p:spPr/>
        <p:txBody>
          <a:bodyPr/>
          <a:lstStyle/>
          <a:p>
            <a:pPr marL="0" indent="0">
              <a:buNone/>
            </a:pPr>
            <a:r>
              <a:rPr lang="en-GB" sz="3600" dirty="0" smtClean="0"/>
              <a:t>Cloud based management and publishing of environmental data…</a:t>
            </a:r>
          </a:p>
          <a:p>
            <a:pPr marL="857250" lvl="1" indent="-457200">
              <a:buClr>
                <a:srgbClr val="0055BA"/>
              </a:buClr>
              <a:buFont typeface="Arial" panose="020B0604020202020204" pitchFamily="34" charset="0"/>
              <a:buChar char="•"/>
            </a:pPr>
            <a:r>
              <a:rPr lang="en-GB" sz="3400" dirty="0" smtClean="0"/>
              <a:t>Reliable on-line hosted service</a:t>
            </a:r>
          </a:p>
          <a:p>
            <a:pPr marL="857250" lvl="1" indent="-457200">
              <a:buClr>
                <a:srgbClr val="0055BA"/>
              </a:buClr>
              <a:buFont typeface="Arial" panose="020B0604020202020204" pitchFamily="34" charset="0"/>
              <a:buChar char="•"/>
            </a:pPr>
            <a:r>
              <a:rPr lang="en-GB" sz="3400" dirty="0" smtClean="0"/>
              <a:t>Redundancy inherent in the service</a:t>
            </a:r>
          </a:p>
          <a:p>
            <a:pPr marL="857250" lvl="1" indent="-457200">
              <a:buClr>
                <a:srgbClr val="0055BA"/>
              </a:buClr>
              <a:buFont typeface="Arial" panose="020B0604020202020204" pitchFamily="34" charset="0"/>
              <a:buChar char="•"/>
            </a:pPr>
            <a:r>
              <a:rPr lang="en-GB" sz="3400" dirty="0" smtClean="0"/>
              <a:t>Secure data storage</a:t>
            </a:r>
          </a:p>
          <a:p>
            <a:pPr marL="857250" lvl="1" indent="-457200">
              <a:buClr>
                <a:srgbClr val="0055BA"/>
              </a:buClr>
              <a:buFont typeface="Arial" panose="020B0604020202020204" pitchFamily="34" charset="0"/>
              <a:buChar char="•"/>
            </a:pPr>
            <a:r>
              <a:rPr lang="en-GB" sz="3400" dirty="0" smtClean="0"/>
              <a:t>Doesn’t need the purchase of new server hardware</a:t>
            </a:r>
            <a:endParaRPr lang="en-GB" sz="3400" dirty="0"/>
          </a:p>
        </p:txBody>
      </p:sp>
    </p:spTree>
    <p:extLst>
      <p:ext uri="{BB962C8B-B14F-4D97-AF65-F5344CB8AC3E}">
        <p14:creationId xmlns:p14="http://schemas.microsoft.com/office/powerpoint/2010/main" val="57081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Accessible On-Line</a:t>
            </a:r>
            <a:endParaRPr lang="en-GB" dirty="0"/>
          </a:p>
        </p:txBody>
      </p:sp>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87620" y="1600200"/>
            <a:ext cx="3977759" cy="4525963"/>
          </a:xfrm>
        </p:spPr>
      </p:pic>
      <p:pic>
        <p:nvPicPr>
          <p:cNvPr id="6" name="Content Placeholder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158846" y="1710885"/>
            <a:ext cx="3017308" cy="4304593"/>
          </a:xfrm>
        </p:spPr>
      </p:pic>
    </p:spTree>
    <p:extLst>
      <p:ext uri="{BB962C8B-B14F-4D97-AF65-F5344CB8AC3E}">
        <p14:creationId xmlns:p14="http://schemas.microsoft.com/office/powerpoint/2010/main" val="347407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GB" sz="4800" dirty="0" smtClean="0"/>
              <a:t>Features of Port-Log.net (1)</a:t>
            </a:r>
            <a:endParaRPr lang="en-GB" sz="4800" dirty="0"/>
          </a:p>
        </p:txBody>
      </p:sp>
      <p:sp>
        <p:nvSpPr>
          <p:cNvPr id="3" name="Content Placeholder 2"/>
          <p:cNvSpPr>
            <a:spLocks noGrp="1"/>
          </p:cNvSpPr>
          <p:nvPr>
            <p:ph idx="1"/>
          </p:nvPr>
        </p:nvSpPr>
        <p:spPr>
          <a:xfrm>
            <a:off x="251520" y="1340768"/>
            <a:ext cx="8507288" cy="4525963"/>
          </a:xfrm>
        </p:spPr>
        <p:txBody>
          <a:bodyPr>
            <a:normAutofit lnSpcReduction="10000"/>
          </a:bodyPr>
          <a:lstStyle/>
          <a:p>
            <a:r>
              <a:rPr lang="en-GB" sz="3600" dirty="0" smtClean="0"/>
              <a:t>Quick, easy and cost effective to set-up</a:t>
            </a:r>
          </a:p>
          <a:p>
            <a:r>
              <a:rPr lang="en-GB" sz="3600" dirty="0" smtClean="0"/>
              <a:t>Central upgrades to the system – no need for customers to receive and install them!</a:t>
            </a:r>
          </a:p>
          <a:p>
            <a:r>
              <a:rPr lang="en-GB" sz="3600" dirty="0" smtClean="0"/>
              <a:t>Can be “public” or “private” facing with secure log-in’s</a:t>
            </a:r>
          </a:p>
          <a:p>
            <a:r>
              <a:rPr lang="en-GB" sz="3600" dirty="0" smtClean="0"/>
              <a:t>Web-based for ease of access to multiple users</a:t>
            </a:r>
          </a:p>
          <a:p>
            <a:r>
              <a:rPr lang="en-GB" sz="3600" dirty="0"/>
              <a:t>Customers can have own dedicated site</a:t>
            </a:r>
          </a:p>
          <a:p>
            <a:endParaRPr lang="en-GB" sz="3600" dirty="0" smtClean="0"/>
          </a:p>
          <a:p>
            <a:endParaRPr lang="en-GB" dirty="0"/>
          </a:p>
        </p:txBody>
      </p:sp>
    </p:spTree>
    <p:extLst>
      <p:ext uri="{BB962C8B-B14F-4D97-AF65-F5344CB8AC3E}">
        <p14:creationId xmlns:p14="http://schemas.microsoft.com/office/powerpoint/2010/main" val="322307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dirty="0" smtClean="0"/>
              <a:t>Features of Port-Log.net (2)</a:t>
            </a:r>
            <a:endParaRPr lang="en-GB" dirty="0"/>
          </a:p>
        </p:txBody>
      </p:sp>
      <p:sp>
        <p:nvSpPr>
          <p:cNvPr id="3" name="Content Placeholder 2"/>
          <p:cNvSpPr>
            <a:spLocks noGrp="1"/>
          </p:cNvSpPr>
          <p:nvPr>
            <p:ph idx="1"/>
          </p:nvPr>
        </p:nvSpPr>
        <p:spPr>
          <a:xfrm>
            <a:off x="323528" y="1311251"/>
            <a:ext cx="8373616" cy="4525963"/>
          </a:xfrm>
        </p:spPr>
        <p:txBody>
          <a:bodyPr>
            <a:normAutofit fontScale="25000" lnSpcReduction="20000"/>
          </a:bodyPr>
          <a:lstStyle/>
          <a:p>
            <a:pPr>
              <a:lnSpc>
                <a:spcPct val="120000"/>
              </a:lnSpc>
            </a:pPr>
            <a:r>
              <a:rPr lang="en-GB" sz="14400" dirty="0" smtClean="0"/>
              <a:t>Flexible </a:t>
            </a:r>
            <a:r>
              <a:rPr lang="en-GB" sz="14400" dirty="0"/>
              <a:t>access levels (e.g. view only, view &amp; </a:t>
            </a:r>
            <a:r>
              <a:rPr lang="en-GB" sz="14400" dirty="0" smtClean="0"/>
              <a:t>download; view, </a:t>
            </a:r>
            <a:r>
              <a:rPr lang="en-GB" sz="14400" dirty="0"/>
              <a:t>edit &amp; download</a:t>
            </a:r>
            <a:r>
              <a:rPr lang="en-GB" sz="14400" dirty="0" smtClean="0"/>
              <a:t>)</a:t>
            </a:r>
            <a:endParaRPr lang="en-GB" sz="14400" dirty="0"/>
          </a:p>
          <a:p>
            <a:pPr>
              <a:lnSpc>
                <a:spcPct val="120000"/>
              </a:lnSpc>
            </a:pPr>
            <a:r>
              <a:rPr lang="en-GB" sz="14400" dirty="0" smtClean="0"/>
              <a:t>Can </a:t>
            </a:r>
            <a:r>
              <a:rPr lang="en-GB" sz="14400" dirty="0"/>
              <a:t>work with almost any instrument for environmental monitoring – tide, wave, met, currents, </a:t>
            </a:r>
            <a:r>
              <a:rPr lang="en-GB" sz="14400" dirty="0" smtClean="0"/>
              <a:t>temperature &amp; density (CTD), </a:t>
            </a:r>
            <a:r>
              <a:rPr lang="en-GB" sz="14400" dirty="0"/>
              <a:t>Water </a:t>
            </a:r>
            <a:r>
              <a:rPr lang="en-GB" sz="14400" dirty="0" smtClean="0"/>
              <a:t>Quality, AIS.</a:t>
            </a:r>
            <a:endParaRPr lang="en-GB" sz="14400" dirty="0"/>
          </a:p>
          <a:p>
            <a:pPr>
              <a:lnSpc>
                <a:spcPct val="120000"/>
              </a:lnSpc>
            </a:pPr>
            <a:r>
              <a:rPr lang="en-GB" sz="14400" dirty="0"/>
              <a:t>Works with existing installed instruments </a:t>
            </a:r>
          </a:p>
          <a:p>
            <a:pPr>
              <a:lnSpc>
                <a:spcPct val="120000"/>
              </a:lnSpc>
            </a:pPr>
            <a:endParaRPr lang="en-GB" sz="11100" dirty="0" smtClean="0"/>
          </a:p>
          <a:p>
            <a:endParaRPr lang="en-GB" sz="5100" dirty="0" smtClean="0"/>
          </a:p>
          <a:p>
            <a:pPr marL="0" indent="0">
              <a:buNone/>
            </a:pPr>
            <a:r>
              <a:rPr lang="en-GB" sz="9600" i="1" dirty="0" smtClean="0"/>
              <a:t>…and we </a:t>
            </a:r>
            <a:r>
              <a:rPr lang="en-GB" sz="9600" i="1" dirty="0"/>
              <a:t>haven’t knowingly lost a data record since Port-Log.net went live in Oct </a:t>
            </a:r>
            <a:r>
              <a:rPr lang="en-GB" sz="9600" i="1" dirty="0" smtClean="0"/>
              <a:t>2010!</a:t>
            </a:r>
            <a:endParaRPr lang="en-GB" sz="9600" i="1" dirty="0"/>
          </a:p>
          <a:p>
            <a:endParaRPr lang="en-GB" sz="5100" dirty="0" smtClean="0"/>
          </a:p>
          <a:p>
            <a:pPr marL="0" indent="0">
              <a:buNone/>
            </a:pPr>
            <a:endParaRPr lang="en-GB" sz="5100" dirty="0"/>
          </a:p>
        </p:txBody>
      </p:sp>
    </p:spTree>
    <p:extLst>
      <p:ext uri="{BB962C8B-B14F-4D97-AF65-F5344CB8AC3E}">
        <p14:creationId xmlns:p14="http://schemas.microsoft.com/office/powerpoint/2010/main" val="170761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ceanWise\Admin\Marketing\Images\Instruments\RSAqua\CloseupP101007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650" y="980728"/>
            <a:ext cx="3264363"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OceanWise\Admin\Marketing\Images\Instruments\CTD_Rosette_Deployed_3_WHOI_20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650" y="3886452"/>
            <a:ext cx="3209343" cy="22524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ceanWise\Admin\Marketing\Images\Instruments\Watchkeeper_Buoy_AXYS_201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4008" y="980728"/>
            <a:ext cx="349753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OceanWise\Admin\Marketing\Images\Instruments\Gill MaxiMet GMX500.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35847" y="1016823"/>
            <a:ext cx="1703911" cy="264106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ohn Pepper\Documents\Tide Gauge2.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44008" y="3886452"/>
            <a:ext cx="3430379" cy="225248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24191" y="3886452"/>
            <a:ext cx="1927225"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37777" y="188640"/>
            <a:ext cx="5300052" cy="646331"/>
          </a:xfrm>
          <a:prstGeom prst="rect">
            <a:avLst/>
          </a:prstGeom>
          <a:noFill/>
        </p:spPr>
        <p:txBody>
          <a:bodyPr wrap="square" rtlCol="0">
            <a:spAutoFit/>
          </a:bodyPr>
          <a:lstStyle/>
          <a:p>
            <a:pPr algn="ctr"/>
            <a:r>
              <a:rPr lang="en-GB" sz="3600" dirty="0" smtClean="0">
                <a:solidFill>
                  <a:srgbClr val="702380"/>
                </a:solidFill>
              </a:rPr>
              <a:t>Environmental Sensors</a:t>
            </a:r>
            <a:endParaRPr lang="en-GB" sz="3600" dirty="0">
              <a:solidFill>
                <a:srgbClr val="702380"/>
              </a:solidFill>
            </a:endParaRPr>
          </a:p>
        </p:txBody>
      </p:sp>
    </p:spTree>
    <p:extLst>
      <p:ext uri="{BB962C8B-B14F-4D97-AF65-F5344CB8AC3E}">
        <p14:creationId xmlns:p14="http://schemas.microsoft.com/office/powerpoint/2010/main" val="362299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1052736"/>
            <a:ext cx="7772400" cy="1470025"/>
          </a:xfrm>
        </p:spPr>
        <p:txBody>
          <a:bodyPr/>
          <a:lstStyle/>
          <a:p>
            <a:r>
              <a:rPr lang="en-GB" dirty="0" smtClean="0"/>
              <a:t>Case Study 1</a:t>
            </a:r>
            <a:endParaRPr lang="en-GB" dirty="0"/>
          </a:p>
        </p:txBody>
      </p:sp>
      <p:sp>
        <p:nvSpPr>
          <p:cNvPr id="5" name="Subtitle 4"/>
          <p:cNvSpPr>
            <a:spLocks noGrp="1"/>
          </p:cNvSpPr>
          <p:nvPr>
            <p:ph type="subTitle" idx="1"/>
          </p:nvPr>
        </p:nvSpPr>
        <p:spPr>
          <a:xfrm>
            <a:off x="1043608" y="2204864"/>
            <a:ext cx="6832848" cy="1752600"/>
          </a:xfrm>
        </p:spPr>
        <p:txBody>
          <a:bodyPr>
            <a:normAutofit/>
          </a:bodyPr>
          <a:lstStyle/>
          <a:p>
            <a:r>
              <a:rPr lang="en-GB" sz="3600" b="1" dirty="0" smtClean="0"/>
              <a:t>Real Time Meteorological  Data for Peel Ports – Liverpool</a:t>
            </a:r>
          </a:p>
        </p:txBody>
      </p:sp>
      <p:pic>
        <p:nvPicPr>
          <p:cNvPr id="1026" name="Picture 2" descr="C:\Users\John Pepper\Documents\Liverpool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99793" y="3429000"/>
            <a:ext cx="3816424" cy="238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0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About the Project (1)</a:t>
            </a:r>
            <a:endParaRPr lang="en-GB" dirty="0"/>
          </a:p>
        </p:txBody>
      </p:sp>
      <p:sp>
        <p:nvSpPr>
          <p:cNvPr id="3" name="Content Placeholder 2"/>
          <p:cNvSpPr>
            <a:spLocks noGrp="1"/>
          </p:cNvSpPr>
          <p:nvPr>
            <p:ph idx="1"/>
          </p:nvPr>
        </p:nvSpPr>
        <p:spPr>
          <a:xfrm>
            <a:off x="539552" y="1412776"/>
            <a:ext cx="8064896" cy="4525963"/>
          </a:xfrm>
        </p:spPr>
        <p:txBody>
          <a:bodyPr>
            <a:normAutofit fontScale="92500" lnSpcReduction="10000"/>
          </a:bodyPr>
          <a:lstStyle/>
          <a:p>
            <a:r>
              <a:rPr lang="en-GB" dirty="0" smtClean="0"/>
              <a:t>Peel had sensors in place but unreliable display mechanism</a:t>
            </a:r>
          </a:p>
          <a:p>
            <a:r>
              <a:rPr lang="en-GB" dirty="0" smtClean="0"/>
              <a:t>Smart telemetry </a:t>
            </a:r>
            <a:r>
              <a:rPr lang="en-GB" dirty="0"/>
              <a:t>installed </a:t>
            </a:r>
            <a:r>
              <a:rPr lang="en-GB" dirty="0" smtClean="0"/>
              <a:t>feeding data to Port-Log in the cloud.</a:t>
            </a:r>
          </a:p>
          <a:p>
            <a:r>
              <a:rPr lang="en-GB" dirty="0" smtClean="0"/>
              <a:t>Customer now has access to live data:</a:t>
            </a:r>
          </a:p>
          <a:p>
            <a:pPr lvl="1">
              <a:buFont typeface="Courier New" panose="02070309020205020404" pitchFamily="49" charset="0"/>
              <a:buChar char="o"/>
            </a:pPr>
            <a:r>
              <a:rPr lang="en-GB" dirty="0" smtClean="0"/>
              <a:t>For VTS purposes</a:t>
            </a:r>
          </a:p>
          <a:p>
            <a:pPr lvl="1">
              <a:buFont typeface="Courier New" panose="02070309020205020404" pitchFamily="49" charset="0"/>
              <a:buChar char="o"/>
            </a:pPr>
            <a:r>
              <a:rPr lang="en-GB" dirty="0" smtClean="0"/>
              <a:t>Downloadable data for hydrographic survey tidal corrections</a:t>
            </a:r>
          </a:p>
          <a:p>
            <a:pPr lvl="1">
              <a:buFont typeface="Courier New" panose="02070309020205020404" pitchFamily="49" charset="0"/>
              <a:buChar char="o"/>
            </a:pPr>
            <a:r>
              <a:rPr lang="en-GB" dirty="0" smtClean="0"/>
              <a:t>Historic data for long-term harmonic analysis (for more accurate tidal predictions)</a:t>
            </a:r>
          </a:p>
          <a:p>
            <a:pPr lvl="1"/>
            <a:endParaRPr lang="en-GB" dirty="0" smtClean="0"/>
          </a:p>
          <a:p>
            <a:endParaRPr lang="en-GB" dirty="0" smtClean="0"/>
          </a:p>
          <a:p>
            <a:endParaRPr lang="en-GB" dirty="0"/>
          </a:p>
        </p:txBody>
      </p:sp>
    </p:spTree>
    <p:extLst>
      <p:ext uri="{BB962C8B-B14F-4D97-AF65-F5344CB8AC3E}">
        <p14:creationId xmlns:p14="http://schemas.microsoft.com/office/powerpoint/2010/main" val="261173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About the Project (2)</a:t>
            </a:r>
            <a:endParaRPr lang="en-GB" dirty="0"/>
          </a:p>
        </p:txBody>
      </p:sp>
      <p:sp>
        <p:nvSpPr>
          <p:cNvPr id="3" name="Content Placeholder 2"/>
          <p:cNvSpPr>
            <a:spLocks noGrp="1"/>
          </p:cNvSpPr>
          <p:nvPr>
            <p:ph idx="1"/>
          </p:nvPr>
        </p:nvSpPr>
        <p:spPr>
          <a:xfrm>
            <a:off x="467544" y="1412776"/>
            <a:ext cx="8229600" cy="4525963"/>
          </a:xfrm>
        </p:spPr>
        <p:txBody>
          <a:bodyPr/>
          <a:lstStyle/>
          <a:p>
            <a:r>
              <a:rPr lang="en-GB" dirty="0" smtClean="0"/>
              <a:t>Sensors are the major cost associated with a new system </a:t>
            </a:r>
          </a:p>
          <a:p>
            <a:r>
              <a:rPr lang="en-GB" dirty="0" smtClean="0"/>
              <a:t>Not having to replace them significantly reduced the cost of fixing their system</a:t>
            </a:r>
          </a:p>
          <a:p>
            <a:r>
              <a:rPr lang="en-GB" dirty="0" smtClean="0"/>
              <a:t>No requirement to install, connect and set-up a server</a:t>
            </a:r>
          </a:p>
          <a:p>
            <a:r>
              <a:rPr lang="en-GB" dirty="0" smtClean="0"/>
              <a:t>Subscription model reduced the cost of the project significantly </a:t>
            </a:r>
            <a:endParaRPr lang="en-GB" dirty="0"/>
          </a:p>
        </p:txBody>
      </p:sp>
    </p:spTree>
    <p:extLst>
      <p:ext uri="{BB962C8B-B14F-4D97-AF65-F5344CB8AC3E}">
        <p14:creationId xmlns:p14="http://schemas.microsoft.com/office/powerpoint/2010/main" val="225098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38" y="125760"/>
            <a:ext cx="8229600" cy="1143000"/>
          </a:xfrm>
        </p:spPr>
        <p:txBody>
          <a:bodyPr/>
          <a:lstStyle/>
          <a:p>
            <a:r>
              <a:rPr lang="en-GB" dirty="0" smtClean="0"/>
              <a:t>The Project Area</a:t>
            </a:r>
            <a:endParaRPr lang="en-GB" dirty="0"/>
          </a:p>
        </p:txBody>
      </p:sp>
      <p:sp>
        <p:nvSpPr>
          <p:cNvPr id="3" name="Content Placeholder 2"/>
          <p:cNvSpPr>
            <a:spLocks noGrp="1"/>
          </p:cNvSpPr>
          <p:nvPr>
            <p:ph idx="1"/>
          </p:nvPr>
        </p:nvSpPr>
        <p:spPr/>
        <p:txBody>
          <a:bodyPr/>
          <a:lstStyle/>
          <a:p>
            <a:endParaRPr lang="en-GB" dirty="0"/>
          </a:p>
        </p:txBody>
      </p:sp>
      <p:pic>
        <p:nvPicPr>
          <p:cNvPr id="4099" name="Picture 3" descr="C:\Users\John Pepper\AppData\Local\Temp\Rar$DIa0.275\Peel_Ma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438" y="1484784"/>
            <a:ext cx="91440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33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telemetry?</a:t>
            </a:r>
            <a:endParaRPr lang="en-GB" dirty="0"/>
          </a:p>
        </p:txBody>
      </p:sp>
      <p:sp>
        <p:nvSpPr>
          <p:cNvPr id="3" name="Content Placeholder 2"/>
          <p:cNvSpPr>
            <a:spLocks noGrp="1"/>
          </p:cNvSpPr>
          <p:nvPr>
            <p:ph idx="1"/>
          </p:nvPr>
        </p:nvSpPr>
        <p:spPr/>
        <p:txBody>
          <a:bodyPr>
            <a:normAutofit lnSpcReduction="10000"/>
          </a:bodyPr>
          <a:lstStyle/>
          <a:p>
            <a:r>
              <a:rPr lang="en-GB" dirty="0"/>
              <a:t>The word is derived from Greek roots: tele = remote, and </a:t>
            </a:r>
            <a:r>
              <a:rPr lang="en-GB" dirty="0" err="1"/>
              <a:t>metron</a:t>
            </a:r>
            <a:r>
              <a:rPr lang="en-GB" dirty="0"/>
              <a:t> = </a:t>
            </a:r>
            <a:r>
              <a:rPr lang="en-GB" dirty="0" smtClean="0"/>
              <a:t>measure</a:t>
            </a:r>
          </a:p>
          <a:p>
            <a:endParaRPr lang="en-GB" dirty="0"/>
          </a:p>
          <a:p>
            <a:r>
              <a:rPr lang="en-GB" dirty="0" smtClean="0"/>
              <a:t>An </a:t>
            </a:r>
            <a:r>
              <a:rPr lang="en-GB" dirty="0"/>
              <a:t>automated communications process by which measurements are </a:t>
            </a:r>
            <a:r>
              <a:rPr lang="en-GB" dirty="0" smtClean="0"/>
              <a:t>made</a:t>
            </a:r>
          </a:p>
          <a:p>
            <a:endParaRPr lang="en-GB" dirty="0" smtClean="0"/>
          </a:p>
          <a:p>
            <a:r>
              <a:rPr lang="en-GB" dirty="0" smtClean="0"/>
              <a:t>Data is collected </a:t>
            </a:r>
            <a:r>
              <a:rPr lang="en-GB" dirty="0"/>
              <a:t>at remote or inaccessible points and transmitted to receiving equipment for </a:t>
            </a:r>
            <a:r>
              <a:rPr lang="en-GB" dirty="0" smtClean="0"/>
              <a:t>monitoring </a:t>
            </a:r>
          </a:p>
        </p:txBody>
      </p:sp>
    </p:spTree>
    <p:extLst>
      <p:ext uri="{BB962C8B-B14F-4D97-AF65-F5344CB8AC3E}">
        <p14:creationId xmlns:p14="http://schemas.microsoft.com/office/powerpoint/2010/main" val="103373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Port-Log Tides</a:t>
            </a:r>
            <a:endParaRPr lang="en-GB" dirty="0"/>
          </a:p>
        </p:txBody>
      </p:sp>
      <p:sp>
        <p:nvSpPr>
          <p:cNvPr id="3" name="Content Placeholder 2"/>
          <p:cNvSpPr>
            <a:spLocks noGrp="1"/>
          </p:cNvSpPr>
          <p:nvPr>
            <p:ph idx="1"/>
          </p:nvPr>
        </p:nvSpPr>
        <p:spPr/>
        <p:txBody>
          <a:bodyPr/>
          <a:lstStyle/>
          <a:p>
            <a:endParaRPr lang="en-GB" dirty="0"/>
          </a:p>
        </p:txBody>
      </p:sp>
      <p:pic>
        <p:nvPicPr>
          <p:cNvPr id="2050" name="Picture 2" descr="C:\Users\John Pepper\AppData\Local\Temp\Rar$DIa0.152\Peel_Tide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9416" y="1412776"/>
            <a:ext cx="8876063" cy="477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17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Port-Log Meteorology</a:t>
            </a:r>
            <a:endParaRPr lang="en-GB" dirty="0"/>
          </a:p>
        </p:txBody>
      </p:sp>
      <p:sp>
        <p:nvSpPr>
          <p:cNvPr id="3" name="Content Placeholder 2"/>
          <p:cNvSpPr>
            <a:spLocks noGrp="1"/>
          </p:cNvSpPr>
          <p:nvPr>
            <p:ph idx="1"/>
          </p:nvPr>
        </p:nvSpPr>
        <p:spPr/>
        <p:txBody>
          <a:bodyPr/>
          <a:lstStyle/>
          <a:p>
            <a:endParaRPr lang="en-GB" dirty="0"/>
          </a:p>
        </p:txBody>
      </p:sp>
      <p:pic>
        <p:nvPicPr>
          <p:cNvPr id="5122" name="Picture 2" descr="C:\Users\John Pepper\AppData\Local\Temp\Rar$DIa0.617\Peel_WindRos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40768"/>
            <a:ext cx="91440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30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ohn Pepper\AppData\Local\Temp\Rar$DIa0.409\Peel_Met_TimeSerie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68760"/>
            <a:ext cx="9144000" cy="49149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23528" y="332656"/>
            <a:ext cx="8229600" cy="782910"/>
          </a:xfrm>
        </p:spPr>
        <p:txBody>
          <a:bodyPr/>
          <a:lstStyle/>
          <a:p>
            <a:r>
              <a:rPr lang="en-GB" dirty="0" smtClean="0"/>
              <a:t>Port-Log  Meteorology (historical)</a:t>
            </a:r>
            <a:endParaRPr lang="en-GB" dirty="0"/>
          </a:p>
        </p:txBody>
      </p:sp>
      <p:sp>
        <p:nvSpPr>
          <p:cNvPr id="5" name="Content Placeholder 4"/>
          <p:cNvSpPr>
            <a:spLocks noGrp="1"/>
          </p:cNvSpPr>
          <p:nvPr>
            <p:ph idx="1"/>
          </p:nvPr>
        </p:nvSpPr>
        <p:spPr/>
        <p:txBody>
          <a:bodyPr/>
          <a:lstStyle/>
          <a:p>
            <a:endParaRPr lang="en-GB" dirty="0"/>
          </a:p>
        </p:txBody>
      </p:sp>
    </p:spTree>
    <p:extLst>
      <p:ext uri="{BB962C8B-B14F-4D97-AF65-F5344CB8AC3E}">
        <p14:creationId xmlns:p14="http://schemas.microsoft.com/office/powerpoint/2010/main" val="25852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Port Log - Overview</a:t>
            </a:r>
            <a:endParaRPr lang="en-GB" dirty="0"/>
          </a:p>
        </p:txBody>
      </p:sp>
      <p:sp>
        <p:nvSpPr>
          <p:cNvPr id="3" name="Content Placeholder 2"/>
          <p:cNvSpPr>
            <a:spLocks noGrp="1"/>
          </p:cNvSpPr>
          <p:nvPr>
            <p:ph idx="1"/>
          </p:nvPr>
        </p:nvSpPr>
        <p:spPr/>
        <p:txBody>
          <a:bodyPr/>
          <a:lstStyle/>
          <a:p>
            <a:endParaRPr lang="en-GB" dirty="0"/>
          </a:p>
        </p:txBody>
      </p:sp>
      <p:pic>
        <p:nvPicPr>
          <p:cNvPr id="6146" name="Picture 2" descr="C:\Users\John Pepper\AppData\Local\Temp\Rar$DIa0.070\PeelLatestView.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20267"/>
            <a:ext cx="9144000" cy="585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692696"/>
            <a:ext cx="7772400" cy="1109985"/>
          </a:xfrm>
        </p:spPr>
        <p:txBody>
          <a:bodyPr/>
          <a:lstStyle/>
          <a:p>
            <a:r>
              <a:rPr lang="en-GB" dirty="0" smtClean="0"/>
              <a:t>Case Study 2</a:t>
            </a:r>
            <a:endParaRPr lang="en-GB" dirty="0"/>
          </a:p>
        </p:txBody>
      </p:sp>
      <p:sp>
        <p:nvSpPr>
          <p:cNvPr id="5" name="Subtitle 4"/>
          <p:cNvSpPr>
            <a:spLocks noGrp="1"/>
          </p:cNvSpPr>
          <p:nvPr>
            <p:ph type="subTitle" idx="1"/>
          </p:nvPr>
        </p:nvSpPr>
        <p:spPr>
          <a:xfrm>
            <a:off x="971600" y="1700808"/>
            <a:ext cx="7056784" cy="1752600"/>
          </a:xfrm>
        </p:spPr>
        <p:txBody>
          <a:bodyPr>
            <a:normAutofit/>
          </a:bodyPr>
          <a:lstStyle/>
          <a:p>
            <a:r>
              <a:rPr lang="en-GB" sz="3600" b="1" dirty="0" err="1" smtClean="0"/>
              <a:t>Itabo</a:t>
            </a:r>
            <a:r>
              <a:rPr lang="en-GB" sz="3600" b="1" dirty="0" smtClean="0"/>
              <a:t> Coal </a:t>
            </a:r>
            <a:r>
              <a:rPr lang="en-GB" sz="3600" b="1" dirty="0"/>
              <a:t>Terminal  </a:t>
            </a:r>
            <a:endParaRPr lang="en-GB" sz="3600" b="1" dirty="0" smtClean="0"/>
          </a:p>
          <a:p>
            <a:r>
              <a:rPr lang="en-GB" sz="3600" b="1" dirty="0" smtClean="0"/>
              <a:t>Dominican Republic</a:t>
            </a:r>
            <a:endParaRPr lang="en-GB" sz="3600" b="1" dirty="0"/>
          </a:p>
        </p:txBody>
      </p:sp>
      <p:pic>
        <p:nvPicPr>
          <p:cNvPr id="11266" name="Picture 2" descr="C:\Users\John Pepper\Dropbox\OCEANWISE\ITABO\IMG_179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77580" y="2996952"/>
            <a:ext cx="3240360" cy="200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16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6632"/>
            <a:ext cx="8229600" cy="1143000"/>
          </a:xfrm>
        </p:spPr>
        <p:txBody>
          <a:bodyPr/>
          <a:lstStyle/>
          <a:p>
            <a:r>
              <a:rPr lang="en-GB" dirty="0" smtClean="0"/>
              <a:t>About </a:t>
            </a:r>
            <a:r>
              <a:rPr lang="en-GB" dirty="0" err="1" smtClean="0"/>
              <a:t>Itabo</a:t>
            </a:r>
            <a:endParaRPr lang="en-GB" dirty="0"/>
          </a:p>
        </p:txBody>
      </p:sp>
      <p:sp>
        <p:nvSpPr>
          <p:cNvPr id="5" name="Content Placeholder 4"/>
          <p:cNvSpPr>
            <a:spLocks noGrp="1"/>
          </p:cNvSpPr>
          <p:nvPr>
            <p:ph idx="1"/>
          </p:nvPr>
        </p:nvSpPr>
        <p:spPr>
          <a:xfrm>
            <a:off x="457200" y="1196752"/>
            <a:ext cx="8229600" cy="5472607"/>
          </a:xfrm>
        </p:spPr>
        <p:txBody>
          <a:bodyPr>
            <a:noAutofit/>
          </a:bodyPr>
          <a:lstStyle/>
          <a:p>
            <a:r>
              <a:rPr lang="en-GB" sz="2600" dirty="0" err="1" smtClean="0"/>
              <a:t>Itabo</a:t>
            </a:r>
            <a:r>
              <a:rPr lang="en-GB" sz="2600" dirty="0" smtClean="0"/>
              <a:t> </a:t>
            </a:r>
            <a:r>
              <a:rPr lang="en-GB" sz="2600" dirty="0"/>
              <a:t>Coal Terminal and Power </a:t>
            </a:r>
            <a:r>
              <a:rPr lang="en-GB" sz="2600" dirty="0" smtClean="0"/>
              <a:t>Station provides </a:t>
            </a:r>
            <a:r>
              <a:rPr lang="en-GB" sz="2600" dirty="0"/>
              <a:t>electrical power to the </a:t>
            </a:r>
            <a:r>
              <a:rPr lang="en-GB" sz="2600" dirty="0" smtClean="0"/>
              <a:t>Dominican Republic.</a:t>
            </a:r>
          </a:p>
          <a:p>
            <a:r>
              <a:rPr lang="en-GB" sz="2600" dirty="0" smtClean="0"/>
              <a:t>Region susceptible to </a:t>
            </a:r>
            <a:r>
              <a:rPr lang="en-GB" sz="2600" dirty="0"/>
              <a:t>hurricanes </a:t>
            </a:r>
            <a:r>
              <a:rPr lang="en-GB" sz="2600" dirty="0" smtClean="0"/>
              <a:t>so monitoring </a:t>
            </a:r>
            <a:r>
              <a:rPr lang="en-GB" sz="2600" dirty="0"/>
              <a:t>winds, waves and water level at </a:t>
            </a:r>
            <a:r>
              <a:rPr lang="en-GB" sz="2600" dirty="0" smtClean="0"/>
              <a:t>the terminal </a:t>
            </a:r>
            <a:r>
              <a:rPr lang="en-GB" sz="2600" dirty="0"/>
              <a:t>is critical to the movement and </a:t>
            </a:r>
            <a:r>
              <a:rPr lang="en-GB" sz="2600" dirty="0" smtClean="0"/>
              <a:t>berthing  of </a:t>
            </a:r>
            <a:r>
              <a:rPr lang="en-GB" sz="2600" dirty="0"/>
              <a:t>vessels unloading coal. </a:t>
            </a:r>
            <a:endParaRPr lang="en-GB" sz="2600" dirty="0" smtClean="0"/>
          </a:p>
          <a:p>
            <a:r>
              <a:rPr lang="en-GB" sz="2600" dirty="0" smtClean="0"/>
              <a:t>When </a:t>
            </a:r>
            <a:r>
              <a:rPr lang="en-GB" sz="2600" dirty="0"/>
              <a:t>wave height </a:t>
            </a:r>
            <a:r>
              <a:rPr lang="en-GB" sz="2600" dirty="0" smtClean="0"/>
              <a:t>or wind </a:t>
            </a:r>
            <a:r>
              <a:rPr lang="en-GB" sz="2600" dirty="0"/>
              <a:t>speed exceeds set levels vessels are </a:t>
            </a:r>
            <a:r>
              <a:rPr lang="en-GB" sz="2600" dirty="0" smtClean="0"/>
              <a:t>unable to </a:t>
            </a:r>
            <a:r>
              <a:rPr lang="en-GB" sz="2600" dirty="0"/>
              <a:t>berth</a:t>
            </a:r>
            <a:r>
              <a:rPr lang="en-GB" sz="2600" dirty="0" smtClean="0"/>
              <a:t>.</a:t>
            </a:r>
          </a:p>
          <a:p>
            <a:r>
              <a:rPr lang="en-GB" sz="2600" dirty="0" smtClean="0"/>
              <a:t>Local </a:t>
            </a:r>
            <a:r>
              <a:rPr lang="en-GB" sz="2600" dirty="0"/>
              <a:t>engineering company, </a:t>
            </a:r>
            <a:r>
              <a:rPr lang="en-GB" sz="2600" dirty="0" err="1" smtClean="0"/>
              <a:t>Geomedicion</a:t>
            </a:r>
            <a:r>
              <a:rPr lang="en-GB" sz="2600" dirty="0" smtClean="0"/>
              <a:t>, </a:t>
            </a:r>
            <a:r>
              <a:rPr lang="en-GB" sz="2600" dirty="0" err="1" smtClean="0"/>
              <a:t>Instrumentos</a:t>
            </a:r>
            <a:r>
              <a:rPr lang="en-GB" sz="2600" dirty="0" smtClean="0"/>
              <a:t> </a:t>
            </a:r>
            <a:r>
              <a:rPr lang="en-GB" sz="2600" dirty="0"/>
              <a:t>y </a:t>
            </a:r>
            <a:r>
              <a:rPr lang="en-GB" sz="2600" dirty="0" err="1"/>
              <a:t>Sistemas</a:t>
            </a:r>
            <a:r>
              <a:rPr lang="en-GB" sz="2600" dirty="0"/>
              <a:t>, S.R.L. (G.I.S.), </a:t>
            </a:r>
            <a:r>
              <a:rPr lang="en-GB" sz="2600" dirty="0" smtClean="0"/>
              <a:t>requested by AES (the </a:t>
            </a:r>
            <a:r>
              <a:rPr lang="en-GB" sz="2600" dirty="0"/>
              <a:t>terminal and power station </a:t>
            </a:r>
            <a:r>
              <a:rPr lang="en-GB" sz="2600" dirty="0" smtClean="0"/>
              <a:t> operator) to source a </a:t>
            </a:r>
            <a:r>
              <a:rPr lang="en-GB" sz="2600" dirty="0"/>
              <a:t>solution comprising sensors, data </a:t>
            </a:r>
            <a:r>
              <a:rPr lang="en-GB" sz="2600" dirty="0" smtClean="0"/>
              <a:t>telemetry, management </a:t>
            </a:r>
            <a:r>
              <a:rPr lang="en-GB" sz="2600" dirty="0"/>
              <a:t>and display</a:t>
            </a:r>
            <a:r>
              <a:rPr lang="en-GB" sz="2600" dirty="0" smtClean="0"/>
              <a:t>.</a:t>
            </a:r>
          </a:p>
        </p:txBody>
      </p:sp>
    </p:spTree>
    <p:extLst>
      <p:ext uri="{BB962C8B-B14F-4D97-AF65-F5344CB8AC3E}">
        <p14:creationId xmlns:p14="http://schemas.microsoft.com/office/powerpoint/2010/main" val="266600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64096"/>
          </a:xfrm>
        </p:spPr>
        <p:txBody>
          <a:bodyPr/>
          <a:lstStyle/>
          <a:p>
            <a:r>
              <a:rPr lang="en-GB" dirty="0" smtClean="0"/>
              <a:t>Methodology (1)</a:t>
            </a:r>
            <a:endParaRPr lang="en-GB" dirty="0"/>
          </a:p>
        </p:txBody>
      </p:sp>
      <p:sp>
        <p:nvSpPr>
          <p:cNvPr id="3" name="Content Placeholder 2"/>
          <p:cNvSpPr>
            <a:spLocks noGrp="1"/>
          </p:cNvSpPr>
          <p:nvPr>
            <p:ph idx="1"/>
          </p:nvPr>
        </p:nvSpPr>
        <p:spPr>
          <a:xfrm>
            <a:off x="323528" y="913706"/>
            <a:ext cx="8229600" cy="4857404"/>
          </a:xfrm>
        </p:spPr>
        <p:txBody>
          <a:bodyPr>
            <a:noAutofit/>
          </a:bodyPr>
          <a:lstStyle/>
          <a:p>
            <a:pPr>
              <a:spcBef>
                <a:spcPts val="0"/>
              </a:spcBef>
            </a:pPr>
            <a:r>
              <a:rPr lang="en-GB" sz="2500" dirty="0" smtClean="0"/>
              <a:t>System design incorporated “best </a:t>
            </a:r>
            <a:r>
              <a:rPr lang="en-GB" sz="2500" dirty="0"/>
              <a:t>in </a:t>
            </a:r>
            <a:r>
              <a:rPr lang="en-GB" sz="2500" dirty="0" smtClean="0"/>
              <a:t>class” sensors -  </a:t>
            </a:r>
            <a:r>
              <a:rPr lang="en-GB" sz="2500" dirty="0"/>
              <a:t>Met Station </a:t>
            </a:r>
            <a:r>
              <a:rPr lang="en-GB" sz="2500" dirty="0" smtClean="0"/>
              <a:t>(Gill Instruments) </a:t>
            </a:r>
            <a:r>
              <a:rPr lang="en-GB" sz="2500" dirty="0"/>
              <a:t>and </a:t>
            </a:r>
            <a:r>
              <a:rPr lang="en-GB" sz="2500" dirty="0" smtClean="0"/>
              <a:t>Water Level Radar </a:t>
            </a:r>
            <a:r>
              <a:rPr lang="en-GB" sz="2500" dirty="0"/>
              <a:t>and </a:t>
            </a:r>
            <a:r>
              <a:rPr lang="en-GB" sz="2500" dirty="0" smtClean="0"/>
              <a:t>seabed </a:t>
            </a:r>
            <a:r>
              <a:rPr lang="en-GB" sz="2500" dirty="0"/>
              <a:t>mounted Directional Wave </a:t>
            </a:r>
            <a:r>
              <a:rPr lang="en-GB" sz="2500" dirty="0" smtClean="0"/>
              <a:t>Recorder (</a:t>
            </a:r>
            <a:r>
              <a:rPr lang="en-GB" sz="2500" dirty="0" err="1" smtClean="0"/>
              <a:t>Valeport</a:t>
            </a:r>
            <a:r>
              <a:rPr lang="en-GB" sz="2500" dirty="0" smtClean="0"/>
              <a:t>).</a:t>
            </a:r>
          </a:p>
          <a:p>
            <a:pPr>
              <a:spcBef>
                <a:spcPts val="0"/>
              </a:spcBef>
            </a:pPr>
            <a:endParaRPr lang="en-GB" sz="2500" dirty="0" smtClean="0"/>
          </a:p>
          <a:p>
            <a:pPr>
              <a:spcBef>
                <a:spcPts val="0"/>
              </a:spcBef>
            </a:pPr>
            <a:r>
              <a:rPr lang="en-GB" sz="2500" dirty="0" smtClean="0"/>
              <a:t>Data collected </a:t>
            </a:r>
            <a:r>
              <a:rPr lang="en-GB" sz="2500" dirty="0"/>
              <a:t>and </a:t>
            </a:r>
            <a:r>
              <a:rPr lang="en-GB" sz="2500" dirty="0" smtClean="0"/>
              <a:t>transmitted  via </a:t>
            </a:r>
            <a:r>
              <a:rPr lang="en-GB" sz="2500" dirty="0"/>
              <a:t>GPRS using </a:t>
            </a:r>
            <a:r>
              <a:rPr lang="en-GB" sz="2500" dirty="0" smtClean="0"/>
              <a:t>OceanWise </a:t>
            </a:r>
            <a:r>
              <a:rPr lang="en-GB" sz="2500" dirty="0"/>
              <a:t>Smart Telemetry </a:t>
            </a:r>
            <a:r>
              <a:rPr lang="en-GB" sz="2500" dirty="0" smtClean="0"/>
              <a:t>modem - which stores </a:t>
            </a:r>
            <a:r>
              <a:rPr lang="en-GB" sz="2500" dirty="0"/>
              <a:t>data in case of </a:t>
            </a:r>
            <a:r>
              <a:rPr lang="en-GB" sz="2500" dirty="0" smtClean="0"/>
              <a:t> interrupted transmission transmits when </a:t>
            </a:r>
            <a:r>
              <a:rPr lang="en-GB" sz="2500" dirty="0"/>
              <a:t>reconnected</a:t>
            </a:r>
            <a:r>
              <a:rPr lang="en-GB" sz="2500" dirty="0" smtClean="0"/>
              <a:t>.</a:t>
            </a:r>
          </a:p>
          <a:p>
            <a:pPr>
              <a:spcBef>
                <a:spcPts val="0"/>
              </a:spcBef>
            </a:pPr>
            <a:endParaRPr lang="en-GB" sz="2500" dirty="0" smtClean="0"/>
          </a:p>
          <a:p>
            <a:pPr>
              <a:spcBef>
                <a:spcPts val="0"/>
              </a:spcBef>
            </a:pPr>
            <a:r>
              <a:rPr lang="en-GB" sz="2500" dirty="0" smtClean="0"/>
              <a:t>Bi-directional communication  allows status of </a:t>
            </a:r>
            <a:r>
              <a:rPr lang="en-GB" sz="2500" dirty="0"/>
              <a:t>sensors, </a:t>
            </a:r>
            <a:r>
              <a:rPr lang="en-GB" sz="2500" dirty="0" smtClean="0"/>
              <a:t>battery levels </a:t>
            </a:r>
            <a:r>
              <a:rPr lang="en-GB" sz="2500" dirty="0"/>
              <a:t>and solar </a:t>
            </a:r>
            <a:r>
              <a:rPr lang="en-GB" sz="2500" dirty="0" smtClean="0"/>
              <a:t>panel power </a:t>
            </a:r>
            <a:r>
              <a:rPr lang="en-GB" sz="2500" dirty="0"/>
              <a:t>output to </a:t>
            </a:r>
            <a:r>
              <a:rPr lang="en-GB" sz="2500" dirty="0" smtClean="0"/>
              <a:t>be monitored.</a:t>
            </a:r>
          </a:p>
          <a:p>
            <a:pPr>
              <a:spcBef>
                <a:spcPts val="0"/>
              </a:spcBef>
            </a:pPr>
            <a:endParaRPr lang="en-GB" sz="2500" dirty="0"/>
          </a:p>
          <a:p>
            <a:pPr>
              <a:spcBef>
                <a:spcPts val="0"/>
              </a:spcBef>
            </a:pPr>
            <a:r>
              <a:rPr lang="en-GB" sz="2500" dirty="0" smtClean="0"/>
              <a:t>Data transmitted to </a:t>
            </a:r>
            <a:r>
              <a:rPr lang="en-GB" sz="2500" dirty="0"/>
              <a:t>Port-Log.net</a:t>
            </a:r>
            <a:r>
              <a:rPr lang="en-GB" sz="2500" dirty="0" smtClean="0"/>
              <a:t>. cloud based </a:t>
            </a:r>
          </a:p>
          <a:p>
            <a:pPr marL="0" indent="0">
              <a:spcBef>
                <a:spcPts val="0"/>
              </a:spcBef>
              <a:buNone/>
            </a:pPr>
            <a:r>
              <a:rPr lang="en-GB" sz="2500" dirty="0"/>
              <a:t> </a:t>
            </a:r>
            <a:r>
              <a:rPr lang="en-GB" sz="2500" dirty="0" smtClean="0"/>
              <a:t>    data management and display system.</a:t>
            </a:r>
          </a:p>
          <a:p>
            <a:pPr>
              <a:spcBef>
                <a:spcPts val="0"/>
              </a:spcBef>
            </a:pPr>
            <a:endParaRPr lang="en-GB" sz="200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8264" y="4880011"/>
            <a:ext cx="2383904" cy="178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12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8"/>
          </a:xfrm>
        </p:spPr>
        <p:txBody>
          <a:bodyPr/>
          <a:lstStyle/>
          <a:p>
            <a:r>
              <a:rPr lang="en-GB" dirty="0" smtClean="0"/>
              <a:t>Methodology (2)</a:t>
            </a:r>
            <a:endParaRPr lang="en-GB" dirty="0"/>
          </a:p>
        </p:txBody>
      </p:sp>
      <p:sp>
        <p:nvSpPr>
          <p:cNvPr id="3" name="Content Placeholder 2"/>
          <p:cNvSpPr>
            <a:spLocks noGrp="1"/>
          </p:cNvSpPr>
          <p:nvPr>
            <p:ph idx="1"/>
          </p:nvPr>
        </p:nvSpPr>
        <p:spPr>
          <a:xfrm>
            <a:off x="251520" y="802134"/>
            <a:ext cx="8712968" cy="5472608"/>
          </a:xfrm>
        </p:spPr>
        <p:txBody>
          <a:bodyPr>
            <a:noAutofit/>
          </a:bodyPr>
          <a:lstStyle/>
          <a:p>
            <a:r>
              <a:rPr lang="en-GB" sz="2800" dirty="0" smtClean="0"/>
              <a:t>Cloud </a:t>
            </a:r>
            <a:r>
              <a:rPr lang="en-GB" sz="2800" dirty="0"/>
              <a:t>based subscription service </a:t>
            </a:r>
            <a:r>
              <a:rPr lang="en-GB" sz="2800" dirty="0" smtClean="0"/>
              <a:t>provides </a:t>
            </a:r>
            <a:r>
              <a:rPr lang="en-GB" sz="2800" dirty="0"/>
              <a:t>economical and fast data access to </a:t>
            </a:r>
            <a:r>
              <a:rPr lang="en-GB" sz="2800" dirty="0" smtClean="0"/>
              <a:t>many </a:t>
            </a:r>
            <a:r>
              <a:rPr lang="en-GB" sz="2800" dirty="0"/>
              <a:t>end users, including those on the vessels using the port via the web based display.</a:t>
            </a:r>
          </a:p>
          <a:p>
            <a:r>
              <a:rPr lang="en-GB" sz="2800" dirty="0" smtClean="0"/>
              <a:t>Port-Log.net </a:t>
            </a:r>
            <a:r>
              <a:rPr lang="en-GB" sz="2800" dirty="0"/>
              <a:t>provides loading and storage of the data </a:t>
            </a:r>
            <a:r>
              <a:rPr lang="en-GB" sz="2800" dirty="0" smtClean="0"/>
              <a:t>in an </a:t>
            </a:r>
            <a:r>
              <a:rPr lang="en-GB" sz="2800" dirty="0"/>
              <a:t>installation of Ocean Database and delivers a </a:t>
            </a:r>
            <a:r>
              <a:rPr lang="en-GB" sz="2800" dirty="0" smtClean="0"/>
              <a:t>variety of </a:t>
            </a:r>
            <a:r>
              <a:rPr lang="en-GB" sz="2800" dirty="0"/>
              <a:t>displays for all the required data. </a:t>
            </a:r>
            <a:endParaRPr lang="en-GB" sz="2800" dirty="0" smtClean="0"/>
          </a:p>
          <a:p>
            <a:r>
              <a:rPr lang="en-GB" sz="2800" dirty="0" smtClean="0"/>
              <a:t>Data </a:t>
            </a:r>
            <a:r>
              <a:rPr lang="en-GB" sz="2800" dirty="0"/>
              <a:t>can be viewed </a:t>
            </a:r>
            <a:r>
              <a:rPr lang="en-GB" sz="2800" dirty="0" smtClean="0"/>
              <a:t>in real </a:t>
            </a:r>
            <a:r>
              <a:rPr lang="en-GB" sz="2800" dirty="0"/>
              <a:t>time or historically at any location with access to </a:t>
            </a:r>
            <a:r>
              <a:rPr lang="en-GB" sz="2800" dirty="0" smtClean="0"/>
              <a:t>the Internet </a:t>
            </a:r>
            <a:r>
              <a:rPr lang="en-GB" sz="2800" dirty="0"/>
              <a:t>including </a:t>
            </a:r>
            <a:r>
              <a:rPr lang="en-GB" sz="2800" dirty="0" smtClean="0"/>
              <a:t>:</a:t>
            </a:r>
          </a:p>
          <a:p>
            <a:pPr lvl="1">
              <a:buFont typeface="Courier New" panose="02070309020205020404" pitchFamily="49" charset="0"/>
              <a:buChar char="o"/>
            </a:pPr>
            <a:r>
              <a:rPr lang="en-GB" sz="1800" dirty="0" smtClean="0"/>
              <a:t>the </a:t>
            </a:r>
            <a:r>
              <a:rPr lang="en-GB" sz="1800" dirty="0"/>
              <a:t>Coal </a:t>
            </a:r>
            <a:r>
              <a:rPr lang="en-GB" sz="1800" dirty="0" smtClean="0"/>
              <a:t>Terminal </a:t>
            </a:r>
            <a:r>
              <a:rPr lang="en-GB" sz="1800" dirty="0"/>
              <a:t>Control </a:t>
            </a:r>
            <a:r>
              <a:rPr lang="en-GB" sz="1800" dirty="0" smtClean="0"/>
              <a:t>Room </a:t>
            </a:r>
          </a:p>
          <a:p>
            <a:pPr lvl="1">
              <a:buFont typeface="Courier New" panose="02070309020205020404" pitchFamily="49" charset="0"/>
              <a:buChar char="o"/>
            </a:pPr>
            <a:r>
              <a:rPr lang="en-GB" sz="1800" dirty="0" smtClean="0"/>
              <a:t>AES </a:t>
            </a:r>
            <a:r>
              <a:rPr lang="en-GB" sz="1800" dirty="0"/>
              <a:t>personnel’s smart phones or tablets. </a:t>
            </a:r>
            <a:endParaRPr lang="en-GB" sz="1800" dirty="0" smtClean="0"/>
          </a:p>
          <a:p>
            <a:r>
              <a:rPr lang="en-GB" sz="2800" dirty="0" smtClean="0"/>
              <a:t>Data </a:t>
            </a:r>
            <a:r>
              <a:rPr lang="en-GB" sz="2800" dirty="0"/>
              <a:t>held securely </a:t>
            </a:r>
            <a:r>
              <a:rPr lang="en-GB" sz="2800" dirty="0" smtClean="0"/>
              <a:t>and, </a:t>
            </a:r>
            <a:r>
              <a:rPr lang="en-GB" sz="2800" dirty="0"/>
              <a:t>in this </a:t>
            </a:r>
            <a:r>
              <a:rPr lang="en-GB" sz="2800" dirty="0" smtClean="0"/>
              <a:t>case, only </a:t>
            </a:r>
            <a:r>
              <a:rPr lang="en-GB" sz="2800" dirty="0"/>
              <a:t>accessible </a:t>
            </a:r>
            <a:r>
              <a:rPr lang="en-GB" sz="2800" dirty="0" smtClean="0"/>
              <a:t>to authorised </a:t>
            </a:r>
            <a:r>
              <a:rPr lang="en-GB" sz="2800" dirty="0"/>
              <a:t>users by entering a username and password.</a:t>
            </a:r>
          </a:p>
        </p:txBody>
      </p:sp>
    </p:spTree>
    <p:extLst>
      <p:ext uri="{BB962C8B-B14F-4D97-AF65-F5344CB8AC3E}">
        <p14:creationId xmlns:p14="http://schemas.microsoft.com/office/powerpoint/2010/main" val="10951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to AES </a:t>
            </a:r>
            <a:endParaRPr lang="en-GB" dirty="0"/>
          </a:p>
        </p:txBody>
      </p:sp>
      <p:sp>
        <p:nvSpPr>
          <p:cNvPr id="3" name="Content Placeholder 2"/>
          <p:cNvSpPr>
            <a:spLocks noGrp="1"/>
          </p:cNvSpPr>
          <p:nvPr>
            <p:ph sz="half" idx="1"/>
          </p:nvPr>
        </p:nvSpPr>
        <p:spPr>
          <a:xfrm>
            <a:off x="457200" y="1600201"/>
            <a:ext cx="6275040" cy="4525963"/>
          </a:xfrm>
        </p:spPr>
        <p:txBody>
          <a:bodyPr>
            <a:normAutofit lnSpcReduction="10000"/>
          </a:bodyPr>
          <a:lstStyle/>
          <a:p>
            <a:r>
              <a:rPr lang="en-GB" dirty="0"/>
              <a:t>Combines data from best in class </a:t>
            </a:r>
            <a:r>
              <a:rPr lang="en-GB" dirty="0" smtClean="0"/>
              <a:t>sensors into </a:t>
            </a:r>
            <a:r>
              <a:rPr lang="en-GB" dirty="0"/>
              <a:t>a single system</a:t>
            </a:r>
          </a:p>
          <a:p>
            <a:r>
              <a:rPr lang="en-GB" dirty="0" smtClean="0"/>
              <a:t>Cost </a:t>
            </a:r>
            <a:r>
              <a:rPr lang="en-GB" dirty="0"/>
              <a:t>effective, quick and easy </a:t>
            </a:r>
            <a:r>
              <a:rPr lang="en-GB" dirty="0" smtClean="0"/>
              <a:t>secure cloud </a:t>
            </a:r>
            <a:r>
              <a:rPr lang="en-GB" dirty="0"/>
              <a:t>based data storage and publishing</a:t>
            </a:r>
          </a:p>
          <a:p>
            <a:r>
              <a:rPr lang="en-GB" dirty="0" smtClean="0"/>
              <a:t>Calibration</a:t>
            </a:r>
            <a:r>
              <a:rPr lang="en-GB" dirty="0"/>
              <a:t>, configuration </a:t>
            </a:r>
            <a:r>
              <a:rPr lang="en-GB" dirty="0" smtClean="0"/>
              <a:t>and  monitoring </a:t>
            </a:r>
            <a:r>
              <a:rPr lang="en-GB" dirty="0"/>
              <a:t>of equipment via </a:t>
            </a:r>
            <a:r>
              <a:rPr lang="en-GB" dirty="0" smtClean="0"/>
              <a:t>web interface</a:t>
            </a:r>
            <a:endParaRPr lang="en-GB" dirty="0"/>
          </a:p>
          <a:p>
            <a:r>
              <a:rPr lang="en-GB" dirty="0" smtClean="0"/>
              <a:t>Real-time </a:t>
            </a:r>
            <a:r>
              <a:rPr lang="en-GB" dirty="0"/>
              <a:t>data available for fast </a:t>
            </a:r>
            <a:r>
              <a:rPr lang="en-GB" dirty="0" smtClean="0"/>
              <a:t>response to </a:t>
            </a:r>
            <a:r>
              <a:rPr lang="en-GB" dirty="0"/>
              <a:t>changing conditions</a:t>
            </a:r>
          </a:p>
          <a:p>
            <a:endParaRPr lang="en-GB"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6296" y="1556792"/>
            <a:ext cx="1706563"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6012160" y="4581128"/>
            <a:ext cx="2944623" cy="1652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36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Port-Log Waves </a:t>
            </a:r>
            <a:endParaRPr lang="en-GB" dirty="0"/>
          </a:p>
        </p:txBody>
      </p:sp>
      <p:pic>
        <p:nvPicPr>
          <p:cNvPr id="9218" name="Picture 2" descr="C:\Users\John Pepper\Dropbox\OCEANWISE\ITABO\Met.p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1634332"/>
            <a:ext cx="8229600" cy="445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1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Why is it important?</a:t>
            </a:r>
            <a:endParaRPr lang="en-GB" dirty="0"/>
          </a:p>
        </p:txBody>
      </p:sp>
      <p:sp>
        <p:nvSpPr>
          <p:cNvPr id="3" name="Content Placeholder 2"/>
          <p:cNvSpPr>
            <a:spLocks noGrp="1"/>
          </p:cNvSpPr>
          <p:nvPr>
            <p:ph idx="1"/>
          </p:nvPr>
        </p:nvSpPr>
        <p:spPr>
          <a:xfrm>
            <a:off x="227594" y="1268760"/>
            <a:ext cx="8565484" cy="5861538"/>
          </a:xfrm>
        </p:spPr>
        <p:txBody>
          <a:bodyPr>
            <a:normAutofit fontScale="32500" lnSpcReduction="20000"/>
          </a:bodyPr>
          <a:lstStyle/>
          <a:p>
            <a:pPr>
              <a:lnSpc>
                <a:spcPct val="120000"/>
              </a:lnSpc>
            </a:pPr>
            <a:r>
              <a:rPr lang="en-GB" sz="7100" dirty="0" smtClean="0"/>
              <a:t>It allows you to access extremely </a:t>
            </a:r>
            <a:r>
              <a:rPr lang="en-GB" sz="7100" b="1" dirty="0" smtClean="0"/>
              <a:t>high capacity and volumes of data collected  which can overwhelm simple monitoring systems</a:t>
            </a:r>
            <a:r>
              <a:rPr lang="en-GB" sz="7100" dirty="0" smtClean="0"/>
              <a:t>. </a:t>
            </a:r>
          </a:p>
          <a:p>
            <a:pPr>
              <a:lnSpc>
                <a:spcPct val="120000"/>
              </a:lnSpc>
            </a:pPr>
            <a:r>
              <a:rPr lang="en-GB" sz="7100" dirty="0" smtClean="0"/>
              <a:t>It </a:t>
            </a:r>
            <a:r>
              <a:rPr lang="en-GB" sz="7100" b="1" dirty="0" smtClean="0"/>
              <a:t>greatly reduces operational costs</a:t>
            </a:r>
            <a:r>
              <a:rPr lang="en-GB" sz="7100" dirty="0" smtClean="0"/>
              <a:t>, lets you avoid unsafe places.</a:t>
            </a:r>
          </a:p>
          <a:p>
            <a:pPr>
              <a:lnSpc>
                <a:spcPct val="120000"/>
              </a:lnSpc>
            </a:pPr>
            <a:r>
              <a:rPr lang="en-GB" sz="7100" dirty="0" smtClean="0"/>
              <a:t>Enables you to </a:t>
            </a:r>
            <a:r>
              <a:rPr lang="en-GB" sz="7100" b="1" dirty="0" smtClean="0"/>
              <a:t>get information in almost “real time”</a:t>
            </a:r>
            <a:r>
              <a:rPr lang="en-GB" sz="7100" dirty="0" smtClean="0"/>
              <a:t> without having to go visit sites to collect the data.</a:t>
            </a:r>
          </a:p>
          <a:p>
            <a:pPr>
              <a:lnSpc>
                <a:spcPct val="120000"/>
              </a:lnSpc>
            </a:pPr>
            <a:r>
              <a:rPr lang="en-GB" sz="7100" b="1" dirty="0" smtClean="0"/>
              <a:t>Lets you “look in” on processes and events remotely</a:t>
            </a:r>
            <a:r>
              <a:rPr lang="en-GB" sz="7100" dirty="0" smtClean="0"/>
              <a:t>, as they are happening  and can  alert you immediately if something changes.</a:t>
            </a:r>
          </a:p>
          <a:p>
            <a:pPr>
              <a:lnSpc>
                <a:spcPct val="120000"/>
              </a:lnSpc>
            </a:pPr>
            <a:r>
              <a:rPr lang="en-GB" sz="7100" b="1" dirty="0" smtClean="0"/>
              <a:t>Wireless telemetry can save resources </a:t>
            </a:r>
            <a:r>
              <a:rPr lang="en-GB" sz="7100" dirty="0" smtClean="0"/>
              <a:t>for your company (and the planet!)</a:t>
            </a:r>
          </a:p>
          <a:p>
            <a:pPr>
              <a:lnSpc>
                <a:spcPct val="120000"/>
              </a:lnSpc>
            </a:pPr>
            <a:r>
              <a:rPr lang="en-GB" sz="7100" b="1" dirty="0" smtClean="0"/>
              <a:t>Time and travel costs are saved -</a:t>
            </a:r>
            <a:r>
              <a:rPr lang="en-GB" sz="7100" dirty="0" smtClean="0"/>
              <a:t> manual measurement replaced with automated electronic processes. </a:t>
            </a:r>
          </a:p>
          <a:p>
            <a:pPr>
              <a:lnSpc>
                <a:spcPct val="120000"/>
              </a:lnSpc>
            </a:pPr>
            <a:r>
              <a:rPr lang="en-GB" sz="7100" dirty="0" smtClean="0"/>
              <a:t>It can substantially </a:t>
            </a:r>
            <a:r>
              <a:rPr lang="en-GB" sz="7100" b="1" dirty="0" smtClean="0"/>
              <a:t>improve the efficiency of many processes</a:t>
            </a:r>
            <a:r>
              <a:rPr lang="en-GB" sz="7100" dirty="0" smtClean="0"/>
              <a:t>.</a:t>
            </a:r>
          </a:p>
          <a:p>
            <a:endParaRPr lang="en-GB" dirty="0"/>
          </a:p>
          <a:p>
            <a:endParaRPr lang="en-GB" dirty="0"/>
          </a:p>
          <a:p>
            <a:endParaRPr lang="en-GB" dirty="0"/>
          </a:p>
        </p:txBody>
      </p:sp>
    </p:spTree>
    <p:extLst>
      <p:ext uri="{BB962C8B-B14F-4D97-AF65-F5344CB8AC3E}">
        <p14:creationId xmlns:p14="http://schemas.microsoft.com/office/powerpoint/2010/main" val="102151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Port-Log Meteorology</a:t>
            </a:r>
            <a:endParaRPr lang="en-GB" dirty="0"/>
          </a:p>
        </p:txBody>
      </p:sp>
      <p:pic>
        <p:nvPicPr>
          <p:cNvPr id="10242" name="Picture 2" descr="C:\Users\John Pepper\Dropbox\OCEANWISE\ITABO\Wind.p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1634332"/>
            <a:ext cx="8229600" cy="445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20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Summary</a:t>
            </a:r>
            <a:endParaRPr lang="en-GB" dirty="0"/>
          </a:p>
        </p:txBody>
      </p:sp>
      <p:sp>
        <p:nvSpPr>
          <p:cNvPr id="4" name="Content Placeholder 3"/>
          <p:cNvSpPr>
            <a:spLocks noGrp="1"/>
          </p:cNvSpPr>
          <p:nvPr>
            <p:ph idx="1"/>
          </p:nvPr>
        </p:nvSpPr>
        <p:spPr/>
        <p:txBody>
          <a:bodyPr>
            <a:normAutofit fontScale="92500"/>
          </a:bodyPr>
          <a:lstStyle/>
          <a:p>
            <a:r>
              <a:rPr lang="en-GB" sz="2800" dirty="0" smtClean="0">
                <a:cs typeface="Arial" panose="020B0604020202020204" pitchFamily="34" charset="0"/>
              </a:rPr>
              <a:t>Port-Log.net answers problems encountered by ports and harbours that have a mixture of environmental sensors in their areas of operations by: </a:t>
            </a:r>
          </a:p>
          <a:p>
            <a:r>
              <a:rPr lang="en-GB" sz="2800" dirty="0" smtClean="0">
                <a:cs typeface="Arial" panose="020B0604020202020204" pitchFamily="34" charset="0"/>
              </a:rPr>
              <a:t>Providing instrument independent telemetry services</a:t>
            </a:r>
          </a:p>
          <a:p>
            <a:r>
              <a:rPr lang="en-GB" sz="2800" dirty="0" smtClean="0">
                <a:cs typeface="Arial" panose="020B0604020202020204" pitchFamily="34" charset="0"/>
              </a:rPr>
              <a:t>Networking instruments monitoring very different parameters.</a:t>
            </a:r>
          </a:p>
          <a:p>
            <a:r>
              <a:rPr lang="en-GB" sz="2800" dirty="0" smtClean="0">
                <a:cs typeface="Arial" panose="020B0604020202020204" pitchFamily="34" charset="0"/>
              </a:rPr>
              <a:t>Providing to cost effective cost effective on-line service.</a:t>
            </a:r>
          </a:p>
          <a:p>
            <a:r>
              <a:rPr lang="en-GB" sz="2800" dirty="0" smtClean="0">
                <a:cs typeface="Arial" panose="020B0604020202020204" pitchFamily="34" charset="0"/>
              </a:rPr>
              <a:t>Reducing dependence on specific telemetry provision from different instrument providers sources. </a:t>
            </a:r>
            <a:br>
              <a:rPr lang="en-GB" sz="2800" dirty="0" smtClean="0">
                <a:cs typeface="Arial" panose="020B0604020202020204" pitchFamily="34" charset="0"/>
              </a:rPr>
            </a:br>
            <a:endParaRPr lang="en-GB" sz="2800" dirty="0">
              <a:cs typeface="Arial" panose="020B0604020202020204" pitchFamily="34" charset="0"/>
            </a:endParaRPr>
          </a:p>
        </p:txBody>
      </p:sp>
    </p:spTree>
    <p:extLst>
      <p:ext uri="{BB962C8B-B14F-4D97-AF65-F5344CB8AC3E}">
        <p14:creationId xmlns:p14="http://schemas.microsoft.com/office/powerpoint/2010/main" val="119819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77788" y="2819426"/>
            <a:ext cx="7772400" cy="2376264"/>
          </a:xfrm>
        </p:spPr>
        <p:txBody>
          <a:bodyPr>
            <a:normAutofit fontScale="90000"/>
          </a:bodyPr>
          <a:lstStyle/>
          <a:p>
            <a:r>
              <a:rPr lang="en-GB" sz="2800" b="1" i="1" dirty="0" smtClean="0">
                <a:solidFill>
                  <a:srgbClr val="0055BA"/>
                </a:solidFill>
                <a:latin typeface="Verdana" panose="020B0604030504040204" pitchFamily="34" charset="0"/>
                <a:ea typeface="Verdana" panose="020B0604030504040204" pitchFamily="34" charset="0"/>
                <a:cs typeface="Verdana" panose="020B0604030504040204" pitchFamily="34" charset="0"/>
              </a:rPr>
              <a:t/>
            </a:r>
            <a:br>
              <a:rPr lang="en-GB" sz="2800" b="1" i="1" dirty="0" smtClean="0">
                <a:solidFill>
                  <a:srgbClr val="0055BA"/>
                </a:solidFill>
                <a:latin typeface="Verdana" panose="020B0604030504040204" pitchFamily="34" charset="0"/>
                <a:ea typeface="Verdana" panose="020B0604030504040204" pitchFamily="34" charset="0"/>
                <a:cs typeface="Verdana" panose="020B0604030504040204" pitchFamily="34" charset="0"/>
              </a:rPr>
            </a:br>
            <a:r>
              <a:rPr lang="en-GB" sz="2800" b="1" i="1" dirty="0" smtClean="0">
                <a:solidFill>
                  <a:srgbClr val="0055BA"/>
                </a:solidFill>
                <a:latin typeface="Verdana" panose="020B0604030504040204" pitchFamily="34" charset="0"/>
                <a:ea typeface="Verdana" panose="020B0604030504040204" pitchFamily="34" charset="0"/>
                <a:cs typeface="Verdana" panose="020B0604030504040204" pitchFamily="34" charset="0"/>
              </a:rPr>
              <a:t/>
            </a:r>
            <a:br>
              <a:rPr lang="en-GB" sz="2800" b="1" i="1" dirty="0" smtClean="0">
                <a:solidFill>
                  <a:srgbClr val="0055BA"/>
                </a:solidFill>
                <a:latin typeface="Verdana" panose="020B0604030504040204" pitchFamily="34" charset="0"/>
                <a:ea typeface="Verdana" panose="020B0604030504040204" pitchFamily="34" charset="0"/>
                <a:cs typeface="Verdana" panose="020B0604030504040204" pitchFamily="34" charset="0"/>
              </a:rPr>
            </a:br>
            <a:r>
              <a:rPr lang="en-GB" sz="2800" b="1" i="1" dirty="0">
                <a:solidFill>
                  <a:srgbClr val="0055BA"/>
                </a:solidFill>
                <a:latin typeface="Verdana" panose="020B0604030504040204" pitchFamily="34" charset="0"/>
                <a:ea typeface="Verdana" panose="020B0604030504040204" pitchFamily="34" charset="0"/>
                <a:cs typeface="Verdana" panose="020B0604030504040204" pitchFamily="34" charset="0"/>
              </a:rPr>
              <a:t/>
            </a:r>
            <a:br>
              <a:rPr lang="en-GB" sz="2800" b="1" i="1" dirty="0">
                <a:solidFill>
                  <a:srgbClr val="0055BA"/>
                </a:solidFill>
                <a:latin typeface="Verdana" panose="020B0604030504040204" pitchFamily="34" charset="0"/>
                <a:ea typeface="Verdana" panose="020B0604030504040204" pitchFamily="34" charset="0"/>
                <a:cs typeface="Verdana" panose="020B0604030504040204" pitchFamily="34" charset="0"/>
              </a:rPr>
            </a:br>
            <a:r>
              <a:rPr lang="en-GB" sz="2800" b="1" i="1" dirty="0" smtClean="0">
                <a:solidFill>
                  <a:srgbClr val="0055BA"/>
                </a:solidFill>
                <a:latin typeface="Verdana" panose="020B0604030504040204" pitchFamily="34" charset="0"/>
                <a:ea typeface="Verdana" panose="020B0604030504040204" pitchFamily="34" charset="0"/>
                <a:cs typeface="Verdana" panose="020B0604030504040204" pitchFamily="34" charset="0"/>
              </a:rPr>
              <a:t/>
            </a:r>
            <a:br>
              <a:rPr lang="en-GB" sz="2800" b="1" i="1" dirty="0" smtClean="0">
                <a:solidFill>
                  <a:srgbClr val="0055BA"/>
                </a:solidFill>
                <a:latin typeface="Verdana" panose="020B0604030504040204" pitchFamily="34" charset="0"/>
                <a:ea typeface="Verdana" panose="020B0604030504040204" pitchFamily="34" charset="0"/>
                <a:cs typeface="Verdana" panose="020B0604030504040204" pitchFamily="34" charset="0"/>
              </a:rPr>
            </a:br>
            <a:r>
              <a:rPr lang="en-GB" sz="2800" b="1" i="1" dirty="0">
                <a:solidFill>
                  <a:srgbClr val="0055BA"/>
                </a:solidFill>
                <a:latin typeface="Verdana" panose="020B0604030504040204" pitchFamily="34" charset="0"/>
                <a:ea typeface="Verdana" panose="020B0604030504040204" pitchFamily="34" charset="0"/>
                <a:cs typeface="Verdana" panose="020B0604030504040204" pitchFamily="34" charset="0"/>
              </a:rPr>
              <a:t/>
            </a:r>
            <a:br>
              <a:rPr lang="en-GB" sz="2800" b="1" i="1" dirty="0">
                <a:solidFill>
                  <a:srgbClr val="0055BA"/>
                </a:solidFill>
                <a:latin typeface="Verdana" panose="020B0604030504040204" pitchFamily="34" charset="0"/>
                <a:ea typeface="Verdana" panose="020B0604030504040204" pitchFamily="34" charset="0"/>
                <a:cs typeface="Verdana" panose="020B0604030504040204" pitchFamily="34" charset="0"/>
              </a:rPr>
            </a:br>
            <a:r>
              <a:rPr lang="en-GB" sz="3600" b="1" i="1" dirty="0" smtClean="0">
                <a:solidFill>
                  <a:srgbClr val="0055BA"/>
                </a:solidFill>
                <a:latin typeface="Verdana" panose="020B0604030504040204" pitchFamily="34" charset="0"/>
                <a:ea typeface="Verdana" panose="020B0604030504040204" pitchFamily="34" charset="0"/>
                <a:cs typeface="Verdana" panose="020B0604030504040204" pitchFamily="34" charset="0"/>
              </a:rPr>
              <a:t>where your data matters</a:t>
            </a:r>
            <a:r>
              <a:rPr lang="en-GB" sz="2800" b="1" i="1" dirty="0" smtClean="0">
                <a:solidFill>
                  <a:srgbClr val="0055BA"/>
                </a:solidFill>
                <a:latin typeface="Verdana" panose="020B0604030504040204" pitchFamily="34" charset="0"/>
                <a:ea typeface="Verdana" panose="020B0604030504040204" pitchFamily="34" charset="0"/>
                <a:cs typeface="Verdana" panose="020B0604030504040204" pitchFamily="34" charset="0"/>
              </a:rPr>
              <a:t/>
            </a:r>
            <a:br>
              <a:rPr lang="en-GB" sz="2800" b="1" i="1" dirty="0" smtClean="0">
                <a:solidFill>
                  <a:srgbClr val="0055BA"/>
                </a:solidFill>
                <a:latin typeface="Verdana" panose="020B0604030504040204" pitchFamily="34" charset="0"/>
                <a:ea typeface="Verdana" panose="020B0604030504040204" pitchFamily="34" charset="0"/>
                <a:cs typeface="Verdana" panose="020B0604030504040204" pitchFamily="34" charset="0"/>
              </a:rPr>
            </a:br>
            <a:r>
              <a:rPr lang="en-GB" sz="2800" b="1" i="1" dirty="0">
                <a:solidFill>
                  <a:srgbClr val="0055BA"/>
                </a:solidFill>
                <a:latin typeface="Verdana" panose="020B0604030504040204" pitchFamily="34" charset="0"/>
                <a:ea typeface="Verdana" panose="020B0604030504040204" pitchFamily="34" charset="0"/>
                <a:cs typeface="Verdana" panose="020B0604030504040204" pitchFamily="34" charset="0"/>
              </a:rPr>
              <a:t/>
            </a:r>
            <a:br>
              <a:rPr lang="en-GB" sz="2800" b="1" i="1" dirty="0">
                <a:solidFill>
                  <a:srgbClr val="0055BA"/>
                </a:solidFill>
                <a:latin typeface="Verdana" panose="020B0604030504040204" pitchFamily="34" charset="0"/>
                <a:ea typeface="Verdana" panose="020B0604030504040204" pitchFamily="34" charset="0"/>
                <a:cs typeface="Verdana" panose="020B0604030504040204" pitchFamily="34" charset="0"/>
              </a:rPr>
            </a:br>
            <a:r>
              <a:rPr lang="en-GB" dirty="0"/>
              <a:t>Thank </a:t>
            </a:r>
            <a:r>
              <a:rPr lang="en-GB" dirty="0" smtClean="0"/>
              <a:t>you</a:t>
            </a:r>
            <a:br>
              <a:rPr lang="en-GB" dirty="0" smtClean="0"/>
            </a:br>
            <a:r>
              <a:rPr lang="en-GB" dirty="0"/>
              <a:t/>
            </a:r>
            <a:br>
              <a:rPr lang="en-GB" dirty="0"/>
            </a:br>
            <a:r>
              <a:rPr lang="en-GB" sz="3600" dirty="0" smtClean="0">
                <a:hlinkClick r:id="rId2"/>
              </a:rPr>
              <a:t>www.demo.port-log.net</a:t>
            </a:r>
            <a:r>
              <a:rPr lang="en-GB" sz="3600" dirty="0" smtClean="0"/>
              <a:t/>
            </a:r>
            <a:br>
              <a:rPr lang="en-GB" sz="3600" dirty="0" smtClean="0"/>
            </a:br>
            <a:r>
              <a:rPr lang="en-GB" sz="3600" dirty="0" smtClean="0">
                <a:hlinkClick r:id="rId3"/>
              </a:rPr>
              <a:t>www.oceanwise.eu</a:t>
            </a:r>
            <a:r>
              <a:rPr lang="en-GB" sz="3600" dirty="0" smtClean="0"/>
              <a:t/>
            </a:r>
            <a:br>
              <a:rPr lang="en-GB" sz="3600" dirty="0" smtClean="0"/>
            </a:br>
            <a:r>
              <a:rPr lang="en-GB" sz="2400" dirty="0"/>
              <a:t/>
            </a:r>
            <a:br>
              <a:rPr lang="en-GB" sz="2400" dirty="0"/>
            </a:br>
            <a:r>
              <a:rPr lang="en-GB" sz="2800" b="1" i="1" dirty="0" smtClean="0">
                <a:solidFill>
                  <a:srgbClr val="0055BA"/>
                </a:solidFill>
                <a:latin typeface="Verdana" panose="020B0604030504040204" pitchFamily="34" charset="0"/>
                <a:ea typeface="Verdana" panose="020B0604030504040204" pitchFamily="34" charset="0"/>
                <a:cs typeface="Verdana" panose="020B0604030504040204" pitchFamily="34" charset="0"/>
              </a:rPr>
              <a:t/>
            </a:r>
            <a:br>
              <a:rPr lang="en-GB" sz="2800" b="1" i="1" dirty="0" smtClean="0">
                <a:solidFill>
                  <a:srgbClr val="0055BA"/>
                </a:solidFill>
                <a:latin typeface="Verdana" panose="020B0604030504040204" pitchFamily="34" charset="0"/>
                <a:ea typeface="Verdana" panose="020B0604030504040204" pitchFamily="34" charset="0"/>
                <a:cs typeface="Verdana" panose="020B0604030504040204" pitchFamily="34" charset="0"/>
              </a:rPr>
            </a:br>
            <a:endParaRPr lang="en-GB" sz="2800" b="1" dirty="0">
              <a:solidFill>
                <a:srgbClr val="0055BA"/>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7956376" y="0"/>
            <a:ext cx="1187624"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11760" y="188640"/>
            <a:ext cx="4173163"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4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smtClean="0"/>
              <a:t>Key Requirements for “Smart” Telemetry</a:t>
            </a:r>
            <a:endParaRPr lang="en-GB" sz="3600" dirty="0"/>
          </a:p>
        </p:txBody>
      </p:sp>
      <p:sp>
        <p:nvSpPr>
          <p:cNvPr id="3" name="Content Placeholder 2"/>
          <p:cNvSpPr>
            <a:spLocks noGrp="1"/>
          </p:cNvSpPr>
          <p:nvPr>
            <p:ph idx="1"/>
          </p:nvPr>
        </p:nvSpPr>
        <p:spPr/>
        <p:txBody>
          <a:bodyPr>
            <a:normAutofit lnSpcReduction="10000"/>
          </a:bodyPr>
          <a:lstStyle/>
          <a:p>
            <a:r>
              <a:rPr lang="en-GB" dirty="0" smtClean="0"/>
              <a:t>Protocols – Handshaking</a:t>
            </a:r>
          </a:p>
          <a:p>
            <a:r>
              <a:rPr lang="en-GB" dirty="0" smtClean="0"/>
              <a:t>Error Correction</a:t>
            </a:r>
          </a:p>
          <a:p>
            <a:r>
              <a:rPr lang="en-GB" dirty="0" smtClean="0"/>
              <a:t>Power Management</a:t>
            </a:r>
          </a:p>
          <a:p>
            <a:r>
              <a:rPr lang="en-GB" dirty="0" smtClean="0"/>
              <a:t>Local Alarms / Alerts</a:t>
            </a:r>
          </a:p>
          <a:p>
            <a:r>
              <a:rPr lang="en-GB" dirty="0" smtClean="0"/>
              <a:t>Status Messages – Battery Levels, Signal Strengths</a:t>
            </a:r>
          </a:p>
          <a:p>
            <a:r>
              <a:rPr lang="en-GB" dirty="0" smtClean="0"/>
              <a:t>Multi-Channel Communications</a:t>
            </a:r>
          </a:p>
          <a:p>
            <a:r>
              <a:rPr lang="en-GB" dirty="0" smtClean="0"/>
              <a:t>Implement newer/faster Internet Protocols</a:t>
            </a:r>
          </a:p>
          <a:p>
            <a:endParaRPr lang="en-GB" dirty="0" smtClean="0"/>
          </a:p>
        </p:txBody>
      </p:sp>
    </p:spTree>
    <p:extLst>
      <p:ext uri="{BB962C8B-B14F-4D97-AF65-F5344CB8AC3E}">
        <p14:creationId xmlns:p14="http://schemas.microsoft.com/office/powerpoint/2010/main" val="29679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Reliable Data Transfer</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Multiple Protocols:</a:t>
            </a:r>
          </a:p>
          <a:p>
            <a:pPr lvl="1"/>
            <a:r>
              <a:rPr lang="en-GB" dirty="0" smtClean="0"/>
              <a:t>HTTP Post – quickest, most reliable!</a:t>
            </a:r>
          </a:p>
          <a:p>
            <a:pPr lvl="1"/>
            <a:r>
              <a:rPr lang="en-GB" dirty="0" smtClean="0"/>
              <a:t>Direct TCP Server / Client</a:t>
            </a:r>
          </a:p>
          <a:p>
            <a:pPr lvl="1"/>
            <a:r>
              <a:rPr lang="en-GB" dirty="0" smtClean="0"/>
              <a:t>FTP / </a:t>
            </a:r>
            <a:r>
              <a:rPr lang="en-GB" dirty="0" err="1" smtClean="0"/>
              <a:t>sFTP</a:t>
            </a:r>
            <a:r>
              <a:rPr lang="en-GB" dirty="0" smtClean="0"/>
              <a:t> Server / Client</a:t>
            </a:r>
          </a:p>
          <a:p>
            <a:pPr lvl="1"/>
            <a:r>
              <a:rPr lang="en-GB" dirty="0" smtClean="0"/>
              <a:t>Email / POP3 / SMTP</a:t>
            </a:r>
          </a:p>
          <a:p>
            <a:pPr lvl="1"/>
            <a:endParaRPr lang="en-GB" dirty="0" smtClean="0"/>
          </a:p>
          <a:p>
            <a:r>
              <a:rPr lang="en-GB" dirty="0" smtClean="0"/>
              <a:t>ZIP Data compression</a:t>
            </a:r>
          </a:p>
          <a:p>
            <a:pPr lvl="1"/>
            <a:r>
              <a:rPr lang="en-GB" dirty="0" smtClean="0"/>
              <a:t>Reduces data costs</a:t>
            </a:r>
          </a:p>
          <a:p>
            <a:pPr lvl="1"/>
            <a:endParaRPr lang="en-GB" dirty="0" smtClean="0"/>
          </a:p>
          <a:p>
            <a:r>
              <a:rPr lang="en-GB" dirty="0" smtClean="0"/>
              <a:t>SSH/SSL Encryption</a:t>
            </a:r>
          </a:p>
          <a:p>
            <a:pPr lvl="1"/>
            <a:r>
              <a:rPr lang="en-GB" dirty="0" smtClean="0"/>
              <a:t>Data Security</a:t>
            </a:r>
          </a:p>
          <a:p>
            <a:pPr lvl="1"/>
            <a:r>
              <a:rPr lang="en-GB" dirty="0" smtClean="0"/>
              <a:t>IT Departments like it !</a:t>
            </a:r>
            <a:endParaRPr lang="en-GB" dirty="0"/>
          </a:p>
        </p:txBody>
      </p:sp>
      <p:sp>
        <p:nvSpPr>
          <p:cNvPr id="4" name="AutoShape 2" descr="Image result for ss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86006" y="5072006"/>
            <a:ext cx="2689701" cy="1197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0309" y="3836286"/>
            <a:ext cx="1225398" cy="1225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087259" y="1255581"/>
            <a:ext cx="1788448" cy="130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ftp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0"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16125" y="2566383"/>
            <a:ext cx="1259582" cy="125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70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Typical Challenges of Telemetry</a:t>
            </a:r>
            <a:endParaRPr lang="en-GB" dirty="0"/>
          </a:p>
        </p:txBody>
      </p:sp>
      <p:sp>
        <p:nvSpPr>
          <p:cNvPr id="5" name="Content Placeholder 4"/>
          <p:cNvSpPr>
            <a:spLocks noGrp="1"/>
          </p:cNvSpPr>
          <p:nvPr>
            <p:ph idx="1"/>
          </p:nvPr>
        </p:nvSpPr>
        <p:spPr/>
        <p:txBody>
          <a:bodyPr>
            <a:normAutofit lnSpcReduction="10000"/>
          </a:bodyPr>
          <a:lstStyle/>
          <a:p>
            <a:r>
              <a:rPr lang="en-GB" dirty="0" smtClean="0"/>
              <a:t>Power Consumption</a:t>
            </a:r>
          </a:p>
          <a:p>
            <a:r>
              <a:rPr lang="en-GB" dirty="0" smtClean="0"/>
              <a:t>Base Stations</a:t>
            </a:r>
          </a:p>
          <a:p>
            <a:r>
              <a:rPr lang="en-GB" dirty="0" smtClean="0"/>
              <a:t>Physical Obstructions</a:t>
            </a:r>
          </a:p>
          <a:p>
            <a:r>
              <a:rPr lang="en-GB" dirty="0" smtClean="0"/>
              <a:t>Interference</a:t>
            </a:r>
            <a:endParaRPr lang="en-GB" dirty="0"/>
          </a:p>
          <a:p>
            <a:r>
              <a:rPr lang="en-GB" dirty="0" smtClean="0"/>
              <a:t>Band Width</a:t>
            </a:r>
          </a:p>
          <a:p>
            <a:r>
              <a:rPr lang="en-GB" dirty="0" smtClean="0"/>
              <a:t>Running Costs</a:t>
            </a:r>
          </a:p>
          <a:p>
            <a:r>
              <a:rPr lang="en-GB" dirty="0" smtClean="0"/>
              <a:t>Single Channel</a:t>
            </a:r>
          </a:p>
          <a:p>
            <a:r>
              <a:rPr lang="en-GB" dirty="0" smtClean="0"/>
              <a:t>IT Departments!</a:t>
            </a:r>
            <a:endParaRPr lang="en-GB" dirty="0"/>
          </a:p>
        </p:txBody>
      </p:sp>
      <p:pic>
        <p:nvPicPr>
          <p:cNvPr id="2050" name="Picture 2" descr="http://www.itu.int/ITU-D/youth/emergency_telecommunications/basic_course/module-e/MODULES%201-5-E_files/image014.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260" t="22715" r="1122" b="13797"/>
          <a:stretch/>
        </p:blipFill>
        <p:spPr bwMode="auto">
          <a:xfrm>
            <a:off x="5407786" y="1787425"/>
            <a:ext cx="3384522" cy="16508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log.ocens.com/wp-content/uploads/2012/08/FBB-cost-per-mb.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630271" y="3688976"/>
            <a:ext cx="4195482" cy="233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5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GB" sz="3600" dirty="0" smtClean="0"/>
              <a:t>What </a:t>
            </a:r>
            <a:r>
              <a:rPr lang="en-GB" sz="3600" dirty="0"/>
              <a:t>do we mean by “</a:t>
            </a:r>
            <a:r>
              <a:rPr lang="en-GB" sz="3600" dirty="0" smtClean="0"/>
              <a:t>Real Time”?</a:t>
            </a:r>
            <a:endParaRPr lang="en-GB" sz="3600" dirty="0"/>
          </a:p>
        </p:txBody>
      </p:sp>
      <p:sp>
        <p:nvSpPr>
          <p:cNvPr id="5" name="Content Placeholder 4"/>
          <p:cNvSpPr>
            <a:spLocks noGrp="1"/>
          </p:cNvSpPr>
          <p:nvPr>
            <p:ph idx="1"/>
          </p:nvPr>
        </p:nvSpPr>
        <p:spPr>
          <a:xfrm>
            <a:off x="395536" y="1196752"/>
            <a:ext cx="8229600" cy="5256584"/>
          </a:xfrm>
        </p:spPr>
        <p:txBody>
          <a:bodyPr>
            <a:normAutofit fontScale="55000" lnSpcReduction="20000"/>
          </a:bodyPr>
          <a:lstStyle/>
          <a:p>
            <a:r>
              <a:rPr lang="en-US" sz="4500" b="1" u="sng" dirty="0" smtClean="0"/>
              <a:t>Instant</a:t>
            </a:r>
            <a:r>
              <a:rPr lang="en-US" dirty="0" smtClean="0"/>
              <a:t>		</a:t>
            </a:r>
            <a:r>
              <a:rPr lang="en-US" i="1" dirty="0" smtClean="0"/>
              <a:t>&lt;10 </a:t>
            </a:r>
            <a:r>
              <a:rPr lang="en-US" i="1" dirty="0"/>
              <a:t>secs</a:t>
            </a:r>
          </a:p>
          <a:p>
            <a:pPr marL="857250" lvl="2" indent="0">
              <a:buNone/>
            </a:pPr>
            <a:r>
              <a:rPr lang="en-US" sz="3300" b="1" dirty="0"/>
              <a:t>Power Generation Industry define “</a:t>
            </a:r>
            <a:r>
              <a:rPr lang="en-US" sz="3300" b="1" dirty="0" smtClean="0"/>
              <a:t>Real Time</a:t>
            </a:r>
            <a:r>
              <a:rPr lang="en-US" sz="3300" b="1" dirty="0"/>
              <a:t>” as less than 3 seconds to respond to an event</a:t>
            </a:r>
          </a:p>
          <a:p>
            <a:pPr marL="914400" lvl="2" indent="0">
              <a:buNone/>
            </a:pPr>
            <a:r>
              <a:rPr lang="en-US" sz="3200" i="1" dirty="0" smtClean="0"/>
              <a:t>(we </a:t>
            </a:r>
            <a:r>
              <a:rPr lang="en-US" sz="3200" i="1" dirty="0"/>
              <a:t>don’t see these sorts of requirements in Oceanography too often</a:t>
            </a:r>
            <a:r>
              <a:rPr lang="en-US" sz="3200" i="1" dirty="0" smtClean="0"/>
              <a:t>!)</a:t>
            </a:r>
          </a:p>
          <a:p>
            <a:pPr marL="914400" lvl="2" indent="0">
              <a:buNone/>
            </a:pPr>
            <a:endParaRPr lang="en-US" sz="3200" dirty="0"/>
          </a:p>
          <a:p>
            <a:r>
              <a:rPr lang="en-US" sz="4500" b="1" u="sng" dirty="0" smtClean="0"/>
              <a:t>Operational</a:t>
            </a:r>
            <a:r>
              <a:rPr lang="en-US" dirty="0" smtClean="0"/>
              <a:t>	</a:t>
            </a:r>
            <a:r>
              <a:rPr lang="en-US" i="1" dirty="0" smtClean="0"/>
              <a:t>30 </a:t>
            </a:r>
            <a:r>
              <a:rPr lang="en-US" i="1" dirty="0"/>
              <a:t>secs to a few minutes.</a:t>
            </a:r>
          </a:p>
          <a:p>
            <a:pPr marL="800100" lvl="2" indent="0">
              <a:buNone/>
            </a:pPr>
            <a:r>
              <a:rPr lang="en-US" sz="3300" b="1" dirty="0"/>
              <a:t>Maritime Operations (</a:t>
            </a:r>
            <a:r>
              <a:rPr lang="en-US" sz="3300" b="1" dirty="0" smtClean="0"/>
              <a:t>e.g. VTS </a:t>
            </a:r>
            <a:r>
              <a:rPr lang="en-US" sz="3300" b="1" dirty="0"/>
              <a:t>Operators, Dredgers, </a:t>
            </a:r>
            <a:r>
              <a:rPr lang="en-US" sz="3300" b="1" dirty="0" smtClean="0"/>
              <a:t>etc.)</a:t>
            </a:r>
            <a:endParaRPr lang="en-US" sz="3300" b="1" dirty="0"/>
          </a:p>
          <a:p>
            <a:pPr lvl="2"/>
            <a:r>
              <a:rPr lang="en-US" sz="3300" dirty="0"/>
              <a:t>Typically are only interested in readings taken in the last few minutes.</a:t>
            </a:r>
          </a:p>
          <a:p>
            <a:pPr lvl="2"/>
            <a:r>
              <a:rPr lang="en-US" sz="3300" dirty="0"/>
              <a:t>More concerned about the numbers changing and recent trends.</a:t>
            </a:r>
          </a:p>
          <a:p>
            <a:pPr lvl="2"/>
            <a:r>
              <a:rPr lang="en-US" sz="3300" dirty="0"/>
              <a:t>May need to respond to alerts and </a:t>
            </a:r>
            <a:r>
              <a:rPr lang="en-US" sz="3300" dirty="0" smtClean="0"/>
              <a:t>thresholds</a:t>
            </a:r>
          </a:p>
          <a:p>
            <a:pPr lvl="2"/>
            <a:endParaRPr lang="en-US" dirty="0"/>
          </a:p>
          <a:p>
            <a:r>
              <a:rPr lang="en-US" sz="4500" b="1" u="sng" dirty="0" smtClean="0"/>
              <a:t>Monitoring</a:t>
            </a:r>
            <a:r>
              <a:rPr lang="en-US" dirty="0" smtClean="0"/>
              <a:t>	</a:t>
            </a:r>
            <a:r>
              <a:rPr lang="en-US" i="1" dirty="0" smtClean="0"/>
              <a:t>30mins </a:t>
            </a:r>
            <a:r>
              <a:rPr lang="en-US" i="1" dirty="0"/>
              <a:t>to several hours</a:t>
            </a:r>
          </a:p>
          <a:p>
            <a:pPr marL="914400" lvl="2" indent="0">
              <a:buNone/>
            </a:pPr>
            <a:r>
              <a:rPr lang="en-US" sz="3300" b="1" dirty="0" smtClean="0"/>
              <a:t>Medium / Long-term Projects </a:t>
            </a:r>
            <a:r>
              <a:rPr lang="en-US" sz="3300" b="1" dirty="0"/>
              <a:t>(</a:t>
            </a:r>
            <a:r>
              <a:rPr lang="en-US" sz="3300" b="1" dirty="0" smtClean="0"/>
              <a:t>e.g. </a:t>
            </a:r>
            <a:r>
              <a:rPr lang="en-US" sz="3300" b="1" dirty="0"/>
              <a:t>Surveyors, Analysts</a:t>
            </a:r>
            <a:r>
              <a:rPr lang="en-US" sz="3300" b="1" dirty="0" smtClean="0"/>
              <a:t>)</a:t>
            </a:r>
          </a:p>
          <a:p>
            <a:pPr lvl="2"/>
            <a:r>
              <a:rPr lang="en-US" sz="3300" dirty="0" smtClean="0"/>
              <a:t>Emphasis on reliability and data delivery</a:t>
            </a:r>
          </a:p>
          <a:p>
            <a:pPr lvl="2"/>
            <a:r>
              <a:rPr lang="en-US" sz="3300" dirty="0" smtClean="0"/>
              <a:t>Often as a backup to service intervals</a:t>
            </a:r>
          </a:p>
          <a:p>
            <a:pPr lvl="2"/>
            <a:r>
              <a:rPr lang="en-US" sz="3300" dirty="0" smtClean="0"/>
              <a:t>Monitoring battery / memory levels etc.</a:t>
            </a:r>
            <a:endParaRPr lang="en-US" sz="3300" dirty="0"/>
          </a:p>
          <a:p>
            <a:endParaRPr lang="en-GB" sz="3300" dirty="0"/>
          </a:p>
        </p:txBody>
      </p:sp>
    </p:spTree>
    <p:extLst>
      <p:ext uri="{BB962C8B-B14F-4D97-AF65-F5344CB8AC3E}">
        <p14:creationId xmlns:p14="http://schemas.microsoft.com/office/powerpoint/2010/main" val="391418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 Time Telemetry is not new</a:t>
            </a:r>
            <a:endParaRPr lang="en-GB" dirty="0"/>
          </a:p>
        </p:txBody>
      </p:sp>
      <p:sp>
        <p:nvSpPr>
          <p:cNvPr id="3" name="Content Placeholder 2"/>
          <p:cNvSpPr>
            <a:spLocks noGrp="1"/>
          </p:cNvSpPr>
          <p:nvPr>
            <p:ph sz="half" idx="1"/>
          </p:nvPr>
        </p:nvSpPr>
        <p:spPr>
          <a:xfrm>
            <a:off x="457200" y="1600201"/>
            <a:ext cx="5410944" cy="4525963"/>
          </a:xfrm>
        </p:spPr>
        <p:txBody>
          <a:bodyPr/>
          <a:lstStyle/>
          <a:p>
            <a:r>
              <a:rPr lang="en-GB" dirty="0" smtClean="0"/>
              <a:t>UHF/VHF/HF Transceivers</a:t>
            </a:r>
          </a:p>
          <a:p>
            <a:r>
              <a:rPr lang="en-GB" dirty="0" smtClean="0"/>
              <a:t>Satellite </a:t>
            </a:r>
            <a:r>
              <a:rPr lang="en-GB" dirty="0" err="1" smtClean="0"/>
              <a:t>Comms</a:t>
            </a:r>
            <a:r>
              <a:rPr lang="en-GB" dirty="0" smtClean="0"/>
              <a:t>/ Small Burst Data</a:t>
            </a:r>
          </a:p>
          <a:p>
            <a:r>
              <a:rPr lang="en-GB" dirty="0" smtClean="0"/>
              <a:t>GSM Modems</a:t>
            </a:r>
          </a:p>
          <a:p>
            <a:r>
              <a:rPr lang="en-GB" dirty="0" smtClean="0"/>
              <a:t>Direct TCP Connections</a:t>
            </a:r>
          </a:p>
          <a:p>
            <a:r>
              <a:rPr lang="en-GB" dirty="0" smtClean="0"/>
              <a:t>Proprietary / Bespoke Systems</a:t>
            </a:r>
            <a:endParaRPr lang="en-GB" dirty="0"/>
          </a:p>
          <a:p>
            <a:r>
              <a:rPr lang="en-GB" dirty="0" smtClean="0"/>
              <a:t>Polled / SCADA / SDI12 Systems</a:t>
            </a:r>
          </a:p>
          <a:p>
            <a:endParaRPr lang="en-GB" dirty="0"/>
          </a:p>
        </p:txBody>
      </p:sp>
      <p:pic>
        <p:nvPicPr>
          <p:cNvPr id="1026" name="Picture 2" descr="http://www.raveon.com/pics/Products/m7Rme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6500" y="1340768"/>
            <a:ext cx="2857500" cy="125730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iridium sbd mod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descr="Image result for datawell h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8080235" y="3512469"/>
            <a:ext cx="1030238" cy="258730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1455" r="10848"/>
          <a:stretch/>
        </p:blipFill>
        <p:spPr bwMode="auto">
          <a:xfrm>
            <a:off x="6753340" y="2598069"/>
            <a:ext cx="193896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68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OceanWise approach</a:t>
            </a:r>
            <a:endParaRPr lang="en-GB" dirty="0"/>
          </a:p>
        </p:txBody>
      </p:sp>
      <p:sp>
        <p:nvSpPr>
          <p:cNvPr id="3" name="Content Placeholder 2"/>
          <p:cNvSpPr>
            <a:spLocks noGrp="1"/>
          </p:cNvSpPr>
          <p:nvPr>
            <p:ph idx="1"/>
          </p:nvPr>
        </p:nvSpPr>
        <p:spPr>
          <a:xfrm>
            <a:off x="457200" y="1600201"/>
            <a:ext cx="8507288" cy="4525963"/>
          </a:xfrm>
        </p:spPr>
        <p:txBody>
          <a:bodyPr>
            <a:normAutofit/>
          </a:bodyPr>
          <a:lstStyle/>
          <a:p>
            <a:r>
              <a:rPr lang="en-GB" sz="4000" dirty="0" smtClean="0"/>
              <a:t>Port-Log.net</a:t>
            </a:r>
          </a:p>
          <a:p>
            <a:r>
              <a:rPr lang="en-GB" sz="4000" dirty="0" smtClean="0"/>
              <a:t>Ocean Database</a:t>
            </a:r>
          </a:p>
          <a:p>
            <a:r>
              <a:rPr lang="en-GB" sz="4000" dirty="0" smtClean="0"/>
              <a:t>Port-Log System</a:t>
            </a:r>
          </a:p>
          <a:p>
            <a:r>
              <a:rPr lang="en-GB" sz="4000" dirty="0" smtClean="0"/>
              <a:t>Design and Installations</a:t>
            </a:r>
          </a:p>
          <a:p>
            <a:pPr marL="0" indent="0">
              <a:buNone/>
            </a:pPr>
            <a:endParaRPr lang="en-GB" sz="4000" dirty="0" smtClean="0"/>
          </a:p>
          <a:p>
            <a:pPr marL="0" indent="0">
              <a:buNone/>
            </a:pPr>
            <a:r>
              <a:rPr lang="en-GB" sz="2800" i="1" dirty="0" smtClean="0"/>
              <a:t>We are instrument and transmission independent! </a:t>
            </a:r>
            <a:endParaRPr lang="en-GB" sz="2800" i="1" dirty="0"/>
          </a:p>
        </p:txBody>
      </p:sp>
    </p:spTree>
    <p:extLst>
      <p:ext uri="{BB962C8B-B14F-4D97-AF65-F5344CB8AC3E}">
        <p14:creationId xmlns:p14="http://schemas.microsoft.com/office/powerpoint/2010/main" val="154568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WL 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WL 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OWL Master Template</Template>
  <TotalTime>902</TotalTime>
  <Words>1703</Words>
  <Application>Microsoft Office PowerPoint</Application>
  <PresentationFormat>On-screen Show (4:3)</PresentationFormat>
  <Paragraphs>241</Paragraphs>
  <Slides>32</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Courier New</vt:lpstr>
      <vt:lpstr>Verdana</vt:lpstr>
      <vt:lpstr>OWL Master Template</vt:lpstr>
      <vt:lpstr>1_OWL Master Template</vt:lpstr>
      <vt:lpstr>‘Smart Telemetry’ Developments in Environmental Data Sharing and Publishing (for Ports, Harbours and Coastal Authorities)</vt:lpstr>
      <vt:lpstr>What is telemetry?</vt:lpstr>
      <vt:lpstr>Why is it important?</vt:lpstr>
      <vt:lpstr>Key Requirements for “Smart” Telemetry</vt:lpstr>
      <vt:lpstr>Reliable Data Transfer</vt:lpstr>
      <vt:lpstr>Typical Challenges of Telemetry</vt:lpstr>
      <vt:lpstr>What do we mean by “Real Time”?</vt:lpstr>
      <vt:lpstr>Real Time Telemetry is not new</vt:lpstr>
      <vt:lpstr>OceanWise approach</vt:lpstr>
      <vt:lpstr>Port-Log.net – OceanWise Real Time Subscription Services</vt:lpstr>
      <vt:lpstr>Port-Log.net</vt:lpstr>
      <vt:lpstr>Accessible On-Line</vt:lpstr>
      <vt:lpstr>Features of Port-Log.net (1)</vt:lpstr>
      <vt:lpstr>Features of Port-Log.net (2)</vt:lpstr>
      <vt:lpstr>PowerPoint Presentation</vt:lpstr>
      <vt:lpstr>Case Study 1</vt:lpstr>
      <vt:lpstr>About the Project (1)</vt:lpstr>
      <vt:lpstr>About the Project (2)</vt:lpstr>
      <vt:lpstr>The Project Area</vt:lpstr>
      <vt:lpstr>Port-Log Tides</vt:lpstr>
      <vt:lpstr>Port-Log Meteorology</vt:lpstr>
      <vt:lpstr>Port-Log  Meteorology (historical)</vt:lpstr>
      <vt:lpstr>Port Log - Overview</vt:lpstr>
      <vt:lpstr>Case Study 2</vt:lpstr>
      <vt:lpstr>About Itabo</vt:lpstr>
      <vt:lpstr>Methodology (1)</vt:lpstr>
      <vt:lpstr>Methodology (2)</vt:lpstr>
      <vt:lpstr>Benefits to AES </vt:lpstr>
      <vt:lpstr>Port-Log Waves </vt:lpstr>
      <vt:lpstr>Port-Log Meteorology</vt:lpstr>
      <vt:lpstr>Summary</vt:lpstr>
      <vt:lpstr>     where your data matters  Thank you  www.demo.port-log.net www.oceanwise.eu   </vt:lpstr>
    </vt:vector>
  </TitlesOfParts>
  <Company>OceanWise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developments in Marine ‘Smart Telemetry’</dc:title>
  <dc:creator>Mark Jonas</dc:creator>
  <cp:lastModifiedBy>Alberto Costa Neves</cp:lastModifiedBy>
  <cp:revision>85</cp:revision>
  <dcterms:created xsi:type="dcterms:W3CDTF">2015-07-12T21:23:30Z</dcterms:created>
  <dcterms:modified xsi:type="dcterms:W3CDTF">2017-04-07T11:57:50Z</dcterms:modified>
</cp:coreProperties>
</file>