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9" r:id="rId1"/>
    <p:sldMasterId id="2147483694" r:id="rId2"/>
    <p:sldMasterId id="2147483696" r:id="rId3"/>
    <p:sldMasterId id="2147483700" r:id="rId4"/>
  </p:sldMasterIdLst>
  <p:notesMasterIdLst>
    <p:notesMasterId r:id="rId41"/>
  </p:notesMasterIdLst>
  <p:handoutMasterIdLst>
    <p:handoutMasterId r:id="rId42"/>
  </p:handoutMasterIdLst>
  <p:sldIdLst>
    <p:sldId id="332" r:id="rId5"/>
    <p:sldId id="401" r:id="rId6"/>
    <p:sldId id="402" r:id="rId7"/>
    <p:sldId id="403" r:id="rId8"/>
    <p:sldId id="404" r:id="rId9"/>
    <p:sldId id="389" r:id="rId10"/>
    <p:sldId id="364" r:id="rId11"/>
    <p:sldId id="365" r:id="rId12"/>
    <p:sldId id="399" r:id="rId13"/>
    <p:sldId id="371" r:id="rId14"/>
    <p:sldId id="390" r:id="rId15"/>
    <p:sldId id="391" r:id="rId16"/>
    <p:sldId id="392" r:id="rId17"/>
    <p:sldId id="393" r:id="rId18"/>
    <p:sldId id="394" r:id="rId19"/>
    <p:sldId id="395" r:id="rId20"/>
    <p:sldId id="430" r:id="rId21"/>
    <p:sldId id="425" r:id="rId22"/>
    <p:sldId id="407" r:id="rId23"/>
    <p:sldId id="408" r:id="rId24"/>
    <p:sldId id="409" r:id="rId25"/>
    <p:sldId id="410" r:id="rId26"/>
    <p:sldId id="423" r:id="rId27"/>
    <p:sldId id="411" r:id="rId28"/>
    <p:sldId id="412" r:id="rId29"/>
    <p:sldId id="413" r:id="rId30"/>
    <p:sldId id="414" r:id="rId31"/>
    <p:sldId id="416" r:id="rId32"/>
    <p:sldId id="361" r:id="rId33"/>
    <p:sldId id="417" r:id="rId34"/>
    <p:sldId id="419" r:id="rId35"/>
    <p:sldId id="420" r:id="rId36"/>
    <p:sldId id="421" r:id="rId37"/>
    <p:sldId id="429" r:id="rId38"/>
    <p:sldId id="431" r:id="rId39"/>
    <p:sldId id="398" r:id="rId4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60850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21701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82552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43403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3042540" algn="l" defTabSz="121701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651048" algn="l" defTabSz="121701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4259554" algn="l" defTabSz="121701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4868063" algn="l" defTabSz="121701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38">
          <p15:clr>
            <a:srgbClr val="A4A3A4"/>
          </p15:clr>
        </p15:guide>
        <p15:guide id="2" pos="533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2D39B"/>
    <a:srgbClr val="0066FF"/>
    <a:srgbClr val="3333CC"/>
    <a:srgbClr val="921B1E"/>
    <a:srgbClr val="9C822F"/>
    <a:srgbClr val="384863"/>
    <a:srgbClr val="CC3399"/>
    <a:srgbClr val="6666FF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04" autoAdjust="0"/>
    <p:restoredTop sz="88556" autoAdjust="0"/>
  </p:normalViewPr>
  <p:slideViewPr>
    <p:cSldViewPr snapToGrid="0">
      <p:cViewPr varScale="1">
        <p:scale>
          <a:sx n="83" d="100"/>
          <a:sy n="83" d="100"/>
        </p:scale>
        <p:origin x="1478" y="48"/>
      </p:cViewPr>
      <p:guideLst>
        <p:guide orient="horz" pos="4238"/>
        <p:guide pos="533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3420" y="-72"/>
      </p:cViewPr>
      <p:guideLst>
        <p:guide orient="horz" pos="2928"/>
        <p:guide pos="2208"/>
      </p:guideLst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Participation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85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3CE-4A14-944E-834C8E3F542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54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3CE-4A14-944E-834C8E3F542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32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3CE-4A14-944E-834C8E3F5425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16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3CE-4A14-944E-834C8E3F5425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33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3CE-4A14-944E-834C8E3F5425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Totals!$D$1:$N$1</c:f>
              <c:strCache>
                <c:ptCount val="11"/>
                <c:pt idx="0">
                  <c:v>MACHC</c:v>
                </c:pt>
                <c:pt idx="1">
                  <c:v>SAIHC</c:v>
                </c:pt>
                <c:pt idx="2">
                  <c:v>EATHC</c:v>
                </c:pt>
                <c:pt idx="3">
                  <c:v>NIOHC</c:v>
                </c:pt>
                <c:pt idx="4">
                  <c:v>RSAHC</c:v>
                </c:pt>
                <c:pt idx="5">
                  <c:v>SWPHC</c:v>
                </c:pt>
                <c:pt idx="6">
                  <c:v>SWAtHC</c:v>
                </c:pt>
                <c:pt idx="7">
                  <c:v>SEPHC</c:v>
                </c:pt>
                <c:pt idx="8">
                  <c:v>MBSHC</c:v>
                </c:pt>
                <c:pt idx="9">
                  <c:v>NSRHC</c:v>
                </c:pt>
                <c:pt idx="10">
                  <c:v>EAHC</c:v>
                </c:pt>
              </c:strCache>
            </c:strRef>
          </c:cat>
          <c:val>
            <c:numRef>
              <c:f>Totals!$D$2:$N$2</c:f>
              <c:numCache>
                <c:formatCode>General</c:formatCode>
                <c:ptCount val="11"/>
                <c:pt idx="0">
                  <c:v>70</c:v>
                </c:pt>
                <c:pt idx="1">
                  <c:v>44</c:v>
                </c:pt>
                <c:pt idx="2">
                  <c:v>30</c:v>
                </c:pt>
                <c:pt idx="3">
                  <c:v>11</c:v>
                </c:pt>
                <c:pt idx="4">
                  <c:v>30</c:v>
                </c:pt>
                <c:pt idx="5">
                  <c:v>44</c:v>
                </c:pt>
                <c:pt idx="6">
                  <c:v>7</c:v>
                </c:pt>
                <c:pt idx="7">
                  <c:v>4</c:v>
                </c:pt>
                <c:pt idx="8">
                  <c:v>15</c:v>
                </c:pt>
                <c:pt idx="9">
                  <c:v>1</c:v>
                </c:pt>
                <c:pt idx="10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3CE-4A14-944E-834C8E3F54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2363184"/>
        <c:axId val="542358288"/>
      </c:barChart>
      <c:catAx>
        <c:axId val="5423631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Hydrographic Commission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542358288"/>
        <c:crosses val="autoZero"/>
        <c:auto val="1"/>
        <c:lblAlgn val="ctr"/>
        <c:lblOffset val="100"/>
        <c:noMultiLvlLbl val="0"/>
      </c:catAx>
      <c:valAx>
        <c:axId val="54235828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Students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542363184"/>
        <c:crosses val="autoZero"/>
        <c:crossBetween val="between"/>
      </c:valAx>
    </c:plotArea>
    <c:plotVisOnly val="1"/>
    <c:dispBlanksAs val="gap"/>
    <c:showDLblsOverMax val="0"/>
  </c:chart>
  <c:spPr>
    <a:ln>
      <a:solidFill>
        <a:srgbClr val="000000"/>
      </a:solidFill>
    </a:ln>
    <a:effectLst>
      <a:outerShdw blurRad="127000" dist="190500" dir="2700000" algn="tl" rotWithShape="0">
        <a:prstClr val="black">
          <a:alpha val="40000"/>
        </a:prstClr>
      </a:outerShdw>
    </a:effectLst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ln>
              <a:solidFill>
                <a:srgbClr val="000000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19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1BF-4E2C-BF7E-79310E9151B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113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1BF-4E2C-BF7E-79310E9151B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294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1BF-4E2C-BF7E-79310E9151B5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Totals!$A$1:$C$1</c:f>
              <c:strCache>
                <c:ptCount val="3"/>
                <c:pt idx="0">
                  <c:v>Courses</c:v>
                </c:pt>
                <c:pt idx="1">
                  <c:v>Different Countries</c:v>
                </c:pt>
                <c:pt idx="2">
                  <c:v>Total Students</c:v>
                </c:pt>
              </c:strCache>
            </c:strRef>
          </c:cat>
          <c:val>
            <c:numRef>
              <c:f>Totals!$A$2:$C$2</c:f>
              <c:numCache>
                <c:formatCode>General</c:formatCode>
                <c:ptCount val="3"/>
                <c:pt idx="0">
                  <c:v>17</c:v>
                </c:pt>
                <c:pt idx="1">
                  <c:v>109</c:v>
                </c:pt>
                <c:pt idx="2">
                  <c:v>259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1BF-4E2C-BF7E-79310E9151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2370256"/>
        <c:axId val="542364272"/>
      </c:barChart>
      <c:catAx>
        <c:axId val="542370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42364272"/>
        <c:crosses val="autoZero"/>
        <c:auto val="1"/>
        <c:lblAlgn val="ctr"/>
        <c:lblOffset val="100"/>
        <c:noMultiLvlLbl val="0"/>
      </c:catAx>
      <c:valAx>
        <c:axId val="542364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42370256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solidFill>
      <a:srgbClr val="FFFFFF"/>
    </a:solidFill>
    <a:ln>
      <a:solidFill>
        <a:srgbClr val="000000"/>
      </a:solidFill>
    </a:ln>
    <a:effectLst>
      <a:outerShdw blurRad="127000" dist="190500" dir="2700000" algn="tl" rotWithShape="0">
        <a:prstClr val="black">
          <a:alpha val="40000"/>
        </a:prstClr>
      </a:outerShdw>
    </a:effectLst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00A34BA-EC66-4467-9548-E134E21A2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2821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7" tIns="46549" rIns="93097" bIns="46549" numCol="1" anchor="t" anchorCtr="0" compatLnSpc="1">
            <a:prstTxWarp prst="textNoShape">
              <a:avLst/>
            </a:prstTxWarp>
          </a:bodyPr>
          <a:lstStyle>
            <a:lvl1pPr defTabSz="93167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7" tIns="46549" rIns="93097" bIns="46549" numCol="1" anchor="t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9" y="4416108"/>
            <a:ext cx="5607684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7" tIns="46549" rIns="93097" bIns="465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7" tIns="46549" rIns="93097" bIns="46549" numCol="1" anchor="b" anchorCtr="0" compatLnSpc="1">
            <a:prstTxWarp prst="textNoShape">
              <a:avLst/>
            </a:prstTxWarp>
          </a:bodyPr>
          <a:lstStyle>
            <a:lvl1pPr defTabSz="93167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7" tIns="46549" rIns="93097" bIns="46549" numCol="1" anchor="b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fld id="{38C9AC5A-DB1D-4E05-AF30-3141A79080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505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608507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217016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825524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434031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3042540" algn="l" defTabSz="121701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1048" algn="l" defTabSz="121701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59554" algn="l" defTabSz="121701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68063" algn="l" defTabSz="121701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C9AC5A-DB1D-4E05-AF30-3141A790804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12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C9AC5A-DB1D-4E05-AF30-3141A790804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587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C9AC5A-DB1D-4E05-AF30-3141A790804E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293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022418" y="1914527"/>
            <a:ext cx="7099165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4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24975" y="2857503"/>
            <a:ext cx="30940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6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3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Presenter’s Name</a:t>
            </a:r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3460858" y="3420220"/>
            <a:ext cx="2222285" cy="292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9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10" name="Text Placeholder 24"/>
          <p:cNvSpPr>
            <a:spLocks noGrp="1"/>
          </p:cNvSpPr>
          <p:nvPr>
            <p:ph type="body" sz="quarter" idx="14" hasCustomPrompt="1"/>
          </p:nvPr>
        </p:nvSpPr>
        <p:spPr>
          <a:xfrm>
            <a:off x="3460858" y="3829051"/>
            <a:ext cx="2222285" cy="292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9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5935980" y="76201"/>
            <a:ext cx="3200400" cy="184666"/>
          </a:xfrm>
          <a:prstGeom prst="rect">
            <a:avLst/>
          </a:prstGeom>
        </p:spPr>
        <p:txBody>
          <a:bodyPr wrap="square" lIns="91292" tIns="0" rIns="91292" bIns="0">
            <a:spAutoFit/>
          </a:bodyPr>
          <a:lstStyle>
            <a:lvl1pPr marL="0" indent="0" algn="r">
              <a:buNone/>
              <a:defRPr sz="1200" b="1" baseline="0"/>
            </a:lvl1pPr>
          </a:lstStyle>
          <a:p>
            <a:pPr lvl="0"/>
            <a:r>
              <a:rPr lang="en-US" dirty="0" smtClean="0"/>
              <a:t>CLICK TO EDIT CLASSIFICATION</a:t>
            </a:r>
            <a:endParaRPr lang="en-US" dirty="0"/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572937"/>
            <a:ext cx="3200400" cy="184666"/>
          </a:xfrm>
          <a:prstGeom prst="rect">
            <a:avLst/>
          </a:prstGeom>
        </p:spPr>
        <p:txBody>
          <a:bodyPr wrap="square" lIns="91292" tIns="0" rIns="91292" bIns="0">
            <a:spAutoFit/>
          </a:bodyPr>
          <a:lstStyle>
            <a:lvl1pPr marL="0" indent="0" algn="l">
              <a:buNone/>
              <a:defRPr sz="12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 CLASSIFICATION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5935980" y="76201"/>
            <a:ext cx="3200400" cy="184666"/>
          </a:xfrm>
          <a:prstGeom prst="rect">
            <a:avLst/>
          </a:prstGeom>
        </p:spPr>
        <p:txBody>
          <a:bodyPr wrap="square" lIns="91292" tIns="0" rIns="91292" bIns="0">
            <a:spAutoFit/>
          </a:bodyPr>
          <a:lstStyle>
            <a:lvl1pPr marL="0" indent="0" algn="r">
              <a:buNone/>
              <a:defRPr sz="1200" b="1" baseline="0"/>
            </a:lvl1pPr>
          </a:lstStyle>
          <a:p>
            <a:pPr lvl="0"/>
            <a:r>
              <a:rPr lang="en-US" dirty="0" smtClean="0"/>
              <a:t>UNCLASSIFIED</a:t>
            </a:r>
            <a:endParaRPr lang="en-US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572937"/>
            <a:ext cx="3200400" cy="184666"/>
          </a:xfrm>
          <a:prstGeom prst="rect">
            <a:avLst/>
          </a:prstGeom>
        </p:spPr>
        <p:txBody>
          <a:bodyPr wrap="square" lIns="91292" tIns="0" rIns="91292" bIns="0">
            <a:spAutoFit/>
          </a:bodyPr>
          <a:lstStyle>
            <a:lvl1pPr marL="0" indent="0" algn="l">
              <a:buNone/>
              <a:defRPr sz="1200" b="1" baseline="0"/>
            </a:lvl1pPr>
          </a:lstStyle>
          <a:p>
            <a:pPr lvl="0"/>
            <a:r>
              <a:rPr lang="en-US" dirty="0" smtClean="0"/>
              <a:t>UNCLASSIFIED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93737" y="1874838"/>
            <a:ext cx="7754112" cy="193899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1675" y="1082358"/>
            <a:ext cx="7764463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831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112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5935980" y="76201"/>
            <a:ext cx="3200400" cy="184666"/>
          </a:xfrm>
          <a:prstGeom prst="rect">
            <a:avLst/>
          </a:prstGeom>
        </p:spPr>
        <p:txBody>
          <a:bodyPr wrap="square" lIns="91292" tIns="0" rIns="91292" bIns="0">
            <a:spAutoFit/>
          </a:bodyPr>
          <a:lstStyle>
            <a:lvl1pPr marL="0" indent="0" algn="r">
              <a:buNone/>
              <a:defRPr sz="1200" b="1" baseline="0"/>
            </a:lvl1pPr>
          </a:lstStyle>
          <a:p>
            <a:pPr lvl="0"/>
            <a:r>
              <a:rPr lang="en-US" dirty="0" smtClean="0"/>
              <a:t>CLICK TO EDIT CLASSIFICATION</a:t>
            </a:r>
            <a:endParaRPr lang="en-US" dirty="0"/>
          </a:p>
        </p:txBody>
      </p:sp>
      <p:sp>
        <p:nvSpPr>
          <p:cNvPr id="10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572937"/>
            <a:ext cx="3200400" cy="184666"/>
          </a:xfrm>
          <a:prstGeom prst="rect">
            <a:avLst/>
          </a:prstGeom>
        </p:spPr>
        <p:txBody>
          <a:bodyPr wrap="square" lIns="91292" tIns="0" rIns="91292" bIns="0">
            <a:spAutoFit/>
          </a:bodyPr>
          <a:lstStyle>
            <a:lvl1pPr marL="0" indent="0" algn="l">
              <a:buNone/>
              <a:defRPr sz="12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 CLASSIFICATION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533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5935980" y="76201"/>
            <a:ext cx="3200400" cy="184666"/>
          </a:xfrm>
          <a:prstGeom prst="rect">
            <a:avLst/>
          </a:prstGeom>
        </p:spPr>
        <p:txBody>
          <a:bodyPr wrap="square" lIns="91292" tIns="0" rIns="91292" bIns="0">
            <a:spAutoFit/>
          </a:bodyPr>
          <a:lstStyle>
            <a:lvl1pPr marL="0" indent="0" algn="r">
              <a:buNone/>
              <a:defRPr sz="1200" b="1" baseline="0"/>
            </a:lvl1pPr>
          </a:lstStyle>
          <a:p>
            <a:pPr lvl="0"/>
            <a:r>
              <a:rPr lang="en-US" dirty="0" smtClean="0"/>
              <a:t>UNCLASSIFIED</a:t>
            </a:r>
            <a:endParaRPr lang="en-US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572937"/>
            <a:ext cx="3200400" cy="184666"/>
          </a:xfrm>
          <a:prstGeom prst="rect">
            <a:avLst/>
          </a:prstGeom>
        </p:spPr>
        <p:txBody>
          <a:bodyPr wrap="square" lIns="91292" tIns="0" rIns="91292" bIns="0">
            <a:spAutoFit/>
          </a:bodyPr>
          <a:lstStyle>
            <a:lvl1pPr marL="0" indent="0" algn="l">
              <a:buNone/>
              <a:defRPr sz="1200" b="1" baseline="0"/>
            </a:lvl1pPr>
          </a:lstStyle>
          <a:p>
            <a:pPr lvl="0"/>
            <a:r>
              <a:rPr lang="en-US" dirty="0" smtClean="0"/>
              <a:t>UNCLASSIFIED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93737" y="1874838"/>
            <a:ext cx="7754112" cy="193899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1675" y="1082358"/>
            <a:ext cx="7764463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739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934200" y="60769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9ACB1-A2CA-4B5D-9E02-C1BD73C6BA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" name="Picture 2" descr="cover_FINAL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935980" y="76201"/>
            <a:ext cx="3200400" cy="184666"/>
          </a:xfrm>
          <a:prstGeom prst="rect">
            <a:avLst/>
          </a:prstGeom>
        </p:spPr>
        <p:txBody>
          <a:bodyPr wrap="square" lIns="91292" tIns="0" rIns="91292" bIns="0">
            <a:spAutoFit/>
          </a:bodyPr>
          <a:lstStyle>
            <a:lvl1pPr marL="0" indent="0" algn="r">
              <a:buNone/>
              <a:defRPr sz="1200" b="1" baseline="0"/>
            </a:lvl1pPr>
          </a:lstStyle>
          <a:p>
            <a:pPr lvl="0"/>
            <a:r>
              <a:rPr lang="en-US" dirty="0" smtClean="0"/>
              <a:t>UNCLASSIFIED</a:t>
            </a:r>
            <a:endParaRPr lang="en-US" dirty="0"/>
          </a:p>
        </p:txBody>
      </p:sp>
      <p:sp>
        <p:nvSpPr>
          <p:cNvPr id="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572937"/>
            <a:ext cx="3200400" cy="184666"/>
          </a:xfrm>
          <a:prstGeom prst="rect">
            <a:avLst/>
          </a:prstGeom>
        </p:spPr>
        <p:txBody>
          <a:bodyPr wrap="square" lIns="91292" tIns="0" rIns="91292" bIns="0">
            <a:spAutoFit/>
          </a:bodyPr>
          <a:lstStyle>
            <a:lvl1pPr marL="0" indent="0" algn="l">
              <a:buNone/>
              <a:defRPr sz="1200" b="1" baseline="0"/>
            </a:lvl1pPr>
          </a:lstStyle>
          <a:p>
            <a:pPr lvl="0"/>
            <a:r>
              <a:rPr lang="en-US" dirty="0" smtClean="0"/>
              <a:t>UNCLASSIFIED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2948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934200" y="60769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AB47139-778F-4B51-B4E6-D64A5C5D9C7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0774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00050"/>
            <a:ext cx="7772400" cy="10096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49425"/>
            <a:ext cx="7772400" cy="4346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137275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98C02-3E0C-4B9E-BC7B-38315C2E846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2265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AACG_Header_Shape"/>
          <p:cNvSpPr txBox="1"/>
          <p:nvPr userDrawn="1"/>
        </p:nvSpPr>
        <p:spPr>
          <a:xfrm>
            <a:off x="0" y="0"/>
            <a:ext cx="9144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1200" b="0" dirty="0" smtClean="0">
                <a:solidFill>
                  <a:srgbClr val="000000"/>
                </a:solidFill>
                <a:latin typeface="Calibri"/>
              </a:rPr>
              <a:t>UNCLASSIFIED</a:t>
            </a:r>
            <a:endParaRPr lang="en-US" sz="1200" b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AACG_Footer_Shape"/>
          <p:cNvSpPr txBox="1"/>
          <p:nvPr userDrawn="1"/>
        </p:nvSpPr>
        <p:spPr>
          <a:xfrm>
            <a:off x="0" y="-276999"/>
            <a:ext cx="9144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1200" b="0" dirty="0" smtClean="0">
                <a:solidFill>
                  <a:srgbClr val="000000"/>
                </a:solidFill>
                <a:latin typeface="Calibri"/>
              </a:rPr>
              <a:t>UNCLASSIFIED</a:t>
            </a:r>
            <a:endParaRPr lang="en-US" sz="1200" b="0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8574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292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45" indent="-342345" algn="l" defTabSz="91292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749" indent="-285288" algn="l" defTabSz="91292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151" indent="-228232" algn="l" defTabSz="91292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612" indent="-228232" algn="l" defTabSz="91292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074" indent="-228232" algn="l" defTabSz="91292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533" indent="-228232" algn="l" defTabSz="9129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995" indent="-228232" algn="l" defTabSz="9129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455" indent="-228232" algn="l" defTabSz="9129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916" indent="-228232" algn="l" defTabSz="9129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60" algn="l" defTabSz="912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21" algn="l" defTabSz="912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381" algn="l" defTabSz="912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43" algn="l" defTabSz="912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04" algn="l" defTabSz="912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763" algn="l" defTabSz="912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225" algn="l" defTabSz="912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687" algn="l" defTabSz="912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7658100" y="6541161"/>
            <a:ext cx="1421591" cy="26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647" tIns="45647" rIns="45647" bIns="4564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0ADC7C98-238D-43E3-BC36-45645305AC69}" type="slidenum">
              <a:rPr lang="en-US" sz="1100" b="1">
                <a:solidFill>
                  <a:sysClr val="windowText" lastClr="000000"/>
                </a:solidFill>
                <a:latin typeface="Arial" pitchFamily="34" charset="0"/>
              </a:rPr>
              <a:pPr algn="r"/>
              <a:t>‹#›</a:t>
            </a:fld>
            <a:endParaRPr lang="en-US" sz="1100" b="1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400"/>
            <a:ext cx="9144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218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9" r:id="rId2"/>
  </p:sldLayoutIdLst>
  <p:timing>
    <p:tnLst>
      <p:par>
        <p:cTn id="1" dur="indefinite" restart="never" nodeType="tmRoot"/>
      </p:par>
    </p:tnLst>
  </p:timing>
  <p:txStyles>
    <p:titleStyle>
      <a:lvl1pPr algn="ctr" defTabSz="91292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45" indent="-342345" algn="l" defTabSz="91292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749" indent="-285288" algn="l" defTabSz="91292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151" indent="-228232" algn="l" defTabSz="91292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612" indent="-228232" algn="l" defTabSz="91292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074" indent="-228232" algn="l" defTabSz="91292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533" indent="-228232" algn="l" defTabSz="9129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995" indent="-228232" algn="l" defTabSz="9129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455" indent="-228232" algn="l" defTabSz="9129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916" indent="-228232" algn="l" defTabSz="9129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60" algn="l" defTabSz="912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21" algn="l" defTabSz="912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381" algn="l" defTabSz="912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43" algn="l" defTabSz="912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04" algn="l" defTabSz="912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763" algn="l" defTabSz="912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225" algn="l" defTabSz="912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687" algn="l" defTabSz="912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 Box 8"/>
          <p:cNvSpPr txBox="1"/>
          <p:nvPr/>
        </p:nvSpPr>
        <p:spPr>
          <a:xfrm>
            <a:off x="0" y="5004038"/>
            <a:ext cx="9144000" cy="345203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292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99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i="0" u="none" strike="noStrike" kern="0" cap="none" spc="100" normalizeH="0" baseline="0" noProof="0" dirty="0" smtClean="0">
                <a:ln>
                  <a:noFill/>
                </a:ln>
                <a:solidFill>
                  <a:srgbClr val="384863"/>
                </a:solidFill>
                <a:effectLst/>
                <a:uLnTx/>
                <a:uFillTx/>
                <a:latin typeface="Arial Narrow"/>
                <a:ea typeface="PMingLiU"/>
                <a:cs typeface="Times New Roman"/>
              </a:rPr>
              <a:t>nga.mil  </a:t>
            </a:r>
            <a:r>
              <a:rPr kumimoji="0" lang="en-US" sz="1500" i="0" u="none" strike="noStrike" kern="0" cap="none" spc="100" normalizeH="0" baseline="0" noProof="0" dirty="0" smtClean="0">
                <a:ln>
                  <a:noFill/>
                </a:ln>
                <a:solidFill>
                  <a:srgbClr val="9C822F"/>
                </a:solidFill>
                <a:effectLst/>
                <a:uLnTx/>
                <a:uFillTx/>
                <a:latin typeface="Arial Narrow"/>
                <a:ea typeface="PMingLiU"/>
                <a:cs typeface="Times New Roman"/>
              </a:rPr>
              <a:t>|  </a:t>
            </a:r>
            <a:r>
              <a:rPr kumimoji="0" lang="en-US" sz="1500" i="0" u="none" strike="noStrike" kern="0" cap="none" spc="100" normalizeH="0" baseline="0" noProof="0" dirty="0" smtClean="0">
                <a:ln>
                  <a:noFill/>
                </a:ln>
                <a:solidFill>
                  <a:srgbClr val="384863"/>
                </a:solidFill>
                <a:effectLst/>
                <a:uLnTx/>
                <a:uFillTx/>
                <a:latin typeface="Arial Narrow"/>
                <a:ea typeface="PMingLiU"/>
                <a:cs typeface="Times New Roman"/>
              </a:rPr>
              <a:t>@nga_geoint  </a:t>
            </a:r>
            <a:r>
              <a:rPr kumimoji="0" lang="en-US" sz="1500" i="0" u="none" strike="noStrike" kern="0" cap="none" spc="100" normalizeH="0" baseline="0" noProof="0" dirty="0" smtClean="0">
                <a:ln>
                  <a:noFill/>
                </a:ln>
                <a:solidFill>
                  <a:srgbClr val="9C822F"/>
                </a:solidFill>
                <a:effectLst/>
                <a:uLnTx/>
                <a:uFillTx/>
                <a:latin typeface="Arial Narrow"/>
                <a:ea typeface="PMingLiU"/>
                <a:cs typeface="Times New Roman"/>
              </a:rPr>
              <a:t>|  </a:t>
            </a:r>
            <a:r>
              <a:rPr kumimoji="0" lang="en-US" sz="1500" i="0" u="none" strike="noStrike" kern="0" cap="none" spc="100" normalizeH="0" baseline="0" noProof="0" dirty="0" smtClean="0">
                <a:ln>
                  <a:noFill/>
                </a:ln>
                <a:solidFill>
                  <a:srgbClr val="384863"/>
                </a:solidFill>
                <a:effectLst/>
                <a:uLnTx/>
                <a:uFillTx/>
                <a:latin typeface="Arial Narrow"/>
                <a:ea typeface="PMingLiU"/>
                <a:cs typeface="Times New Roman"/>
              </a:rPr>
              <a:t>facebook.com/natlgeointagency</a:t>
            </a:r>
            <a:endParaRPr kumimoji="0" lang="en-US" sz="1500" i="0" u="none" strike="noStrike" kern="0" cap="none" spc="0" normalizeH="0" baseline="0" noProof="0" dirty="0">
              <a:ln>
                <a:noFill/>
              </a:ln>
              <a:solidFill>
                <a:srgbClr val="384863"/>
              </a:solidFill>
              <a:effectLst/>
              <a:uLnTx/>
              <a:uFillTx/>
              <a:latin typeface="Calibri"/>
              <a:ea typeface="PMingLiU"/>
              <a:cs typeface="Times New Roman"/>
            </a:endParaRPr>
          </a:p>
        </p:txBody>
      </p:sp>
      <p:pic>
        <p:nvPicPr>
          <p:cNvPr id="13" name="Picture 2" descr="H:\Pictures\1194984904195212103recycling_symbol_a.j._as_01.svg.med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748626" y="6467476"/>
            <a:ext cx="274333" cy="274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115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iming>
    <p:tnLst>
      <p:par>
        <p:cTn id="1" dur="indefinite" restart="never" nodeType="tmRoot"/>
      </p:par>
    </p:tnLst>
  </p:timing>
  <p:txStyles>
    <p:titleStyle>
      <a:lvl1pPr algn="ctr" defTabSz="91292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45" indent="-342345" algn="l" defTabSz="91292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749" indent="-285288" algn="l" defTabSz="91292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151" indent="-228232" algn="l" defTabSz="91292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612" indent="-228232" algn="l" defTabSz="91292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074" indent="-228232" algn="l" defTabSz="91292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533" indent="-228232" algn="l" defTabSz="9129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995" indent="-228232" algn="l" defTabSz="9129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455" indent="-228232" algn="l" defTabSz="9129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916" indent="-228232" algn="l" defTabSz="9129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60" algn="l" defTabSz="912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21" algn="l" defTabSz="912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381" algn="l" defTabSz="912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43" algn="l" defTabSz="912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04" algn="l" defTabSz="912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763" algn="l" defTabSz="912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225" algn="l" defTabSz="912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687" algn="l" defTabSz="912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7658100" y="6541161"/>
            <a:ext cx="1421591" cy="26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647" tIns="45647" rIns="45647" bIns="4564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0ADC7C98-238D-43E3-BC36-45645305AC69}" type="slidenum">
              <a:rPr lang="en-US" sz="1100" b="1">
                <a:solidFill>
                  <a:sysClr val="windowText" lastClr="000000"/>
                </a:solidFill>
                <a:latin typeface="Arial" pitchFamily="34" charset="0"/>
              </a:rPr>
              <a:pPr algn="r"/>
              <a:t>‹#›</a:t>
            </a:fld>
            <a:endParaRPr lang="en-US" sz="1100" b="1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400"/>
            <a:ext cx="9144000" cy="914400"/>
          </a:xfrm>
          <a:prstGeom prst="rect">
            <a:avLst/>
          </a:prstGeom>
        </p:spPr>
      </p:pic>
      <p:sp>
        <p:nvSpPr>
          <p:cNvPr id="4" name="Text Placeholder 24"/>
          <p:cNvSpPr txBox="1">
            <a:spLocks/>
          </p:cNvSpPr>
          <p:nvPr userDrawn="1"/>
        </p:nvSpPr>
        <p:spPr>
          <a:xfrm>
            <a:off x="5935980" y="76201"/>
            <a:ext cx="3200400" cy="184666"/>
          </a:xfrm>
          <a:prstGeom prst="rect">
            <a:avLst/>
          </a:prstGeom>
        </p:spPr>
        <p:txBody>
          <a:bodyPr wrap="square" lIns="91292" tIns="0" rIns="91292" bIns="0">
            <a:spAutoFit/>
          </a:bodyPr>
          <a:lstStyle>
            <a:lvl1pPr marL="0" indent="0" algn="r" defTabSz="912921" rtl="0" eaLnBrk="1" latinLnBrk="0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749" indent="-285288" algn="l" defTabSz="9129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151" indent="-228232" algn="l" defTabSz="9129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612" indent="-228232" algn="l" defTabSz="9129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4074" indent="-228232" algn="l" defTabSz="91292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533" indent="-228232" algn="l" defTabSz="9129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6995" indent="-228232" algn="l" defTabSz="9129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3455" indent="-228232" algn="l" defTabSz="9129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9916" indent="-228232" algn="l" defTabSz="9129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rgbClr val="000000"/>
                </a:solidFill>
              </a:rPr>
              <a:t>UNCLASSIFIED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 Placeholder 24"/>
          <p:cNvSpPr txBox="1">
            <a:spLocks/>
          </p:cNvSpPr>
          <p:nvPr userDrawn="1"/>
        </p:nvSpPr>
        <p:spPr>
          <a:xfrm>
            <a:off x="0" y="6572937"/>
            <a:ext cx="3200400" cy="184666"/>
          </a:xfrm>
          <a:prstGeom prst="rect">
            <a:avLst/>
          </a:prstGeom>
        </p:spPr>
        <p:txBody>
          <a:bodyPr wrap="square" lIns="91292" tIns="0" rIns="91292" bIns="0">
            <a:spAutoFit/>
          </a:bodyPr>
          <a:lstStyle>
            <a:lvl1pPr marL="0" indent="0" algn="l" defTabSz="912921" rtl="0" eaLnBrk="1" latinLnBrk="0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749" indent="-285288" algn="l" defTabSz="9129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151" indent="-228232" algn="l" defTabSz="9129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612" indent="-228232" algn="l" defTabSz="9129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4074" indent="-228232" algn="l" defTabSz="91292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533" indent="-228232" algn="l" defTabSz="9129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6995" indent="-228232" algn="l" defTabSz="9129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3455" indent="-228232" algn="l" defTabSz="9129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9916" indent="-228232" algn="l" defTabSz="9129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rgbClr val="000000"/>
                </a:solidFill>
              </a:rPr>
              <a:t>UNCLASSIFIED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AACG_Header_Shape"/>
          <p:cNvSpPr txBox="1"/>
          <p:nvPr userDrawn="1"/>
        </p:nvSpPr>
        <p:spPr>
          <a:xfrm>
            <a:off x="0" y="0"/>
            <a:ext cx="9144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UNCLASSIFIED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AACG_Footer_Shape"/>
          <p:cNvSpPr txBox="1"/>
          <p:nvPr userDrawn="1"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UNCLASSIFIED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970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</p:sldLayoutIdLst>
  <p:timing>
    <p:tnLst>
      <p:par>
        <p:cTn id="1" dur="indefinite" restart="never" nodeType="tmRoot"/>
      </p:par>
    </p:tnLst>
  </p:timing>
  <p:txStyles>
    <p:titleStyle>
      <a:lvl1pPr algn="ctr" defTabSz="91292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45" indent="-342345" algn="l" defTabSz="91292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749" indent="-285288" algn="l" defTabSz="91292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151" indent="-228232" algn="l" defTabSz="91292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612" indent="-228232" algn="l" defTabSz="91292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074" indent="-228232" algn="l" defTabSz="91292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533" indent="-228232" algn="l" defTabSz="9129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995" indent="-228232" algn="l" defTabSz="9129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455" indent="-228232" algn="l" defTabSz="9129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916" indent="-228232" algn="l" defTabSz="9129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60" algn="l" defTabSz="912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21" algn="l" defTabSz="912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381" algn="l" defTabSz="912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43" algn="l" defTabSz="912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04" algn="l" defTabSz="912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763" algn="l" defTabSz="912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225" algn="l" defTabSz="912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687" algn="l" defTabSz="912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mailto:navsafety@nga.mi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mailto:navsafety@nga.mi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mailto:navsafety@nga.mi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mailto:navsafety@nga.mi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mailto:navsafety@nga.mi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mailto:navsafety@nga.mi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mailto:navsafety@nga.mi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mailto:navsafety@nga.mi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mailto:navsafety@nga.mi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mailto:navsafety@nga.mi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mailto:navsafety@nga.mi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mailto:navsafety@nga.mil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mailto:navsafety@nga.mil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hyperlink" Target="mailto:navsafety@nga.mil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hyperlink" Target="mailto:navsafety@nga.mil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hyperlink" Target="mailto:navsafety@nga.mil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http:/msi.nga.mil/NGAPortal/MSI.portal" TargetMode="External"/><Relationship Id="rId2" Type="http://schemas.openxmlformats.org/officeDocument/2006/relationships/hyperlink" Target="http://http/msi.nga.mil/NGAPortal/MSI.portal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2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hyperlink" Target="http://www.noaa.gov/images/dart_buoy-wave.j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381000" y="2253193"/>
            <a:ext cx="8398933" cy="1428083"/>
          </a:xfrm>
          <a:noFill/>
        </p:spPr>
        <p:txBody>
          <a:bodyPr/>
          <a:lstStyle/>
          <a:p>
            <a:r>
              <a:rPr lang="en-US" sz="2400" dirty="0" smtClean="0"/>
              <a:t>IMO/IHO World-Wide Navigational Warning Service</a:t>
            </a:r>
          </a:p>
          <a:p>
            <a:r>
              <a:rPr lang="en-US" dirty="0" smtClean="0"/>
              <a:t>NAVAREA IV / XII</a:t>
            </a:r>
            <a:br>
              <a:rPr lang="en-US" dirty="0" smtClean="0"/>
            </a:br>
            <a:endParaRPr lang="en-US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460857" y="3681277"/>
            <a:ext cx="2222285" cy="292388"/>
          </a:xfrm>
        </p:spPr>
        <p:txBody>
          <a:bodyPr/>
          <a:lstStyle/>
          <a:p>
            <a:r>
              <a:rPr lang="en-US" dirty="0" smtClean="0"/>
              <a:t>30</a:t>
            </a:r>
            <a:r>
              <a:rPr lang="en-US" dirty="0"/>
              <a:t> </a:t>
            </a:r>
            <a:r>
              <a:rPr lang="en-US" dirty="0" smtClean="0"/>
              <a:t>November 2017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453" y="4212841"/>
            <a:ext cx="5669547" cy="300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0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6459" y="995423"/>
            <a:ext cx="8931728" cy="646331"/>
          </a:xfrm>
        </p:spPr>
        <p:txBody>
          <a:bodyPr/>
          <a:lstStyle/>
          <a:p>
            <a:r>
              <a:rPr lang="en-US" dirty="0" smtClean="0"/>
              <a:t>National Coordinators in the MACHC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35857" y="1597456"/>
            <a:ext cx="8652933" cy="5010778"/>
            <a:chOff x="1760561" y="3408839"/>
            <a:chExt cx="5931405" cy="3251268"/>
          </a:xfrm>
        </p:grpSpPr>
        <p:pic>
          <p:nvPicPr>
            <p:cNvPr id="1026" name="Picture 2" descr="W:\Photos\NAVAREA_US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6000"/>
                      </a14:imgEffect>
                      <a14:imgEffect>
                        <a14:colorTemperature colorTemp="1500"/>
                      </a14:imgEffect>
                      <a14:imgEffect>
                        <a14:saturation sat="350000"/>
                      </a14:imgEffect>
                      <a14:imgEffect>
                        <a14:brightnessContrast bright="-24000" contrast="8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0561" y="3408839"/>
              <a:ext cx="5931405" cy="32512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146660" y="5034473"/>
              <a:ext cx="74892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/>
                <a:t>XII</a:t>
              </a:r>
              <a:endParaRPr lang="en-US" sz="36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670057" y="4725679"/>
              <a:ext cx="6206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/>
                <a:t>IV</a:t>
              </a:r>
              <a:endParaRPr lang="en-US" sz="3600" b="1" dirty="0"/>
            </a:p>
          </p:txBody>
        </p: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414149"/>
              </p:ext>
            </p:extLst>
          </p:nvPr>
        </p:nvGraphicFramePr>
        <p:xfrm>
          <a:off x="235858" y="1504060"/>
          <a:ext cx="8671076" cy="5175062"/>
        </p:xfrm>
        <a:graphic>
          <a:graphicData uri="http://schemas.openxmlformats.org/drawingml/2006/table">
            <a:tbl>
              <a:tblPr/>
              <a:tblGrid>
                <a:gridCol w="42182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528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951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Anguilla(UK)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67" marR="11267" marT="112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n-US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Guyana</a:t>
                      </a:r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67" marR="11267" marT="112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7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51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Antigua</a:t>
                      </a:r>
                      <a:r>
                        <a:rPr lang="en-US" sz="13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and Barbuda</a:t>
                      </a:r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67" marR="11267" marT="112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Haiti</a:t>
                      </a:r>
                    </a:p>
                  </a:txBody>
                  <a:tcPr marL="11267" marR="11267" marT="112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7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51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Aruba (Kingdom of the Netherlands)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67" marR="11267" marT="112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Honduras</a:t>
                      </a:r>
                    </a:p>
                  </a:txBody>
                  <a:tcPr marL="11267" marR="11267" marT="112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7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51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Bahamas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67" marR="11267" marT="112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Jamaica</a:t>
                      </a:r>
                    </a:p>
                  </a:txBody>
                  <a:tcPr marL="11267" marR="11267" marT="112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7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51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Barbados</a:t>
                      </a:r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67" marR="11267" marT="112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Martinique (France)</a:t>
                      </a:r>
                    </a:p>
                  </a:txBody>
                  <a:tcPr marL="11267" marR="11267" marT="112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7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51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Belize</a:t>
                      </a:r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67" marR="11267" marT="112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Mexico</a:t>
                      </a:r>
                    </a:p>
                  </a:txBody>
                  <a:tcPr marL="11267" marR="11267" marT="112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7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51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Bermuda</a:t>
                      </a:r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67" marR="11267" marT="112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Montserrat (UK) </a:t>
                      </a:r>
                    </a:p>
                  </a:txBody>
                  <a:tcPr marL="11267" marR="11267" marT="11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7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51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British Virgin Islands (UK</a:t>
                      </a:r>
                      <a:r>
                        <a:rPr lang="en-US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11267" marR="11267" marT="112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Nicaragua</a:t>
                      </a:r>
                    </a:p>
                  </a:txBody>
                  <a:tcPr marL="11267" marR="11267" marT="112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7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93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aribbean 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Netherlands (Kingdom of the Netherlands)</a:t>
                      </a:r>
                    </a:p>
                  </a:txBody>
                  <a:tcPr marL="11267" marR="11267" marT="112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Panama</a:t>
                      </a:r>
                    </a:p>
                  </a:txBody>
                  <a:tcPr marL="11267" marR="11267" marT="112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7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51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Cayman Islands (UK)</a:t>
                      </a:r>
                    </a:p>
                  </a:txBody>
                  <a:tcPr marL="11267" marR="11267" marT="112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Rico (US)</a:t>
                      </a:r>
                    </a:p>
                  </a:txBody>
                  <a:tcPr marL="11267" marR="11267" marT="112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7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149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Colombia</a:t>
                      </a:r>
                    </a:p>
                  </a:txBody>
                  <a:tcPr marL="11267" marR="11267" marT="112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Saint Barthélemy (France)</a:t>
                      </a:r>
                    </a:p>
                  </a:txBody>
                  <a:tcPr marL="11267" marR="11267" marT="112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7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182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Costa </a:t>
                      </a:r>
                      <a:r>
                        <a:rPr lang="en-US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Rica</a:t>
                      </a:r>
                    </a:p>
                    <a:p>
                      <a:pPr algn="l" fontAlgn="ctr"/>
                      <a:r>
                        <a:rPr lang="en-US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Cuba</a:t>
                      </a:r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67" marR="11267" marT="112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Saint Kitts and Nevis</a:t>
                      </a:r>
                    </a:p>
                  </a:txBody>
                  <a:tcPr marL="11267" marR="11267" marT="112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7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151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Curaçao</a:t>
                      </a:r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(Kingdom of the Netherlands)</a:t>
                      </a:r>
                    </a:p>
                  </a:txBody>
                  <a:tcPr marL="11267" marR="11267" marT="112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Saint Lucia</a:t>
                      </a:r>
                    </a:p>
                  </a:txBody>
                  <a:tcPr marL="11267" marR="11267" marT="112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7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151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Dominica</a:t>
                      </a:r>
                    </a:p>
                  </a:txBody>
                  <a:tcPr marL="11267" marR="11267" marT="112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Saint Martin (France)</a:t>
                      </a:r>
                    </a:p>
                  </a:txBody>
                  <a:tcPr marL="11267" marR="11267" marT="112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7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151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Dominican Republic</a:t>
                      </a:r>
                    </a:p>
                  </a:txBody>
                  <a:tcPr marL="11267" marR="11267" marT="112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Saint Vincent and the Grenadines</a:t>
                      </a:r>
                    </a:p>
                  </a:txBody>
                  <a:tcPr marL="11267" marR="11267" marT="112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7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151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Ecuador</a:t>
                      </a:r>
                    </a:p>
                  </a:txBody>
                  <a:tcPr marL="11267" marR="11267" marT="112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Saint 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Maarten (Kingdom of the Netherlands)</a:t>
                      </a:r>
                    </a:p>
                  </a:txBody>
                  <a:tcPr marL="11267" marR="11267" marT="112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7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151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El Salvador</a:t>
                      </a:r>
                    </a:p>
                  </a:txBody>
                  <a:tcPr marL="11267" marR="11267" marT="112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Suriname</a:t>
                      </a:r>
                    </a:p>
                  </a:txBody>
                  <a:tcPr marL="11267" marR="11267" marT="112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7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151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French Guiana</a:t>
                      </a:r>
                    </a:p>
                  </a:txBody>
                  <a:tcPr marL="11267" marR="11267" marT="112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Trinidad and Tobago</a:t>
                      </a:r>
                    </a:p>
                  </a:txBody>
                  <a:tcPr marL="11267" marR="11267" marT="112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7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151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Grenada</a:t>
                      </a:r>
                    </a:p>
                  </a:txBody>
                  <a:tcPr marL="11267" marR="11267" marT="112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Turks and Caicos Islands (UK)</a:t>
                      </a:r>
                    </a:p>
                  </a:txBody>
                  <a:tcPr marL="11267" marR="11267" marT="112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7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151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Guadeloupe (France)</a:t>
                      </a:r>
                    </a:p>
                  </a:txBody>
                  <a:tcPr marL="11267" marR="11267" marT="112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United States Virgin Islands (US)</a:t>
                      </a:r>
                    </a:p>
                  </a:txBody>
                  <a:tcPr marL="11267" marR="11267" marT="112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7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151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Guatemala</a:t>
                      </a:r>
                    </a:p>
                  </a:txBody>
                  <a:tcPr marL="11267" marR="11267" marT="112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Venezuela</a:t>
                      </a:r>
                    </a:p>
                  </a:txBody>
                  <a:tcPr marL="11267" marR="11267" marT="112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7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907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IHO Capacity Building</a:t>
            </a:r>
            <a:endParaRPr lang="en-US" dirty="0"/>
          </a:p>
        </p:txBody>
      </p:sp>
      <p:sp>
        <p:nvSpPr>
          <p:cNvPr id="14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93737" y="1874838"/>
            <a:ext cx="7754112" cy="904863"/>
          </a:xfrm>
        </p:spPr>
        <p:txBody>
          <a:bodyPr/>
          <a:lstStyle/>
          <a:p>
            <a:endParaRPr lang="en-US" b="1" dirty="0" smtClean="0"/>
          </a:p>
          <a:p>
            <a:endParaRPr lang="en-US" b="1" u="sng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45533" y="2015067"/>
            <a:ext cx="8644467" cy="4682065"/>
          </a:xfrm>
          <a:prstGeom prst="rect">
            <a:avLst/>
          </a:prstGeom>
        </p:spPr>
        <p:txBody>
          <a:bodyPr/>
          <a:lstStyle>
            <a:lvl1pPr marL="342345" indent="-342345" algn="l" defTabSz="9129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749" indent="-285288" algn="l" defTabSz="9129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151" indent="-228232" algn="l" defTabSz="9129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612" indent="-228232" algn="l" defTabSz="9129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4074" indent="-228232" algn="l" defTabSz="91292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533" indent="-228232" algn="l" defTabSz="9129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6995" indent="-228232" algn="l" defTabSz="9129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3455" indent="-228232" algn="l" defTabSz="9129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9916" indent="-228232" algn="l" defTabSz="9129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The first phase of capacity building </a:t>
            </a:r>
            <a:r>
              <a:rPr lang="en-US" dirty="0" smtClean="0"/>
              <a:t>is the collection </a:t>
            </a:r>
            <a:r>
              <a:rPr lang="en-US" dirty="0"/>
              <a:t>and circulation of nautical </a:t>
            </a:r>
            <a:r>
              <a:rPr lang="en-US" dirty="0" smtClean="0"/>
              <a:t>information</a:t>
            </a:r>
          </a:p>
          <a:p>
            <a:pPr lvl="1" fontAlgn="auto">
              <a:spcAft>
                <a:spcPts val="0"/>
              </a:spcAft>
            </a:pPr>
            <a:r>
              <a:rPr lang="en-US" dirty="0" smtClean="0"/>
              <a:t>Allows for real time integration of your national maritime safety information to be part of the </a:t>
            </a:r>
            <a:r>
              <a:rPr lang="en-US" dirty="0"/>
              <a:t>World-Wide Navigational Warning Service (WWNWS</a:t>
            </a:r>
            <a:r>
              <a:rPr lang="en-US" dirty="0" smtClean="0"/>
              <a:t>)</a:t>
            </a:r>
            <a:r>
              <a:rPr lang="en-US" dirty="0"/>
              <a:t> </a:t>
            </a:r>
            <a:endParaRPr lang="en-US" dirty="0" smtClean="0"/>
          </a:p>
          <a:p>
            <a:pPr lvl="1" fontAlgn="auto">
              <a:spcAft>
                <a:spcPts val="0"/>
              </a:spcAft>
            </a:pPr>
            <a:r>
              <a:rPr lang="en-US" dirty="0"/>
              <a:t>Understand </a:t>
            </a:r>
            <a:r>
              <a:rPr lang="en-US" dirty="0" smtClean="0"/>
              <a:t>your roles and responsibilities</a:t>
            </a:r>
            <a:endParaRPr lang="en-US" dirty="0"/>
          </a:p>
          <a:p>
            <a:pPr lvl="1" fontAlgn="auto">
              <a:spcAft>
                <a:spcPts val="0"/>
              </a:spcAft>
            </a:pPr>
            <a:r>
              <a:rPr lang="en-US" dirty="0" smtClean="0"/>
              <a:t>Establish </a:t>
            </a:r>
            <a:r>
              <a:rPr lang="en-US" dirty="0"/>
              <a:t>links with NAVAREA </a:t>
            </a:r>
            <a:r>
              <a:rPr lang="en-US" dirty="0" smtClean="0"/>
              <a:t>Coordinator</a:t>
            </a:r>
          </a:p>
          <a:p>
            <a:pPr lvl="1" fontAlgn="auto">
              <a:spcAft>
                <a:spcPts val="0"/>
              </a:spcAft>
            </a:pPr>
            <a:endParaRPr lang="en-US" dirty="0" smtClean="0"/>
          </a:p>
          <a:p>
            <a:pPr lvl="1" fontAlgn="auto">
              <a:spcAft>
                <a:spcPts val="0"/>
              </a:spcAft>
            </a:pPr>
            <a:endParaRPr lang="en-US" dirty="0"/>
          </a:p>
          <a:p>
            <a:pPr marL="456461" lvl="1" indent="0" fontAlgn="auto">
              <a:spcAft>
                <a:spcPts val="0"/>
              </a:spcAft>
              <a:buNone/>
            </a:pPr>
            <a:endParaRPr lang="en-US" dirty="0"/>
          </a:p>
          <a:p>
            <a:pPr fontAlgn="auto">
              <a:spcAft>
                <a:spcPts val="0"/>
              </a:spcAft>
            </a:pPr>
            <a:endParaRPr lang="en-US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46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0732"/>
            <a:ext cx="8229600" cy="695629"/>
          </a:xfrm>
        </p:spPr>
        <p:txBody>
          <a:bodyPr/>
          <a:lstStyle/>
          <a:p>
            <a:r>
              <a:rPr lang="en-US" sz="2800" b="1" dirty="0"/>
              <a:t>Maritime Safety Information Training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982" y="1906361"/>
            <a:ext cx="8493217" cy="3977972"/>
          </a:xfrm>
        </p:spPr>
        <p:txBody>
          <a:bodyPr/>
          <a:lstStyle/>
          <a:p>
            <a:pPr>
              <a:tabLst>
                <a:tab pos="504825" algn="l"/>
              </a:tabLst>
            </a:pPr>
            <a:r>
              <a:rPr lang="en-GB" sz="2400" dirty="0" smtClean="0"/>
              <a:t>3 day comprehensive training course held with region </a:t>
            </a:r>
          </a:p>
          <a:p>
            <a:pPr lvl="1">
              <a:tabLst>
                <a:tab pos="504825" algn="l"/>
              </a:tabLst>
            </a:pPr>
            <a:r>
              <a:rPr lang="en-GB" sz="2000" dirty="0" smtClean="0"/>
              <a:t>Led by WWNWS-SC</a:t>
            </a:r>
          </a:p>
          <a:p>
            <a:pPr lvl="1">
              <a:tabLst>
                <a:tab pos="504825" algn="l"/>
              </a:tabLst>
            </a:pPr>
            <a:r>
              <a:rPr lang="en-GB" sz="2000" dirty="0" smtClean="0"/>
              <a:t>Sponsored by IHO CBC </a:t>
            </a:r>
          </a:p>
          <a:p>
            <a:pPr>
              <a:tabLst>
                <a:tab pos="504825" algn="l"/>
              </a:tabLst>
            </a:pPr>
            <a:r>
              <a:rPr lang="en-GB" sz="2400" dirty="0" smtClean="0"/>
              <a:t>Endeavour to be informed of all events that could significantly affect the safety of navigation within your coastal region. </a:t>
            </a:r>
          </a:p>
          <a:p>
            <a:pPr>
              <a:buNone/>
            </a:pPr>
            <a:endParaRPr lang="en-US" sz="2400" dirty="0"/>
          </a:p>
        </p:txBody>
      </p:sp>
      <p:pic>
        <p:nvPicPr>
          <p:cNvPr id="5" name="Picture 4" descr="mcgship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4993" y="3884949"/>
            <a:ext cx="2921000" cy="2486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6" y="4799069"/>
            <a:ext cx="3388412" cy="2058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9979" y="4365929"/>
            <a:ext cx="3309017" cy="2214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065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504825" algn="l"/>
              </a:tabLst>
            </a:pPr>
            <a:r>
              <a:rPr lang="en-GB" sz="2400" dirty="0" smtClean="0"/>
              <a:t>Assess all information in the light of expert knowledge for relevance to navigation in the coastal region.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en-US" sz="2800" dirty="0" smtClean="0"/>
              <a:t>Maritime Safety Information </a:t>
            </a:r>
            <a:br>
              <a:rPr lang="en-US" sz="2800" dirty="0" smtClean="0"/>
            </a:br>
            <a:r>
              <a:rPr lang="en-US" sz="2800" b="1" dirty="0" smtClean="0"/>
              <a:t>Capacity Building Course Outcomes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27977" y="3429001"/>
            <a:ext cx="5812564" cy="3095096"/>
            <a:chOff x="1760561" y="3408839"/>
            <a:chExt cx="5931405" cy="3251268"/>
          </a:xfrm>
        </p:grpSpPr>
        <p:pic>
          <p:nvPicPr>
            <p:cNvPr id="12" name="Picture 2" descr="W:\Photos\NAVAREA_US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0561" y="3408839"/>
              <a:ext cx="5931405" cy="325126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3146660" y="5034473"/>
              <a:ext cx="74892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/>
                <a:t>XII</a:t>
              </a:r>
              <a:endParaRPr lang="en-US" sz="36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70057" y="4725679"/>
              <a:ext cx="6206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/>
                <a:t>IV</a:t>
              </a:r>
              <a:endParaRPr lang="en-US" sz="3600" b="1" dirty="0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571" y="3587213"/>
            <a:ext cx="3552825" cy="2190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3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504825" algn="l"/>
              </a:tabLst>
            </a:pPr>
            <a:r>
              <a:rPr lang="en-GB" sz="2400" dirty="0" smtClean="0"/>
              <a:t>Draft navigational warnings in accordance with the </a:t>
            </a:r>
          </a:p>
          <a:p>
            <a:pPr>
              <a:tabLst>
                <a:tab pos="504825" algn="l"/>
              </a:tabLst>
            </a:pPr>
            <a:r>
              <a:rPr lang="en-GB" sz="2400" dirty="0" smtClean="0"/>
              <a:t>Joint IMO/IHO/WMO Manual on Maritime Safety Information </a:t>
            </a:r>
            <a:endParaRPr lang="en-US" sz="2400" dirty="0" smtClean="0"/>
          </a:p>
          <a:p>
            <a:pPr>
              <a:tabLst>
                <a:tab pos="504825" algn="l"/>
              </a:tabLst>
            </a:pPr>
            <a:r>
              <a:rPr lang="en-GB" sz="2400" dirty="0" smtClean="0"/>
              <a:t>Pass NAVAREA warnings for further promulgation to the NAVAREA Co-ordinator</a:t>
            </a:r>
          </a:p>
          <a:p>
            <a:pPr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4390073"/>
            <a:ext cx="7772400" cy="2315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Z:\Keith D\DSC_023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9067" y="4137728"/>
            <a:ext cx="2988733" cy="1988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en-US" sz="2800" dirty="0" smtClean="0"/>
              <a:t>Maritime Safety Information </a:t>
            </a:r>
            <a:br>
              <a:rPr lang="en-US" sz="2800" dirty="0" smtClean="0"/>
            </a:br>
            <a:r>
              <a:rPr lang="en-US" sz="2800" b="1" dirty="0" smtClean="0"/>
              <a:t>Capacity Building Course Outcomes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4371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IHO MSI Training Courses (19)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867" y="1896533"/>
            <a:ext cx="8229600" cy="4408055"/>
          </a:xfrm>
        </p:spPr>
        <p:txBody>
          <a:bodyPr>
            <a:normAutofit fontScale="92500" lnSpcReduction="20000"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2007 Jamaica (MACHC)</a:t>
            </a:r>
          </a:p>
          <a:p>
            <a:r>
              <a:rPr lang="en-US" sz="1600" dirty="0" smtClean="0"/>
              <a:t>2007 Mozambique (SAIHC)</a:t>
            </a:r>
          </a:p>
          <a:p>
            <a:r>
              <a:rPr lang="en-US" sz="1600" dirty="0" smtClean="0"/>
              <a:t>2008 Spain (MBSHC)</a:t>
            </a:r>
          </a:p>
          <a:p>
            <a:r>
              <a:rPr lang="en-US" sz="1600" dirty="0" smtClean="0"/>
              <a:t>2009 Ghana (</a:t>
            </a:r>
            <a:r>
              <a:rPr lang="en-US" sz="1600" dirty="0" err="1" smtClean="0"/>
              <a:t>EAtHC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2009 Oman (NIOHC / RSAHC)</a:t>
            </a:r>
          </a:p>
          <a:p>
            <a:r>
              <a:rPr lang="en-US" sz="1600" dirty="0" smtClean="0"/>
              <a:t>2010 Namibia (SAIHC)</a:t>
            </a:r>
          </a:p>
          <a:p>
            <a:r>
              <a:rPr lang="en-US" sz="1600" dirty="0" smtClean="0"/>
              <a:t>2010 Australia (SWPHC)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2011 Brazil (</a:t>
            </a:r>
            <a:r>
              <a:rPr lang="en-US" sz="1600" dirty="0" err="1" smtClean="0">
                <a:solidFill>
                  <a:srgbClr val="FF0000"/>
                </a:solidFill>
              </a:rPr>
              <a:t>SWAtHC</a:t>
            </a:r>
            <a:r>
              <a:rPr lang="en-US" sz="1600" dirty="0" smtClean="0">
                <a:solidFill>
                  <a:srgbClr val="FF0000"/>
                </a:solidFill>
              </a:rPr>
              <a:t>, SEPHC &amp; MACHC)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2013 Trinidad (MACHC)</a:t>
            </a:r>
          </a:p>
          <a:p>
            <a:r>
              <a:rPr lang="en-US" sz="1600" dirty="0" smtClean="0"/>
              <a:t>2013 South Africa (SAIHC)</a:t>
            </a:r>
          </a:p>
          <a:p>
            <a:r>
              <a:rPr lang="en-US" sz="1600" dirty="0" smtClean="0"/>
              <a:t>2014 Oman </a:t>
            </a:r>
            <a:r>
              <a:rPr lang="en-US" sz="1600" dirty="0"/>
              <a:t>(NIOHC / RSAHC</a:t>
            </a:r>
            <a:r>
              <a:rPr lang="en-US" sz="1600" dirty="0" smtClean="0"/>
              <a:t>) </a:t>
            </a:r>
          </a:p>
          <a:p>
            <a:r>
              <a:rPr lang="en-US" sz="1600" dirty="0" smtClean="0"/>
              <a:t>2014 New </a:t>
            </a:r>
            <a:r>
              <a:rPr lang="en-US" sz="1600" dirty="0"/>
              <a:t>Zealand (SWPHC</a:t>
            </a:r>
            <a:r>
              <a:rPr lang="en-US" sz="1600" dirty="0" smtClean="0"/>
              <a:t>)</a:t>
            </a:r>
          </a:p>
          <a:p>
            <a:r>
              <a:rPr lang="en-US" sz="1600" dirty="0"/>
              <a:t>2014 </a:t>
            </a:r>
            <a:r>
              <a:rPr lang="en-US" sz="1600" dirty="0" smtClean="0"/>
              <a:t>Ivory Coast </a:t>
            </a:r>
            <a:r>
              <a:rPr lang="en-US" sz="1600" dirty="0"/>
              <a:t>(</a:t>
            </a:r>
            <a:r>
              <a:rPr lang="en-US" sz="1600" dirty="0" err="1"/>
              <a:t>EAtHC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2015 Japan (EAHC)</a:t>
            </a:r>
          </a:p>
          <a:p>
            <a:r>
              <a:rPr lang="en-US" sz="1600" dirty="0"/>
              <a:t>2015 Turkey (</a:t>
            </a:r>
            <a:r>
              <a:rPr lang="en-US" sz="1600" dirty="0" smtClean="0"/>
              <a:t>MBSHC)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2016 Saint Lucia </a:t>
            </a:r>
            <a:r>
              <a:rPr lang="en-US" sz="1600" dirty="0">
                <a:solidFill>
                  <a:srgbClr val="FF0000"/>
                </a:solidFill>
              </a:rPr>
              <a:t>(MACHC</a:t>
            </a:r>
            <a:r>
              <a:rPr lang="en-US" sz="16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1600" dirty="0" smtClean="0"/>
              <a:t>2016 New </a:t>
            </a:r>
            <a:r>
              <a:rPr lang="en-US" sz="1600" dirty="0"/>
              <a:t>Zealand (</a:t>
            </a:r>
            <a:r>
              <a:rPr lang="en-US" sz="1600" dirty="0" err="1"/>
              <a:t>SWPHC</a:t>
            </a:r>
            <a:r>
              <a:rPr lang="en-US" sz="1600" dirty="0" smtClean="0"/>
              <a:t>)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2017 Barbados (</a:t>
            </a:r>
            <a:r>
              <a:rPr lang="en-US" sz="1600" dirty="0" err="1" smtClean="0">
                <a:solidFill>
                  <a:srgbClr val="FF0000"/>
                </a:solidFill>
              </a:rPr>
              <a:t>MACHC</a:t>
            </a:r>
            <a:r>
              <a:rPr lang="en-US" sz="16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1600" dirty="0" smtClean="0"/>
              <a:t>2017 South Africa (SAIHC)</a:t>
            </a: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1314" y="4081053"/>
            <a:ext cx="2536664" cy="253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9312" y="1896533"/>
            <a:ext cx="3137331" cy="2352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640" y="4081053"/>
            <a:ext cx="3146470" cy="2092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60867" y="6494606"/>
            <a:ext cx="20810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* Red indicates MACHC Training 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20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MSI </a:t>
            </a:r>
            <a:r>
              <a:rPr lang="en-US" dirty="0"/>
              <a:t>Training </a:t>
            </a:r>
            <a:r>
              <a:rPr lang="en-US" dirty="0" smtClean="0"/>
              <a:t>Course Data</a:t>
            </a:r>
            <a:br>
              <a:rPr lang="en-US" dirty="0" smtClean="0"/>
            </a:br>
            <a:endParaRPr lang="en-US" sz="24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158606"/>
              </p:ext>
            </p:extLst>
          </p:nvPr>
        </p:nvGraphicFramePr>
        <p:xfrm>
          <a:off x="937872" y="2706255"/>
          <a:ext cx="5333619" cy="3879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5823574"/>
              </p:ext>
            </p:extLst>
          </p:nvPr>
        </p:nvGraphicFramePr>
        <p:xfrm>
          <a:off x="5329382" y="1752600"/>
          <a:ext cx="3261302" cy="2408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628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MSI </a:t>
            </a:r>
            <a:r>
              <a:rPr lang="en-US" sz="3600" dirty="0"/>
              <a:t>Training </a:t>
            </a:r>
            <a:r>
              <a:rPr lang="en-US" sz="3600" dirty="0" smtClean="0"/>
              <a:t>Course MACHC Data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55601" y="1600200"/>
            <a:ext cx="8331200" cy="4726715"/>
          </a:xfrm>
          <a:prstGeom prst="rect">
            <a:avLst/>
          </a:prstGeom>
        </p:spPr>
        <p:txBody>
          <a:bodyPr/>
          <a:lstStyle>
            <a:lvl1pPr marL="342345" indent="-342345" algn="l" defTabSz="9129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749" indent="-285288" algn="l" defTabSz="9129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151" indent="-228232" algn="l" defTabSz="9129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612" indent="-228232" algn="l" defTabSz="9129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4074" indent="-228232" algn="l" defTabSz="91292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533" indent="-228232" algn="l" defTabSz="9129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6995" indent="-228232" algn="l" defTabSz="9129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3455" indent="-228232" algn="l" defTabSz="9129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9916" indent="-228232" algn="l" defTabSz="9129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400" b="1" dirty="0" smtClean="0"/>
              <a:t>85 </a:t>
            </a:r>
            <a:r>
              <a:rPr lang="en-US" sz="2400" b="1" dirty="0"/>
              <a:t>s</a:t>
            </a:r>
            <a:r>
              <a:rPr lang="en-US" sz="2400" b="1" dirty="0" smtClean="0"/>
              <a:t>tudents trained from 31 countries </a:t>
            </a:r>
          </a:p>
          <a:p>
            <a:pPr fontAlgn="auto">
              <a:spcAft>
                <a:spcPts val="0"/>
              </a:spcAft>
            </a:pPr>
            <a:r>
              <a:rPr lang="en-GB" sz="2400" b="1" dirty="0" smtClean="0"/>
              <a:t>Countries in </a:t>
            </a:r>
            <a:r>
              <a:rPr lang="en-GB" sz="2400" b="1" dirty="0" smtClean="0">
                <a:solidFill>
                  <a:srgbClr val="0000FF"/>
                </a:solidFill>
              </a:rPr>
              <a:t>Blue</a:t>
            </a:r>
            <a:r>
              <a:rPr lang="en-GB" sz="2400" b="1" dirty="0" smtClean="0"/>
              <a:t> have provided MSI for 2017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</a:pP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445657"/>
              </p:ext>
            </p:extLst>
          </p:nvPr>
        </p:nvGraphicFramePr>
        <p:xfrm>
          <a:off x="1619745" y="2481789"/>
          <a:ext cx="2941864" cy="4032465"/>
        </p:xfrm>
        <a:graphic>
          <a:graphicData uri="http://schemas.openxmlformats.org/drawingml/2006/table">
            <a:tbl>
              <a:tblPr lastRow="1"/>
              <a:tblGrid>
                <a:gridCol w="29418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7009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Anguilla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39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009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Antigua and Barbuda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39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009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Verdana" panose="020B0604030504040204" pitchFamily="34" charset="0"/>
                        </a:rPr>
                        <a:t>Barbados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39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009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Verdana" panose="020B0604030504040204" pitchFamily="34" charset="0"/>
                        </a:rPr>
                        <a:t>Belize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39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009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Bermuda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39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009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British Virgin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Islands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39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009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Cayman Islands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39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036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Verdana" panose="020B0604030504040204" pitchFamily="34" charset="0"/>
                        </a:rPr>
                        <a:t>Colombia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39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165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Costa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Rica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en-US" sz="12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Verdana" panose="020B0604030504040204" pitchFamily="34" charset="0"/>
                        </a:rPr>
                        <a:t>Cuba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39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009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Curacao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39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009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Dominica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39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7009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Dominican Republic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39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3432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Verdana" panose="020B0604030504040204" pitchFamily="34" charset="0"/>
                        </a:rPr>
                        <a:t>Ecuador</a:t>
                      </a:r>
                      <a:endParaRPr lang="en-US" sz="1200" b="1" i="0" u="none" strike="noStrike" dirty="0">
                        <a:solidFill>
                          <a:srgbClr val="0000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39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1516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El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Salvador</a:t>
                      </a:r>
                    </a:p>
                    <a:p>
                      <a:pPr algn="ctr" fontAlgn="t"/>
                      <a:r>
                        <a:rPr lang="en-US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Grenada</a:t>
                      </a:r>
                      <a:endParaRPr lang="en-US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39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129213"/>
              </p:ext>
            </p:extLst>
          </p:nvPr>
        </p:nvGraphicFramePr>
        <p:xfrm>
          <a:off x="4779056" y="2481789"/>
          <a:ext cx="2951019" cy="4276901"/>
        </p:xfrm>
        <a:graphic>
          <a:graphicData uri="http://schemas.openxmlformats.org/drawingml/2006/table">
            <a:tbl>
              <a:tblPr/>
              <a:tblGrid>
                <a:gridCol w="29510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6444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Guatemala 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9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660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Verdana" panose="020B0604030504040204" pitchFamily="34" charset="0"/>
                        </a:rPr>
                        <a:t>Guyana</a:t>
                      </a:r>
                      <a:endParaRPr lang="en-US" sz="1200" b="1" i="0" u="none" strike="noStrike" dirty="0">
                        <a:solidFill>
                          <a:srgbClr val="0000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9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660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Verdana" panose="020B0604030504040204" pitchFamily="34" charset="0"/>
                        </a:rPr>
                        <a:t>Haiti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9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6609">
                <a:tc>
                  <a:txBody>
                    <a:bodyPr/>
                    <a:lstStyle/>
                    <a:p>
                      <a:pPr marL="0" marR="0" lvl="0" indent="0" algn="ctr" defTabSz="91292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Honduras</a:t>
                      </a:r>
                      <a:endParaRPr lang="en-US" sz="1200" b="1" i="0" u="none" strike="noStrike" dirty="0" smtClean="0">
                        <a:solidFill>
                          <a:srgbClr val="0000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9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709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Verdana" panose="020B0604030504040204" pitchFamily="34" charset="0"/>
                        </a:rPr>
                        <a:t>Jamaica</a:t>
                      </a:r>
                    </a:p>
                    <a:p>
                      <a:pPr algn="ctr" fontAlgn="t"/>
                      <a:r>
                        <a:rPr lang="en-US" sz="12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Verdana" panose="020B0604030504040204" pitchFamily="34" charset="0"/>
                        </a:rPr>
                        <a:t>Martinique</a:t>
                      </a:r>
                    </a:p>
                    <a:p>
                      <a:pPr algn="ctr" fontAlgn="t"/>
                      <a:r>
                        <a:rPr lang="en-US" sz="12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Verdana" panose="020B0604030504040204" pitchFamily="34" charset="0"/>
                        </a:rPr>
                        <a:t>Mexico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9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6609">
                <a:tc>
                  <a:txBody>
                    <a:bodyPr/>
                    <a:lstStyle/>
                    <a:p>
                      <a:pPr marL="0" marR="0" lvl="0" indent="0" algn="ctr" defTabSz="91292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Montserrat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9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660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Nicaragua</a:t>
                      </a:r>
                      <a:endParaRPr lang="en-US" sz="1200" b="1" i="0" u="none" strike="noStrike" dirty="0">
                        <a:solidFill>
                          <a:srgbClr val="0000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9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660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Verdana" panose="020B0604030504040204" pitchFamily="34" charset="0"/>
                        </a:rPr>
                        <a:t>Panama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9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6609">
                <a:tc>
                  <a:txBody>
                    <a:bodyPr/>
                    <a:lstStyle/>
                    <a:p>
                      <a:pPr marL="0" marR="0" lvl="0" indent="0" algn="ctr" defTabSz="91292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Saint Kitts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9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6660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Saint Lucia</a:t>
                      </a:r>
                      <a:endParaRPr lang="en-US" sz="1200" b="1" i="0" u="none" strike="noStrike" dirty="0">
                        <a:solidFill>
                          <a:srgbClr val="0000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9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6660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Verdana" panose="020B0604030504040204" pitchFamily="34" charset="0"/>
                        </a:rPr>
                        <a:t>Saint Vincent and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Verdana" panose="020B0604030504040204" pitchFamily="34" charset="0"/>
                        </a:rPr>
                        <a:t> the</a:t>
                      </a:r>
                      <a:r>
                        <a:rPr lang="en-US" sz="12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Verdana" panose="020B0604030504040204" pitchFamily="34" charset="0"/>
                        </a:rPr>
                        <a:t> Grenadines</a:t>
                      </a:r>
                      <a:endParaRPr lang="en-US" sz="1200" b="1" i="0" u="none" strike="noStrike" dirty="0">
                        <a:solidFill>
                          <a:srgbClr val="0000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9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6660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Verdana" panose="020B0604030504040204" pitchFamily="34" charset="0"/>
                        </a:rPr>
                        <a:t>Suriname</a:t>
                      </a:r>
                      <a:endParaRPr lang="en-US" sz="1200" b="1" i="0" u="none" strike="noStrike" dirty="0">
                        <a:solidFill>
                          <a:srgbClr val="0000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9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3003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Verdana" panose="020B0604030504040204" pitchFamily="34" charset="0"/>
                        </a:rPr>
                        <a:t>Trinidad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Verdana" panose="020B0604030504040204" pitchFamily="34" charset="0"/>
                        </a:rPr>
                        <a:t> &amp; Tobago</a:t>
                      </a:r>
                      <a:endParaRPr lang="en-US" sz="1200" b="1" i="0" u="none" strike="noStrike" dirty="0" smtClean="0">
                        <a:solidFill>
                          <a:srgbClr val="0000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9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3479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Turks and Caicos</a:t>
                      </a:r>
                    </a:p>
                    <a:p>
                      <a:pPr marL="0" algn="ctr" defTabSz="912921" rtl="0" eaLnBrk="1" fontAlgn="t" latinLnBrk="0" hangingPunct="1"/>
                      <a:r>
                        <a:rPr lang="en-US" sz="1200" b="1" i="0" u="none" strike="noStrike" kern="1200" baseline="0" dirty="0" smtClean="0">
                          <a:solidFill>
                            <a:srgbClr val="0000FF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French Guiana</a:t>
                      </a:r>
                    </a:p>
                    <a:p>
                      <a:pPr marL="0" algn="ctr" defTabSz="912921" rtl="0" eaLnBrk="1" fontAlgn="t" latinLnBrk="0" hangingPunct="1"/>
                      <a:r>
                        <a:rPr lang="en-US" sz="1200" b="1" i="0" u="none" strike="noStrike" kern="1200" baseline="0" dirty="0" smtClean="0">
                          <a:solidFill>
                            <a:srgbClr val="0000FF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Venezuela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9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1609354" y="4846820"/>
            <a:ext cx="2941864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619745" y="6306618"/>
            <a:ext cx="2921082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795833" y="3924141"/>
            <a:ext cx="295101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779056" y="6397281"/>
            <a:ext cx="2921082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794024" y="3739369"/>
            <a:ext cx="2921082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779056" y="6579245"/>
            <a:ext cx="2921082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79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Country Information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Country specific </a:t>
            </a:r>
            <a:r>
              <a:rPr lang="en-US" sz="4000" dirty="0" err="1" smtClean="0"/>
              <a:t>MSI</a:t>
            </a:r>
            <a:r>
              <a:rPr lang="en-US" sz="4000" dirty="0" smtClean="0"/>
              <a:t> reporting in the following slides are from</a:t>
            </a:r>
            <a:br>
              <a:rPr lang="en-US" sz="4000" dirty="0" smtClean="0"/>
            </a:br>
            <a:r>
              <a:rPr lang="en-US" sz="4000" dirty="0" smtClean="0"/>
              <a:t>December 2016 to October 2017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27380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Barbados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93737" y="1874838"/>
            <a:ext cx="7754112" cy="3416320"/>
          </a:xfrm>
        </p:spPr>
        <p:txBody>
          <a:bodyPr/>
          <a:lstStyle/>
          <a:p>
            <a:r>
              <a:rPr lang="en-US" dirty="0" smtClean="0"/>
              <a:t>Sent </a:t>
            </a:r>
            <a:r>
              <a:rPr lang="en-US" dirty="0"/>
              <a:t>2</a:t>
            </a:r>
            <a:r>
              <a:rPr lang="en-US" dirty="0" smtClean="0"/>
              <a:t> MSI reports </a:t>
            </a:r>
            <a:r>
              <a:rPr lang="en-US" dirty="0"/>
              <a:t>to </a:t>
            </a:r>
            <a:r>
              <a:rPr lang="en-US" dirty="0" smtClean="0">
                <a:hlinkClick r:id="rId2"/>
              </a:rPr>
              <a:t>navsafety@nga.mil</a:t>
            </a:r>
            <a:endParaRPr lang="en-US" dirty="0" smtClean="0"/>
          </a:p>
          <a:p>
            <a:r>
              <a:rPr lang="en-US" dirty="0" smtClean="0"/>
              <a:t>Promulgated </a:t>
            </a:r>
            <a:r>
              <a:rPr lang="en-US" dirty="0"/>
              <a:t>2</a:t>
            </a:r>
            <a:r>
              <a:rPr lang="en-US" dirty="0" smtClean="0"/>
              <a:t> NAVAREA warnings</a:t>
            </a:r>
            <a:endParaRPr lang="en-US" dirty="0"/>
          </a:p>
          <a:p>
            <a:r>
              <a:rPr lang="en-US" dirty="0" smtClean="0"/>
              <a:t>1 warning currently in force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sz="4000" b="1" dirty="0" smtClean="0"/>
          </a:p>
          <a:p>
            <a:endParaRPr lang="en-US" b="1" dirty="0" smtClean="0"/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3168110"/>
            <a:ext cx="4429977" cy="358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59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547141" y="1179537"/>
            <a:ext cx="7813623" cy="1361295"/>
          </a:xfrm>
        </p:spPr>
        <p:txBody>
          <a:bodyPr/>
          <a:lstStyle/>
          <a:p>
            <a:pPr eaLnBrk="1" hangingPunct="1"/>
            <a:r>
              <a:rPr lang="en-US" altLang="en-US" sz="3600" b="1" dirty="0" smtClean="0"/>
              <a:t>IMO/IHO World-Wide Navigational Warning Service (WWNWS)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45268"/>
            <a:ext cx="8686800" cy="5254746"/>
          </a:xfrm>
        </p:spPr>
        <p:txBody>
          <a:bodyPr/>
          <a:lstStyle/>
          <a:p>
            <a:pPr>
              <a:spcBef>
                <a:spcPct val="40000"/>
              </a:spcBef>
            </a:pPr>
            <a:r>
              <a:rPr lang="en-US" altLang="en-US" sz="2400" b="1" dirty="0" smtClean="0"/>
              <a:t>International coordinated global service for promulgation of </a:t>
            </a:r>
            <a:r>
              <a:rPr lang="en-US" altLang="en-US" sz="2400" b="1" dirty="0"/>
              <a:t>hazards to navigation </a:t>
            </a:r>
            <a:r>
              <a:rPr lang="en-US" altLang="en-US" sz="2400" b="1" dirty="0" smtClean="0"/>
              <a:t>by satellite affecting the safety of life at sea</a:t>
            </a:r>
            <a:endParaRPr lang="en-US" altLang="en-US" sz="2400" b="1" dirty="0" smtClean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dirty="0" smtClean="0">
                <a:cs typeface="Times New Roman" panose="02020603050405020304" pitchFamily="18" charset="0"/>
              </a:rPr>
              <a:t>Twenty One Navigation Areas (NAVAREAs), each with a Coordinator (Eighteen) responsible for the harmonization of navigational information in their area. </a:t>
            </a:r>
          </a:p>
          <a:p>
            <a:pPr eaLnBrk="1" hangingPunct="1">
              <a:spcBef>
                <a:spcPct val="40000"/>
              </a:spcBef>
            </a:pPr>
            <a:endParaRPr lang="en-US" altLang="en-US" sz="2400" b="1" dirty="0" smtClean="0"/>
          </a:p>
          <a:p>
            <a:pPr eaLnBrk="1" hangingPunct="1"/>
            <a:endParaRPr lang="en-US" altLang="en-US" sz="2400" b="1" dirty="0" smtClean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4710" y="4928945"/>
            <a:ext cx="4521023" cy="154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24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Belize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93737" y="1874838"/>
            <a:ext cx="7754112" cy="3416320"/>
          </a:xfrm>
        </p:spPr>
        <p:txBody>
          <a:bodyPr/>
          <a:lstStyle/>
          <a:p>
            <a:r>
              <a:rPr lang="en-US" dirty="0" smtClean="0"/>
              <a:t>Sent 4 MSI reports </a:t>
            </a:r>
            <a:r>
              <a:rPr lang="en-US" dirty="0"/>
              <a:t>to </a:t>
            </a:r>
            <a:r>
              <a:rPr lang="en-US" dirty="0" smtClean="0">
                <a:hlinkClick r:id="rId2"/>
              </a:rPr>
              <a:t>navsafety@nga.mil</a:t>
            </a:r>
            <a:endParaRPr lang="en-US" dirty="0" smtClean="0"/>
          </a:p>
          <a:p>
            <a:r>
              <a:rPr lang="en-US" dirty="0" smtClean="0"/>
              <a:t>Promulgated </a:t>
            </a:r>
            <a:r>
              <a:rPr lang="en-US" dirty="0"/>
              <a:t>2</a:t>
            </a:r>
            <a:r>
              <a:rPr lang="en-US" dirty="0" smtClean="0"/>
              <a:t> NAVAREA warnings</a:t>
            </a:r>
            <a:endParaRPr lang="en-US" dirty="0"/>
          </a:p>
          <a:p>
            <a:r>
              <a:rPr lang="en-US" dirty="0" smtClean="0"/>
              <a:t>1 warning currently in force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sz="4000" b="1" dirty="0" smtClean="0"/>
          </a:p>
          <a:p>
            <a:endParaRPr lang="en-US" b="1" dirty="0" smtClean="0"/>
          </a:p>
          <a:p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3867" y="3185480"/>
            <a:ext cx="4191000" cy="356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86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Colombia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93737" y="1874838"/>
            <a:ext cx="7754112" cy="3416320"/>
          </a:xfrm>
        </p:spPr>
        <p:txBody>
          <a:bodyPr/>
          <a:lstStyle/>
          <a:p>
            <a:r>
              <a:rPr lang="en-US" dirty="0" smtClean="0"/>
              <a:t>Sent 249 MSI reports </a:t>
            </a:r>
            <a:r>
              <a:rPr lang="en-US" dirty="0"/>
              <a:t>to </a:t>
            </a:r>
            <a:r>
              <a:rPr lang="en-US" dirty="0" smtClean="0">
                <a:hlinkClick r:id="rId2"/>
              </a:rPr>
              <a:t>navsafety@nga.mil</a:t>
            </a:r>
            <a:endParaRPr lang="en-US" dirty="0" smtClean="0"/>
          </a:p>
          <a:p>
            <a:r>
              <a:rPr lang="en-US" dirty="0" smtClean="0"/>
              <a:t>Promulgated 48 NAVAREA warnings</a:t>
            </a:r>
            <a:endParaRPr lang="en-US" dirty="0"/>
          </a:p>
          <a:p>
            <a:r>
              <a:rPr lang="en-US" dirty="0" smtClean="0"/>
              <a:t>11 warnings currently in force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sz="4000" b="1" dirty="0" smtClean="0"/>
          </a:p>
          <a:p>
            <a:endParaRPr lang="en-US" b="1" dirty="0" smtClean="0"/>
          </a:p>
          <a:p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0733" y="3275853"/>
            <a:ext cx="4140200" cy="335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72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Cuba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93737" y="1874838"/>
            <a:ext cx="7754112" cy="3416320"/>
          </a:xfrm>
        </p:spPr>
        <p:txBody>
          <a:bodyPr/>
          <a:lstStyle/>
          <a:p>
            <a:r>
              <a:rPr lang="en-US" dirty="0" smtClean="0"/>
              <a:t>Sent 10 MSI reports </a:t>
            </a:r>
            <a:r>
              <a:rPr lang="en-US" dirty="0"/>
              <a:t>to </a:t>
            </a:r>
            <a:r>
              <a:rPr lang="en-US" dirty="0" smtClean="0">
                <a:hlinkClick r:id="rId2"/>
              </a:rPr>
              <a:t>navsafety@nga.mil</a:t>
            </a:r>
            <a:endParaRPr lang="en-US" dirty="0" smtClean="0"/>
          </a:p>
          <a:p>
            <a:r>
              <a:rPr lang="en-US" dirty="0" smtClean="0"/>
              <a:t>Promulgated 10 NAVAREA warnings</a:t>
            </a:r>
            <a:endParaRPr lang="en-US" dirty="0"/>
          </a:p>
          <a:p>
            <a:r>
              <a:rPr lang="en-US" dirty="0"/>
              <a:t>3</a:t>
            </a:r>
            <a:r>
              <a:rPr lang="en-US" dirty="0" smtClean="0"/>
              <a:t> warnings currently in force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sz="4000" b="1" dirty="0" smtClean="0"/>
          </a:p>
          <a:p>
            <a:endParaRPr lang="en-US" b="1" dirty="0" smtClean="0"/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2049" y="3343513"/>
            <a:ext cx="6620933" cy="320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95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Ecuador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93737" y="1874838"/>
            <a:ext cx="7754112" cy="3416320"/>
          </a:xfrm>
        </p:spPr>
        <p:txBody>
          <a:bodyPr/>
          <a:lstStyle/>
          <a:p>
            <a:r>
              <a:rPr lang="en-US" dirty="0" smtClean="0"/>
              <a:t>Sent </a:t>
            </a:r>
            <a:r>
              <a:rPr lang="en-US" dirty="0"/>
              <a:t>2</a:t>
            </a:r>
            <a:r>
              <a:rPr lang="en-US" dirty="0" smtClean="0"/>
              <a:t> MSI reports </a:t>
            </a:r>
            <a:r>
              <a:rPr lang="en-US" dirty="0"/>
              <a:t>to </a:t>
            </a:r>
            <a:r>
              <a:rPr lang="en-US" dirty="0" smtClean="0">
                <a:hlinkClick r:id="rId2"/>
              </a:rPr>
              <a:t>navsafety@nga.mil</a:t>
            </a:r>
            <a:endParaRPr lang="en-US" dirty="0" smtClean="0"/>
          </a:p>
          <a:p>
            <a:r>
              <a:rPr lang="en-US" dirty="0" smtClean="0"/>
              <a:t>Promulgated </a:t>
            </a:r>
            <a:r>
              <a:rPr lang="en-US" dirty="0"/>
              <a:t>1</a:t>
            </a:r>
            <a:r>
              <a:rPr lang="en-US" dirty="0" smtClean="0"/>
              <a:t> NAVAREA warning</a:t>
            </a:r>
            <a:endParaRPr lang="en-US" dirty="0"/>
          </a:p>
          <a:p>
            <a:r>
              <a:rPr lang="en-US" dirty="0"/>
              <a:t>1</a:t>
            </a:r>
            <a:r>
              <a:rPr lang="en-US" dirty="0" smtClean="0"/>
              <a:t> warning currently in force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sz="4000" b="1" dirty="0" smtClean="0"/>
          </a:p>
          <a:p>
            <a:endParaRPr lang="en-US" b="1" dirty="0" smtClean="0"/>
          </a:p>
          <a:p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8737" y="3304357"/>
            <a:ext cx="3970338" cy="345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4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French Guiana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93737" y="1874838"/>
            <a:ext cx="7754112" cy="3416320"/>
          </a:xfrm>
        </p:spPr>
        <p:txBody>
          <a:bodyPr/>
          <a:lstStyle/>
          <a:p>
            <a:r>
              <a:rPr lang="en-US" dirty="0" smtClean="0"/>
              <a:t>Sent 18 MSI reports </a:t>
            </a:r>
            <a:r>
              <a:rPr lang="en-US" dirty="0"/>
              <a:t>to </a:t>
            </a:r>
            <a:r>
              <a:rPr lang="en-US" dirty="0" smtClean="0">
                <a:hlinkClick r:id="rId2"/>
              </a:rPr>
              <a:t>navsafety@nga.mil</a:t>
            </a:r>
            <a:endParaRPr lang="en-US" dirty="0" smtClean="0"/>
          </a:p>
          <a:p>
            <a:r>
              <a:rPr lang="en-US" dirty="0" smtClean="0"/>
              <a:t>Promulgated 17 NAVAREA warnings</a:t>
            </a:r>
            <a:endParaRPr lang="en-US" dirty="0"/>
          </a:p>
          <a:p>
            <a:r>
              <a:rPr lang="en-US" dirty="0" smtClean="0"/>
              <a:t>1 warning currently in force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sz="4000" b="1" dirty="0" smtClean="0"/>
          </a:p>
          <a:p>
            <a:endParaRPr lang="en-US" b="1" dirty="0" smtClean="0"/>
          </a:p>
          <a:p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4800" y="3139253"/>
            <a:ext cx="3477270" cy="371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61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Guyana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93737" y="1874838"/>
            <a:ext cx="7754112" cy="3416320"/>
          </a:xfrm>
        </p:spPr>
        <p:txBody>
          <a:bodyPr/>
          <a:lstStyle/>
          <a:p>
            <a:r>
              <a:rPr lang="en-US" dirty="0" smtClean="0"/>
              <a:t>Sent 17 MSI reports </a:t>
            </a:r>
            <a:r>
              <a:rPr lang="en-US" dirty="0"/>
              <a:t>to </a:t>
            </a:r>
            <a:r>
              <a:rPr lang="en-US" dirty="0" smtClean="0">
                <a:hlinkClick r:id="rId2"/>
              </a:rPr>
              <a:t>navsafety@nga.mil</a:t>
            </a:r>
            <a:endParaRPr lang="en-US" dirty="0" smtClean="0"/>
          </a:p>
          <a:p>
            <a:r>
              <a:rPr lang="en-US" dirty="0" smtClean="0"/>
              <a:t>Promulgated </a:t>
            </a:r>
            <a:r>
              <a:rPr lang="en-US" dirty="0"/>
              <a:t>6</a:t>
            </a:r>
            <a:r>
              <a:rPr lang="en-US" dirty="0" smtClean="0"/>
              <a:t> NAVAREA warnings</a:t>
            </a:r>
            <a:endParaRPr lang="en-US" dirty="0"/>
          </a:p>
          <a:p>
            <a:r>
              <a:rPr lang="en-US" dirty="0"/>
              <a:t>2</a:t>
            </a:r>
            <a:r>
              <a:rPr lang="en-US" dirty="0" smtClean="0"/>
              <a:t> warnings currently in force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sz="4000" b="1" dirty="0" smtClean="0"/>
          </a:p>
          <a:p>
            <a:endParaRPr lang="en-US" b="1" dirty="0" smtClean="0"/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6400" y="3271866"/>
            <a:ext cx="3750733" cy="351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2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Haiti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93737" y="1874838"/>
            <a:ext cx="7754112" cy="3416320"/>
          </a:xfrm>
        </p:spPr>
        <p:txBody>
          <a:bodyPr/>
          <a:lstStyle/>
          <a:p>
            <a:r>
              <a:rPr lang="en-US" dirty="0" smtClean="0"/>
              <a:t>Sent </a:t>
            </a:r>
            <a:r>
              <a:rPr lang="en-US" dirty="0"/>
              <a:t>4</a:t>
            </a:r>
            <a:r>
              <a:rPr lang="en-US" dirty="0" smtClean="0"/>
              <a:t> MSI reports </a:t>
            </a:r>
            <a:r>
              <a:rPr lang="en-US" dirty="0"/>
              <a:t>to </a:t>
            </a:r>
            <a:r>
              <a:rPr lang="en-US" dirty="0" smtClean="0">
                <a:hlinkClick r:id="rId2"/>
              </a:rPr>
              <a:t>navsafety@nga.mil</a:t>
            </a:r>
            <a:endParaRPr lang="en-US" dirty="0" smtClean="0"/>
          </a:p>
          <a:p>
            <a:r>
              <a:rPr lang="en-US" dirty="0" smtClean="0"/>
              <a:t>Promulgated 4 NAVAREA warnings</a:t>
            </a:r>
            <a:endParaRPr lang="en-US" dirty="0"/>
          </a:p>
          <a:p>
            <a:r>
              <a:rPr lang="en-US" dirty="0" smtClean="0"/>
              <a:t>4 warnings currently in force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sz="4000" b="1" dirty="0" smtClean="0"/>
          </a:p>
          <a:p>
            <a:endParaRPr lang="en-US" b="1" dirty="0" smtClean="0"/>
          </a:p>
          <a:p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2842" y="3200400"/>
            <a:ext cx="3164758" cy="361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14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Jamaica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93737" y="1874838"/>
            <a:ext cx="7754112" cy="3416320"/>
          </a:xfrm>
        </p:spPr>
        <p:txBody>
          <a:bodyPr/>
          <a:lstStyle/>
          <a:p>
            <a:r>
              <a:rPr lang="en-US" dirty="0" smtClean="0"/>
              <a:t>Sent </a:t>
            </a:r>
            <a:r>
              <a:rPr lang="en-US" dirty="0"/>
              <a:t>3</a:t>
            </a:r>
            <a:r>
              <a:rPr lang="en-US" dirty="0" smtClean="0"/>
              <a:t> MSI reports </a:t>
            </a:r>
            <a:r>
              <a:rPr lang="en-US" dirty="0"/>
              <a:t>to </a:t>
            </a:r>
            <a:r>
              <a:rPr lang="en-US" dirty="0" smtClean="0">
                <a:hlinkClick r:id="rId2"/>
              </a:rPr>
              <a:t>navsafety@nga.mil</a:t>
            </a:r>
            <a:endParaRPr lang="en-US" dirty="0" smtClean="0"/>
          </a:p>
          <a:p>
            <a:r>
              <a:rPr lang="en-US" dirty="0" smtClean="0"/>
              <a:t>Promulgated </a:t>
            </a:r>
            <a:r>
              <a:rPr lang="en-US" dirty="0"/>
              <a:t>1</a:t>
            </a:r>
            <a:r>
              <a:rPr lang="en-US" dirty="0" smtClean="0"/>
              <a:t> NAVAREA warning</a:t>
            </a:r>
            <a:endParaRPr lang="en-US" dirty="0"/>
          </a:p>
          <a:p>
            <a:r>
              <a:rPr lang="en-US" dirty="0"/>
              <a:t>1</a:t>
            </a:r>
            <a:r>
              <a:rPr lang="en-US" dirty="0" smtClean="0"/>
              <a:t> warning currently in force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sz="4000" b="1" dirty="0" smtClean="0"/>
          </a:p>
          <a:p>
            <a:endParaRPr lang="en-US" b="1" dirty="0" smtClean="0"/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193" y="3173981"/>
            <a:ext cx="6807200" cy="358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67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Martinique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93737" y="1874838"/>
            <a:ext cx="7754112" cy="3416320"/>
          </a:xfrm>
        </p:spPr>
        <p:txBody>
          <a:bodyPr/>
          <a:lstStyle/>
          <a:p>
            <a:r>
              <a:rPr lang="en-US" dirty="0" smtClean="0"/>
              <a:t>Sent 34 </a:t>
            </a:r>
            <a:r>
              <a:rPr lang="en-US" dirty="0" err="1" smtClean="0"/>
              <a:t>MSI</a:t>
            </a:r>
            <a:r>
              <a:rPr lang="en-US" dirty="0" smtClean="0"/>
              <a:t> reports </a:t>
            </a:r>
            <a:r>
              <a:rPr lang="en-US" dirty="0"/>
              <a:t>to </a:t>
            </a:r>
            <a:r>
              <a:rPr lang="en-US" dirty="0" smtClean="0">
                <a:hlinkClick r:id="rId2"/>
              </a:rPr>
              <a:t>navsafety@nga.mil</a:t>
            </a:r>
            <a:endParaRPr lang="en-US" dirty="0" smtClean="0"/>
          </a:p>
          <a:p>
            <a:r>
              <a:rPr lang="en-US" dirty="0" smtClean="0"/>
              <a:t>Promulgated 18 NAVAREA warnings</a:t>
            </a:r>
            <a:endParaRPr lang="en-US" dirty="0"/>
          </a:p>
          <a:p>
            <a:r>
              <a:rPr lang="en-US" dirty="0"/>
              <a:t>3</a:t>
            </a:r>
            <a:r>
              <a:rPr lang="en-US" dirty="0" smtClean="0"/>
              <a:t> warnings currently in force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sz="4000" b="1" dirty="0" smtClean="0"/>
          </a:p>
          <a:p>
            <a:endParaRPr lang="en-US" b="1" dirty="0" smtClean="0"/>
          </a:p>
          <a:p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7545" y="3196667"/>
            <a:ext cx="4053388" cy="358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45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Mexico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93737" y="1874838"/>
            <a:ext cx="7754112" cy="3416320"/>
          </a:xfrm>
        </p:spPr>
        <p:txBody>
          <a:bodyPr/>
          <a:lstStyle/>
          <a:p>
            <a:r>
              <a:rPr lang="en-US" dirty="0" smtClean="0"/>
              <a:t>Sent 172 MSI reports </a:t>
            </a:r>
            <a:r>
              <a:rPr lang="en-US" dirty="0"/>
              <a:t>to </a:t>
            </a:r>
            <a:r>
              <a:rPr lang="en-US" dirty="0" smtClean="0">
                <a:hlinkClick r:id="rId2"/>
              </a:rPr>
              <a:t>navsafety@nga.mil</a:t>
            </a:r>
            <a:endParaRPr lang="en-US" dirty="0" smtClean="0"/>
          </a:p>
          <a:p>
            <a:r>
              <a:rPr lang="en-US" dirty="0" smtClean="0"/>
              <a:t>Promulgated 91 NAVAREA warnings</a:t>
            </a:r>
            <a:endParaRPr lang="en-US" dirty="0"/>
          </a:p>
          <a:p>
            <a:r>
              <a:rPr lang="en-US" dirty="0" smtClean="0"/>
              <a:t>11 warnings currently in force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sz="4000" b="1" dirty="0" smtClean="0"/>
          </a:p>
          <a:p>
            <a:endParaRPr lang="en-US" b="1" dirty="0" smtClean="0"/>
          </a:p>
          <a:p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1067" y="3203479"/>
            <a:ext cx="5892799" cy="365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56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927100"/>
            <a:ext cx="8458200" cy="100965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/>
              <a:t>WWNWS-SC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36" y="1854773"/>
            <a:ext cx="8805264" cy="5093168"/>
          </a:xfrm>
        </p:spPr>
        <p:txBody>
          <a:bodyPr/>
          <a:lstStyle/>
          <a:p>
            <a:pPr eaLnBrk="1" hangingPunct="1"/>
            <a:r>
              <a:rPr lang="en-US" altLang="en-US" sz="2200" b="1" dirty="0" smtClean="0"/>
              <a:t>Established 1973</a:t>
            </a:r>
          </a:p>
          <a:p>
            <a:pPr eaLnBrk="1" hangingPunct="1"/>
            <a:r>
              <a:rPr lang="en-US" altLang="en-US" sz="2200" b="1" dirty="0" smtClean="0"/>
              <a:t>Monitors and guides the WWNWS</a:t>
            </a:r>
          </a:p>
          <a:p>
            <a:pPr eaLnBrk="1" hangingPunct="1"/>
            <a:r>
              <a:rPr lang="en-US" altLang="en-US" sz="2200" b="1" dirty="0" smtClean="0"/>
              <a:t>Provides guidance to IHO Member States to further evolution of  WWNWS</a:t>
            </a:r>
          </a:p>
          <a:p>
            <a:pPr eaLnBrk="1" hangingPunct="1"/>
            <a:r>
              <a:rPr lang="en-US" altLang="en-US" sz="2200" b="1" dirty="0" smtClean="0"/>
              <a:t>International cooperation with IMO, WMO, IMSO, IALA</a:t>
            </a:r>
          </a:p>
          <a:p>
            <a:pPr lvl="1" eaLnBrk="1" hangingPunct="1"/>
            <a:r>
              <a:rPr lang="en-US" altLang="en-US" sz="2200" b="1" dirty="0" smtClean="0"/>
              <a:t>Chairman represents IHO for relevant IMO Committees.  </a:t>
            </a:r>
          </a:p>
          <a:p>
            <a:pPr eaLnBrk="1" hangingPunct="1"/>
            <a:r>
              <a:rPr lang="en-US" altLang="en-US" sz="2200" b="1" dirty="0" smtClean="0"/>
              <a:t>Capacity Building Assistance</a:t>
            </a:r>
          </a:p>
          <a:p>
            <a:pPr lvl="1" eaLnBrk="1" hangingPunct="1"/>
            <a:r>
              <a:rPr lang="en-US" altLang="en-US" sz="2200" b="1" dirty="0" smtClean="0"/>
              <a:t>Rep Regional Hydrographic Commission Conferences </a:t>
            </a:r>
          </a:p>
          <a:p>
            <a:pPr lvl="1" eaLnBrk="1" hangingPunct="1"/>
            <a:r>
              <a:rPr lang="en-US" altLang="en-US" sz="2200" b="1" dirty="0" smtClean="0"/>
              <a:t>MSI Training</a:t>
            </a:r>
          </a:p>
          <a:p>
            <a:pPr eaLnBrk="1" hangingPunct="1"/>
            <a:r>
              <a:rPr lang="en-US" altLang="en-US" sz="2200" b="1" dirty="0" smtClean="0">
                <a:cs typeface="Times New Roman" panose="02020603050405020304" pitchFamily="18" charset="0"/>
              </a:rPr>
              <a:t>Commission Membership – 40 plus IHO Member States plus IMO, WMO, IMSO and Inmarsat</a:t>
            </a:r>
          </a:p>
          <a:p>
            <a:pPr marL="0" indent="0" eaLnBrk="1" hangingPunct="1">
              <a:buNone/>
            </a:pPr>
            <a:endParaRPr lang="en-US" altLang="en-US" sz="2400" b="1" dirty="0" smtClean="0"/>
          </a:p>
          <a:p>
            <a:pPr eaLnBrk="1" hangingPunct="1"/>
            <a:endParaRPr lang="en-US" altLang="en-US" sz="2800" b="1" dirty="0" smtClean="0"/>
          </a:p>
          <a:p>
            <a:pPr eaLnBrk="1" hangingPunct="1"/>
            <a:endParaRPr lang="en-US" altLang="en-US" sz="2800" dirty="0" smtClean="0"/>
          </a:p>
        </p:txBody>
      </p:sp>
      <p:pic>
        <p:nvPicPr>
          <p:cNvPr id="7173" name="Picture 4" descr="Iho_coul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842D6"/>
              </a:clrFrom>
              <a:clrTo>
                <a:srgbClr val="0842D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927100"/>
            <a:ext cx="1506537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33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6904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Panama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93737" y="1874838"/>
            <a:ext cx="7754112" cy="3416320"/>
          </a:xfrm>
        </p:spPr>
        <p:txBody>
          <a:bodyPr/>
          <a:lstStyle/>
          <a:p>
            <a:r>
              <a:rPr lang="en-US" dirty="0" smtClean="0"/>
              <a:t>Sent 35 MSI reports </a:t>
            </a:r>
            <a:r>
              <a:rPr lang="en-US" dirty="0"/>
              <a:t>to </a:t>
            </a:r>
            <a:r>
              <a:rPr lang="en-US" dirty="0" smtClean="0">
                <a:hlinkClick r:id="rId2"/>
              </a:rPr>
              <a:t>navsafety@nga.mil</a:t>
            </a:r>
            <a:endParaRPr lang="en-US" dirty="0" smtClean="0"/>
          </a:p>
          <a:p>
            <a:r>
              <a:rPr lang="en-US" dirty="0" smtClean="0"/>
              <a:t>Promulgated 35 NAVAREA warnings</a:t>
            </a:r>
            <a:endParaRPr lang="en-US" dirty="0"/>
          </a:p>
          <a:p>
            <a:r>
              <a:rPr lang="en-US" dirty="0" smtClean="0"/>
              <a:t>3 warnings currently in force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sz="4000" b="1" dirty="0" smtClean="0"/>
          </a:p>
          <a:p>
            <a:endParaRPr lang="en-US" b="1" dirty="0" smtClean="0"/>
          </a:p>
          <a:p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0533" y="3149599"/>
            <a:ext cx="5037666" cy="364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32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01675" y="1082358"/>
            <a:ext cx="7764463" cy="646331"/>
          </a:xfrm>
        </p:spPr>
        <p:txBody>
          <a:bodyPr/>
          <a:lstStyle/>
          <a:p>
            <a:r>
              <a:rPr lang="en-US" dirty="0" smtClean="0"/>
              <a:t>Saint Vincent and the Grenadines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93737" y="1874838"/>
            <a:ext cx="7754112" cy="3416320"/>
          </a:xfrm>
        </p:spPr>
        <p:txBody>
          <a:bodyPr/>
          <a:lstStyle/>
          <a:p>
            <a:r>
              <a:rPr lang="en-US" dirty="0" smtClean="0"/>
              <a:t>Sent </a:t>
            </a:r>
            <a:r>
              <a:rPr lang="en-US" dirty="0"/>
              <a:t>1</a:t>
            </a:r>
            <a:r>
              <a:rPr lang="en-US" dirty="0" smtClean="0"/>
              <a:t> MSI reports </a:t>
            </a:r>
            <a:r>
              <a:rPr lang="en-US" dirty="0"/>
              <a:t>to </a:t>
            </a:r>
            <a:r>
              <a:rPr lang="en-US" dirty="0" smtClean="0">
                <a:hlinkClick r:id="rId2"/>
              </a:rPr>
              <a:t>navsafety@nga.mil</a:t>
            </a:r>
            <a:endParaRPr lang="en-US" dirty="0" smtClean="0"/>
          </a:p>
          <a:p>
            <a:r>
              <a:rPr lang="en-US" dirty="0" smtClean="0"/>
              <a:t>Promulgated 1 NAVAREA warning</a:t>
            </a:r>
            <a:endParaRPr lang="en-US" dirty="0"/>
          </a:p>
          <a:p>
            <a:r>
              <a:rPr lang="en-US" dirty="0"/>
              <a:t>1</a:t>
            </a:r>
            <a:r>
              <a:rPr lang="en-US" dirty="0" smtClean="0"/>
              <a:t> warning currently in force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4000" b="1" dirty="0" smtClean="0"/>
          </a:p>
          <a:p>
            <a:endParaRPr lang="en-US" b="1" dirty="0" smtClean="0"/>
          </a:p>
          <a:p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0667" y="3183467"/>
            <a:ext cx="4123266" cy="367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0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01675" y="1082358"/>
            <a:ext cx="7764463" cy="646331"/>
          </a:xfrm>
        </p:spPr>
        <p:txBody>
          <a:bodyPr/>
          <a:lstStyle/>
          <a:p>
            <a:r>
              <a:rPr lang="en-US" dirty="0" smtClean="0"/>
              <a:t>Suriname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93737" y="1874838"/>
            <a:ext cx="7754112" cy="3416320"/>
          </a:xfrm>
        </p:spPr>
        <p:txBody>
          <a:bodyPr/>
          <a:lstStyle/>
          <a:p>
            <a:r>
              <a:rPr lang="en-US" dirty="0" smtClean="0"/>
              <a:t>Sent 12 MSI reports </a:t>
            </a:r>
            <a:r>
              <a:rPr lang="en-US" dirty="0"/>
              <a:t>to </a:t>
            </a:r>
            <a:r>
              <a:rPr lang="en-US" dirty="0" smtClean="0">
                <a:hlinkClick r:id="rId2"/>
              </a:rPr>
              <a:t>navsafety@nga.mil</a:t>
            </a:r>
            <a:endParaRPr lang="en-US" dirty="0" smtClean="0"/>
          </a:p>
          <a:p>
            <a:r>
              <a:rPr lang="en-US" dirty="0" smtClean="0"/>
              <a:t>Promulgated 10 NAVAREA warnings</a:t>
            </a:r>
            <a:endParaRPr lang="en-US" dirty="0"/>
          </a:p>
          <a:p>
            <a:r>
              <a:rPr lang="en-US" dirty="0" smtClean="0"/>
              <a:t>2 warnings currently in force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sz="4000" b="1" dirty="0" smtClean="0"/>
          </a:p>
          <a:p>
            <a:endParaRPr lang="en-US" b="1" dirty="0" smtClean="0"/>
          </a:p>
          <a:p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2759" y="3151442"/>
            <a:ext cx="4936067" cy="356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04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01675" y="1082358"/>
            <a:ext cx="7764463" cy="646331"/>
          </a:xfrm>
        </p:spPr>
        <p:txBody>
          <a:bodyPr/>
          <a:lstStyle/>
          <a:p>
            <a:r>
              <a:rPr lang="en-US" dirty="0" smtClean="0"/>
              <a:t>Trinidad and Tobago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93737" y="1874838"/>
            <a:ext cx="7754112" cy="3416320"/>
          </a:xfrm>
        </p:spPr>
        <p:txBody>
          <a:bodyPr/>
          <a:lstStyle/>
          <a:p>
            <a:r>
              <a:rPr lang="en-US" dirty="0" smtClean="0"/>
              <a:t>Sent 73 MSI reports </a:t>
            </a:r>
            <a:r>
              <a:rPr lang="en-US" dirty="0"/>
              <a:t>to </a:t>
            </a:r>
            <a:r>
              <a:rPr lang="en-US" dirty="0" smtClean="0">
                <a:hlinkClick r:id="rId2"/>
              </a:rPr>
              <a:t>navsafety@nga.mil</a:t>
            </a:r>
            <a:endParaRPr lang="en-US" dirty="0" smtClean="0"/>
          </a:p>
          <a:p>
            <a:r>
              <a:rPr lang="en-US" dirty="0" smtClean="0"/>
              <a:t>Promulgated 29 NAVAREA warnings</a:t>
            </a:r>
            <a:endParaRPr lang="en-US" dirty="0"/>
          </a:p>
          <a:p>
            <a:r>
              <a:rPr lang="en-US" dirty="0"/>
              <a:t>6</a:t>
            </a:r>
            <a:r>
              <a:rPr lang="en-US" dirty="0" smtClean="0"/>
              <a:t> warnings currently in force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sz="4000" b="1" dirty="0" smtClean="0"/>
          </a:p>
          <a:p>
            <a:endParaRPr lang="en-US" b="1" dirty="0" smtClean="0"/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6133" y="3198921"/>
            <a:ext cx="4292600" cy="362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6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01675" y="1082358"/>
            <a:ext cx="7764463" cy="646331"/>
          </a:xfrm>
        </p:spPr>
        <p:txBody>
          <a:bodyPr/>
          <a:lstStyle/>
          <a:p>
            <a:r>
              <a:rPr lang="en-US" dirty="0" smtClean="0"/>
              <a:t>Venezuela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93737" y="1874838"/>
            <a:ext cx="7754112" cy="3416320"/>
          </a:xfrm>
        </p:spPr>
        <p:txBody>
          <a:bodyPr/>
          <a:lstStyle/>
          <a:p>
            <a:r>
              <a:rPr lang="en-US" dirty="0" smtClean="0"/>
              <a:t>Sent 38 MSI reports </a:t>
            </a:r>
            <a:r>
              <a:rPr lang="en-US" dirty="0"/>
              <a:t>to </a:t>
            </a:r>
            <a:r>
              <a:rPr lang="en-US" dirty="0" smtClean="0">
                <a:hlinkClick r:id="rId2"/>
              </a:rPr>
              <a:t>navsafety@nga.mil</a:t>
            </a:r>
            <a:endParaRPr lang="en-US" dirty="0" smtClean="0"/>
          </a:p>
          <a:p>
            <a:r>
              <a:rPr lang="en-US" dirty="0" smtClean="0"/>
              <a:t>Promulgated 13 NAVAREA warnings</a:t>
            </a:r>
            <a:endParaRPr lang="en-US" dirty="0"/>
          </a:p>
          <a:p>
            <a:r>
              <a:rPr lang="en-US" dirty="0" smtClean="0"/>
              <a:t>7 warnings currently in force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sz="4000" b="1" dirty="0" smtClean="0"/>
          </a:p>
          <a:p>
            <a:endParaRPr lang="en-US" b="1" dirty="0" smtClean="0"/>
          </a:p>
          <a:p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1333" y="3180476"/>
            <a:ext cx="4736523" cy="360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07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01675" y="1082358"/>
            <a:ext cx="7764463" cy="1200329"/>
          </a:xfrm>
        </p:spPr>
        <p:txBody>
          <a:bodyPr/>
          <a:lstStyle/>
          <a:p>
            <a:r>
              <a:rPr lang="en-US" dirty="0" smtClean="0"/>
              <a:t>National Coordinators in</a:t>
            </a:r>
            <a:br>
              <a:rPr lang="en-US" dirty="0" smtClean="0"/>
            </a:br>
            <a:r>
              <a:rPr lang="en-US" dirty="0" smtClean="0"/>
              <a:t>NAVAREA IV and XII</a:t>
            </a:r>
            <a:endParaRPr lang="en-US" dirty="0"/>
          </a:p>
        </p:txBody>
      </p:sp>
      <p:sp>
        <p:nvSpPr>
          <p:cNvPr id="4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701675" y="2282687"/>
            <a:ext cx="8272463" cy="4228850"/>
          </a:xfrm>
        </p:spPr>
        <p:txBody>
          <a:bodyPr/>
          <a:lstStyle/>
          <a:p>
            <a:r>
              <a:rPr lang="en-US" dirty="0" smtClean="0"/>
              <a:t>Send MSI to NAVAREA IV/XII and we will disseminate a navigational warning for your waters….</a:t>
            </a:r>
          </a:p>
          <a:p>
            <a:r>
              <a:rPr lang="en-US" b="1" u="sng" dirty="0" smtClean="0"/>
              <a:t>AT NO COST TO YOU !!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Mariners will be able download your warning as a text file </a:t>
            </a:r>
            <a:r>
              <a:rPr lang="en-US" b="1" dirty="0"/>
              <a:t>or as a Google Earth KMZ </a:t>
            </a:r>
            <a:r>
              <a:rPr lang="en-US" b="1" dirty="0" smtClean="0"/>
              <a:t>from the                 Maritime Safety Information website!</a:t>
            </a:r>
            <a:endParaRPr lang="en-US" b="1" dirty="0" smtClean="0">
              <a:hlinkClick r:id="rId2"/>
            </a:endParaRPr>
          </a:p>
          <a:p>
            <a:r>
              <a:rPr lang="en-US" b="1" dirty="0" smtClean="0">
                <a:hlinkClick r:id="rId2"/>
              </a:rPr>
              <a:t>http</a:t>
            </a:r>
            <a:r>
              <a:rPr lang="en-US" b="1" dirty="0">
                <a:hlinkClick r:id="rId3"/>
              </a:rPr>
              <a:t>://msi.nga.mil/NGAPortal/</a:t>
            </a:r>
            <a:r>
              <a:rPr lang="en-US" b="1" dirty="0" smtClean="0">
                <a:hlinkClick r:id="rId3"/>
              </a:rPr>
              <a:t>MSI.portal</a:t>
            </a:r>
            <a:endParaRPr lang="en-US" b="1" dirty="0"/>
          </a:p>
          <a:p>
            <a:pPr lvl="1"/>
            <a:r>
              <a:rPr lang="en-US" b="1" dirty="0" smtClean="0"/>
              <a:t>Select the Broadcast Warnings link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83731" y="3697607"/>
            <a:ext cx="4753429" cy="646331"/>
          </a:xfrm>
          <a:prstGeom prst="rect">
            <a:avLst/>
          </a:prstGeom>
          <a:solidFill>
            <a:srgbClr val="0066FF">
              <a:alpha val="35686"/>
            </a:srgb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navsafety@nga.mil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969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01675" y="1082358"/>
            <a:ext cx="7764463" cy="1754326"/>
          </a:xfrm>
        </p:spPr>
        <p:txBody>
          <a:bodyPr/>
          <a:lstStyle/>
          <a:p>
            <a:r>
              <a:rPr lang="en-US" dirty="0" smtClean="0"/>
              <a:t>NAVAREA IV/XII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Thank you for your support!!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820208" y="2777067"/>
            <a:ext cx="7256991" cy="3860637"/>
            <a:chOff x="1760561" y="3408839"/>
            <a:chExt cx="5931405" cy="3251268"/>
          </a:xfrm>
        </p:grpSpPr>
        <p:pic>
          <p:nvPicPr>
            <p:cNvPr id="7" name="Picture 2" descr="W:\Photos\NAVAREA_US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0561" y="3408839"/>
              <a:ext cx="5931405" cy="325126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146660" y="5034473"/>
              <a:ext cx="74892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/>
                <a:t>XII</a:t>
              </a:r>
              <a:endParaRPr lang="en-US" sz="36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670057" y="4725679"/>
              <a:ext cx="6206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/>
                <a:t>IV</a:t>
              </a:r>
              <a:endParaRPr lang="en-US" sz="3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1787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440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en-US" sz="3200" b="1" dirty="0" smtClean="0">
                <a:latin typeface="Helvetica LT Std" pitchFamily="34" charset="0"/>
              </a:rPr>
              <a:t>World-Wide Navigational Warning Service</a:t>
            </a:r>
            <a:br>
              <a:rPr lang="en-US" sz="3200" b="1" dirty="0" smtClean="0">
                <a:latin typeface="Helvetica LT Std" pitchFamily="34" charset="0"/>
              </a:rPr>
            </a:br>
            <a:r>
              <a:rPr lang="en-US" sz="3200" b="1" dirty="0" smtClean="0">
                <a:latin typeface="Helvetica LT Std" pitchFamily="34" charset="0"/>
              </a:rPr>
              <a:t>NAVAREAs</a:t>
            </a:r>
            <a:endParaRPr lang="en-US" sz="3200" b="1" dirty="0" smtClean="0"/>
          </a:p>
        </p:txBody>
      </p:sp>
      <p:pic>
        <p:nvPicPr>
          <p:cNvPr id="2050" name="Picture 2" descr="\\titanium\office\office12\Global_Navigation\Maritime_Domain\Maritime_Domain\Desk_Side_briefings\SHG Briefs\WWNWS\navare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764" y="1995487"/>
            <a:ext cx="7620000" cy="4528882"/>
          </a:xfrm>
          <a:prstGeom prst="rect">
            <a:avLst/>
          </a:prstGeom>
          <a:noFill/>
        </p:spPr>
      </p:pic>
      <p:pic>
        <p:nvPicPr>
          <p:cNvPr id="8" name="Picture 3" descr="Iho_coul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842D6"/>
              </a:clrFrom>
              <a:clrTo>
                <a:srgbClr val="0842D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1447800"/>
            <a:ext cx="466236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Untitled-1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1447800"/>
            <a:ext cx="599366" cy="52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06941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98500" y="932656"/>
            <a:ext cx="7772400" cy="367884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Definitions </a:t>
            </a:r>
          </a:p>
        </p:txBody>
      </p:sp>
      <p:sp>
        <p:nvSpPr>
          <p:cNvPr id="8196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96850" y="1787525"/>
            <a:ext cx="8274050" cy="43465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dirty="0" smtClean="0">
                <a:solidFill>
                  <a:srgbClr val="000000"/>
                </a:solidFill>
              </a:rPr>
              <a:t>NAVAREA:</a:t>
            </a:r>
            <a:r>
              <a:rPr lang="en-US" altLang="en-US" sz="2400" dirty="0" smtClean="0">
                <a:solidFill>
                  <a:srgbClr val="000000"/>
                </a:solidFill>
              </a:rPr>
              <a:t> </a:t>
            </a:r>
            <a:r>
              <a:rPr lang="en-US" altLang="en-US" sz="2400" dirty="0">
                <a:solidFill>
                  <a:srgbClr val="000000"/>
                </a:solidFill>
              </a:rPr>
              <a:t>A geographical sea area established for the purpose of </a:t>
            </a:r>
            <a:r>
              <a:rPr lang="en-US" altLang="en-US" sz="2400" dirty="0" smtClean="0">
                <a:solidFill>
                  <a:srgbClr val="000000"/>
                </a:solidFill>
              </a:rPr>
              <a:t>coordinating </a:t>
            </a:r>
            <a:r>
              <a:rPr lang="en-US" altLang="en-US" sz="2400" dirty="0">
                <a:solidFill>
                  <a:srgbClr val="000000"/>
                </a:solidFill>
              </a:rPr>
              <a:t>the </a:t>
            </a:r>
            <a:r>
              <a:rPr lang="en-US" altLang="en-US" sz="2400" dirty="0" smtClean="0">
                <a:solidFill>
                  <a:srgbClr val="000000"/>
                </a:solidFill>
              </a:rPr>
              <a:t>broadcast </a:t>
            </a:r>
            <a:r>
              <a:rPr lang="en-US" altLang="en-US" sz="2400" dirty="0">
                <a:solidFill>
                  <a:srgbClr val="000000"/>
                </a:solidFill>
              </a:rPr>
              <a:t>of </a:t>
            </a:r>
            <a:r>
              <a:rPr lang="en-US" altLang="en-US" sz="2400" dirty="0" smtClean="0">
                <a:solidFill>
                  <a:srgbClr val="000000"/>
                </a:solidFill>
              </a:rPr>
              <a:t>navigational </a:t>
            </a:r>
            <a:r>
              <a:rPr lang="en-US" altLang="en-US" sz="2400" dirty="0">
                <a:solidFill>
                  <a:srgbClr val="000000"/>
                </a:solidFill>
              </a:rPr>
              <a:t>warnings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 smtClean="0">
                <a:solidFill>
                  <a:srgbClr val="000000"/>
                </a:solidFill>
              </a:rPr>
              <a:t>NAVAREA COORDINATOR:</a:t>
            </a:r>
            <a:r>
              <a:rPr lang="en-US" altLang="en-US" sz="2400" dirty="0" smtClean="0">
                <a:solidFill>
                  <a:srgbClr val="000000"/>
                </a:solidFill>
              </a:rPr>
              <a:t> The authority charged with coordinating, collating and issuing navigational warnings for a designated NAVAREA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 smtClean="0">
                <a:solidFill>
                  <a:srgbClr val="000000"/>
                </a:solidFill>
              </a:rPr>
              <a:t>NATIONAL COORDINATOR:</a:t>
            </a:r>
            <a:r>
              <a:rPr lang="en-US" altLang="en-US" sz="2400" dirty="0" smtClean="0">
                <a:solidFill>
                  <a:srgbClr val="000000"/>
                </a:solidFill>
              </a:rPr>
              <a:t> The national authority charged with collating and issuing coastal warnings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dirty="0" smtClean="0">
                <a:solidFill>
                  <a:srgbClr val="000000"/>
                </a:solidFill>
              </a:rPr>
              <a:t>    within a 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>
              <a:solidFill>
                <a:srgbClr val="000000"/>
              </a:solidFill>
            </a:endParaRPr>
          </a:p>
        </p:txBody>
      </p:sp>
      <p:pic>
        <p:nvPicPr>
          <p:cNvPr id="8197" name="Picture 1030" descr="iho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7150" y="4743072"/>
            <a:ext cx="1466850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441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120" y="1641582"/>
            <a:ext cx="2743200" cy="1666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0" y="5456115"/>
            <a:ext cx="3276600" cy="1400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8498" y="4819673"/>
            <a:ext cx="2419350" cy="20101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3386" y="979600"/>
            <a:ext cx="7764463" cy="646331"/>
          </a:xfrm>
        </p:spPr>
        <p:txBody>
          <a:bodyPr/>
          <a:lstStyle/>
          <a:p>
            <a:r>
              <a:rPr lang="en-US" dirty="0" smtClean="0"/>
              <a:t>Navigational  Warnings</a:t>
            </a:r>
            <a:endParaRPr lang="en-US" dirty="0"/>
          </a:p>
        </p:txBody>
      </p:sp>
      <p:sp>
        <p:nvSpPr>
          <p:cNvPr id="14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93737" y="1874838"/>
            <a:ext cx="7754112" cy="904863"/>
          </a:xfrm>
        </p:spPr>
        <p:txBody>
          <a:bodyPr/>
          <a:lstStyle/>
          <a:p>
            <a:endParaRPr lang="en-US" b="1" dirty="0" smtClean="0"/>
          </a:p>
          <a:p>
            <a:endParaRPr lang="en-US" b="1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7" y="3038081"/>
            <a:ext cx="2006600" cy="26724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6404" y="5452518"/>
            <a:ext cx="2822121" cy="13606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120" y="5440130"/>
            <a:ext cx="2112944" cy="14086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1324" y="3080210"/>
            <a:ext cx="1132114" cy="8050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7477" y="1560349"/>
            <a:ext cx="3017467" cy="2193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1602" y="4373880"/>
            <a:ext cx="2612397" cy="13148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616" y="1288482"/>
            <a:ext cx="1980090" cy="2019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2137" y="3617584"/>
            <a:ext cx="2838191" cy="18921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8215" y="3749900"/>
            <a:ext cx="1817914" cy="10697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1375" y="3309580"/>
            <a:ext cx="1655818" cy="12969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4643" y="2891917"/>
            <a:ext cx="2514600" cy="1819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8681" y="1556255"/>
            <a:ext cx="2363025" cy="15765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7455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76225" y="1874838"/>
            <a:ext cx="8181975" cy="1471172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 smtClean="0"/>
              <a:t>Endeavour </a:t>
            </a:r>
            <a:r>
              <a:rPr lang="en-US" sz="2800" b="1" dirty="0"/>
              <a:t>to be informed of all events that could significantly affect the safety of</a:t>
            </a:r>
          </a:p>
          <a:p>
            <a:pPr marL="0" indent="0" algn="ctr">
              <a:buNone/>
            </a:pPr>
            <a:r>
              <a:rPr lang="en-US" sz="2800" b="1" dirty="0"/>
              <a:t>navigation within the </a:t>
            </a:r>
            <a:r>
              <a:rPr lang="en-US" sz="2800" b="1" dirty="0" smtClean="0"/>
              <a:t>NAVAREA</a:t>
            </a:r>
            <a:endParaRPr lang="en-US" sz="2800" b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1" y="1082358"/>
            <a:ext cx="8008938" cy="646331"/>
          </a:xfrm>
        </p:spPr>
        <p:txBody>
          <a:bodyPr/>
          <a:lstStyle/>
          <a:p>
            <a:r>
              <a:rPr lang="en-US" dirty="0" smtClean="0"/>
              <a:t>NAVAREA IV/XII Coordinator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487601" y="3408839"/>
            <a:ext cx="5931405" cy="3251268"/>
            <a:chOff x="1760561" y="3408839"/>
            <a:chExt cx="5931405" cy="3251268"/>
          </a:xfrm>
        </p:grpSpPr>
        <p:pic>
          <p:nvPicPr>
            <p:cNvPr id="1026" name="Picture 2" descr="W:\Photos\NAVAREA_US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0561" y="3408839"/>
              <a:ext cx="5931405" cy="32512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146660" y="5034473"/>
              <a:ext cx="74892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/>
                <a:t>XII</a:t>
              </a:r>
              <a:endParaRPr lang="en-US" sz="36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670057" y="4725679"/>
              <a:ext cx="6206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/>
                <a:t>IV</a:t>
              </a:r>
              <a:endParaRPr lang="en-US" sz="3600" b="1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99572" y="5914570"/>
            <a:ext cx="4145336" cy="646331"/>
          </a:xfrm>
          <a:prstGeom prst="rect">
            <a:avLst/>
          </a:prstGeom>
          <a:solidFill>
            <a:srgbClr val="000090">
              <a:alpha val="71000"/>
            </a:srgbClr>
          </a:solidFill>
          <a:effectLst>
            <a:outerShdw blurRad="114300" dist="1524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IMO Resolution A.706(17)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fr-FR" b="1" dirty="0">
                <a:solidFill>
                  <a:schemeClr val="bg1"/>
                </a:solidFill>
              </a:rPr>
              <a:t>MSC.1/Circ.1288/Rev.1 24 </a:t>
            </a:r>
            <a:r>
              <a:rPr lang="fr-FR" b="1" dirty="0" err="1">
                <a:solidFill>
                  <a:schemeClr val="bg1"/>
                </a:solidFill>
              </a:rPr>
              <a:t>June</a:t>
            </a:r>
            <a:r>
              <a:rPr lang="fr-FR" b="1" dirty="0">
                <a:solidFill>
                  <a:schemeClr val="bg1"/>
                </a:solidFill>
              </a:rPr>
              <a:t> 2013 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63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76225" y="1874838"/>
            <a:ext cx="8181975" cy="2505301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 smtClean="0"/>
              <a:t>Assess </a:t>
            </a:r>
            <a:r>
              <a:rPr lang="en-US" sz="2800" b="1" dirty="0"/>
              <a:t>all information immediately upon receipt in the light of expert knowledge for</a:t>
            </a:r>
          </a:p>
          <a:p>
            <a:pPr marL="0" indent="0" algn="ctr">
              <a:buNone/>
            </a:pPr>
            <a:r>
              <a:rPr lang="en-US" sz="2800" b="1" dirty="0"/>
              <a:t>relevance to navigation in the NAVAREA</a:t>
            </a:r>
            <a:r>
              <a:rPr lang="en-US" sz="2800" b="1" dirty="0" smtClean="0"/>
              <a:t>;</a:t>
            </a:r>
          </a:p>
          <a:p>
            <a:pPr marL="0" indent="0" algn="ctr">
              <a:buNone/>
            </a:pPr>
            <a:r>
              <a:rPr lang="en-US" sz="2800" b="1" u="sng" dirty="0" smtClean="0">
                <a:solidFill>
                  <a:srgbClr val="FF0000"/>
                </a:solidFill>
              </a:rPr>
              <a:t>Select </a:t>
            </a:r>
            <a:r>
              <a:rPr lang="en-US" sz="2800" b="1" u="sng" dirty="0">
                <a:solidFill>
                  <a:srgbClr val="FF0000"/>
                </a:solidFill>
              </a:rPr>
              <a:t>information for broadcast</a:t>
            </a:r>
          </a:p>
          <a:p>
            <a:pPr marL="0" indent="0" algn="ctr">
              <a:buNone/>
            </a:pPr>
            <a:endParaRPr lang="en-US" sz="2800" b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6225" y="1055668"/>
            <a:ext cx="8181975" cy="646331"/>
          </a:xfrm>
        </p:spPr>
        <p:txBody>
          <a:bodyPr/>
          <a:lstStyle/>
          <a:p>
            <a:r>
              <a:rPr lang="en-US" dirty="0" smtClean="0"/>
              <a:t>NAVAREA IV/XII Coordinator (cont.)</a:t>
            </a:r>
            <a:endParaRPr lang="en-US" dirty="0"/>
          </a:p>
        </p:txBody>
      </p:sp>
      <p:pic>
        <p:nvPicPr>
          <p:cNvPr id="8" name="Picture 4" descr="mcgship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7444" y="4975808"/>
            <a:ext cx="1793453" cy="15265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gunex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0325" y="5432919"/>
            <a:ext cx="1336796" cy="9150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3" descr="NOAA image of a Deep-ocean Assessment and Reporting of Tsunamis (DART) buoy being deployed in the Pacific Ocean from the NOAA ship Ronald H. Brown in October 1999.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2361" y="5199309"/>
            <a:ext cx="800569" cy="1371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H:\Pictures\Somali_Pirates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6548" y="5491410"/>
            <a:ext cx="1181099" cy="7873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3" descr="H:\Pictures\image004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492" y="4362450"/>
            <a:ext cx="1735157" cy="23850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6637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76225" y="1874838"/>
            <a:ext cx="8181975" cy="1471172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 smtClean="0"/>
              <a:t>Endeavour </a:t>
            </a:r>
            <a:r>
              <a:rPr lang="en-US" sz="2800" b="1" dirty="0"/>
              <a:t>to be informed of all events that could significantly affect the safety of</a:t>
            </a:r>
          </a:p>
          <a:p>
            <a:pPr marL="0" indent="0" algn="ctr">
              <a:buNone/>
            </a:pPr>
            <a:r>
              <a:rPr lang="en-US" sz="2800" b="1" dirty="0"/>
              <a:t>navigation within </a:t>
            </a:r>
            <a:r>
              <a:rPr lang="en-US" sz="2800" b="1" dirty="0" smtClean="0"/>
              <a:t>your national waters</a:t>
            </a:r>
            <a:endParaRPr lang="en-US" sz="2800" b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1" y="1082358"/>
            <a:ext cx="8008938" cy="646331"/>
          </a:xfrm>
        </p:spPr>
        <p:txBody>
          <a:bodyPr/>
          <a:lstStyle/>
          <a:p>
            <a:r>
              <a:rPr lang="en-US" dirty="0" smtClean="0"/>
              <a:t>National Coordinator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487601" y="3408839"/>
            <a:ext cx="5931405" cy="3251268"/>
            <a:chOff x="1760561" y="3408839"/>
            <a:chExt cx="5931405" cy="3251268"/>
          </a:xfrm>
        </p:grpSpPr>
        <p:pic>
          <p:nvPicPr>
            <p:cNvPr id="1026" name="Picture 2" descr="W:\Photos\NAVAREA_US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0561" y="3408839"/>
              <a:ext cx="5931405" cy="32512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146660" y="5034473"/>
              <a:ext cx="74892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/>
                <a:t>XII</a:t>
              </a:r>
              <a:endParaRPr lang="en-US" sz="36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670057" y="4725679"/>
              <a:ext cx="6206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/>
                <a:t>IV</a:t>
              </a:r>
              <a:endParaRPr lang="en-US" sz="3600" b="1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99572" y="5914570"/>
            <a:ext cx="4145336" cy="646331"/>
          </a:xfrm>
          <a:prstGeom prst="rect">
            <a:avLst/>
          </a:prstGeom>
          <a:solidFill>
            <a:srgbClr val="000090">
              <a:alpha val="71000"/>
            </a:srgbClr>
          </a:solidFill>
          <a:effectLst>
            <a:outerShdw blurRad="114300" dist="1524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IMO Resolution A.706(17)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fr-FR" b="1" dirty="0">
                <a:solidFill>
                  <a:schemeClr val="bg1"/>
                </a:solidFill>
              </a:rPr>
              <a:t>MSC.1/Circ.1288/Rev.1 24 </a:t>
            </a:r>
            <a:r>
              <a:rPr lang="fr-FR" b="1" dirty="0" err="1">
                <a:solidFill>
                  <a:schemeClr val="bg1"/>
                </a:solidFill>
              </a:rPr>
              <a:t>June</a:t>
            </a:r>
            <a:r>
              <a:rPr lang="fr-FR" b="1" dirty="0">
                <a:solidFill>
                  <a:schemeClr val="bg1"/>
                </a:solidFill>
              </a:rPr>
              <a:t> 2013 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1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_Template_N_05202013">
  <a:themeElements>
    <a:clrScheme name="NGA Powerpoint Theme">
      <a:dk1>
        <a:srgbClr val="000000"/>
      </a:dk1>
      <a:lt1>
        <a:srgbClr val="FFFFFF"/>
      </a:lt1>
      <a:dk2>
        <a:srgbClr val="384863"/>
      </a:dk2>
      <a:lt2>
        <a:srgbClr val="ADAEB0"/>
      </a:lt2>
      <a:accent1>
        <a:srgbClr val="000000"/>
      </a:accent1>
      <a:accent2>
        <a:srgbClr val="384863"/>
      </a:accent2>
      <a:accent3>
        <a:srgbClr val="921B1E"/>
      </a:accent3>
      <a:accent4>
        <a:srgbClr val="9C822F"/>
      </a:accent4>
      <a:accent5>
        <a:srgbClr val="ADAEB0"/>
      </a:accent5>
      <a:accent6>
        <a:srgbClr val="FFFFFF"/>
      </a:accent6>
      <a:hlink>
        <a:srgbClr val="384863"/>
      </a:hlink>
      <a:folHlink>
        <a:srgbClr val="000000"/>
      </a:folHlink>
    </a:clrScheme>
    <a:fontScheme name="NGA PowerPoint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ody Slide">
  <a:themeElements>
    <a:clrScheme name="NGA Powerpoint Theme">
      <a:dk1>
        <a:srgbClr val="000000"/>
      </a:dk1>
      <a:lt1>
        <a:srgbClr val="FFFFFF"/>
      </a:lt1>
      <a:dk2>
        <a:srgbClr val="384863"/>
      </a:dk2>
      <a:lt2>
        <a:srgbClr val="ADAEB0"/>
      </a:lt2>
      <a:accent1>
        <a:srgbClr val="000000"/>
      </a:accent1>
      <a:accent2>
        <a:srgbClr val="384863"/>
      </a:accent2>
      <a:accent3>
        <a:srgbClr val="921B1E"/>
      </a:accent3>
      <a:accent4>
        <a:srgbClr val="9C822F"/>
      </a:accent4>
      <a:accent5>
        <a:srgbClr val="ADAEB0"/>
      </a:accent5>
      <a:accent6>
        <a:srgbClr val="FFFFFF"/>
      </a:accent6>
      <a:hlink>
        <a:srgbClr val="384863"/>
      </a:hlink>
      <a:folHlink>
        <a:srgbClr val="000000"/>
      </a:folHlink>
    </a:clrScheme>
    <a:fontScheme name="NGA PowerPoint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losing Slide">
  <a:themeElements>
    <a:clrScheme name="NGA Powerpoint Theme">
      <a:dk1>
        <a:srgbClr val="000000"/>
      </a:dk1>
      <a:lt1>
        <a:srgbClr val="FFFFFF"/>
      </a:lt1>
      <a:dk2>
        <a:srgbClr val="384863"/>
      </a:dk2>
      <a:lt2>
        <a:srgbClr val="ADAEB0"/>
      </a:lt2>
      <a:accent1>
        <a:srgbClr val="000000"/>
      </a:accent1>
      <a:accent2>
        <a:srgbClr val="384863"/>
      </a:accent2>
      <a:accent3>
        <a:srgbClr val="921B1E"/>
      </a:accent3>
      <a:accent4>
        <a:srgbClr val="9C822F"/>
      </a:accent4>
      <a:accent5>
        <a:srgbClr val="ADAEB0"/>
      </a:accent5>
      <a:accent6>
        <a:srgbClr val="FFFFFF"/>
      </a:accent6>
      <a:hlink>
        <a:srgbClr val="384863"/>
      </a:hlink>
      <a:folHlink>
        <a:srgbClr val="000000"/>
      </a:folHlink>
    </a:clrScheme>
    <a:fontScheme name="NGA PowerPoint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Body Slide">
  <a:themeElements>
    <a:clrScheme name="NGA Powerpoint Theme">
      <a:dk1>
        <a:srgbClr val="000000"/>
      </a:dk1>
      <a:lt1>
        <a:srgbClr val="FFFFFF"/>
      </a:lt1>
      <a:dk2>
        <a:srgbClr val="384863"/>
      </a:dk2>
      <a:lt2>
        <a:srgbClr val="ADAEB0"/>
      </a:lt2>
      <a:accent1>
        <a:srgbClr val="000000"/>
      </a:accent1>
      <a:accent2>
        <a:srgbClr val="384863"/>
      </a:accent2>
      <a:accent3>
        <a:srgbClr val="921B1E"/>
      </a:accent3>
      <a:accent4>
        <a:srgbClr val="9C822F"/>
      </a:accent4>
      <a:accent5>
        <a:srgbClr val="ADAEB0"/>
      </a:accent5>
      <a:accent6>
        <a:srgbClr val="FFFFFF"/>
      </a:accent6>
      <a:hlink>
        <a:srgbClr val="384863"/>
      </a:hlink>
      <a:folHlink>
        <a:srgbClr val="000000"/>
      </a:folHlink>
    </a:clrScheme>
    <a:fontScheme name="NGA PowerPoint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PP_Template_N_05202013</Template>
  <TotalTime>5587</TotalTime>
  <Words>1085</Words>
  <Application>Microsoft Office PowerPoint</Application>
  <PresentationFormat>On-screen Show (4:3)</PresentationFormat>
  <Paragraphs>293</Paragraphs>
  <Slides>36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Arial</vt:lpstr>
      <vt:lpstr>Arial Narrow</vt:lpstr>
      <vt:lpstr>Calibri</vt:lpstr>
      <vt:lpstr>Helvetica LT Std</vt:lpstr>
      <vt:lpstr>PMingLiU</vt:lpstr>
      <vt:lpstr>Times New Roman</vt:lpstr>
      <vt:lpstr>Verdana</vt:lpstr>
      <vt:lpstr>PP_Template_N_05202013</vt:lpstr>
      <vt:lpstr>Body Slide</vt:lpstr>
      <vt:lpstr>Closing Slide</vt:lpstr>
      <vt:lpstr>1_Body Slide</vt:lpstr>
      <vt:lpstr>PowerPoint Presentation</vt:lpstr>
      <vt:lpstr>IMO/IHO World-Wide Navigational Warning Service (WWNWS)</vt:lpstr>
      <vt:lpstr>WWNWS-SC</vt:lpstr>
      <vt:lpstr>World-Wide Navigational Warning Service NAVAREAs</vt:lpstr>
      <vt:lpstr>Definitions </vt:lpstr>
      <vt:lpstr>Navigational  Warnings</vt:lpstr>
      <vt:lpstr>NAVAREA IV/XII Coordinator</vt:lpstr>
      <vt:lpstr>NAVAREA IV/XII Coordinator (cont.)</vt:lpstr>
      <vt:lpstr>National Coordinator</vt:lpstr>
      <vt:lpstr>National Coordinators in the MACHC</vt:lpstr>
      <vt:lpstr>IHO Capacity Building</vt:lpstr>
      <vt:lpstr>Maritime Safety Information Training  </vt:lpstr>
      <vt:lpstr>Maritime Safety Information  Capacity Building Course Outcomes </vt:lpstr>
      <vt:lpstr>Maritime Safety Information  Capacity Building Course Outcomes </vt:lpstr>
      <vt:lpstr>IHO MSI Training Courses (19) </vt:lpstr>
      <vt:lpstr>MSI Training Course Data </vt:lpstr>
      <vt:lpstr>MSI Training Course MACHC Data </vt:lpstr>
      <vt:lpstr>Country Information   Country specific MSI reporting in the following slides are from December 2016 to October 2017</vt:lpstr>
      <vt:lpstr>Barbados</vt:lpstr>
      <vt:lpstr>Belize</vt:lpstr>
      <vt:lpstr>Colombia</vt:lpstr>
      <vt:lpstr>Cuba</vt:lpstr>
      <vt:lpstr>Ecuador</vt:lpstr>
      <vt:lpstr>French Guiana</vt:lpstr>
      <vt:lpstr>Guyana</vt:lpstr>
      <vt:lpstr>Haiti</vt:lpstr>
      <vt:lpstr>Jamaica</vt:lpstr>
      <vt:lpstr>Martinique</vt:lpstr>
      <vt:lpstr>Mexico</vt:lpstr>
      <vt:lpstr>Panama</vt:lpstr>
      <vt:lpstr>Saint Vincent and the Grenadines</vt:lpstr>
      <vt:lpstr>Suriname</vt:lpstr>
      <vt:lpstr>Trinidad and Tobago</vt:lpstr>
      <vt:lpstr>Venezuela</vt:lpstr>
      <vt:lpstr>National Coordinators in NAVAREA IV and XII</vt:lpstr>
      <vt:lpstr>NAVAREA IV/XII Thank you for your support!! </vt:lpstr>
    </vt:vector>
  </TitlesOfParts>
  <Company>NGA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J Frommelt</dc:creator>
  <cp:lastModifiedBy>Alberto Costa Neves</cp:lastModifiedBy>
  <cp:revision>179</cp:revision>
  <cp:lastPrinted>2017-10-23T18:02:43Z</cp:lastPrinted>
  <dcterms:created xsi:type="dcterms:W3CDTF">2014-04-04T02:01:46Z</dcterms:created>
  <dcterms:modified xsi:type="dcterms:W3CDTF">2018-01-19T13:01:27Z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ACG_OFFICE_DLL">
    <vt:bool>true</vt:bool>
  </property>
  <property fmtid="{D5CDD505-2E9C-101B-9397-08002B2CF9AE}" pid="3" name="AACG_Created">
    <vt:bool>true</vt:bool>
  </property>
  <property fmtid="{D5CDD505-2E9C-101B-9397-08002B2CF9AE}" pid="4" name="AACG_DescMarkings">
    <vt:lpwstr/>
  </property>
  <property fmtid="{D5CDD505-2E9C-101B-9397-08002B2CF9AE}" pid="5" name="AACG_AddMark">
    <vt:lpwstr/>
  </property>
  <property fmtid="{D5CDD505-2E9C-101B-9397-08002B2CF9AE}" pid="6" name="AACG_Header">
    <vt:lpwstr>UNCLASSIFIED</vt:lpwstr>
  </property>
  <property fmtid="{D5CDD505-2E9C-101B-9397-08002B2CF9AE}" pid="7" name="AACG_Footer">
    <vt:lpwstr>_x000d_UNCLASSIFIED</vt:lpwstr>
  </property>
  <property fmtid="{D5CDD505-2E9C-101B-9397-08002B2CF9AE}" pid="8" name="AACG_ClassBlock">
    <vt:lpwstr/>
  </property>
  <property fmtid="{D5CDD505-2E9C-101B-9397-08002B2CF9AE}" pid="9" name="AACG_ClassType">
    <vt:lpwstr>USClassificationMarking</vt:lpwstr>
  </property>
  <property fmtid="{D5CDD505-2E9C-101B-9397-08002B2CF9AE}" pid="10" name="AACG_DeclOnList">
    <vt:lpwstr/>
  </property>
  <property fmtid="{D5CDD505-2E9C-101B-9397-08002B2CF9AE}" pid="11" name="AACG_USAF_Derivatives">
    <vt:lpwstr/>
  </property>
  <property fmtid="{D5CDD505-2E9C-101B-9397-08002B2CF9AE}" pid="12" name="AACG_SCI_Other">
    <vt:lpwstr/>
  </property>
  <property fmtid="{D5CDD505-2E9C-101B-9397-08002B2CF9AE}" pid="13" name="AACG_Dissem_Other">
    <vt:lpwstr/>
  </property>
  <property fmtid="{D5CDD505-2E9C-101B-9397-08002B2CF9AE}" pid="14" name="AACG_NonInt_Other">
    <vt:lpwstr/>
  </property>
</Properties>
</file>