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5004" r:id="rId2"/>
    <p:sldMasterId id="2147485015" r:id="rId3"/>
    <p:sldMasterId id="2147485025" r:id="rId4"/>
    <p:sldMasterId id="2147485027" r:id="rId5"/>
  </p:sldMasterIdLst>
  <p:notesMasterIdLst>
    <p:notesMasterId r:id="rId17"/>
  </p:notesMasterIdLst>
  <p:handoutMasterIdLst>
    <p:handoutMasterId r:id="rId18"/>
  </p:handoutMasterIdLst>
  <p:sldIdLst>
    <p:sldId id="490" r:id="rId6"/>
    <p:sldId id="951" r:id="rId7"/>
    <p:sldId id="942" r:id="rId8"/>
    <p:sldId id="919" r:id="rId9"/>
    <p:sldId id="948" r:id="rId10"/>
    <p:sldId id="952" r:id="rId11"/>
    <p:sldId id="699" r:id="rId12"/>
    <p:sldId id="700" r:id="rId13"/>
    <p:sldId id="950" r:id="rId14"/>
    <p:sldId id="916" r:id="rId15"/>
    <p:sldId id="954" r:id="rId1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E9"/>
    <a:srgbClr val="7FFF79"/>
    <a:srgbClr val="FFFF00"/>
    <a:srgbClr val="000714"/>
    <a:srgbClr val="0033CC"/>
    <a:srgbClr val="262674"/>
    <a:srgbClr val="6A6DFA"/>
    <a:srgbClr val="CC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6124" autoAdjust="0"/>
  </p:normalViewPr>
  <p:slideViewPr>
    <p:cSldViewPr snapToGrid="0">
      <p:cViewPr varScale="1">
        <p:scale>
          <a:sx n="90" d="100"/>
          <a:sy n="90" d="100"/>
        </p:scale>
        <p:origin x="81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94"/>
    </p:cViewPr>
  </p:sorterViewPr>
  <p:notesViewPr>
    <p:cSldViewPr snapToGrid="0">
      <p:cViewPr varScale="1">
        <p:scale>
          <a:sx n="54" d="100"/>
          <a:sy n="54" d="100"/>
        </p:scale>
        <p:origin x="-1770" y="-9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atin typeface="Arial" pitchFamily="34" charset="0"/>
                <a:cs typeface="+mn-cs"/>
              </a:defRPr>
            </a:lvl1pPr>
          </a:lstStyle>
          <a:p>
            <a:pPr>
              <a:defRPr/>
            </a:pPr>
            <a:fld id="{D65134CF-E92D-4961-8D79-06DC7FD94805}" type="datetimeFigureOut">
              <a:rPr lang="en-US"/>
              <a:pPr>
                <a:defRPr/>
              </a:pPr>
              <a:t>1/19/2018</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4F2C2D2-1B7A-41AB-BF36-0751440CC339}" type="slidenum">
              <a:rPr lang="en-US" altLang="es-DO"/>
              <a:pPr/>
              <a:t>‹#›</a:t>
            </a:fld>
            <a:endParaRPr lang="en-US" altLang="es-DO"/>
          </a:p>
        </p:txBody>
      </p:sp>
    </p:spTree>
    <p:extLst>
      <p:ext uri="{BB962C8B-B14F-4D97-AF65-F5344CB8AC3E}">
        <p14:creationId xmlns:p14="http://schemas.microsoft.com/office/powerpoint/2010/main" val="2839335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6043F77-E34A-49A9-B557-BDE90F19AB0E}" type="datetimeFigureOut">
              <a:rPr lang="en-US"/>
              <a:pPr>
                <a:defRPr/>
              </a:pPr>
              <a:t>1/19/2018</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66A9C053-C1D1-44ED-9F9B-B29D3ACEDD7B}" type="slidenum">
              <a:rPr lang="en-US" altLang="es-DO"/>
              <a:pPr/>
              <a:t>‹#›</a:t>
            </a:fld>
            <a:endParaRPr lang="en-US" altLang="es-DO"/>
          </a:p>
        </p:txBody>
      </p:sp>
    </p:spTree>
    <p:extLst>
      <p:ext uri="{BB962C8B-B14F-4D97-AF65-F5344CB8AC3E}">
        <p14:creationId xmlns:p14="http://schemas.microsoft.com/office/powerpoint/2010/main" val="3125116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D4916C-663D-4578-B065-6CB6CCA9C467}" type="slidenum">
              <a:rPr lang="en-US" altLang="es-DO">
                <a:latin typeface="Calibri" panose="020F0502020204030204" pitchFamily="34" charset="0"/>
              </a:rPr>
              <a:pPr eaLnBrk="1" hangingPunct="1"/>
              <a:t>1</a:t>
            </a:fld>
            <a:endParaRPr lang="en-US" altLang="es-DO">
              <a:latin typeface="Calibri" panose="020F0502020204030204" pitchFamily="34" charset="0"/>
            </a:endParaRPr>
          </a:p>
        </p:txBody>
      </p:sp>
    </p:spTree>
    <p:extLst>
      <p:ext uri="{BB962C8B-B14F-4D97-AF65-F5344CB8AC3E}">
        <p14:creationId xmlns:p14="http://schemas.microsoft.com/office/powerpoint/2010/main" val="92977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66A9C053-C1D1-44ED-9F9B-B29D3ACEDD7B}" type="slidenum">
              <a:rPr lang="en-US" altLang="es-DO" smtClean="0"/>
              <a:pPr/>
              <a:t>7</a:t>
            </a:fld>
            <a:endParaRPr lang="en-US" altLang="es-DO"/>
          </a:p>
        </p:txBody>
      </p:sp>
    </p:spTree>
    <p:extLst>
      <p:ext uri="{BB962C8B-B14F-4D97-AF65-F5344CB8AC3E}">
        <p14:creationId xmlns:p14="http://schemas.microsoft.com/office/powerpoint/2010/main" val="216046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15716" name="Slide Number Placeholder 3"/>
          <p:cNvSpPr>
            <a:spLocks noGrp="1"/>
          </p:cNvSpPr>
          <p:nvPr>
            <p:ph type="sldNum" sz="quarter" idx="5"/>
          </p:nvPr>
        </p:nvSpPr>
        <p:spPr>
          <a:ln>
            <a:miter lim="800000"/>
            <a:headEnd/>
            <a:tailEnd/>
          </a:ln>
        </p:spPr>
        <p:txBody>
          <a:bodyPr/>
          <a:lstStyle>
            <a:lvl1pPr defTabSz="942975" eaLnBrk="0" hangingPunct="0">
              <a:defRPr>
                <a:solidFill>
                  <a:schemeClr val="tx1"/>
                </a:solidFill>
                <a:latin typeface="Arial" panose="020B0604020202020204" pitchFamily="34" charset="0"/>
                <a:cs typeface="Arial" panose="020B0604020202020204" pitchFamily="34" charset="0"/>
              </a:defRPr>
            </a:lvl1pPr>
            <a:lvl2pPr marL="742950" indent="-285750" defTabSz="942975" eaLnBrk="0" hangingPunct="0">
              <a:defRPr>
                <a:solidFill>
                  <a:schemeClr val="tx1"/>
                </a:solidFill>
                <a:latin typeface="Arial" panose="020B0604020202020204" pitchFamily="34" charset="0"/>
                <a:cs typeface="Arial" panose="020B0604020202020204" pitchFamily="34" charset="0"/>
              </a:defRPr>
            </a:lvl2pPr>
            <a:lvl3pPr marL="1143000" indent="-228600" defTabSz="942975" eaLnBrk="0" hangingPunct="0">
              <a:defRPr>
                <a:solidFill>
                  <a:schemeClr val="tx1"/>
                </a:solidFill>
                <a:latin typeface="Arial" panose="020B0604020202020204" pitchFamily="34" charset="0"/>
                <a:cs typeface="Arial" panose="020B0604020202020204" pitchFamily="34" charset="0"/>
              </a:defRPr>
            </a:lvl3pPr>
            <a:lvl4pPr marL="1600200" indent="-228600" defTabSz="942975" eaLnBrk="0" hangingPunct="0">
              <a:defRPr>
                <a:solidFill>
                  <a:schemeClr val="tx1"/>
                </a:solidFill>
                <a:latin typeface="Arial" panose="020B0604020202020204" pitchFamily="34" charset="0"/>
                <a:cs typeface="Arial" panose="020B0604020202020204" pitchFamily="34" charset="0"/>
              </a:defRPr>
            </a:lvl4pPr>
            <a:lvl5pPr marL="2057400" indent="-228600" defTabSz="942975" eaLnBrk="0" hangingPunct="0">
              <a:defRPr>
                <a:solidFill>
                  <a:schemeClr val="tx1"/>
                </a:solidFill>
                <a:latin typeface="Arial" panose="020B0604020202020204" pitchFamily="34" charset="0"/>
                <a:cs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D41F8D-DF2F-4CD2-A136-ABEC0CB440E5}" type="slidenum">
              <a:rPr lang="en-US"/>
              <a:pPr eaLnBrk="1" hangingPunct="1"/>
              <a:t>10</a:t>
            </a:fld>
            <a:endParaRPr lang="en-US"/>
          </a:p>
        </p:txBody>
      </p:sp>
    </p:spTree>
    <p:extLst>
      <p:ext uri="{BB962C8B-B14F-4D97-AF65-F5344CB8AC3E}">
        <p14:creationId xmlns:p14="http://schemas.microsoft.com/office/powerpoint/2010/main" val="15881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15F3D6-027C-4CC3-B4E3-15633147828A}" type="slidenum">
              <a:rPr lang="en-US" altLang="es-DO"/>
              <a:pPr/>
              <a:t>‹#›</a:t>
            </a:fld>
            <a:endParaRPr lang="en-US" altLang="es-DO"/>
          </a:p>
        </p:txBody>
      </p:sp>
    </p:spTree>
    <p:extLst>
      <p:ext uri="{BB962C8B-B14F-4D97-AF65-F5344CB8AC3E}">
        <p14:creationId xmlns:p14="http://schemas.microsoft.com/office/powerpoint/2010/main" val="1647391788"/>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36229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07660979"/>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6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016456"/>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83003584"/>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3141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110746"/>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7624511"/>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518723"/>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D10E51-EB1F-4ECF-8542-F9FA974C84D1}" type="slidenum">
              <a:rPr lang="en-US" altLang="es-DO"/>
              <a:pPr/>
              <a:t>‹#›</a:t>
            </a:fld>
            <a:endParaRPr lang="en-US" altLang="es-DO"/>
          </a:p>
        </p:txBody>
      </p:sp>
    </p:spTree>
    <p:extLst>
      <p:ext uri="{BB962C8B-B14F-4D97-AF65-F5344CB8AC3E}">
        <p14:creationId xmlns:p14="http://schemas.microsoft.com/office/powerpoint/2010/main" val="352847060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B3069BEC-0DE7-4151-88B1-636D7FE13627}" type="slidenum">
              <a:rPr lang="en-US" altLang="es-DO"/>
              <a:pPr/>
              <a:t>‹#›</a:t>
            </a:fld>
            <a:endParaRPr lang="en-US" altLang="es-DO"/>
          </a:p>
        </p:txBody>
      </p:sp>
    </p:spTree>
    <p:extLst>
      <p:ext uri="{BB962C8B-B14F-4D97-AF65-F5344CB8AC3E}">
        <p14:creationId xmlns:p14="http://schemas.microsoft.com/office/powerpoint/2010/main" val="589944573"/>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599" y="4406900"/>
            <a:ext cx="6781801" cy="145215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33599" y="2906713"/>
            <a:ext cx="6781801" cy="159940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7290799"/>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53216"/>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73050"/>
            <a:ext cx="6400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05256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432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743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6603142"/>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6029031"/>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7220FD3-44B4-4C16-AA54-0FDF4450B975}" type="slidenum">
              <a:rPr lang="en-US" altLang="es-DO"/>
              <a:pPr/>
              <a:t>‹#›</a:t>
            </a:fld>
            <a:endParaRPr lang="en-US" altLang="es-DO"/>
          </a:p>
        </p:txBody>
      </p:sp>
    </p:spTree>
    <p:extLst>
      <p:ext uri="{BB962C8B-B14F-4D97-AF65-F5344CB8AC3E}">
        <p14:creationId xmlns:p14="http://schemas.microsoft.com/office/powerpoint/2010/main" val="3893259863"/>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A4712B8-BD15-4BE0-84CB-5F558093C963}" type="slidenum">
              <a:rPr lang="en-US" altLang="es-DO"/>
              <a:pPr/>
              <a:t>‹#›</a:t>
            </a:fld>
            <a:endParaRPr lang="en-US" altLang="es-DO"/>
          </a:p>
        </p:txBody>
      </p:sp>
    </p:spTree>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Lst>
  <p:transition>
    <p:cu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133600" y="274638"/>
            <a:ext cx="6583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5123" name="Text Placeholder 2"/>
          <p:cNvSpPr>
            <a:spLocks noGrp="1"/>
          </p:cNvSpPr>
          <p:nvPr>
            <p:ph type="body" idx="1"/>
          </p:nvPr>
        </p:nvSpPr>
        <p:spPr bwMode="auto">
          <a:xfrm>
            <a:off x="2133600" y="1600200"/>
            <a:ext cx="65833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Tree>
  </p:cSld>
  <p:clrMap bg1="lt1" tx1="dk1" bg2="lt2" tx2="dk2" accent1="accent1" accent2="accent2" accent3="accent3" accent4="accent4" accent5="accent5" accent6="accent6" hlink="hlink" folHlink="folHlink"/>
  <p:sldLayoutIdLst>
    <p:sldLayoutId id="2147485654" r:id="rId1"/>
    <p:sldLayoutId id="2147485655" r:id="rId2"/>
    <p:sldLayoutId id="2147485656" r:id="rId3"/>
    <p:sldLayoutId id="2147485657" r:id="rId4"/>
    <p:sldLayoutId id="2147485658" r:id="rId5"/>
    <p:sldLayoutId id="2147485669" r:id="rId6"/>
  </p:sldLayoutIdLst>
  <p:transition>
    <p:cut/>
  </p:transition>
  <p:hf hdr="0" ftr="0" dt="0"/>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286000" y="274638"/>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DO" smtClean="0"/>
              <a:t>Click to edit Master title style</a:t>
            </a:r>
          </a:p>
        </p:txBody>
      </p:sp>
      <p:sp>
        <p:nvSpPr>
          <p:cNvPr id="6147" name="Text Placeholder 2"/>
          <p:cNvSpPr>
            <a:spLocks noGrp="1"/>
          </p:cNvSpPr>
          <p:nvPr>
            <p:ph type="body" idx="1"/>
          </p:nvPr>
        </p:nvSpPr>
        <p:spPr bwMode="auto">
          <a:xfrm>
            <a:off x="2286000" y="1600200"/>
            <a:ext cx="6400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DO" smtClean="0"/>
              <a:t>Click to edit Master text styles</a:t>
            </a:r>
          </a:p>
          <a:p>
            <a:pPr lvl="1"/>
            <a:r>
              <a:rPr lang="en-US" altLang="es-DO" smtClean="0"/>
              <a:t>Second level</a:t>
            </a:r>
          </a:p>
          <a:p>
            <a:pPr lvl="2"/>
            <a:r>
              <a:rPr lang="en-US" altLang="es-DO" smtClean="0"/>
              <a:t>Third level</a:t>
            </a:r>
          </a:p>
          <a:p>
            <a:pPr lvl="3"/>
            <a:r>
              <a:rPr lang="en-US" altLang="es-DO" smtClean="0"/>
              <a:t>Fourth level</a:t>
            </a:r>
          </a:p>
          <a:p>
            <a:pPr lvl="4"/>
            <a:r>
              <a:rPr lang="en-US" altLang="es-DO" smtClean="0"/>
              <a:t>Fifth level</a:t>
            </a:r>
          </a:p>
        </p:txBody>
      </p:sp>
    </p:spTree>
  </p:cSld>
  <p:clrMap bg1="lt1" tx1="dk1" bg2="lt2" tx2="dk2" accent1="accent1" accent2="accent2" accent3="accent3" accent4="accent4" accent5="accent5" accent6="accent6" hlink="hlink" folHlink="folHlink"/>
  <p:sldLayoutIdLst>
    <p:sldLayoutId id="2147485659" r:id="rId1"/>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0" r:id="rId1"/>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1" r:id="rId1"/>
    <p:sldLayoutId id="2147485662" r:id="rId2"/>
    <p:sldLayoutId id="2147485663" r:id="rId3"/>
    <p:sldLayoutId id="2147485664" r:id="rId4"/>
    <p:sldLayoutId id="2147485665" r:id="rId5"/>
  </p:sldLayoutIdLst>
  <p:transition>
    <p:cu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rca63@Gmail.com" TargetMode="External"/><Relationship Id="rId4" Type="http://schemas.openxmlformats.org/officeDocument/2006/relationships/hyperlink" Target="mailto:dir.hidrografico@academianaval.edu.d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ideo" Target="file:///D:\Videos\Republica%20Dominicana%20un%20pais%20inagotable.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w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ictures\LA TIERRA 2.png"/>
          <p:cNvPicPr>
            <a:picLocks noChangeAspect="1" noChangeArrowheads="1"/>
          </p:cNvPicPr>
          <p:nvPr/>
        </p:nvPicPr>
        <p:blipFill>
          <a:blip r:embed="rId3"/>
          <a:stretch>
            <a:fillRect/>
          </a:stretch>
        </p:blipFill>
        <p:spPr bwMode="auto">
          <a:xfrm>
            <a:off x="252270" y="2152720"/>
            <a:ext cx="4278786" cy="4278786"/>
          </a:xfrm>
          <a:prstGeom prst="rect">
            <a:avLst/>
          </a:prstGeom>
          <a:solidFill>
            <a:schemeClr val="bg1"/>
          </a:solidFill>
          <a:ln>
            <a:noFill/>
          </a:ln>
        </p:spPr>
      </p:pic>
      <p:sp>
        <p:nvSpPr>
          <p:cNvPr id="3" name="Rectangle 2"/>
          <p:cNvSpPr txBox="1">
            <a:spLocks noChangeArrowheads="1"/>
          </p:cNvSpPr>
          <p:nvPr/>
        </p:nvSpPr>
        <p:spPr>
          <a:xfrm>
            <a:off x="457200" y="274638"/>
            <a:ext cx="8229600" cy="5135562"/>
          </a:xfrm>
          <a:prstGeom prst="rect">
            <a:avLst/>
          </a:prstGeom>
        </p:spPr>
        <p:txBody>
          <a:bodyPr/>
          <a:lstStyle/>
          <a:p>
            <a:pPr algn="ctr">
              <a:defRPr/>
            </a:pPr>
            <a:endParaRPr lang="en-US" sz="3600" b="1" kern="0" dirty="0">
              <a:solidFill>
                <a:srgbClr val="66FFFF"/>
              </a:solidFill>
              <a:latin typeface="+mj-lt"/>
              <a:ea typeface="+mj-ea"/>
              <a:cs typeface="+mj-cs"/>
            </a:endParaRPr>
          </a:p>
          <a:p>
            <a:pPr algn="ctr">
              <a:defRPr/>
            </a:pPr>
            <a:endParaRPr lang="en-US" sz="3600" b="1" kern="0" dirty="0">
              <a:solidFill>
                <a:schemeClr val="bg1"/>
              </a:solidFill>
              <a:latin typeface="+mj-lt"/>
              <a:ea typeface="+mj-ea"/>
              <a:cs typeface="+mj-cs"/>
            </a:endParaRPr>
          </a:p>
        </p:txBody>
      </p:sp>
      <p:sp>
        <p:nvSpPr>
          <p:cNvPr id="16387" name="Title 6"/>
          <p:cNvSpPr>
            <a:spLocks noGrp="1"/>
          </p:cNvSpPr>
          <p:nvPr>
            <p:ph type="ctrTitle"/>
          </p:nvPr>
        </p:nvSpPr>
        <p:spPr>
          <a:xfrm>
            <a:off x="873125" y="386688"/>
            <a:ext cx="8042275" cy="1470025"/>
          </a:xfrm>
        </p:spPr>
        <p:txBody>
          <a:bodyPr/>
          <a:lstStyle/>
          <a:p>
            <a:r>
              <a:rPr lang="en-US" altLang="es-DO" sz="4000" b="1" i="1" dirty="0" smtClean="0">
                <a:solidFill>
                  <a:schemeClr val="tx1"/>
                </a:solidFill>
                <a:latin typeface="Old English Text MT" panose="03040902040508030806" pitchFamily="66" charset="0"/>
              </a:rPr>
              <a:t>Dominican Republic </a:t>
            </a:r>
            <a:br>
              <a:rPr lang="en-US" altLang="es-DO" sz="4000" b="1" i="1" dirty="0" smtClean="0">
                <a:solidFill>
                  <a:schemeClr val="tx1"/>
                </a:solidFill>
                <a:latin typeface="Old English Text MT" panose="03040902040508030806" pitchFamily="66" charset="0"/>
              </a:rPr>
            </a:br>
            <a:r>
              <a:rPr lang="en-US" altLang="es-DO" sz="4000" b="1" i="1" dirty="0" err="1" smtClean="0">
                <a:solidFill>
                  <a:schemeClr val="tx1"/>
                </a:solidFill>
                <a:latin typeface="Old English Text MT" panose="03040902040508030806" pitchFamily="66" charset="0"/>
              </a:rPr>
              <a:t>NationalReport</a:t>
            </a:r>
            <a:endParaRPr lang="en-US" altLang="es-DO" b="1" dirty="0" smtClean="0">
              <a:solidFill>
                <a:schemeClr val="tx1"/>
              </a:solidFill>
              <a:latin typeface="Old English Text MT" panose="03040902040508030806" pitchFamily="66" charset="0"/>
            </a:endParaRPr>
          </a:p>
        </p:txBody>
      </p:sp>
      <p:sp>
        <p:nvSpPr>
          <p:cNvPr id="16388" name="Subtitle 7"/>
          <p:cNvSpPr>
            <a:spLocks noGrp="1"/>
          </p:cNvSpPr>
          <p:nvPr>
            <p:ph type="subTitle" idx="1"/>
          </p:nvPr>
        </p:nvSpPr>
        <p:spPr>
          <a:xfrm>
            <a:off x="3152633" y="2251887"/>
            <a:ext cx="5858303" cy="736978"/>
          </a:xfrm>
        </p:spPr>
        <p:txBody>
          <a:bodyPr/>
          <a:lstStyle/>
          <a:p>
            <a:pPr algn="r"/>
            <a:r>
              <a:rPr lang="es-DO" altLang="es-DO" sz="3600" b="1" i="1" dirty="0" smtClean="0">
                <a:latin typeface="Old English Text MT" panose="03040902040508030806" pitchFamily="66" charset="0"/>
              </a:rPr>
              <a:t>Meeting of </a:t>
            </a:r>
            <a:r>
              <a:rPr lang="es-DO" altLang="es-DO" sz="3600" b="1" i="1" dirty="0" err="1" smtClean="0">
                <a:latin typeface="Old English Text MT" panose="03040902040508030806" pitchFamily="66" charset="0"/>
              </a:rPr>
              <a:t>the</a:t>
            </a:r>
            <a:r>
              <a:rPr lang="es-DO" altLang="es-DO" sz="3600" b="1" i="1" dirty="0" smtClean="0">
                <a:latin typeface="Old English Text MT" panose="03040902040508030806" pitchFamily="66" charset="0"/>
              </a:rPr>
              <a:t> MACHC 18th</a:t>
            </a:r>
            <a:endParaRPr lang="en-US" altLang="es-DO" sz="3600" b="1" i="1" dirty="0"/>
          </a:p>
          <a:p>
            <a:pPr algn="r"/>
            <a:r>
              <a:rPr lang="en-US" altLang="es-DO" sz="2800" b="1" i="1" dirty="0" err="1" smtClean="0">
                <a:latin typeface="Old English Text MT" panose="03040902040508030806" pitchFamily="66" charset="0"/>
              </a:rPr>
              <a:t>Varadero</a:t>
            </a:r>
            <a:r>
              <a:rPr lang="en-US" altLang="es-DO" sz="2800" b="1" i="1" dirty="0" smtClean="0">
                <a:latin typeface="Old English Text MT" panose="03040902040508030806" pitchFamily="66" charset="0"/>
              </a:rPr>
              <a:t>, Cuba 2017</a:t>
            </a:r>
          </a:p>
          <a:p>
            <a:pPr algn="r"/>
            <a:endParaRPr lang="en-US" altLang="es-DO" sz="2800" b="1" i="1" dirty="0" smtClean="0">
              <a:latin typeface="Old English Text MT" panose="03040902040508030806" pitchFamily="66" charset="0"/>
            </a:endParaRPr>
          </a:p>
          <a:p>
            <a:pPr algn="r"/>
            <a:r>
              <a:rPr lang="en-US" altLang="es-DO" sz="2800" b="1" i="1" dirty="0" smtClean="0">
                <a:latin typeface="Old English Text MT" panose="03040902040508030806" pitchFamily="66" charset="0"/>
              </a:rPr>
              <a:t> </a:t>
            </a:r>
          </a:p>
          <a:p>
            <a:pPr algn="r"/>
            <a:r>
              <a:rPr lang="es-DO" altLang="es-DO" sz="2000" b="1" i="1" dirty="0" smtClean="0"/>
              <a:t>Manuel Bolívar Arias Campusano</a:t>
            </a:r>
          </a:p>
          <a:p>
            <a:pPr algn="r"/>
            <a:r>
              <a:rPr lang="es-DO" altLang="es-DO" sz="1800" b="1" i="1" dirty="0" err="1" smtClean="0"/>
              <a:t>Captain</a:t>
            </a:r>
            <a:r>
              <a:rPr lang="es-DO" altLang="es-DO" sz="1800" b="1" i="1" dirty="0" smtClean="0"/>
              <a:t>, ARD., (DEMN)</a:t>
            </a:r>
          </a:p>
          <a:p>
            <a:pPr algn="r"/>
            <a:r>
              <a:rPr lang="en-US" sz="1800" dirty="0"/>
              <a:t>In Representation of the Hydrographic Service of the Navy of </a:t>
            </a:r>
            <a:r>
              <a:rPr lang="en-US" sz="1800" dirty="0" smtClean="0"/>
              <a:t>Dominican Republic </a:t>
            </a:r>
            <a:r>
              <a:rPr lang="es-DO" altLang="es-DO" sz="1800" b="1" i="1" dirty="0" smtClean="0"/>
              <a:t>(SHARD)</a:t>
            </a:r>
          </a:p>
          <a:p>
            <a:pPr algn="r"/>
            <a:r>
              <a:rPr lang="es-DO" altLang="es-DO" sz="1800" b="1" i="1" dirty="0">
                <a:hlinkClick r:id="rId4"/>
              </a:rPr>
              <a:t>dir.hidrografico@academianaval.edu.do</a:t>
            </a:r>
            <a:endParaRPr lang="es-DO" altLang="es-DO" sz="1800" b="1" i="1" dirty="0"/>
          </a:p>
          <a:p>
            <a:pPr algn="r"/>
            <a:r>
              <a:rPr lang="es-DO" altLang="es-DO" sz="1800" b="1" i="1" dirty="0" smtClean="0">
                <a:hlinkClick r:id="rId5"/>
              </a:rPr>
              <a:t>marca63@Gmail.com</a:t>
            </a:r>
            <a:endParaRPr lang="es-DO" altLang="es-DO" sz="1800" b="1" i="1" dirty="0" smtClean="0"/>
          </a:p>
          <a:p>
            <a:pPr algn="r"/>
            <a:endParaRPr lang="es-DO" altLang="es-DO" sz="1800" b="1" i="1" dirty="0" smtClean="0"/>
          </a:p>
          <a:p>
            <a:pPr algn="r"/>
            <a:endParaRPr lang="en-US" altLang="es-DO" sz="1800" i="1" dirty="0" smtClean="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 y="0"/>
            <a:ext cx="9142230" cy="6858000"/>
          </a:xfrm>
          <a:prstGeom prst="rect">
            <a:avLst/>
          </a:prstGeom>
        </p:spPr>
      </p:pic>
      <p:sp>
        <p:nvSpPr>
          <p:cNvPr id="46082" name="AutoShape 2" descr="data:image/jpeg;base64,/9j/4AAQSkZJRgABAQAAAQABAAD/2wCEAAkGBhQSERQUExQWFRQWFxUaGBcVFxUWGBcYFxcWFxUXFxgXHCYfGBkkGRcUHy8gJCcpLCwsFx8xNTAqNSYrLCkBCQoKDgwOGg8PGiwlHyUsLCwsLCwsLS8sLy8sLCwsLCwsLCwsLCwsLCwsMC8pLCwsLCwsLyksLCwsLCwsKiwsKf/AABEIALcBFAMBIgACEQEDEQH/xAAcAAABBQEBAQAAAAAAAAAAAAAGAAIDBAUBBwj/xABGEAACAQIEAwUFBQUGBAYDAAABAhEAAwQSITEFQVEGImFxgRMykaGxB0JSwfAUI3LR4SQ0YoKy8RVzkqIWVGOjs8IXM0T/xAAaAQACAwEBAAAAAAAAAAAAAAACAwEEBQAG/8QANhEAAQQBAwEECAUDBQAAAAAAAQACAxEhBBIxQQVRYXETIjI0gZGx8BShwdHhI0JyFSQzYvH/2gAMAwEAAhEDEQA/AOZgSasIuxqsh1/W9WTt4mlnlMHCT3Mxg7fU0i2sD1P5U06Dxqlj8eLKH8RGnh4mhIRWqfH+NCyCBvETzE8h4157isU1xpPwqxxPGG40k6TpP63qnlo2ikJNpAU4KOdcQxSLVKhPjpSU0leuNvXLlIW6VxCabUzjSuUqIk1NannTUXSuRUKVM7gUy4/KpbWEdoOXTqSAD5TvUbjWDII5HlUCkbo3hocQaPBpXeE8Ua0dNUb3lPPxHRhyNGWFxAbK6EFDpOuaeh0gEfnXn5aK1OAcZ9k0N7jETOsHkf51yBGhIRgy8/0aab8nVdW5kbUrB112YyPDTX02p2IulXyrqCDp4+flU0utRWrSkN3RoR09dqmwtoLzEaaZeu4B86ZgWJRs2mo9JmprdoDTedSTvUqFYtqGfSIHzrtrMza6AH9RUOUzoT+tqz+0nHxYTIn/AOwj4ChKkLnHu0K2AVSDcPyoFxOJa4czkk1G7FiSxkmkqGuXJIKaUGu1d9kSK4cORXKUxMMN67lAqRboEAnXl4/zqK+4mJA8JqVFJFJqMYUTViytdeutdQUJAppQVIutcv24MVyhVmw012n0qKyooL1q0df10qUE+Y61XsttVqKHqp6KJrgiTsKCe0OPLuR8fLkKJ+MYnJbI8z6D9CgO65ZifGf6VC5Ubw16edMdIH9ZrvEBoPOqU0wDCAmlaz0s9Vc1dD1O1datTTpqqLhpwv1FLrV1YinWrRmqQv1ewQLzlkxv/uaE4CYwF52tFnwXWTWr9jAZSGYgRrETry184pYQ2wAcje1UwSWMc+9ljQn4fWmsxNVZJDe0L0vZvZ0ewTS57gDx5/HFfNantVuCWci4FgSAQ0ExruOlUMdYDDOokjQ5ZPLmRUBtk1bwuJyKQpGvUb8t9xSWnYQQtzUMGrjdE/Hd4eSyQ2anlamx5AfujcCY+vnTVQEc6ug2LXhJ4jDI6MmyDSK+C8Qa9ZAkZk7p2BMDunzP5Gtr2ea2J33668xQj2YuhL2Xk4I16jUfn8aL7b6USQU624y/l9KdaXnzqGdYqeyZIHKuUWoOIYkWbRuNy5dTyFeeX7zXLjM+pOp/kKIu2fEZuLaGy6nxPKsNbU6zQkowoTZFVg0nermIWBvUGUVwUp6MIGtMvERpqeg1nwA5mmZa1OAcPe5czWwc1uGUqASHBlDqCNCJ1HKuUL07s3wb9jw6W9rpAa6V3LnUqTuQvugeHjWkbrQQSSDuDrPmDXkmLXiNtmdjihqe9muMPOASBUvDvtBxVuM7LfWdQ4Ct5B0Aj1BqPROOQVG8dQj/AIh2Wwt/3rKqd81oeyaepyQG9QaCe0XY+5hRnUm5Z/FoGTwcDSP8Q08BzM+z/auxitFOW5Em2+jeMcmHiK27uHDqVYSrAhgdiCIIPpStxaacmAXwvCG+dcDczVnFYdUuOm+VmX/pJH5VWbWnpdJxcdPpSpuQUq5cvRzdAfVoI2FPPEl2NxR8Ko4i8VcgFo02EimCX6HzTnXZtRhVuN2jcUhHVjpz9T86GPZkTIrZ4g2U5coGhIYSD6EVmZ53qVyyuJbAeP5VRq9xTdfWqVMbwlu5SrkV2lRIVyK7FKugVylNolwhyWkA00BOmsneaZwjhxtw7qVY+7I2Gmw5H51Jj7zE6knzJOnLeqE8gedgXsuyNC/SR/in/wBwoDqP/fouPfzaGq75uWlcymN/9/5VKG0n9TtSQKWjI8yYdhN9r86v8E4cb90WVIDsGyTsWAkIT90GInWCazMWv7s+XzpvCsTdtsCDtzOpE9DT44t4sLL1ev8Awzth5LbBHQpXUfMc4IYEgg6FSpgqehBBEeFdRdAPOiPt04bFC4FgX7Vu6ehYgqxHmUnzJofGlWOMLy5cXHceSn4Zyjq22VgZ8jrR8t3Xf9GgzhF794wyZwyx5RrNEBu7DIV22aoQFaLIRz8vnNPF7LrOgBmfDWsniGKcaIPgw061EmLOSHS6QdCQQwI2I3olCH7t0XbjM3Mk/GpEBA5RXb2QOwWI/nrVZbp9JpZTV3EHUaVrcFwOEvDJduXLd0H3syBGB2AzKddtyPCse5dkVEXrqXWjK/2Jw9sFmvX8qiWgWtvA5YB9KI+zX2n8Mwlo2bWExAXVmZwjMxPMlmk/ARFedYDil8TbRzlIIKv3lA6wdRHgRT8Pg2HvHOepG9ASW8lOawScBej4n7ReGXTmQ3rJO4ay+X4rIH0rO4lg+HYsSb1rMdnBNt/DUqJ8jIoJtWbuc94AfhIMH4Vf/ZFZR3Qp5gbelC51ZH39EbYLwVW4l2JxFpwbP75ZlXtMuYHkYzSreIo77I8evOjW8VbuJdtqTnZGVbigbzEZxzjQ7jmB5hir13D3c1p2SdYGx6yu1GHZHtz7ZhauQtw7QTDR05gxyo5C5zMi0gANdSCfbB5aQSTJ9SSakLg8q9nu8Nt3Pfto/PvIrfUV59254dhrTAWYW7Jz21MqBvP+Ezy08qhrwTS5zCMoWuKJ2+lKkaVMQL13/wAA3HM5gTH3EZo6d7T6VH/+PrwbLEk7SrLPrECts8cvHum4THlPxiakbEOwl3bTmzGB8dqSJUexeR9oLZt3Tb10kFSToQYI+tZpXStvtmwbF3SCCCZBUyNdd/Wsc2iR61YSlj8U95fI1RNXuKe8PKqcU1vCUeU2u12KVEoXK1+C27ZGYg51O86a7aeVZMVb4bcCsZ0kaGkzNJYaWl2XKyPVMLwCL68eB+a27mIioLrqWIWSOUiD4zXG1pj6VmtbS9xNKXeS4QZ8PGmta7pjfXaus/dO9S4ZAAM0/rrT2tJWNqdQ2PBs2D8FHawJJGYk1p27YEU5wFiCDPQg/SmhZMDerAc4Gl5/aHesSm8VvM4tZjmKowB6D2jECqGSrWKXvR00/nURbTxqSVWISdIKkGPHp8KI7jAhYUn/ABRv/KhyOvzow9noI3+HhUBCVBasLBlJJjkQdNtqzMWGXOVYjSQpkRrrqdzvRAE1Guk8+VU+PLNtgBrKAAa86lcOUKvabUmJ38TUVupmB5U25dnWKFGozXHtx61KiSJp5SYBqVCs8JgZidYy/matNxDMYKiOmojxBqtw5cpIB1ideo/3+VW0uqQBK5uoJM+MTH+1ARlWo3HbQUuFQEbyataVXsLE7emlWIpXVOLrCpXcMrXSWEhF19T/AEpt3IERgq/u2V1jSCrAgTEidj5mrVi1JOYDUyZPJfd2+NZGPxeZiBogOg2nx8ug/nRVZQlwaw3yVd4t2vxF4Fc3s0/DbkfFvePyHhWKVEaAU9UJFPKgKPOmgAcKlZPKqilU8dKVShRha7SYVtRjHX+KFP8A325qti7WAva3cVduDeGvNcUeS5SB6ChIYNZrSwGFXpXPhdFkghOiLZTVgrfxN7h0A5brwigQXWQPd94LWHjr1pj+5tsi9GbMSevh5Sa0sTawSqvtWvK7jdShUZdhBHlWbicKFAKtmQ7N49D41IBq0t9BxAQzxL3/AEqLD4J7nuKW8gY8p6+Faf7CLl9sxhFC5upmYAq+2KOioCAD3QuwHpz2rnylvqtFlaGj7ObM0zTO2s/M/ssnGcDZMxUh1Go5NHUqdiOY+FZ1HmF4BjGkHC3GhSSwFtxljwby0OtM4Vw+3hrxcKfbwvslZRcVXb7sAznMiCZjYidhbK5vthWZuzIJnA6N1jqCcjx8lZ7E/Zd+0uFxft7JZC6KqBe6CB3i6xmOYQo25wdKL+IfYPhGAFnE3UdgYzZXSeWZYDCfA0X8P4scPhh7Yy8A3GmFDc8vOOUbHprWImAfFM+LsXCqk5sktmDqTK6aRpI/iir8EJkBLzX3wvO63UNicGRN3fEWa5OfovFOKYS9gr74e+sXLZgkGQw5MpI7ynr6cq5auG4DkBMbwCY6UfdtOy97iOKV7dm6CbSd4IWXckydJ3686Eu0PZ67hri4Zu4UtrIMwzN3meOrExrtEbCarfh2veR1C2W6vU6eNhJBa4AjOcj5j4qkMM2zCIjQ6H4VZRRVGzcKKJER8Iq0WzrodDzFAWbMVSSZ3SG3G1LYCg6ACee01LcsjODJBEe6SPTSmYdUIhy4bllykHzBEimwR0moF8oX0BlOvqcxPU/Wori7U8sauYXhd69Jt2rlxV3KI7DTeSoIqFWVIW9PUUXaHSRQsi98Kd5GnMaiiRk1NSEJVxUEiGHxrJ7QYkpl7ohtZ8RMARV32oRWY8gT+o8YoQxGJLnUk+s/Wkyur1VudkacOcZ3VjgHv7/grjX/AGimR3hMaiTzIjnVMJB86j9qU1GuoI+NaOOwxCo5UoHmB4iJg9NRUR3SntcMMjXDDqz+hVULvWv2d7Pri7vs2xFrDkCQbv3zPurqBm9fjWLmp1uPva01Yi9LT7HLyK7reR4RsoyakxsIZtSNJ03oEt2QGJgA8zEHxBq1wZ8QWQYU3gxMBbTus9e6p1GtXO0/DbuHuBcU837gLmGzECYAdoAL6agfE1IaXcJo9UWTyqCNUmeqdlqe2KEwuv0+NLbG6R1NFlML2sFuNBXS8KTQ+zDcka9a0/ak76DoP1rXp3Z4ZrKMtpbTQO6iqoPQiBpPSrr9HJFGHO5PRUzq2Sv2t4C8eHdpoFE3bzgnsMRmAhbssBEZXBHtBHLUg/5j0odCTyqsjUcGlUhtUqhSi7GfZ/zs3I8LgkejKPyrPPZvE2dWtMRzKd8efdkj1Ar0wVOrwJrYdM57Cx2bVBrAxwe3ovE+OYQsAQCx5RJ+QrL4Timh0O2hg8iDX0Di+wNjGWM4At35JDqND0DqNx47/SvIe0fY+5gLpS4Dmdc8jVdWIIRoGYDQ9e9WbRbYV1zmuIcEPW0BNxyw0gZdekztHQbzRhwLh7lbaKJedApB1JnQgx6+FB2CM3Sh1WQfL3Z+X0r3PsZ2eWxb9tlHtLoEae6h2Hmdz6DlSdhc9aZma3SsA7z80RcD4GqBWvXPaXhzHdUegjN5t8BXnPBby3eL32Zc3fvG2RAVcrFVaP4YHma9H4xiPY4a7c5pbZh5gGPnFeffZ7wsn2uIbl+7BkkyYdyf+z50b/ba0Jmibt0moncegaPj9hT9rsebrjDW1JaQTsJMSAJ5cyfCt3guLt4O2BGjHUTu0bzp0rB43izcxdtLR71sHM0AgT73wHzMU/ioANvKxksdD0ykjWR8IO23Ma82ImMGOv8AP7Ly+kaHzvec1gHwAuh8eVc7S/aQisLYS7bGUHuC2RqWGoLqeX8qDsVxvD4lv7Qrd3RLksHyj3QxLNPqTvvUPF+OMLrhFtgqcguZFZ4XSMzAgc9hPjQ8xNPbCNlDCYH07i0Qt2VsOJtYoAdHAPXmCOvSqf8A4QCf/wBNkA9J+lY3sz1jyrmWevmaU7Tvdgux5JwljGQD8/4Rb2Z7O4Zr5Ny+HtW1zOcuRAZAAZiTM6wo1MabGtcfZzaxYdsBdaEIEXxCk88rgT1Ox6UFYANoiay2i8iY3PpOvnXs/A8QMlu1blVWJE91tSSe9BDe9qf90TQMjZ4qRIZH+CCMP9n37PYN/FKGuAgCwSrIomM10qSHOnuzGus7D0fs/wAXnBi48W0VWkmFVQs95eojXYih/EYu9dxU2rqexUDOJVpMmVI1ljp0FZfb/jYW0tkkk3NW11yL182gehpcobFDVC+b/RDoon6vV4J28V07y4fRaWC7NPxGwxuYhbgV0axca2PaKAZZbhgGTovpPOBhcZ7MX8MT7RO7+NdUPry9Yoy7EYE4fDImsnvNP4mgkemg9KLLdyRr86ptZ6qvayQPmcW8dMV9F8/8VxYt2mEAs4gSdgdyBzJ2E6b0JuP0OlfRXaj7PsPjbeUE2GkkNagAkiO+mzDQdD414v2i7EYjA3wt4Brbe5cX3XAOo11VgIlfgTVeRhu1raDVwxw7Ov34BZvC+HZiLjkBRMLHLqTV/jD+0tImpUNmA6aESPD+VXcM4QAqFPmAw+B0NHHA+FW7llXxFhPZkgooAQvGssAB+7n0PiN+YC40FS1L8FzjkrzLAdnsRfIFqzduTzVGK/8AXGUfGi/gP2P4q6ZxEYa3z1V7h/hCkqvmT6V6QO0DABVVUUaAAaAcgKqdpu3H7Lhbt2AxVe6DPedu6g05ZiPSauNgcTSzDIqd3H4Lg+HPs1ys5IXXPeukbmT92fJRPpXkfbDtT+33syqba2lyDUMWMksxPWZ/rQ9xfjd7EXHvXrhdzp0A3hVXZVGugquYFpRzJ1+Wv0rSijZHiumVVkLj1WlacvoGB6wYNbXDOA3LoGQqqbFmncaEBRqflQleSB3ZEQdPhR72BvllIJnn8yPyFNa30bSIxX6/NA5283Jn9Pkt3hfZi3bg6u/4m2HkuwPxNE6dxFA6Cqy7QOdWnXUVUc4uy4prQBwrnFMFb4jaFi+xAkFXXKHRhoCJBmZg0H8U+xvFIf3LpeWTufZt4SDIPxomXet/hnEyVGe4ZAPIGQKqvjtNa6l4Ni+A37Tsj2bispgjITr5gEEeINKvoa5xB9MmUiNzSpfoSj3oSFMxTbVJTb6SKtJam4djnQgq0a6zt61tcewOF4hh2tXWEbhwYZH5Ms/TYjQyDQwNAfKp8JdK5dAecHbwmhc0OU8Lwbi+BuYbF3rTjv2nKsBMEECG0+6wII8CK907Dcc/aMJZLStxLaBlbQxl7jjqrLBnrI3BrP8AtBwmawtz8UA/5CI+Rj0oP4bxp7QUFFuBZykko6TyV11C+FOj0heze3nhEJcejJxd/f3SPvtExxGAuhTqxRdOhcT8hWX2BusuCgSQ912I6EQnpoorA4/2puX8M6m0FUFO9nLEEMI+6BJ1rS7DYxv2SP8A1Hj5fnNUXRuZOA8Zpa4I/wBOIaf78/IKlZS4uPbZMzvvLaNJHPyNbeOtkG3rPe5d0bHQif5+XTCxXtBjwzwoLrHPQgKpif1rRFxJdFOaYbpHIjQAE/P1rW1WQw+AXmezsOe3/sV5m8y06GTPnOvzphrU7Q4bLeJAgNry32bb0PrWVlq43IBCM4TWNcFPyVPhsMXYKIBPM7DmT8BU1XKi1s9muHT+8I02XXb3gx6eHxoztXVSw1wvocwIjWJI3IlpIEakRBnWsvC4YApbHcnSfwqPeMBvId2dSCdzU/azDBbBCMNIy6EA8hHTXlWc4+llAT3XFCXDml3shxC2Ve0isoQ5paIg8ifCPgKHEf8AbMeWYdzNOv4E0Uepg/5jV7Edox/w9ot+zuEi0co01Grg9I08zXOyiAW85OrePIaD8zVPVkPm2V4la3ZYOn0Tp7yfVbXj3ffRHGDxoSBnat7C8aXYsD60C4nGqneZlCAGTPhy8fCvPuNccbEvzFsHuIOQ/EerEfDaludWAMoNPpTNZcaaOSvfeI9orNhM9xoHIc2PRRzrzTtnx+1xFlBuNZW0TkGXMSxEFmgeBAhtvOgb9s/xHw7xMdY2Irf7JJae6GuhWWCApTNLEgAQW3pkx9E4Mbz17vJP7L08U0T9RqL2cNAwTXX48V5os7H9gUw4GJv3PbAhWS0VKrmMEF1YnUdNvOBW3icUXYsxkn9QKnxuIAyryA5aVSbepHesyR1nHHRPmgH7UMWSLVkbau3zVQf+40fhBXl3bjEF8XcUbJlX4KCfmxq9pWbnqrI7aEEYy3GVfMn9ehplrVvWnYr3m5xp/P8AXjUtixKZvP5GPypm3dIfvhQXU3KlvnXTmKL+xSFSB0RZ9TQvhbQuROkcqMOyFqbj+AX6n+VWJB6riq4PrAI5tHSrzbiqeHHdNWwZWsoq4Fw6H1qSw350y7tStnegtFSsWsSQNDXaqFqVDuU0nikaVJqNcomUQaiz61O3unyqsTpUWiUna9M2AOnusp9DsfpQbxFEGFU2kQMACzRmYgCG1YnLrrAjajviVg3eH3gNStttOfdGYHy3FedcHx0j2JAIafmNQfDen050Dgw8FN0sjItQ1zwCPFD1y+T3WJy7kT5egog7EcYWzdyFot3RpMiHnunwnUE+ArI4jw8WrjKdlMjfUESN+UaelT9kcQgxQLx3lISdg2kepAPqay91BoPtA8+C9LNFfpHt/wCNzbrruxRHw58kV9qrDJct3tMqxJkbhpA+tXnvLdsgqDrqAwEgqdDB0mQNaxO12BLhXAJjQjXnsY89PWr3BuJTltXAUfLEEbkfnAmtpzC+AEdL+S8LG8Q6l1mrqvErB7TkFbTTqc0akiIXntuBt41hUXcU4eHDW25GVbfqRrGpiRAoQvKUYq24JB/XSmaeQFlK3MynJwFEHZ3BQDcMd7QciACZMjUTHLoetYnDsK124FA00Lb+7InbWaMcPhsxVVGUaTlnugfhIGmp289aieba2guij3OV3htrMC0kZtB5DmIMa9RuIrG/4e+Jv3U9qCEK/eJAB0gL10NEONxC2EltBEADmeUDrQd/x02Ge+FGa6xHOC0SJjpv/vVeNz4mOlQSsZqpmwd/TyW12huWsNYyaMSsBDu/Vj4TrNZ+H4uRw4vlW26tbtWyDq8RnYKfAHXafGsNLN/F3C2V7rcyBsOQ6KtaeG7BY64ZXDMRp960Pq9ZZkfI7eVvzMi0sPoBl3XuHkhrH3HZszsXnUZiT5gA7f0qM29JGo/W39NfOi7HdjLtsBb2RTEkDvPbPJTsJ/hYjWsrB9mSLqB2LWyTOmU5gCQG159RToyGG2sz3kpD3Oni2yS03q1rc0PHx8MKrwbhl3FPltTA95n91PXmfDevUOyfC0waGO9caRnYCVGxKgbE7T0ArP4cwtAKihQOQECtW1fmiDclxySlTalzmCJmGDgKziHkmmW2mPCKjdq7Y50XVUyrJ3868V4xxDPevNz9pcHwcivaLh0BoK7b9ncP7J78ezca9yAHYnZl21O5EGrmnk2EjvSJG2vMLqbeOvx/pFaXD4yAdRPzNUsTVy3Zy5CeSgVbjw8lJky0BWsJhssnqdPKi7sYutzrI+Q/rQtauzRf2HEi71DAj4RHypk5HojSTHfpMoxs26nW0QOVRWqnVqxiStEALjbQaYp1pXjrTJoCUQCTjWlTqVRSlSGuEU1WroamWopcYSCPA1VSDpOvSrh2rPNrWhJRgLewOHf2F0gSpRwf+lv6V51wfguRyWMHWN+4n4jO+kUX/wDFfYqM1zIGOVQWIDM2gHr9KHjiXZItrJchGuH3U5QDzMwJ6mnxbjbRi+Ut5EY3OHljkrI7QYyzdUyRCkCTKxmO2Yxv+VYt3g6HMUOgGmuZT60/t9fb9zZMSiDMRpnYSoJHKBPxoMtZkbusV/hJHxjeqkwY5xAGFoabVTRNFnP5fLK9L7E9oDbb2Fw9xvcJPut+HyP186v9p8eqX7JWc66lo0yT8/vaeNB2Bw7J+zXX0Q3E70zMMGJPp9KP+NcLF9IEZgZU8vLyNN0D9r6dwMfNB22wSsbLEMuF/EH6/fVLilnP3x7yg7c15rMEgbGBvFCvHrINtXg6dBEKRrmEaCRz6ma1vY4nDFMzZlJUGO8ADyOgPrVhcCAxRhoZOoGobcHSBqdhqedWiwQuDgbBWfFMZ2FpBBb39yy+B4L2dvMwIZtTzAGuUabaa6dddqJcFh8iAsYZtZ00PJSQBMDT0qnhbXf7x7qEAncSdQP8OmsbaiqXG+L+0YWLDE5ugMk8oY8qFrDO++imaVunjo8np18v1UHGL/7VfS0raCApGwb7x8dBUXayzbXCrbMK6sIWdeec+Oh+YrY7P8J9hJux7Qc9wByj+dC3aniC4nESgEKMoYbv1J8AdB/Wu1UzRtibkYHmj7K0kjnPmdg0TY6YwP4WhwTidyzZQKY7xY+ObeevKt+zxu8rZ7blcwgxWHhl7igqIgQdteh8a0cORGXbzoXCypCnt3muOwdixYTLEkkjTc+EfCo2w5Qzuuk9RGoPoamTCmQV3G1XmwrAzpHMHnSzhcoLlsMMy6jwp+GuxzrtqwJlTB5j9b1YFidxQlSFMhDc6lsWipPjUC4Lzqa2wVguYZukiY8t42oRdrjVKcjSKAPtBxT5ktlSLY1BjRmPQ+AnSj4trVPG4VLqlLihlO4P638adG/Y60l7dwpeQ8I4Z7W6THctqzt00Byj1P0NduIYJgwIkwYE7T0r0bFcGt4fC3VtLlBVidSSTHM7mhV8EP2W+erWR/3GrP4jYxzwFEWn9NKyImrP1WFh8Ox1QE68gSJ9K9U7P8EGHtwDLHVj1PTwA2rD7B4QBCY+8/xGWjC0wmq51RkaMUmy6QQSuZd1hOyxTw1SVGwpVqFE51qNzpT6QFLcjC4DSqZMLI3rtDamkAcB7RthVFvEpcC/ddlYESZhs246RrRVguP2LsZLqEnkSFb/AKWg1olAdxVDFdn8Pc1eyhPXKAfiNa4RvYMG1dl1EEztzmFpPcbHyNfVaVvvDTUbSP1vVRwRvVOxiLeDy2FBVGllOrZWBhhqdtQd6xOO9r4YrbZWfTWDAmdTOhO2njzo2AyO2DlV3tDRuHCo9r+MRibIjMLMsynYl1KwfJWB/wA1Zz9rr0FLKKlvcIqAxrMgmCTOtZb3Xuwzku7akncmNa6lvo3wrUOlDgASfgkR6n0f9oPmLWfiLrP3nnNJmZLf5p1mqNy13q0MXjQxyjU9edQYhCoDdOuvyrLmiEcmxvCsiR0oL3crbuYr917OSUEECdAQIBHQmW9Km4Z2hxNpAUYm2piGXMoO+WdxuNJoYuYxyNTA10EDffxj1oo4R2nW3aSybIKfeYsSSW1Zisa+VDJAIW7iaJV3Sah8jtgYHN5IP6IixnbBXs22Ve9nGdDrGUSYPPUqRU7Yu3esh0cG6veUHQzJkag7iRIG1RYbhdlrIVYZCSwIPM8wflWdxHhJw7WRbLEudRAMLI6DTer8LWPjDXe1+SwtS98Woc6IepfB5C0OL9pVVAtsEjSSdNYPrzNWOD8ItNatXxJcazJ0IJBEDSKvY+/h49kWtAge4SukdRQf2jxyXAFt3AyoCWUHu+Y5E+AoZNQxrKiGfPlN0ugkllBnOOb24Ct9q+0rF2s2yoAWGYakzuAeWn1oVtXzbhwASCIB1EjqOdQK45VYFxPvmB4CaTHpngGR/tdB3LS1GsY1noNP7PU8E/f3halntiiIM9lix0OUqFPodasL2ySQGsXI6hlJ9NvrQzxbDo1sezbNJjQbaHX6Vq46xby223ZyxPkJ/p8Kje/qs20Ur2nw6/euT0CE67bjSrFrtdaMSLgJnRlEx1MNpNB/C8HbjOVnI0kciO9APqBSuufZtc5toPpp4Va08XpLc7hcXIzsdsMLvnZdY1RzJ2+6D8aZxft2qjLYUsx+++ijyXc+setA/s/cHQCnYj318j+VP/DMGUJeVZxnH8RecB71yCD3QxRef3VgHbnWh2JbJjY2zI3qdD+XyodxBhpHIA/PX5E0Q9l0JxloqJGV58AFOvxIHrRvADCAhHK9LucjTXFO3WubistGqHHf7td/h/lQc6xgrv8AzLP1NGHHv7rc8h9RQnfB/Ybh/wDVt/L/AHFMd7u5WNF75F5hbXY1IwwP+N/rFEboN+RrD7HL/ZF/iuf6jW5a5r8Krx+yE3Xe8yf5H6rmWNiaRuGu+BrmSipVLTQKmRaYBVrD26EqQpLO1KkGiRSoaRKkGpTUINSZhGtOBQEIX+0C77O3ZeJb2uUa6DMpaT19yvP8PLXGJ/ESfgK9D7fWc2FVvwXUPxDJ/wDavPMLiQjmebf7fP6Vbh2MG8ogHyf0x4qy37q0AT3oM+vKq9rEwvl+hUmNUE94EnziKzXvA6AaDnNWTqWb9jc0o/CPEQlfQB4vkp2Fsaknc1axCgiD0qCxcABZjAAmo0xIuBiNPOsSXc55JVplNbSq211JPzqYPlAgcp+MD+dK/b7qqN2IFK4ks3mAPT+prZdGHN2kWqMcro3b2Gir+B4s1pu5cZCeXI+h0n50Q2+1iss3SxuAR3RA5wSSQByoSxNsdwnmSP18KddtsNQdI6D1qg7RvYf6Rx3Fag18Uzf9w3Pe2rPmtbi/DDYtIxZXZ20APdiJJnny+NY5Zm6eXOmsxESe78hPOleXbWJ2IpkOkYwAkZCXqO0ZpSQHHafIfT91NbsnrHqPpUgssOSv5aGqwJXfX6/1qW3cnUGrocsyk61ZUMIJtknUOO6a37qGy3syUuJoQygOjA8wGB8uulZNrFcm1FLVScmq/h6U1tKLKIUtWvZmbMKx9+2zqNJ0hpUbnSBvtUeK4OtxQLVwaRC3BlPkCJDelZNnFHdCR1FWLePB3EeW3wpgDarhGCE7G8Iu2XBuIQpmGEMuwgEjQNrsYNUb57/+X6miTA8cuIMsi4hEFH7ykdBzFPbgmGxTTbdsNdOUezI9pbMGe6ZDLPr5ULmkBRtrKEH1A/how+zrU3DzCAfFv6Vh4zsxesrr7N8oM+zcEwOeVgrddga3vs4Tu3z0KD6n86pTTMosvPcnjTybPSVjvRzZOlJOYpqPB86fc0M1RQLN49/drnp/qFCeMX+xN/zrf+k0W9of7vc81/1ChPH/ANxM/wDmF/0GmP8AdnKx2f77H5oj7Hf3RP4rn+tq2DvWP2O/udvzuf8AyNWw1VmewEet95k/yP1UrrOo3qKpEanG3NMGVU4Uab1fsmBVRFqe29QQptcunWlSBpUtEs5TTzSpU1qgrO7SYL22Fe3MSUM+TqaHOy3ZFUuG65z5ZABiJ2nzifjSpULmgusqwyV7Yy0HCzO3/DfZlWUw1xWkdMvP4EChThuFz/wjfxpUqtaYDcUGocTGwk94/NO4hhSzCIy6fLQaVPZwyrodiKVKrLomljvmkbzvakqAvPJAT6nQfnTMOmmvn8a5Sq3SrrvErfdUetOsGVpUq6vWXdE1bUgqfSq6bZTsdPI0qVLcETU6ySe6dxseo6VFclTI9RSpUJFtRdVPYuBh41OjkGu0qhhsWuPKuYcAmDv1qd8PETtSpVaCUntZyieVX+BYO5eVwILL3hJg6RMHbbxpUqzJ5HDVMaDir+v7Ld0rGjRSSVnj6furfCeM3L15bbKtwJMM4GZAujEGiTDEW5gaGJ+lKlWc1xe5zjySrGua1hZG0YDQo7PH7b32sCc6CTpoRpMHwkVtB5XypUq6NxN+aztVE2Mjb1APzWbx9v7Ow8U+ooW4sP7GP+eD/wC2aVKrEnuzlHZ/v0aIuxzf2O35v/rathq7SqvH7A8kWt95k/yP1XZ0rtt6VKpvKrKUPXQ1KlXErgFIopUqVDalf//Z"/>
          <p:cNvSpPr>
            <a:spLocks noChangeAspect="1" noChangeArrowheads="1"/>
          </p:cNvSpPr>
          <p:nvPr/>
        </p:nvSpPr>
        <p:spPr bwMode="auto">
          <a:xfrm>
            <a:off x="176213" y="-8302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10" name="Text Box 4"/>
          <p:cNvSpPr txBox="1">
            <a:spLocks noChangeArrowheads="1"/>
          </p:cNvSpPr>
          <p:nvPr/>
        </p:nvSpPr>
        <p:spPr bwMode="auto">
          <a:xfrm>
            <a:off x="-67875" y="5955476"/>
            <a:ext cx="92118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20000"/>
              </a:spcBef>
            </a:pPr>
            <a:r>
              <a:rPr lang="es-ES_tradnl" sz="2800" b="1" dirty="0" smtClean="0">
                <a:solidFill>
                  <a:srgbClr val="FF0000"/>
                </a:solidFill>
                <a:effectLst>
                  <a:outerShdw blurRad="38100" dist="38100" dir="2700000" algn="tl">
                    <a:srgbClr val="C0C0C0"/>
                  </a:outerShdw>
                </a:effectLst>
                <a:latin typeface="Tahoma" panose="020B0604030504040204" pitchFamily="34" charset="0"/>
              </a:rPr>
              <a:t>IN</a:t>
            </a:r>
            <a:r>
              <a:rPr lang="en-US" sz="2800" b="1" dirty="0" smtClean="0">
                <a:solidFill>
                  <a:schemeClr val="bg1"/>
                </a:solidFill>
              </a:rPr>
              <a:t> </a:t>
            </a:r>
            <a:r>
              <a:rPr lang="es-ES_tradnl" sz="2800" b="1" dirty="0" smtClean="0">
                <a:solidFill>
                  <a:srgbClr val="FF0000"/>
                </a:solidFill>
                <a:effectLst>
                  <a:outerShdw blurRad="38100" dist="38100" dir="2700000" algn="tl">
                    <a:srgbClr val="C0C0C0"/>
                  </a:outerShdw>
                </a:effectLst>
                <a:latin typeface="Tahoma" panose="020B0604030504040204" pitchFamily="34" charset="0"/>
              </a:rPr>
              <a:t>NAVIGABLE SEA, SUSTAINABLE DEVELOPMENT</a:t>
            </a:r>
            <a:endParaRPr lang="es-ES_tradnl" sz="2800" b="1" dirty="0">
              <a:solidFill>
                <a:srgbClr val="FF0000"/>
              </a:solidFill>
              <a:effectLst>
                <a:outerShdw blurRad="38100" dist="38100" dir="2700000" algn="tl">
                  <a:srgbClr val="C0C0C0"/>
                </a:outerShdw>
              </a:effectLst>
              <a:latin typeface="Tahoma" panose="020B0604030504040204" pitchFamily="34" charset="0"/>
            </a:endParaRPr>
          </a:p>
        </p:txBody>
      </p:sp>
      <p:sp>
        <p:nvSpPr>
          <p:cNvPr id="11" name="WordArt 5"/>
          <p:cNvSpPr>
            <a:spLocks noChangeArrowheads="1" noChangeShapeType="1" noTextEdit="1"/>
          </p:cNvSpPr>
          <p:nvPr/>
        </p:nvSpPr>
        <p:spPr bwMode="auto">
          <a:xfrm>
            <a:off x="1473958" y="1613118"/>
            <a:ext cx="4763069" cy="1020899"/>
          </a:xfrm>
          <a:prstGeom prst="rect">
            <a:avLst/>
          </a:prstGeom>
        </p:spPr>
        <p:txBody>
          <a:bodyPr wrap="none" fromWordArt="1">
            <a:prstTxWarp prst="textFadeUp">
              <a:avLst>
                <a:gd name="adj" fmla="val 9991"/>
              </a:avLst>
            </a:prstTxWarp>
          </a:bodyPr>
          <a:lstStyle/>
          <a:p>
            <a:pPr algn="ctr"/>
            <a:r>
              <a:rPr lang="es-DO" sz="2400" dirty="0"/>
              <a:t>THANKS FOR YOUR ATTENTION</a:t>
            </a:r>
            <a:endParaRPr lang="es-DO" sz="2400" kern="10" dirty="0">
              <a:ln w="12700">
                <a:solidFill>
                  <a:srgbClr val="B2B2B2"/>
                </a:solidFill>
                <a:miter lim="800000"/>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endParaRPr>
          </a:p>
        </p:txBody>
      </p:sp>
      <p:pic>
        <p:nvPicPr>
          <p:cNvPr id="12" name="Picture 6" descr="ORION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4768951"/>
            <a:ext cx="16287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ORION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4388" y="4783015"/>
            <a:ext cx="162877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736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1+#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5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7" presetClass="entr" presetSubtype="8" fill="hold" nodeType="afterEffect">
                                  <p:stCondLst>
                                    <p:cond delay="50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0" fill="hold"/>
                                        <p:tgtEl>
                                          <p:spTgt spid="13"/>
                                        </p:tgtEl>
                                        <p:attrNameLst>
                                          <p:attrName>ppt_x</p:attrName>
                                        </p:attrNameLst>
                                      </p:cBhvr>
                                      <p:tavLst>
                                        <p:tav tm="0">
                                          <p:val>
                                            <p:strVal val="0-#ppt_w/2"/>
                                          </p:val>
                                        </p:tav>
                                        <p:tav tm="100000">
                                          <p:val>
                                            <p:strVal val="#ppt_x"/>
                                          </p:val>
                                        </p:tav>
                                      </p:tavLst>
                                    </p:anim>
                                    <p:anim calcmode="lin" valueType="num">
                                      <p:cBhvr additive="base">
                                        <p:cTn id="23"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publica Dominicana un pais inagotable.wmv">
            <a:hlinkClick r:id="" action="ppaction://media"/>
          </p:cNvPr>
          <p:cNvPicPr>
            <a:picLocks noRot="1" noChangeAspect="1"/>
          </p:cNvPicPr>
          <p:nvPr>
            <a:videoFile r:link="rId1"/>
          </p:nvPr>
        </p:nvPicPr>
        <p:blipFill>
          <a:blip r:embed="rId3"/>
          <a:stretch>
            <a:fillRect/>
          </a:stretch>
        </p:blipFill>
        <p:spPr>
          <a:xfrm>
            <a:off x="163773" y="163773"/>
            <a:ext cx="8816455" cy="6694227"/>
          </a:xfrm>
          <a:prstGeom prst="rect">
            <a:avLst/>
          </a:prstGeom>
        </p:spPr>
      </p:pic>
    </p:spTree>
  </p:cSld>
  <p:clrMapOvr>
    <a:masterClrMapping/>
  </p:clrMapOvr>
  <p:transition>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l_fi" descr="bermeja_golf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2" y="4762"/>
            <a:ext cx="913923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600250"/>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reeform 2"/>
          <p:cNvSpPr>
            <a:spLocks/>
          </p:cNvSpPr>
          <p:nvPr/>
        </p:nvSpPr>
        <p:spPr bwMode="auto">
          <a:xfrm>
            <a:off x="0" y="0"/>
            <a:ext cx="9144000" cy="6858000"/>
          </a:xfrm>
          <a:custGeom>
            <a:avLst/>
            <a:gdLst>
              <a:gd name="T0" fmla="*/ 0 w 5760"/>
              <a:gd name="T1" fmla="*/ 4184 h 4320"/>
              <a:gd name="T2" fmla="*/ 0 w 5760"/>
              <a:gd name="T3" fmla="*/ 118 h 4320"/>
              <a:gd name="T4" fmla="*/ 2 w 5760"/>
              <a:gd name="T5" fmla="*/ 99 h 4320"/>
              <a:gd name="T6" fmla="*/ 9 w 5760"/>
              <a:gd name="T7" fmla="*/ 79 h 4320"/>
              <a:gd name="T8" fmla="*/ 19 w 5760"/>
              <a:gd name="T9" fmla="*/ 58 h 4320"/>
              <a:gd name="T10" fmla="*/ 33 w 5760"/>
              <a:gd name="T11" fmla="*/ 40 h 4320"/>
              <a:gd name="T12" fmla="*/ 52 w 5760"/>
              <a:gd name="T13" fmla="*/ 24 h 4320"/>
              <a:gd name="T14" fmla="*/ 72 w 5760"/>
              <a:gd name="T15" fmla="*/ 11 h 4320"/>
              <a:gd name="T16" fmla="*/ 95 w 5760"/>
              <a:gd name="T17" fmla="*/ 3 h 4320"/>
              <a:gd name="T18" fmla="*/ 122 w 5760"/>
              <a:gd name="T19" fmla="*/ 0 h 4320"/>
              <a:gd name="T20" fmla="*/ 5657 w 5760"/>
              <a:gd name="T21" fmla="*/ 0 h 4320"/>
              <a:gd name="T22" fmla="*/ 5676 w 5760"/>
              <a:gd name="T23" fmla="*/ 2 h 4320"/>
              <a:gd name="T24" fmla="*/ 5693 w 5760"/>
              <a:gd name="T25" fmla="*/ 8 h 4320"/>
              <a:gd name="T26" fmla="*/ 5712 w 5760"/>
              <a:gd name="T27" fmla="*/ 18 h 4320"/>
              <a:gd name="T28" fmla="*/ 5727 w 5760"/>
              <a:gd name="T29" fmla="*/ 31 h 4320"/>
              <a:gd name="T30" fmla="*/ 5740 w 5760"/>
              <a:gd name="T31" fmla="*/ 47 h 4320"/>
              <a:gd name="T32" fmla="*/ 5751 w 5760"/>
              <a:gd name="T33" fmla="*/ 63 h 4320"/>
              <a:gd name="T34" fmla="*/ 5757 w 5760"/>
              <a:gd name="T35" fmla="*/ 81 h 4320"/>
              <a:gd name="T36" fmla="*/ 5760 w 5760"/>
              <a:gd name="T37" fmla="*/ 100 h 4320"/>
              <a:gd name="T38" fmla="*/ 5760 w 5760"/>
              <a:gd name="T39" fmla="*/ 4202 h 4320"/>
              <a:gd name="T40" fmla="*/ 5757 w 5760"/>
              <a:gd name="T41" fmla="*/ 4220 h 4320"/>
              <a:gd name="T42" fmla="*/ 5751 w 5760"/>
              <a:gd name="T43" fmla="*/ 4241 h 4320"/>
              <a:gd name="T44" fmla="*/ 5740 w 5760"/>
              <a:gd name="T45" fmla="*/ 4260 h 4320"/>
              <a:gd name="T46" fmla="*/ 5726 w 5760"/>
              <a:gd name="T47" fmla="*/ 4278 h 4320"/>
              <a:gd name="T48" fmla="*/ 5708 w 5760"/>
              <a:gd name="T49" fmla="*/ 4296 h 4320"/>
              <a:gd name="T50" fmla="*/ 5690 w 5760"/>
              <a:gd name="T51" fmla="*/ 4309 h 4320"/>
              <a:gd name="T52" fmla="*/ 5669 w 5760"/>
              <a:gd name="T53" fmla="*/ 4317 h 4320"/>
              <a:gd name="T54" fmla="*/ 5649 w 5760"/>
              <a:gd name="T55" fmla="*/ 4320 h 4320"/>
              <a:gd name="T56" fmla="*/ 141 w 5760"/>
              <a:gd name="T57" fmla="*/ 4320 h 4320"/>
              <a:gd name="T58" fmla="*/ 119 w 5760"/>
              <a:gd name="T59" fmla="*/ 4318 h 4320"/>
              <a:gd name="T60" fmla="*/ 95 w 5760"/>
              <a:gd name="T61" fmla="*/ 4312 h 4320"/>
              <a:gd name="T62" fmla="*/ 72 w 5760"/>
              <a:gd name="T63" fmla="*/ 4301 h 4320"/>
              <a:gd name="T64" fmla="*/ 50 w 5760"/>
              <a:gd name="T65" fmla="*/ 4286 h 4320"/>
              <a:gd name="T66" fmla="*/ 30 w 5760"/>
              <a:gd name="T67" fmla="*/ 4268 h 4320"/>
              <a:gd name="T68" fmla="*/ 14 w 5760"/>
              <a:gd name="T69" fmla="*/ 4244 h 4320"/>
              <a:gd name="T70" fmla="*/ 3 w 5760"/>
              <a:gd name="T71" fmla="*/ 4216 h 4320"/>
              <a:gd name="T72" fmla="*/ 0 w 5760"/>
              <a:gd name="T73" fmla="*/ 418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0" h="4320">
                <a:moveTo>
                  <a:pt x="0" y="4184"/>
                </a:moveTo>
                <a:lnTo>
                  <a:pt x="0" y="118"/>
                </a:lnTo>
                <a:lnTo>
                  <a:pt x="2" y="99"/>
                </a:lnTo>
                <a:lnTo>
                  <a:pt x="9" y="79"/>
                </a:lnTo>
                <a:lnTo>
                  <a:pt x="19" y="58"/>
                </a:lnTo>
                <a:lnTo>
                  <a:pt x="33" y="40"/>
                </a:lnTo>
                <a:lnTo>
                  <a:pt x="52" y="24"/>
                </a:lnTo>
                <a:lnTo>
                  <a:pt x="72" y="11"/>
                </a:lnTo>
                <a:lnTo>
                  <a:pt x="95" y="3"/>
                </a:lnTo>
                <a:lnTo>
                  <a:pt x="122" y="0"/>
                </a:lnTo>
                <a:lnTo>
                  <a:pt x="5657" y="0"/>
                </a:lnTo>
                <a:lnTo>
                  <a:pt x="5676" y="2"/>
                </a:lnTo>
                <a:lnTo>
                  <a:pt x="5693" y="8"/>
                </a:lnTo>
                <a:lnTo>
                  <a:pt x="5712" y="18"/>
                </a:lnTo>
                <a:lnTo>
                  <a:pt x="5727" y="31"/>
                </a:lnTo>
                <a:lnTo>
                  <a:pt x="5740" y="47"/>
                </a:lnTo>
                <a:lnTo>
                  <a:pt x="5751" y="63"/>
                </a:lnTo>
                <a:lnTo>
                  <a:pt x="5757" y="81"/>
                </a:lnTo>
                <a:lnTo>
                  <a:pt x="5760" y="100"/>
                </a:lnTo>
                <a:lnTo>
                  <a:pt x="5760" y="4202"/>
                </a:lnTo>
                <a:lnTo>
                  <a:pt x="5757" y="4220"/>
                </a:lnTo>
                <a:lnTo>
                  <a:pt x="5751" y="4241"/>
                </a:lnTo>
                <a:lnTo>
                  <a:pt x="5740" y="4260"/>
                </a:lnTo>
                <a:lnTo>
                  <a:pt x="5726" y="4278"/>
                </a:lnTo>
                <a:lnTo>
                  <a:pt x="5708" y="4296"/>
                </a:lnTo>
                <a:lnTo>
                  <a:pt x="5690" y="4309"/>
                </a:lnTo>
                <a:lnTo>
                  <a:pt x="5669" y="4317"/>
                </a:lnTo>
                <a:lnTo>
                  <a:pt x="5649" y="4320"/>
                </a:lnTo>
                <a:lnTo>
                  <a:pt x="141" y="4320"/>
                </a:lnTo>
                <a:lnTo>
                  <a:pt x="119" y="4318"/>
                </a:lnTo>
                <a:lnTo>
                  <a:pt x="95" y="4312"/>
                </a:lnTo>
                <a:lnTo>
                  <a:pt x="72" y="4301"/>
                </a:lnTo>
                <a:lnTo>
                  <a:pt x="50" y="4286"/>
                </a:lnTo>
                <a:lnTo>
                  <a:pt x="30" y="4268"/>
                </a:lnTo>
                <a:lnTo>
                  <a:pt x="14" y="4244"/>
                </a:lnTo>
                <a:lnTo>
                  <a:pt x="3" y="4216"/>
                </a:lnTo>
                <a:lnTo>
                  <a:pt x="0" y="4184"/>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5" name="Freeform 3"/>
          <p:cNvSpPr>
            <a:spLocks/>
          </p:cNvSpPr>
          <p:nvPr/>
        </p:nvSpPr>
        <p:spPr bwMode="auto">
          <a:xfrm>
            <a:off x="-12700" y="187325"/>
            <a:ext cx="25400" cy="6454775"/>
          </a:xfrm>
          <a:custGeom>
            <a:avLst/>
            <a:gdLst>
              <a:gd name="T0" fmla="*/ 0 w 16"/>
              <a:gd name="T1" fmla="*/ 0 h 4066"/>
              <a:gd name="T2" fmla="*/ 0 w 16"/>
              <a:gd name="T3" fmla="*/ 0 h 4066"/>
              <a:gd name="T4" fmla="*/ 0 w 16"/>
              <a:gd name="T5" fmla="*/ 4066 h 4066"/>
              <a:gd name="T6" fmla="*/ 16 w 16"/>
              <a:gd name="T7" fmla="*/ 4066 h 4066"/>
              <a:gd name="T8" fmla="*/ 16 w 16"/>
              <a:gd name="T9" fmla="*/ 0 h 4066"/>
              <a:gd name="T10" fmla="*/ 16 w 16"/>
              <a:gd name="T11" fmla="*/ 0 h 4066"/>
              <a:gd name="T12" fmla="*/ 0 w 16"/>
              <a:gd name="T13" fmla="*/ 0 h 4066"/>
            </a:gdLst>
            <a:ahLst/>
            <a:cxnLst>
              <a:cxn ang="0">
                <a:pos x="T0" y="T1"/>
              </a:cxn>
              <a:cxn ang="0">
                <a:pos x="T2" y="T3"/>
              </a:cxn>
              <a:cxn ang="0">
                <a:pos x="T4" y="T5"/>
              </a:cxn>
              <a:cxn ang="0">
                <a:pos x="T6" y="T7"/>
              </a:cxn>
              <a:cxn ang="0">
                <a:pos x="T8" y="T9"/>
              </a:cxn>
              <a:cxn ang="0">
                <a:pos x="T10" y="T11"/>
              </a:cxn>
              <a:cxn ang="0">
                <a:pos x="T12" y="T13"/>
              </a:cxn>
            </a:cxnLst>
            <a:rect l="0" t="0" r="r" b="b"/>
            <a:pathLst>
              <a:path w="16" h="4066">
                <a:moveTo>
                  <a:pt x="0" y="0"/>
                </a:moveTo>
                <a:lnTo>
                  <a:pt x="0" y="0"/>
                </a:lnTo>
                <a:lnTo>
                  <a:pt x="0" y="4066"/>
                </a:lnTo>
                <a:lnTo>
                  <a:pt x="16" y="4066"/>
                </a:lnTo>
                <a:lnTo>
                  <a:pt x="16" y="0"/>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6" name="Freeform 4"/>
          <p:cNvSpPr>
            <a:spLocks/>
          </p:cNvSpPr>
          <p:nvPr/>
        </p:nvSpPr>
        <p:spPr bwMode="auto">
          <a:xfrm>
            <a:off x="-12700" y="-12700"/>
            <a:ext cx="206375" cy="200025"/>
          </a:xfrm>
          <a:custGeom>
            <a:avLst/>
            <a:gdLst>
              <a:gd name="T0" fmla="*/ 130 w 130"/>
              <a:gd name="T1" fmla="*/ 0 h 126"/>
              <a:gd name="T2" fmla="*/ 130 w 130"/>
              <a:gd name="T3" fmla="*/ 0 h 126"/>
              <a:gd name="T4" fmla="*/ 102 w 130"/>
              <a:gd name="T5" fmla="*/ 5 h 126"/>
              <a:gd name="T6" fmla="*/ 77 w 130"/>
              <a:gd name="T7" fmla="*/ 13 h 126"/>
              <a:gd name="T8" fmla="*/ 56 w 130"/>
              <a:gd name="T9" fmla="*/ 26 h 126"/>
              <a:gd name="T10" fmla="*/ 36 w 130"/>
              <a:gd name="T11" fmla="*/ 44 h 126"/>
              <a:gd name="T12" fmla="*/ 21 w 130"/>
              <a:gd name="T13" fmla="*/ 63 h 126"/>
              <a:gd name="T14" fmla="*/ 11 w 130"/>
              <a:gd name="T15" fmla="*/ 84 h 126"/>
              <a:gd name="T16" fmla="*/ 3 w 130"/>
              <a:gd name="T17" fmla="*/ 105 h 126"/>
              <a:gd name="T18" fmla="*/ 0 w 130"/>
              <a:gd name="T19" fmla="*/ 126 h 126"/>
              <a:gd name="T20" fmla="*/ 16 w 130"/>
              <a:gd name="T21" fmla="*/ 126 h 126"/>
              <a:gd name="T22" fmla="*/ 16 w 130"/>
              <a:gd name="T23" fmla="*/ 108 h 126"/>
              <a:gd name="T24" fmla="*/ 24 w 130"/>
              <a:gd name="T25" fmla="*/ 90 h 126"/>
              <a:gd name="T26" fmla="*/ 33 w 130"/>
              <a:gd name="T27" fmla="*/ 69 h 126"/>
              <a:gd name="T28" fmla="*/ 46 w 130"/>
              <a:gd name="T29" fmla="*/ 53 h 126"/>
              <a:gd name="T30" fmla="*/ 63 w 130"/>
              <a:gd name="T31" fmla="*/ 39 h 126"/>
              <a:gd name="T32" fmla="*/ 83 w 130"/>
              <a:gd name="T33" fmla="*/ 26 h 126"/>
              <a:gd name="T34" fmla="*/ 105 w 130"/>
              <a:gd name="T35" fmla="*/ 18 h 126"/>
              <a:gd name="T36" fmla="*/ 130 w 130"/>
              <a:gd name="T37" fmla="*/ 16 h 126"/>
              <a:gd name="T38" fmla="*/ 130 w 130"/>
              <a:gd name="T39" fmla="*/ 16 h 126"/>
              <a:gd name="T40" fmla="*/ 130 w 130"/>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26">
                <a:moveTo>
                  <a:pt x="130" y="0"/>
                </a:moveTo>
                <a:lnTo>
                  <a:pt x="130" y="0"/>
                </a:lnTo>
                <a:lnTo>
                  <a:pt x="102" y="5"/>
                </a:lnTo>
                <a:lnTo>
                  <a:pt x="77" y="13"/>
                </a:lnTo>
                <a:lnTo>
                  <a:pt x="56" y="26"/>
                </a:lnTo>
                <a:lnTo>
                  <a:pt x="36" y="44"/>
                </a:lnTo>
                <a:lnTo>
                  <a:pt x="21" y="63"/>
                </a:lnTo>
                <a:lnTo>
                  <a:pt x="11" y="84"/>
                </a:lnTo>
                <a:lnTo>
                  <a:pt x="3" y="105"/>
                </a:lnTo>
                <a:lnTo>
                  <a:pt x="0" y="126"/>
                </a:lnTo>
                <a:lnTo>
                  <a:pt x="16" y="126"/>
                </a:lnTo>
                <a:lnTo>
                  <a:pt x="16" y="108"/>
                </a:lnTo>
                <a:lnTo>
                  <a:pt x="24" y="90"/>
                </a:lnTo>
                <a:lnTo>
                  <a:pt x="33" y="69"/>
                </a:lnTo>
                <a:lnTo>
                  <a:pt x="46" y="53"/>
                </a:lnTo>
                <a:lnTo>
                  <a:pt x="63" y="39"/>
                </a:lnTo>
                <a:lnTo>
                  <a:pt x="83" y="26"/>
                </a:lnTo>
                <a:lnTo>
                  <a:pt x="105" y="18"/>
                </a:lnTo>
                <a:lnTo>
                  <a:pt x="130" y="16"/>
                </a:lnTo>
                <a:lnTo>
                  <a:pt x="130" y="16"/>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7" name="Freeform 5"/>
          <p:cNvSpPr>
            <a:spLocks/>
          </p:cNvSpPr>
          <p:nvPr/>
        </p:nvSpPr>
        <p:spPr bwMode="auto">
          <a:xfrm>
            <a:off x="193675" y="-12700"/>
            <a:ext cx="8786813" cy="25400"/>
          </a:xfrm>
          <a:custGeom>
            <a:avLst/>
            <a:gdLst>
              <a:gd name="T0" fmla="*/ 5535 w 5535"/>
              <a:gd name="T1" fmla="*/ 0 h 16"/>
              <a:gd name="T2" fmla="*/ 5535 w 5535"/>
              <a:gd name="T3" fmla="*/ 0 h 16"/>
              <a:gd name="T4" fmla="*/ 0 w 5535"/>
              <a:gd name="T5" fmla="*/ 0 h 16"/>
              <a:gd name="T6" fmla="*/ 0 w 5535"/>
              <a:gd name="T7" fmla="*/ 16 h 16"/>
              <a:gd name="T8" fmla="*/ 5535 w 5535"/>
              <a:gd name="T9" fmla="*/ 16 h 16"/>
              <a:gd name="T10" fmla="*/ 5535 w 5535"/>
              <a:gd name="T11" fmla="*/ 16 h 16"/>
              <a:gd name="T12" fmla="*/ 5535 w 553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535" h="16">
                <a:moveTo>
                  <a:pt x="5535" y="0"/>
                </a:moveTo>
                <a:lnTo>
                  <a:pt x="5535" y="0"/>
                </a:lnTo>
                <a:lnTo>
                  <a:pt x="0" y="0"/>
                </a:lnTo>
                <a:lnTo>
                  <a:pt x="0" y="16"/>
                </a:lnTo>
                <a:lnTo>
                  <a:pt x="5535" y="16"/>
                </a:lnTo>
                <a:lnTo>
                  <a:pt x="5535" y="16"/>
                </a:lnTo>
                <a:lnTo>
                  <a:pt x="55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8" name="Freeform 6"/>
          <p:cNvSpPr>
            <a:spLocks/>
          </p:cNvSpPr>
          <p:nvPr/>
        </p:nvSpPr>
        <p:spPr bwMode="auto">
          <a:xfrm>
            <a:off x="8980488" y="-12700"/>
            <a:ext cx="176212" cy="171450"/>
          </a:xfrm>
          <a:custGeom>
            <a:avLst/>
            <a:gdLst>
              <a:gd name="T0" fmla="*/ 111 w 111"/>
              <a:gd name="T1" fmla="*/ 108 h 108"/>
              <a:gd name="T2" fmla="*/ 111 w 111"/>
              <a:gd name="T3" fmla="*/ 108 h 108"/>
              <a:gd name="T4" fmla="*/ 106 w 111"/>
              <a:gd name="T5" fmla="*/ 87 h 108"/>
              <a:gd name="T6" fmla="*/ 100 w 111"/>
              <a:gd name="T7" fmla="*/ 68 h 108"/>
              <a:gd name="T8" fmla="*/ 87 w 111"/>
              <a:gd name="T9" fmla="*/ 52 h 108"/>
              <a:gd name="T10" fmla="*/ 75 w 111"/>
              <a:gd name="T11" fmla="*/ 34 h 108"/>
              <a:gd name="T12" fmla="*/ 58 w 111"/>
              <a:gd name="T13" fmla="*/ 19 h 108"/>
              <a:gd name="T14" fmla="*/ 37 w 111"/>
              <a:gd name="T15" fmla="*/ 10 h 108"/>
              <a:gd name="T16" fmla="*/ 20 w 111"/>
              <a:gd name="T17" fmla="*/ 3 h 108"/>
              <a:gd name="T18" fmla="*/ 0 w 111"/>
              <a:gd name="T19" fmla="*/ 0 h 108"/>
              <a:gd name="T20" fmla="*/ 0 w 111"/>
              <a:gd name="T21" fmla="*/ 16 h 108"/>
              <a:gd name="T22" fmla="*/ 17 w 111"/>
              <a:gd name="T23" fmla="*/ 16 h 108"/>
              <a:gd name="T24" fmla="*/ 34 w 111"/>
              <a:gd name="T25" fmla="*/ 23 h 108"/>
              <a:gd name="T26" fmla="*/ 51 w 111"/>
              <a:gd name="T27" fmla="*/ 32 h 108"/>
              <a:gd name="T28" fmla="*/ 65 w 111"/>
              <a:gd name="T29" fmla="*/ 44 h 108"/>
              <a:gd name="T30" fmla="*/ 78 w 111"/>
              <a:gd name="T31" fmla="*/ 58 h 108"/>
              <a:gd name="T32" fmla="*/ 87 w 111"/>
              <a:gd name="T33" fmla="*/ 74 h 108"/>
              <a:gd name="T34" fmla="*/ 94 w 111"/>
              <a:gd name="T35" fmla="*/ 90 h 108"/>
              <a:gd name="T36" fmla="*/ 95 w 111"/>
              <a:gd name="T37" fmla="*/ 108 h 108"/>
              <a:gd name="T38" fmla="*/ 95 w 111"/>
              <a:gd name="T39" fmla="*/ 108 h 108"/>
              <a:gd name="T40" fmla="*/ 111 w 111"/>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08">
                <a:moveTo>
                  <a:pt x="111" y="108"/>
                </a:moveTo>
                <a:lnTo>
                  <a:pt x="111" y="108"/>
                </a:lnTo>
                <a:lnTo>
                  <a:pt x="106" y="87"/>
                </a:lnTo>
                <a:lnTo>
                  <a:pt x="100" y="68"/>
                </a:lnTo>
                <a:lnTo>
                  <a:pt x="87" y="52"/>
                </a:lnTo>
                <a:lnTo>
                  <a:pt x="75" y="34"/>
                </a:lnTo>
                <a:lnTo>
                  <a:pt x="58" y="19"/>
                </a:lnTo>
                <a:lnTo>
                  <a:pt x="37" y="10"/>
                </a:lnTo>
                <a:lnTo>
                  <a:pt x="20" y="3"/>
                </a:lnTo>
                <a:lnTo>
                  <a:pt x="0" y="0"/>
                </a:lnTo>
                <a:lnTo>
                  <a:pt x="0" y="16"/>
                </a:lnTo>
                <a:lnTo>
                  <a:pt x="17" y="16"/>
                </a:lnTo>
                <a:lnTo>
                  <a:pt x="34" y="23"/>
                </a:lnTo>
                <a:lnTo>
                  <a:pt x="51" y="32"/>
                </a:lnTo>
                <a:lnTo>
                  <a:pt x="65" y="44"/>
                </a:lnTo>
                <a:lnTo>
                  <a:pt x="78" y="58"/>
                </a:lnTo>
                <a:lnTo>
                  <a:pt x="87" y="74"/>
                </a:lnTo>
                <a:lnTo>
                  <a:pt x="94" y="90"/>
                </a:lnTo>
                <a:lnTo>
                  <a:pt x="95" y="108"/>
                </a:lnTo>
                <a:lnTo>
                  <a:pt x="95" y="108"/>
                </a:lnTo>
                <a:lnTo>
                  <a:pt x="11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39" name="Freeform 7"/>
          <p:cNvSpPr>
            <a:spLocks/>
          </p:cNvSpPr>
          <p:nvPr/>
        </p:nvSpPr>
        <p:spPr bwMode="auto">
          <a:xfrm>
            <a:off x="9131300" y="158750"/>
            <a:ext cx="25400" cy="6511925"/>
          </a:xfrm>
          <a:custGeom>
            <a:avLst/>
            <a:gdLst>
              <a:gd name="T0" fmla="*/ 16 w 16"/>
              <a:gd name="T1" fmla="*/ 4102 h 4102"/>
              <a:gd name="T2" fmla="*/ 16 w 16"/>
              <a:gd name="T3" fmla="*/ 4102 h 4102"/>
              <a:gd name="T4" fmla="*/ 16 w 16"/>
              <a:gd name="T5" fmla="*/ 0 h 4102"/>
              <a:gd name="T6" fmla="*/ 0 w 16"/>
              <a:gd name="T7" fmla="*/ 0 h 4102"/>
              <a:gd name="T8" fmla="*/ 0 w 16"/>
              <a:gd name="T9" fmla="*/ 4102 h 4102"/>
              <a:gd name="T10" fmla="*/ 0 w 16"/>
              <a:gd name="T11" fmla="*/ 4102 h 4102"/>
              <a:gd name="T12" fmla="*/ 16 w 16"/>
              <a:gd name="T13" fmla="*/ 4102 h 4102"/>
            </a:gdLst>
            <a:ahLst/>
            <a:cxnLst>
              <a:cxn ang="0">
                <a:pos x="T0" y="T1"/>
              </a:cxn>
              <a:cxn ang="0">
                <a:pos x="T2" y="T3"/>
              </a:cxn>
              <a:cxn ang="0">
                <a:pos x="T4" y="T5"/>
              </a:cxn>
              <a:cxn ang="0">
                <a:pos x="T6" y="T7"/>
              </a:cxn>
              <a:cxn ang="0">
                <a:pos x="T8" y="T9"/>
              </a:cxn>
              <a:cxn ang="0">
                <a:pos x="T10" y="T11"/>
              </a:cxn>
              <a:cxn ang="0">
                <a:pos x="T12" y="T13"/>
              </a:cxn>
            </a:cxnLst>
            <a:rect l="0" t="0" r="r" b="b"/>
            <a:pathLst>
              <a:path w="16" h="4102">
                <a:moveTo>
                  <a:pt x="16" y="4102"/>
                </a:moveTo>
                <a:lnTo>
                  <a:pt x="16" y="4102"/>
                </a:lnTo>
                <a:lnTo>
                  <a:pt x="16" y="0"/>
                </a:lnTo>
                <a:lnTo>
                  <a:pt x="0" y="0"/>
                </a:lnTo>
                <a:lnTo>
                  <a:pt x="0" y="4102"/>
                </a:lnTo>
                <a:lnTo>
                  <a:pt x="0" y="4102"/>
                </a:lnTo>
                <a:lnTo>
                  <a:pt x="16" y="4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0" name="Freeform 8"/>
          <p:cNvSpPr>
            <a:spLocks/>
          </p:cNvSpPr>
          <p:nvPr/>
        </p:nvSpPr>
        <p:spPr bwMode="auto">
          <a:xfrm>
            <a:off x="8967788" y="6670675"/>
            <a:ext cx="188912" cy="200025"/>
          </a:xfrm>
          <a:custGeom>
            <a:avLst/>
            <a:gdLst>
              <a:gd name="T0" fmla="*/ 0 w 119"/>
              <a:gd name="T1" fmla="*/ 126 h 126"/>
              <a:gd name="T2" fmla="*/ 0 w 119"/>
              <a:gd name="T3" fmla="*/ 126 h 126"/>
              <a:gd name="T4" fmla="*/ 22 w 119"/>
              <a:gd name="T5" fmla="*/ 121 h 126"/>
              <a:gd name="T6" fmla="*/ 44 w 119"/>
              <a:gd name="T7" fmla="*/ 113 h 126"/>
              <a:gd name="T8" fmla="*/ 64 w 119"/>
              <a:gd name="T9" fmla="*/ 99 h 126"/>
              <a:gd name="T10" fmla="*/ 81 w 119"/>
              <a:gd name="T11" fmla="*/ 81 h 126"/>
              <a:gd name="T12" fmla="*/ 97 w 119"/>
              <a:gd name="T13" fmla="*/ 61 h 126"/>
              <a:gd name="T14" fmla="*/ 108 w 119"/>
              <a:gd name="T15" fmla="*/ 42 h 126"/>
              <a:gd name="T16" fmla="*/ 114 w 119"/>
              <a:gd name="T17" fmla="*/ 19 h 126"/>
              <a:gd name="T18" fmla="*/ 119 w 119"/>
              <a:gd name="T19" fmla="*/ 0 h 126"/>
              <a:gd name="T20" fmla="*/ 103 w 119"/>
              <a:gd name="T21" fmla="*/ 0 h 126"/>
              <a:gd name="T22" fmla="*/ 102 w 119"/>
              <a:gd name="T23" fmla="*/ 16 h 126"/>
              <a:gd name="T24" fmla="*/ 95 w 119"/>
              <a:gd name="T25" fmla="*/ 36 h 126"/>
              <a:gd name="T26" fmla="*/ 84 w 119"/>
              <a:gd name="T27" fmla="*/ 55 h 126"/>
              <a:gd name="T28" fmla="*/ 72 w 119"/>
              <a:gd name="T29" fmla="*/ 71 h 126"/>
              <a:gd name="T30" fmla="*/ 55 w 119"/>
              <a:gd name="T31" fmla="*/ 89 h 126"/>
              <a:gd name="T32" fmla="*/ 38 w 119"/>
              <a:gd name="T33" fmla="*/ 100 h 126"/>
              <a:gd name="T34" fmla="*/ 19 w 119"/>
              <a:gd name="T35" fmla="*/ 108 h 126"/>
              <a:gd name="T36" fmla="*/ 0 w 119"/>
              <a:gd name="T37" fmla="*/ 110 h 126"/>
              <a:gd name="T38" fmla="*/ 0 w 119"/>
              <a:gd name="T39" fmla="*/ 110 h 126"/>
              <a:gd name="T40" fmla="*/ 0 w 119"/>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
                <a:moveTo>
                  <a:pt x="0" y="126"/>
                </a:moveTo>
                <a:lnTo>
                  <a:pt x="0" y="126"/>
                </a:lnTo>
                <a:lnTo>
                  <a:pt x="22" y="121"/>
                </a:lnTo>
                <a:lnTo>
                  <a:pt x="44" y="113"/>
                </a:lnTo>
                <a:lnTo>
                  <a:pt x="64" y="99"/>
                </a:lnTo>
                <a:lnTo>
                  <a:pt x="81" y="81"/>
                </a:lnTo>
                <a:lnTo>
                  <a:pt x="97" y="61"/>
                </a:lnTo>
                <a:lnTo>
                  <a:pt x="108" y="42"/>
                </a:lnTo>
                <a:lnTo>
                  <a:pt x="114" y="19"/>
                </a:lnTo>
                <a:lnTo>
                  <a:pt x="119" y="0"/>
                </a:lnTo>
                <a:lnTo>
                  <a:pt x="103" y="0"/>
                </a:lnTo>
                <a:lnTo>
                  <a:pt x="102" y="16"/>
                </a:lnTo>
                <a:lnTo>
                  <a:pt x="95" y="36"/>
                </a:lnTo>
                <a:lnTo>
                  <a:pt x="84" y="55"/>
                </a:lnTo>
                <a:lnTo>
                  <a:pt x="72" y="71"/>
                </a:lnTo>
                <a:lnTo>
                  <a:pt x="55" y="89"/>
                </a:lnTo>
                <a:lnTo>
                  <a:pt x="38" y="100"/>
                </a:lnTo>
                <a:lnTo>
                  <a:pt x="19" y="108"/>
                </a:lnTo>
                <a:lnTo>
                  <a:pt x="0" y="110"/>
                </a:lnTo>
                <a:lnTo>
                  <a:pt x="0" y="11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1" name="Freeform 9"/>
          <p:cNvSpPr>
            <a:spLocks/>
          </p:cNvSpPr>
          <p:nvPr/>
        </p:nvSpPr>
        <p:spPr bwMode="auto">
          <a:xfrm>
            <a:off x="223838" y="6845300"/>
            <a:ext cx="8743950" cy="25400"/>
          </a:xfrm>
          <a:custGeom>
            <a:avLst/>
            <a:gdLst>
              <a:gd name="T0" fmla="*/ 0 w 5508"/>
              <a:gd name="T1" fmla="*/ 16 h 16"/>
              <a:gd name="T2" fmla="*/ 0 w 5508"/>
              <a:gd name="T3" fmla="*/ 16 h 16"/>
              <a:gd name="T4" fmla="*/ 5508 w 5508"/>
              <a:gd name="T5" fmla="*/ 16 h 16"/>
              <a:gd name="T6" fmla="*/ 5508 w 5508"/>
              <a:gd name="T7" fmla="*/ 0 h 16"/>
              <a:gd name="T8" fmla="*/ 0 w 5508"/>
              <a:gd name="T9" fmla="*/ 0 h 16"/>
              <a:gd name="T10" fmla="*/ 0 w 5508"/>
              <a:gd name="T11" fmla="*/ 0 h 16"/>
              <a:gd name="T12" fmla="*/ 0 w 550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508" h="16">
                <a:moveTo>
                  <a:pt x="0" y="16"/>
                </a:moveTo>
                <a:lnTo>
                  <a:pt x="0" y="16"/>
                </a:lnTo>
                <a:lnTo>
                  <a:pt x="5508" y="16"/>
                </a:lnTo>
                <a:lnTo>
                  <a:pt x="5508" y="0"/>
                </a:lnTo>
                <a:lnTo>
                  <a:pt x="0"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2" name="Freeform 10"/>
          <p:cNvSpPr>
            <a:spLocks/>
          </p:cNvSpPr>
          <p:nvPr/>
        </p:nvSpPr>
        <p:spPr bwMode="auto">
          <a:xfrm>
            <a:off x="-12700" y="6642100"/>
            <a:ext cx="236538" cy="228600"/>
          </a:xfrm>
          <a:custGeom>
            <a:avLst/>
            <a:gdLst>
              <a:gd name="T0" fmla="*/ 0 w 149"/>
              <a:gd name="T1" fmla="*/ 0 h 144"/>
              <a:gd name="T2" fmla="*/ 0 w 149"/>
              <a:gd name="T3" fmla="*/ 0 h 144"/>
              <a:gd name="T4" fmla="*/ 5 w 149"/>
              <a:gd name="T5" fmla="*/ 34 h 144"/>
              <a:gd name="T6" fmla="*/ 16 w 149"/>
              <a:gd name="T7" fmla="*/ 63 h 144"/>
              <a:gd name="T8" fmla="*/ 33 w 149"/>
              <a:gd name="T9" fmla="*/ 89 h 144"/>
              <a:gd name="T10" fmla="*/ 55 w 149"/>
              <a:gd name="T11" fmla="*/ 109 h 144"/>
              <a:gd name="T12" fmla="*/ 77 w 149"/>
              <a:gd name="T13" fmla="*/ 123 h 144"/>
              <a:gd name="T14" fmla="*/ 102 w 149"/>
              <a:gd name="T15" fmla="*/ 134 h 144"/>
              <a:gd name="T16" fmla="*/ 127 w 149"/>
              <a:gd name="T17" fmla="*/ 141 h 144"/>
              <a:gd name="T18" fmla="*/ 149 w 149"/>
              <a:gd name="T19" fmla="*/ 144 h 144"/>
              <a:gd name="T20" fmla="*/ 149 w 149"/>
              <a:gd name="T21" fmla="*/ 128 h 144"/>
              <a:gd name="T22" fmla="*/ 127 w 149"/>
              <a:gd name="T23" fmla="*/ 128 h 144"/>
              <a:gd name="T24" fmla="*/ 105 w 149"/>
              <a:gd name="T25" fmla="*/ 121 h 144"/>
              <a:gd name="T26" fmla="*/ 83 w 149"/>
              <a:gd name="T27" fmla="*/ 110 h 144"/>
              <a:gd name="T28" fmla="*/ 61 w 149"/>
              <a:gd name="T29" fmla="*/ 96 h 144"/>
              <a:gd name="T30" fmla="*/ 42 w 149"/>
              <a:gd name="T31" fmla="*/ 79 h 144"/>
              <a:gd name="T32" fmla="*/ 28 w 149"/>
              <a:gd name="T33" fmla="*/ 57 h 144"/>
              <a:gd name="T34" fmla="*/ 17 w 149"/>
              <a:gd name="T35" fmla="*/ 31 h 144"/>
              <a:gd name="T36" fmla="*/ 16 w 149"/>
              <a:gd name="T37" fmla="*/ 0 h 144"/>
              <a:gd name="T38" fmla="*/ 16 w 149"/>
              <a:gd name="T39" fmla="*/ 0 h 144"/>
              <a:gd name="T40" fmla="*/ 0 w 14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4">
                <a:moveTo>
                  <a:pt x="0" y="0"/>
                </a:moveTo>
                <a:lnTo>
                  <a:pt x="0" y="0"/>
                </a:lnTo>
                <a:lnTo>
                  <a:pt x="5" y="34"/>
                </a:lnTo>
                <a:lnTo>
                  <a:pt x="16" y="63"/>
                </a:lnTo>
                <a:lnTo>
                  <a:pt x="33" y="89"/>
                </a:lnTo>
                <a:lnTo>
                  <a:pt x="55" y="109"/>
                </a:lnTo>
                <a:lnTo>
                  <a:pt x="77" y="123"/>
                </a:lnTo>
                <a:lnTo>
                  <a:pt x="102" y="134"/>
                </a:lnTo>
                <a:lnTo>
                  <a:pt x="127" y="141"/>
                </a:lnTo>
                <a:lnTo>
                  <a:pt x="149" y="144"/>
                </a:lnTo>
                <a:lnTo>
                  <a:pt x="149" y="128"/>
                </a:lnTo>
                <a:lnTo>
                  <a:pt x="127" y="128"/>
                </a:lnTo>
                <a:lnTo>
                  <a:pt x="105" y="121"/>
                </a:lnTo>
                <a:lnTo>
                  <a:pt x="83" y="110"/>
                </a:lnTo>
                <a:lnTo>
                  <a:pt x="61" y="96"/>
                </a:lnTo>
                <a:lnTo>
                  <a:pt x="42" y="79"/>
                </a:lnTo>
                <a:lnTo>
                  <a:pt x="28" y="57"/>
                </a:lnTo>
                <a:lnTo>
                  <a:pt x="17" y="31"/>
                </a:lnTo>
                <a:lnTo>
                  <a:pt x="16" y="0"/>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3" name="Rectangle 11"/>
          <p:cNvSpPr>
            <a:spLocks noChangeArrowheads="1"/>
          </p:cNvSpPr>
          <p:nvPr/>
        </p:nvSpPr>
        <p:spPr bwMode="auto">
          <a:xfrm>
            <a:off x="4148138" y="174625"/>
            <a:ext cx="652462" cy="6467475"/>
          </a:xfrm>
          <a:prstGeom prst="rect">
            <a:avLst/>
          </a:prstGeom>
          <a:solidFill>
            <a:srgbClr val="BFC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DO"/>
          </a:p>
        </p:txBody>
      </p:sp>
      <p:sp>
        <p:nvSpPr>
          <p:cNvPr id="325644" name="Freeform 12"/>
          <p:cNvSpPr>
            <a:spLocks/>
          </p:cNvSpPr>
          <p:nvPr/>
        </p:nvSpPr>
        <p:spPr bwMode="auto">
          <a:xfrm>
            <a:off x="4791075" y="174625"/>
            <a:ext cx="19050" cy="6478588"/>
          </a:xfrm>
          <a:custGeom>
            <a:avLst/>
            <a:gdLst>
              <a:gd name="T0" fmla="*/ 6 w 12"/>
              <a:gd name="T1" fmla="*/ 4081 h 4081"/>
              <a:gd name="T2" fmla="*/ 12 w 12"/>
              <a:gd name="T3" fmla="*/ 4074 h 4081"/>
              <a:gd name="T4" fmla="*/ 12 w 12"/>
              <a:gd name="T5" fmla="*/ 0 h 4081"/>
              <a:gd name="T6" fmla="*/ 0 w 12"/>
              <a:gd name="T7" fmla="*/ 0 h 4081"/>
              <a:gd name="T8" fmla="*/ 0 w 12"/>
              <a:gd name="T9" fmla="*/ 4074 h 4081"/>
              <a:gd name="T10" fmla="*/ 6 w 12"/>
              <a:gd name="T11" fmla="*/ 4068 h 4081"/>
              <a:gd name="T12" fmla="*/ 6 w 12"/>
              <a:gd name="T13" fmla="*/ 4081 h 4081"/>
              <a:gd name="T14" fmla="*/ 12 w 12"/>
              <a:gd name="T15" fmla="*/ 4081 h 4081"/>
              <a:gd name="T16" fmla="*/ 12 w 12"/>
              <a:gd name="T17" fmla="*/ 4074 h 4081"/>
              <a:gd name="T18" fmla="*/ 6 w 12"/>
              <a:gd name="T19" fmla="*/ 4081 h 4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081">
                <a:moveTo>
                  <a:pt x="6" y="4081"/>
                </a:moveTo>
                <a:lnTo>
                  <a:pt x="12" y="4074"/>
                </a:lnTo>
                <a:lnTo>
                  <a:pt x="12" y="0"/>
                </a:lnTo>
                <a:lnTo>
                  <a:pt x="0" y="0"/>
                </a:lnTo>
                <a:lnTo>
                  <a:pt x="0" y="4074"/>
                </a:lnTo>
                <a:lnTo>
                  <a:pt x="6" y="4068"/>
                </a:lnTo>
                <a:lnTo>
                  <a:pt x="6" y="4081"/>
                </a:lnTo>
                <a:lnTo>
                  <a:pt x="12" y="4081"/>
                </a:lnTo>
                <a:lnTo>
                  <a:pt x="12" y="4074"/>
                </a:lnTo>
                <a:lnTo>
                  <a:pt x="6" y="40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5" name="Freeform 13"/>
          <p:cNvSpPr>
            <a:spLocks/>
          </p:cNvSpPr>
          <p:nvPr/>
        </p:nvSpPr>
        <p:spPr bwMode="auto">
          <a:xfrm>
            <a:off x="4137025" y="6632575"/>
            <a:ext cx="663575" cy="20638"/>
          </a:xfrm>
          <a:custGeom>
            <a:avLst/>
            <a:gdLst>
              <a:gd name="T0" fmla="*/ 0 w 418"/>
              <a:gd name="T1" fmla="*/ 6 h 13"/>
              <a:gd name="T2" fmla="*/ 7 w 418"/>
              <a:gd name="T3" fmla="*/ 13 h 13"/>
              <a:gd name="T4" fmla="*/ 418 w 418"/>
              <a:gd name="T5" fmla="*/ 13 h 13"/>
              <a:gd name="T6" fmla="*/ 418 w 418"/>
              <a:gd name="T7" fmla="*/ 0 h 13"/>
              <a:gd name="T8" fmla="*/ 7 w 418"/>
              <a:gd name="T9" fmla="*/ 0 h 13"/>
              <a:gd name="T10" fmla="*/ 13 w 418"/>
              <a:gd name="T11" fmla="*/ 6 h 13"/>
              <a:gd name="T12" fmla="*/ 0 w 418"/>
              <a:gd name="T13" fmla="*/ 6 h 13"/>
              <a:gd name="T14" fmla="*/ 0 w 418"/>
              <a:gd name="T15" fmla="*/ 13 h 13"/>
              <a:gd name="T16" fmla="*/ 7 w 418"/>
              <a:gd name="T17" fmla="*/ 13 h 13"/>
              <a:gd name="T18" fmla="*/ 0 w 418"/>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3">
                <a:moveTo>
                  <a:pt x="0" y="6"/>
                </a:moveTo>
                <a:lnTo>
                  <a:pt x="7" y="13"/>
                </a:lnTo>
                <a:lnTo>
                  <a:pt x="418" y="13"/>
                </a:lnTo>
                <a:lnTo>
                  <a:pt x="418" y="0"/>
                </a:lnTo>
                <a:lnTo>
                  <a:pt x="7" y="0"/>
                </a:lnTo>
                <a:lnTo>
                  <a:pt x="13"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6" name="Freeform 14"/>
          <p:cNvSpPr>
            <a:spLocks/>
          </p:cNvSpPr>
          <p:nvPr/>
        </p:nvSpPr>
        <p:spPr bwMode="auto">
          <a:xfrm>
            <a:off x="4137025" y="165100"/>
            <a:ext cx="20638" cy="6477000"/>
          </a:xfrm>
          <a:custGeom>
            <a:avLst/>
            <a:gdLst>
              <a:gd name="T0" fmla="*/ 7 w 13"/>
              <a:gd name="T1" fmla="*/ 0 h 4080"/>
              <a:gd name="T2" fmla="*/ 0 w 13"/>
              <a:gd name="T3" fmla="*/ 6 h 4080"/>
              <a:gd name="T4" fmla="*/ 0 w 13"/>
              <a:gd name="T5" fmla="*/ 4080 h 4080"/>
              <a:gd name="T6" fmla="*/ 13 w 13"/>
              <a:gd name="T7" fmla="*/ 4080 h 4080"/>
              <a:gd name="T8" fmla="*/ 13 w 13"/>
              <a:gd name="T9" fmla="*/ 6 h 4080"/>
              <a:gd name="T10" fmla="*/ 7 w 13"/>
              <a:gd name="T11" fmla="*/ 12 h 4080"/>
              <a:gd name="T12" fmla="*/ 7 w 13"/>
              <a:gd name="T13" fmla="*/ 0 h 4080"/>
              <a:gd name="T14" fmla="*/ 0 w 13"/>
              <a:gd name="T15" fmla="*/ 0 h 4080"/>
              <a:gd name="T16" fmla="*/ 0 w 13"/>
              <a:gd name="T17" fmla="*/ 6 h 4080"/>
              <a:gd name="T18" fmla="*/ 7 w 13"/>
              <a:gd name="T19" fmla="*/ 0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080">
                <a:moveTo>
                  <a:pt x="7" y="0"/>
                </a:moveTo>
                <a:lnTo>
                  <a:pt x="0" y="6"/>
                </a:lnTo>
                <a:lnTo>
                  <a:pt x="0" y="4080"/>
                </a:lnTo>
                <a:lnTo>
                  <a:pt x="13" y="4080"/>
                </a:lnTo>
                <a:lnTo>
                  <a:pt x="13" y="6"/>
                </a:lnTo>
                <a:lnTo>
                  <a:pt x="7" y="12"/>
                </a:lnTo>
                <a:lnTo>
                  <a:pt x="7" y="0"/>
                </a:lnTo>
                <a:lnTo>
                  <a:pt x="0" y="0"/>
                </a:lnTo>
                <a:lnTo>
                  <a:pt x="0"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7" name="Freeform 15"/>
          <p:cNvSpPr>
            <a:spLocks/>
          </p:cNvSpPr>
          <p:nvPr/>
        </p:nvSpPr>
        <p:spPr bwMode="auto">
          <a:xfrm>
            <a:off x="4148138" y="165100"/>
            <a:ext cx="661987" cy="19050"/>
          </a:xfrm>
          <a:custGeom>
            <a:avLst/>
            <a:gdLst>
              <a:gd name="T0" fmla="*/ 417 w 417"/>
              <a:gd name="T1" fmla="*/ 6 h 12"/>
              <a:gd name="T2" fmla="*/ 411 w 417"/>
              <a:gd name="T3" fmla="*/ 0 h 12"/>
              <a:gd name="T4" fmla="*/ 0 w 417"/>
              <a:gd name="T5" fmla="*/ 0 h 12"/>
              <a:gd name="T6" fmla="*/ 0 w 417"/>
              <a:gd name="T7" fmla="*/ 12 h 12"/>
              <a:gd name="T8" fmla="*/ 411 w 417"/>
              <a:gd name="T9" fmla="*/ 12 h 12"/>
              <a:gd name="T10" fmla="*/ 405 w 417"/>
              <a:gd name="T11" fmla="*/ 6 h 12"/>
              <a:gd name="T12" fmla="*/ 417 w 417"/>
              <a:gd name="T13" fmla="*/ 6 h 12"/>
              <a:gd name="T14" fmla="*/ 417 w 417"/>
              <a:gd name="T15" fmla="*/ 0 h 12"/>
              <a:gd name="T16" fmla="*/ 411 w 417"/>
              <a:gd name="T17" fmla="*/ 0 h 12"/>
              <a:gd name="T18" fmla="*/ 417 w 417"/>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2">
                <a:moveTo>
                  <a:pt x="417" y="6"/>
                </a:moveTo>
                <a:lnTo>
                  <a:pt x="411" y="0"/>
                </a:lnTo>
                <a:lnTo>
                  <a:pt x="0" y="0"/>
                </a:lnTo>
                <a:lnTo>
                  <a:pt x="0" y="12"/>
                </a:lnTo>
                <a:lnTo>
                  <a:pt x="411" y="12"/>
                </a:lnTo>
                <a:lnTo>
                  <a:pt x="405" y="6"/>
                </a:lnTo>
                <a:lnTo>
                  <a:pt x="417" y="6"/>
                </a:lnTo>
                <a:lnTo>
                  <a:pt x="417" y="0"/>
                </a:lnTo>
                <a:lnTo>
                  <a:pt x="411" y="0"/>
                </a:lnTo>
                <a:lnTo>
                  <a:pt x="4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8" name="Freeform 16"/>
          <p:cNvSpPr>
            <a:spLocks/>
          </p:cNvSpPr>
          <p:nvPr/>
        </p:nvSpPr>
        <p:spPr bwMode="auto">
          <a:xfrm>
            <a:off x="4335463" y="33338"/>
            <a:ext cx="358775" cy="195262"/>
          </a:xfrm>
          <a:custGeom>
            <a:avLst/>
            <a:gdLst>
              <a:gd name="T0" fmla="*/ 191 w 226"/>
              <a:gd name="T1" fmla="*/ 121 h 123"/>
              <a:gd name="T2" fmla="*/ 204 w 226"/>
              <a:gd name="T3" fmla="*/ 112 h 123"/>
              <a:gd name="T4" fmla="*/ 218 w 226"/>
              <a:gd name="T5" fmla="*/ 102 h 123"/>
              <a:gd name="T6" fmla="*/ 226 w 226"/>
              <a:gd name="T7" fmla="*/ 95 h 123"/>
              <a:gd name="T8" fmla="*/ 224 w 226"/>
              <a:gd name="T9" fmla="*/ 89 h 123"/>
              <a:gd name="T10" fmla="*/ 218 w 226"/>
              <a:gd name="T11" fmla="*/ 86 h 123"/>
              <a:gd name="T12" fmla="*/ 212 w 226"/>
              <a:gd name="T13" fmla="*/ 79 h 123"/>
              <a:gd name="T14" fmla="*/ 204 w 226"/>
              <a:gd name="T15" fmla="*/ 71 h 123"/>
              <a:gd name="T16" fmla="*/ 194 w 226"/>
              <a:gd name="T17" fmla="*/ 61 h 123"/>
              <a:gd name="T18" fmla="*/ 185 w 226"/>
              <a:gd name="T19" fmla="*/ 52 h 123"/>
              <a:gd name="T20" fmla="*/ 177 w 226"/>
              <a:gd name="T21" fmla="*/ 42 h 123"/>
              <a:gd name="T22" fmla="*/ 169 w 226"/>
              <a:gd name="T23" fmla="*/ 34 h 123"/>
              <a:gd name="T24" fmla="*/ 162 w 226"/>
              <a:gd name="T25" fmla="*/ 26 h 123"/>
              <a:gd name="T26" fmla="*/ 155 w 226"/>
              <a:gd name="T27" fmla="*/ 19 h 123"/>
              <a:gd name="T28" fmla="*/ 147 w 226"/>
              <a:gd name="T29" fmla="*/ 15 h 123"/>
              <a:gd name="T30" fmla="*/ 140 w 226"/>
              <a:gd name="T31" fmla="*/ 10 h 123"/>
              <a:gd name="T32" fmla="*/ 132 w 226"/>
              <a:gd name="T33" fmla="*/ 6 h 123"/>
              <a:gd name="T34" fmla="*/ 122 w 226"/>
              <a:gd name="T35" fmla="*/ 3 h 123"/>
              <a:gd name="T36" fmla="*/ 115 w 226"/>
              <a:gd name="T37" fmla="*/ 2 h 123"/>
              <a:gd name="T38" fmla="*/ 105 w 226"/>
              <a:gd name="T39" fmla="*/ 0 h 123"/>
              <a:gd name="T40" fmla="*/ 96 w 226"/>
              <a:gd name="T41" fmla="*/ 0 h 123"/>
              <a:gd name="T42" fmla="*/ 85 w 226"/>
              <a:gd name="T43" fmla="*/ 2 h 123"/>
              <a:gd name="T44" fmla="*/ 72 w 226"/>
              <a:gd name="T45" fmla="*/ 5 h 123"/>
              <a:gd name="T46" fmla="*/ 60 w 226"/>
              <a:gd name="T47" fmla="*/ 11 h 123"/>
              <a:gd name="T48" fmla="*/ 47 w 226"/>
              <a:gd name="T49" fmla="*/ 19 h 123"/>
              <a:gd name="T50" fmla="*/ 33 w 226"/>
              <a:gd name="T51" fmla="*/ 28 h 123"/>
              <a:gd name="T52" fmla="*/ 21 w 226"/>
              <a:gd name="T53" fmla="*/ 37 h 123"/>
              <a:gd name="T54" fmla="*/ 10 w 226"/>
              <a:gd name="T55" fmla="*/ 47 h 123"/>
              <a:gd name="T56" fmla="*/ 0 w 226"/>
              <a:gd name="T57" fmla="*/ 57 h 123"/>
              <a:gd name="T58" fmla="*/ 4 w 226"/>
              <a:gd name="T59" fmla="*/ 63 h 123"/>
              <a:gd name="T60" fmla="*/ 13 w 226"/>
              <a:gd name="T61" fmla="*/ 76 h 123"/>
              <a:gd name="T62" fmla="*/ 25 w 226"/>
              <a:gd name="T63" fmla="*/ 89 h 123"/>
              <a:gd name="T64" fmla="*/ 35 w 226"/>
              <a:gd name="T65" fmla="*/ 95 h 123"/>
              <a:gd name="T66" fmla="*/ 40 w 226"/>
              <a:gd name="T67" fmla="*/ 92 h 123"/>
              <a:gd name="T68" fmla="*/ 46 w 226"/>
              <a:gd name="T69" fmla="*/ 86 h 123"/>
              <a:gd name="T70" fmla="*/ 54 w 226"/>
              <a:gd name="T71" fmla="*/ 76 h 123"/>
              <a:gd name="T72" fmla="*/ 61 w 226"/>
              <a:gd name="T73" fmla="*/ 65 h 123"/>
              <a:gd name="T74" fmla="*/ 71 w 226"/>
              <a:gd name="T75" fmla="*/ 53 h 123"/>
              <a:gd name="T76" fmla="*/ 79 w 226"/>
              <a:gd name="T77" fmla="*/ 44 h 123"/>
              <a:gd name="T78" fmla="*/ 88 w 226"/>
              <a:gd name="T79" fmla="*/ 37 h 123"/>
              <a:gd name="T80" fmla="*/ 96 w 226"/>
              <a:gd name="T81" fmla="*/ 36 h 123"/>
              <a:gd name="T82" fmla="*/ 110 w 226"/>
              <a:gd name="T83" fmla="*/ 40 h 123"/>
              <a:gd name="T84" fmla="*/ 122 w 226"/>
              <a:gd name="T85" fmla="*/ 49 h 123"/>
              <a:gd name="T86" fmla="*/ 130 w 226"/>
              <a:gd name="T87" fmla="*/ 66 h 123"/>
              <a:gd name="T88" fmla="*/ 130 w 226"/>
              <a:gd name="T89" fmla="*/ 92 h 123"/>
              <a:gd name="T90" fmla="*/ 130 w 226"/>
              <a:gd name="T91" fmla="*/ 105 h 123"/>
              <a:gd name="T92" fmla="*/ 135 w 226"/>
              <a:gd name="T93" fmla="*/ 115 h 123"/>
              <a:gd name="T94" fmla="*/ 144 w 226"/>
              <a:gd name="T95" fmla="*/ 120 h 123"/>
              <a:gd name="T96" fmla="*/ 154 w 226"/>
              <a:gd name="T97" fmla="*/ 123 h 123"/>
              <a:gd name="T98" fmla="*/ 165 w 226"/>
              <a:gd name="T99" fmla="*/ 123 h 123"/>
              <a:gd name="T100" fmla="*/ 172 w 226"/>
              <a:gd name="T101" fmla="*/ 123 h 123"/>
              <a:gd name="T102" fmla="*/ 179 w 226"/>
              <a:gd name="T103" fmla="*/ 121 h 123"/>
              <a:gd name="T104" fmla="*/ 182 w 226"/>
              <a:gd name="T105" fmla="*/ 121 h 123"/>
              <a:gd name="T106" fmla="*/ 191 w 226"/>
              <a:gd name="T10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123">
                <a:moveTo>
                  <a:pt x="191" y="121"/>
                </a:moveTo>
                <a:lnTo>
                  <a:pt x="204" y="112"/>
                </a:lnTo>
                <a:lnTo>
                  <a:pt x="218" y="102"/>
                </a:lnTo>
                <a:lnTo>
                  <a:pt x="226" y="95"/>
                </a:lnTo>
                <a:lnTo>
                  <a:pt x="224" y="89"/>
                </a:lnTo>
                <a:lnTo>
                  <a:pt x="218" y="86"/>
                </a:lnTo>
                <a:lnTo>
                  <a:pt x="212" y="79"/>
                </a:lnTo>
                <a:lnTo>
                  <a:pt x="204" y="71"/>
                </a:lnTo>
                <a:lnTo>
                  <a:pt x="194" y="61"/>
                </a:lnTo>
                <a:lnTo>
                  <a:pt x="185" y="52"/>
                </a:lnTo>
                <a:lnTo>
                  <a:pt x="177" y="42"/>
                </a:lnTo>
                <a:lnTo>
                  <a:pt x="169" y="34"/>
                </a:lnTo>
                <a:lnTo>
                  <a:pt x="162" y="26"/>
                </a:lnTo>
                <a:lnTo>
                  <a:pt x="155" y="19"/>
                </a:lnTo>
                <a:lnTo>
                  <a:pt x="147" y="15"/>
                </a:lnTo>
                <a:lnTo>
                  <a:pt x="140" y="10"/>
                </a:lnTo>
                <a:lnTo>
                  <a:pt x="132" y="6"/>
                </a:lnTo>
                <a:lnTo>
                  <a:pt x="122" y="3"/>
                </a:lnTo>
                <a:lnTo>
                  <a:pt x="115" y="2"/>
                </a:lnTo>
                <a:lnTo>
                  <a:pt x="105" y="0"/>
                </a:lnTo>
                <a:lnTo>
                  <a:pt x="96" y="0"/>
                </a:lnTo>
                <a:lnTo>
                  <a:pt x="85" y="2"/>
                </a:lnTo>
                <a:lnTo>
                  <a:pt x="72" y="5"/>
                </a:lnTo>
                <a:lnTo>
                  <a:pt x="60" y="11"/>
                </a:lnTo>
                <a:lnTo>
                  <a:pt x="47" y="19"/>
                </a:lnTo>
                <a:lnTo>
                  <a:pt x="33" y="28"/>
                </a:lnTo>
                <a:lnTo>
                  <a:pt x="21" y="37"/>
                </a:lnTo>
                <a:lnTo>
                  <a:pt x="10" y="47"/>
                </a:lnTo>
                <a:lnTo>
                  <a:pt x="0" y="57"/>
                </a:lnTo>
                <a:lnTo>
                  <a:pt x="4" y="63"/>
                </a:lnTo>
                <a:lnTo>
                  <a:pt x="13" y="76"/>
                </a:lnTo>
                <a:lnTo>
                  <a:pt x="25" y="89"/>
                </a:lnTo>
                <a:lnTo>
                  <a:pt x="35" y="95"/>
                </a:lnTo>
                <a:lnTo>
                  <a:pt x="40" y="92"/>
                </a:lnTo>
                <a:lnTo>
                  <a:pt x="46" y="86"/>
                </a:lnTo>
                <a:lnTo>
                  <a:pt x="54" y="76"/>
                </a:lnTo>
                <a:lnTo>
                  <a:pt x="61" y="65"/>
                </a:lnTo>
                <a:lnTo>
                  <a:pt x="71" y="53"/>
                </a:lnTo>
                <a:lnTo>
                  <a:pt x="79" y="44"/>
                </a:lnTo>
                <a:lnTo>
                  <a:pt x="88" y="37"/>
                </a:lnTo>
                <a:lnTo>
                  <a:pt x="96" y="36"/>
                </a:lnTo>
                <a:lnTo>
                  <a:pt x="110" y="40"/>
                </a:lnTo>
                <a:lnTo>
                  <a:pt x="122" y="49"/>
                </a:lnTo>
                <a:lnTo>
                  <a:pt x="130" y="66"/>
                </a:lnTo>
                <a:lnTo>
                  <a:pt x="130" y="92"/>
                </a:lnTo>
                <a:lnTo>
                  <a:pt x="130" y="105"/>
                </a:lnTo>
                <a:lnTo>
                  <a:pt x="135" y="115"/>
                </a:lnTo>
                <a:lnTo>
                  <a:pt x="144" y="120"/>
                </a:lnTo>
                <a:lnTo>
                  <a:pt x="154" y="123"/>
                </a:lnTo>
                <a:lnTo>
                  <a:pt x="165" y="123"/>
                </a:lnTo>
                <a:lnTo>
                  <a:pt x="172" y="123"/>
                </a:lnTo>
                <a:lnTo>
                  <a:pt x="179" y="121"/>
                </a:lnTo>
                <a:lnTo>
                  <a:pt x="182" y="121"/>
                </a:lnTo>
                <a:lnTo>
                  <a:pt x="191" y="121"/>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49" name="Freeform 17"/>
          <p:cNvSpPr>
            <a:spLocks/>
          </p:cNvSpPr>
          <p:nvPr/>
        </p:nvSpPr>
        <p:spPr bwMode="auto">
          <a:xfrm>
            <a:off x="4633913" y="166688"/>
            <a:ext cx="66675" cy="65087"/>
          </a:xfrm>
          <a:custGeom>
            <a:avLst/>
            <a:gdLst>
              <a:gd name="T0" fmla="*/ 34 w 42"/>
              <a:gd name="T1" fmla="*/ 10 h 41"/>
              <a:gd name="T2" fmla="*/ 34 w 42"/>
              <a:gd name="T3" fmla="*/ 10 h 41"/>
              <a:gd name="T4" fmla="*/ 33 w 42"/>
              <a:gd name="T5" fmla="*/ 10 h 41"/>
              <a:gd name="T6" fmla="*/ 27 w 42"/>
              <a:gd name="T7" fmla="*/ 13 h 41"/>
              <a:gd name="T8" fmla="*/ 13 w 42"/>
              <a:gd name="T9" fmla="*/ 23 h 41"/>
              <a:gd name="T10" fmla="*/ 0 w 42"/>
              <a:gd name="T11" fmla="*/ 34 h 41"/>
              <a:gd name="T12" fmla="*/ 6 w 42"/>
              <a:gd name="T13" fmla="*/ 41 h 41"/>
              <a:gd name="T14" fmla="*/ 19 w 42"/>
              <a:gd name="T15" fmla="*/ 32 h 41"/>
              <a:gd name="T16" fmla="*/ 33 w 42"/>
              <a:gd name="T17" fmla="*/ 23 h 41"/>
              <a:gd name="T18" fmla="*/ 42 w 42"/>
              <a:gd name="T19" fmla="*/ 13 h 41"/>
              <a:gd name="T20" fmla="*/ 38 w 42"/>
              <a:gd name="T21" fmla="*/ 0 h 41"/>
              <a:gd name="T22" fmla="*/ 38 w 42"/>
              <a:gd name="T23" fmla="*/ 0 h 41"/>
              <a:gd name="T24" fmla="*/ 34 w 4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1">
                <a:moveTo>
                  <a:pt x="34" y="10"/>
                </a:moveTo>
                <a:lnTo>
                  <a:pt x="34" y="10"/>
                </a:lnTo>
                <a:lnTo>
                  <a:pt x="33" y="10"/>
                </a:lnTo>
                <a:lnTo>
                  <a:pt x="27" y="13"/>
                </a:lnTo>
                <a:lnTo>
                  <a:pt x="13" y="23"/>
                </a:lnTo>
                <a:lnTo>
                  <a:pt x="0" y="34"/>
                </a:lnTo>
                <a:lnTo>
                  <a:pt x="6" y="41"/>
                </a:lnTo>
                <a:lnTo>
                  <a:pt x="19" y="32"/>
                </a:lnTo>
                <a:lnTo>
                  <a:pt x="33" y="23"/>
                </a:lnTo>
                <a:lnTo>
                  <a:pt x="42" y="13"/>
                </a:lnTo>
                <a:lnTo>
                  <a:pt x="38" y="0"/>
                </a:lnTo>
                <a:lnTo>
                  <a:pt x="38" y="0"/>
                </a:lnTo>
                <a:lnTo>
                  <a:pt x="3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0" name="Freeform 18"/>
          <p:cNvSpPr>
            <a:spLocks/>
          </p:cNvSpPr>
          <p:nvPr/>
        </p:nvSpPr>
        <p:spPr bwMode="auto">
          <a:xfrm>
            <a:off x="4586288" y="69850"/>
            <a:ext cx="107950" cy="112713"/>
          </a:xfrm>
          <a:custGeom>
            <a:avLst/>
            <a:gdLst>
              <a:gd name="T0" fmla="*/ 0 w 68"/>
              <a:gd name="T1" fmla="*/ 6 h 71"/>
              <a:gd name="T2" fmla="*/ 0 w 68"/>
              <a:gd name="T3" fmla="*/ 6 h 71"/>
              <a:gd name="T4" fmla="*/ 8 w 68"/>
              <a:gd name="T5" fmla="*/ 14 h 71"/>
              <a:gd name="T6" fmla="*/ 16 w 68"/>
              <a:gd name="T7" fmla="*/ 22 h 71"/>
              <a:gd name="T8" fmla="*/ 24 w 68"/>
              <a:gd name="T9" fmla="*/ 32 h 71"/>
              <a:gd name="T10" fmla="*/ 33 w 68"/>
              <a:gd name="T11" fmla="*/ 42 h 71"/>
              <a:gd name="T12" fmla="*/ 43 w 68"/>
              <a:gd name="T13" fmla="*/ 51 h 71"/>
              <a:gd name="T14" fmla="*/ 50 w 68"/>
              <a:gd name="T15" fmla="*/ 60 h 71"/>
              <a:gd name="T16" fmla="*/ 57 w 68"/>
              <a:gd name="T17" fmla="*/ 68 h 71"/>
              <a:gd name="T18" fmla="*/ 64 w 68"/>
              <a:gd name="T19" fmla="*/ 71 h 71"/>
              <a:gd name="T20" fmla="*/ 68 w 68"/>
              <a:gd name="T21" fmla="*/ 61 h 71"/>
              <a:gd name="T22" fmla="*/ 63 w 68"/>
              <a:gd name="T23" fmla="*/ 58 h 71"/>
              <a:gd name="T24" fmla="*/ 57 w 68"/>
              <a:gd name="T25" fmla="*/ 53 h 71"/>
              <a:gd name="T26" fmla="*/ 49 w 68"/>
              <a:gd name="T27" fmla="*/ 45 h 71"/>
              <a:gd name="T28" fmla="*/ 39 w 68"/>
              <a:gd name="T29" fmla="*/ 35 h 71"/>
              <a:gd name="T30" fmla="*/ 30 w 68"/>
              <a:gd name="T31" fmla="*/ 26 h 71"/>
              <a:gd name="T32" fmla="*/ 22 w 68"/>
              <a:gd name="T33" fmla="*/ 16 h 71"/>
              <a:gd name="T34" fmla="*/ 14 w 68"/>
              <a:gd name="T35" fmla="*/ 8 h 71"/>
              <a:gd name="T36" fmla="*/ 7 w 68"/>
              <a:gd name="T37" fmla="*/ 0 h 71"/>
              <a:gd name="T38" fmla="*/ 7 w 68"/>
              <a:gd name="T39" fmla="*/ 0 h 71"/>
              <a:gd name="T40" fmla="*/ 0 w 68"/>
              <a:gd name="T41"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1">
                <a:moveTo>
                  <a:pt x="0" y="6"/>
                </a:moveTo>
                <a:lnTo>
                  <a:pt x="0" y="6"/>
                </a:lnTo>
                <a:lnTo>
                  <a:pt x="8" y="14"/>
                </a:lnTo>
                <a:lnTo>
                  <a:pt x="16" y="22"/>
                </a:lnTo>
                <a:lnTo>
                  <a:pt x="24" y="32"/>
                </a:lnTo>
                <a:lnTo>
                  <a:pt x="33" y="42"/>
                </a:lnTo>
                <a:lnTo>
                  <a:pt x="43" y="51"/>
                </a:lnTo>
                <a:lnTo>
                  <a:pt x="50" y="60"/>
                </a:lnTo>
                <a:lnTo>
                  <a:pt x="57" y="68"/>
                </a:lnTo>
                <a:lnTo>
                  <a:pt x="64" y="71"/>
                </a:lnTo>
                <a:lnTo>
                  <a:pt x="68" y="61"/>
                </a:lnTo>
                <a:lnTo>
                  <a:pt x="63" y="58"/>
                </a:lnTo>
                <a:lnTo>
                  <a:pt x="57" y="53"/>
                </a:lnTo>
                <a:lnTo>
                  <a:pt x="49" y="45"/>
                </a:lnTo>
                <a:lnTo>
                  <a:pt x="39" y="35"/>
                </a:lnTo>
                <a:lnTo>
                  <a:pt x="30" y="26"/>
                </a:lnTo>
                <a:lnTo>
                  <a:pt x="22" y="16"/>
                </a:lnTo>
                <a:lnTo>
                  <a:pt x="14" y="8"/>
                </a:lnTo>
                <a:lnTo>
                  <a:pt x="7" y="0"/>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1" name="Freeform 19"/>
          <p:cNvSpPr>
            <a:spLocks/>
          </p:cNvSpPr>
          <p:nvPr/>
        </p:nvSpPr>
        <p:spPr bwMode="auto">
          <a:xfrm>
            <a:off x="4487863" y="23813"/>
            <a:ext cx="109537" cy="55562"/>
          </a:xfrm>
          <a:custGeom>
            <a:avLst/>
            <a:gdLst>
              <a:gd name="T0" fmla="*/ 0 w 69"/>
              <a:gd name="T1" fmla="*/ 12 h 35"/>
              <a:gd name="T2" fmla="*/ 0 w 69"/>
              <a:gd name="T3" fmla="*/ 12 h 35"/>
              <a:gd name="T4" fmla="*/ 9 w 69"/>
              <a:gd name="T5" fmla="*/ 11 h 35"/>
              <a:gd name="T6" fmla="*/ 19 w 69"/>
              <a:gd name="T7" fmla="*/ 12 h 35"/>
              <a:gd name="T8" fmla="*/ 25 w 69"/>
              <a:gd name="T9" fmla="*/ 14 h 35"/>
              <a:gd name="T10" fmla="*/ 34 w 69"/>
              <a:gd name="T11" fmla="*/ 17 h 35"/>
              <a:gd name="T12" fmla="*/ 42 w 69"/>
              <a:gd name="T13" fmla="*/ 21 h 35"/>
              <a:gd name="T14" fmla="*/ 48 w 69"/>
              <a:gd name="T15" fmla="*/ 25 h 35"/>
              <a:gd name="T16" fmla="*/ 56 w 69"/>
              <a:gd name="T17" fmla="*/ 30 h 35"/>
              <a:gd name="T18" fmla="*/ 62 w 69"/>
              <a:gd name="T19" fmla="*/ 35 h 35"/>
              <a:gd name="T20" fmla="*/ 69 w 69"/>
              <a:gd name="T21" fmla="*/ 29 h 35"/>
              <a:gd name="T22" fmla="*/ 62 w 69"/>
              <a:gd name="T23" fmla="*/ 21 h 35"/>
              <a:gd name="T24" fmla="*/ 55 w 69"/>
              <a:gd name="T25" fmla="*/ 16 h 35"/>
              <a:gd name="T26" fmla="*/ 45 w 69"/>
              <a:gd name="T27" fmla="*/ 11 h 35"/>
              <a:gd name="T28" fmla="*/ 37 w 69"/>
              <a:gd name="T29" fmla="*/ 8 h 35"/>
              <a:gd name="T30" fmla="*/ 28 w 69"/>
              <a:gd name="T31" fmla="*/ 4 h 35"/>
              <a:gd name="T32" fmla="*/ 19 w 69"/>
              <a:gd name="T33" fmla="*/ 3 h 35"/>
              <a:gd name="T34" fmla="*/ 9 w 69"/>
              <a:gd name="T35" fmla="*/ 1 h 35"/>
              <a:gd name="T36" fmla="*/ 0 w 69"/>
              <a:gd name="T37" fmla="*/ 0 h 35"/>
              <a:gd name="T38" fmla="*/ 0 w 69"/>
              <a:gd name="T39" fmla="*/ 0 h 35"/>
              <a:gd name="T40" fmla="*/ 0 w 69"/>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5">
                <a:moveTo>
                  <a:pt x="0" y="12"/>
                </a:moveTo>
                <a:lnTo>
                  <a:pt x="0" y="12"/>
                </a:lnTo>
                <a:lnTo>
                  <a:pt x="9" y="11"/>
                </a:lnTo>
                <a:lnTo>
                  <a:pt x="19" y="12"/>
                </a:lnTo>
                <a:lnTo>
                  <a:pt x="25" y="14"/>
                </a:lnTo>
                <a:lnTo>
                  <a:pt x="34" y="17"/>
                </a:lnTo>
                <a:lnTo>
                  <a:pt x="42" y="21"/>
                </a:lnTo>
                <a:lnTo>
                  <a:pt x="48" y="25"/>
                </a:lnTo>
                <a:lnTo>
                  <a:pt x="56" y="30"/>
                </a:lnTo>
                <a:lnTo>
                  <a:pt x="62" y="35"/>
                </a:lnTo>
                <a:lnTo>
                  <a:pt x="69" y="29"/>
                </a:lnTo>
                <a:lnTo>
                  <a:pt x="62" y="21"/>
                </a:lnTo>
                <a:lnTo>
                  <a:pt x="55" y="16"/>
                </a:lnTo>
                <a:lnTo>
                  <a:pt x="45" y="11"/>
                </a:lnTo>
                <a:lnTo>
                  <a:pt x="37" y="8"/>
                </a:lnTo>
                <a:lnTo>
                  <a:pt x="28" y="4"/>
                </a:lnTo>
                <a:lnTo>
                  <a:pt x="19" y="3"/>
                </a:lnTo>
                <a:lnTo>
                  <a:pt x="9"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2" name="Freeform 20"/>
          <p:cNvSpPr>
            <a:spLocks/>
          </p:cNvSpPr>
          <p:nvPr/>
        </p:nvSpPr>
        <p:spPr bwMode="auto">
          <a:xfrm>
            <a:off x="4329113" y="23813"/>
            <a:ext cx="158750" cy="104775"/>
          </a:xfrm>
          <a:custGeom>
            <a:avLst/>
            <a:gdLst>
              <a:gd name="T0" fmla="*/ 9 w 100"/>
              <a:gd name="T1" fmla="*/ 59 h 66"/>
              <a:gd name="T2" fmla="*/ 8 w 100"/>
              <a:gd name="T3" fmla="*/ 66 h 66"/>
              <a:gd name="T4" fmla="*/ 17 w 100"/>
              <a:gd name="T5" fmla="*/ 56 h 66"/>
              <a:gd name="T6" fmla="*/ 28 w 100"/>
              <a:gd name="T7" fmla="*/ 48 h 66"/>
              <a:gd name="T8" fmla="*/ 40 w 100"/>
              <a:gd name="T9" fmla="*/ 38 h 66"/>
              <a:gd name="T10" fmla="*/ 54 w 100"/>
              <a:gd name="T11" fmla="*/ 30 h 66"/>
              <a:gd name="T12" fmla="*/ 65 w 100"/>
              <a:gd name="T13" fmla="*/ 22 h 66"/>
              <a:gd name="T14" fmla="*/ 78 w 100"/>
              <a:gd name="T15" fmla="*/ 16 h 66"/>
              <a:gd name="T16" fmla="*/ 89 w 100"/>
              <a:gd name="T17" fmla="*/ 12 h 66"/>
              <a:gd name="T18" fmla="*/ 100 w 100"/>
              <a:gd name="T19" fmla="*/ 12 h 66"/>
              <a:gd name="T20" fmla="*/ 100 w 100"/>
              <a:gd name="T21" fmla="*/ 0 h 66"/>
              <a:gd name="T22" fmla="*/ 89 w 100"/>
              <a:gd name="T23" fmla="*/ 3 h 66"/>
              <a:gd name="T24" fmla="*/ 75 w 100"/>
              <a:gd name="T25" fmla="*/ 6 h 66"/>
              <a:gd name="T26" fmla="*/ 62 w 100"/>
              <a:gd name="T27" fmla="*/ 12 h 66"/>
              <a:gd name="T28" fmla="*/ 48 w 100"/>
              <a:gd name="T29" fmla="*/ 21 h 66"/>
              <a:gd name="T30" fmla="*/ 34 w 100"/>
              <a:gd name="T31" fmla="*/ 29 h 66"/>
              <a:gd name="T32" fmla="*/ 22 w 100"/>
              <a:gd name="T33" fmla="*/ 38 h 66"/>
              <a:gd name="T34" fmla="*/ 11 w 100"/>
              <a:gd name="T35" fmla="*/ 50 h 66"/>
              <a:gd name="T36" fmla="*/ 1 w 100"/>
              <a:gd name="T37" fmla="*/ 59 h 66"/>
              <a:gd name="T38" fmla="*/ 0 w 100"/>
              <a:gd name="T39" fmla="*/ 66 h 66"/>
              <a:gd name="T40" fmla="*/ 9 w 100"/>
              <a:gd name="T4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66">
                <a:moveTo>
                  <a:pt x="9" y="59"/>
                </a:moveTo>
                <a:lnTo>
                  <a:pt x="8" y="66"/>
                </a:lnTo>
                <a:lnTo>
                  <a:pt x="17" y="56"/>
                </a:lnTo>
                <a:lnTo>
                  <a:pt x="28" y="48"/>
                </a:lnTo>
                <a:lnTo>
                  <a:pt x="40" y="38"/>
                </a:lnTo>
                <a:lnTo>
                  <a:pt x="54" y="30"/>
                </a:lnTo>
                <a:lnTo>
                  <a:pt x="65" y="22"/>
                </a:lnTo>
                <a:lnTo>
                  <a:pt x="78" y="16"/>
                </a:lnTo>
                <a:lnTo>
                  <a:pt x="89" y="12"/>
                </a:lnTo>
                <a:lnTo>
                  <a:pt x="100" y="12"/>
                </a:lnTo>
                <a:lnTo>
                  <a:pt x="100" y="0"/>
                </a:lnTo>
                <a:lnTo>
                  <a:pt x="89" y="3"/>
                </a:lnTo>
                <a:lnTo>
                  <a:pt x="75" y="6"/>
                </a:lnTo>
                <a:lnTo>
                  <a:pt x="62" y="12"/>
                </a:lnTo>
                <a:lnTo>
                  <a:pt x="48" y="21"/>
                </a:lnTo>
                <a:lnTo>
                  <a:pt x="34" y="29"/>
                </a:lnTo>
                <a:lnTo>
                  <a:pt x="22" y="38"/>
                </a:lnTo>
                <a:lnTo>
                  <a:pt x="11" y="50"/>
                </a:lnTo>
                <a:lnTo>
                  <a:pt x="1" y="59"/>
                </a:lnTo>
                <a:lnTo>
                  <a:pt x="0" y="66"/>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3" name="Freeform 21"/>
          <p:cNvSpPr>
            <a:spLocks/>
          </p:cNvSpPr>
          <p:nvPr/>
        </p:nvSpPr>
        <p:spPr bwMode="auto">
          <a:xfrm>
            <a:off x="4329113" y="117475"/>
            <a:ext cx="61912" cy="77788"/>
          </a:xfrm>
          <a:custGeom>
            <a:avLst/>
            <a:gdLst>
              <a:gd name="T0" fmla="*/ 39 w 39"/>
              <a:gd name="T1" fmla="*/ 36 h 49"/>
              <a:gd name="T2" fmla="*/ 39 w 39"/>
              <a:gd name="T3" fmla="*/ 36 h 49"/>
              <a:gd name="T4" fmla="*/ 33 w 39"/>
              <a:gd name="T5" fmla="*/ 31 h 49"/>
              <a:gd name="T6" fmla="*/ 22 w 39"/>
              <a:gd name="T7" fmla="*/ 20 h 49"/>
              <a:gd name="T8" fmla="*/ 12 w 39"/>
              <a:gd name="T9" fmla="*/ 7 h 49"/>
              <a:gd name="T10" fmla="*/ 9 w 39"/>
              <a:gd name="T11" fmla="*/ 0 h 49"/>
              <a:gd name="T12" fmla="*/ 0 w 39"/>
              <a:gd name="T13" fmla="*/ 7 h 49"/>
              <a:gd name="T14" fmla="*/ 3 w 39"/>
              <a:gd name="T15" fmla="*/ 13 h 49"/>
              <a:gd name="T16" fmla="*/ 12 w 39"/>
              <a:gd name="T17" fmla="*/ 26 h 49"/>
              <a:gd name="T18" fmla="*/ 26 w 39"/>
              <a:gd name="T19" fmla="*/ 41 h 49"/>
              <a:gd name="T20" fmla="*/ 39 w 39"/>
              <a:gd name="T21" fmla="*/ 49 h 49"/>
              <a:gd name="T22" fmla="*/ 39 w 39"/>
              <a:gd name="T23" fmla="*/ 49 h 49"/>
              <a:gd name="T24" fmla="*/ 39 w 39"/>
              <a:gd name="T2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9">
                <a:moveTo>
                  <a:pt x="39" y="36"/>
                </a:moveTo>
                <a:lnTo>
                  <a:pt x="39" y="36"/>
                </a:lnTo>
                <a:lnTo>
                  <a:pt x="33" y="31"/>
                </a:lnTo>
                <a:lnTo>
                  <a:pt x="22" y="20"/>
                </a:lnTo>
                <a:lnTo>
                  <a:pt x="12" y="7"/>
                </a:lnTo>
                <a:lnTo>
                  <a:pt x="9" y="0"/>
                </a:lnTo>
                <a:lnTo>
                  <a:pt x="0" y="7"/>
                </a:lnTo>
                <a:lnTo>
                  <a:pt x="3" y="13"/>
                </a:lnTo>
                <a:lnTo>
                  <a:pt x="12" y="26"/>
                </a:lnTo>
                <a:lnTo>
                  <a:pt x="26" y="41"/>
                </a:lnTo>
                <a:lnTo>
                  <a:pt x="39" y="49"/>
                </a:lnTo>
                <a:lnTo>
                  <a:pt x="39" y="49"/>
                </a:lnTo>
                <a:lnTo>
                  <a:pt x="3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4" name="Freeform 22"/>
          <p:cNvSpPr>
            <a:spLocks/>
          </p:cNvSpPr>
          <p:nvPr/>
        </p:nvSpPr>
        <p:spPr bwMode="auto">
          <a:xfrm>
            <a:off x="4391025" y="82550"/>
            <a:ext cx="96838" cy="112713"/>
          </a:xfrm>
          <a:custGeom>
            <a:avLst/>
            <a:gdLst>
              <a:gd name="T0" fmla="*/ 61 w 61"/>
              <a:gd name="T1" fmla="*/ 0 h 71"/>
              <a:gd name="T2" fmla="*/ 61 w 61"/>
              <a:gd name="T3" fmla="*/ 0 h 71"/>
              <a:gd name="T4" fmla="*/ 51 w 61"/>
              <a:gd name="T5" fmla="*/ 1 h 71"/>
              <a:gd name="T6" fmla="*/ 41 w 61"/>
              <a:gd name="T7" fmla="*/ 9 h 71"/>
              <a:gd name="T8" fmla="*/ 31 w 61"/>
              <a:gd name="T9" fmla="*/ 19 h 71"/>
              <a:gd name="T10" fmla="*/ 22 w 61"/>
              <a:gd name="T11" fmla="*/ 30 h 71"/>
              <a:gd name="T12" fmla="*/ 14 w 61"/>
              <a:gd name="T13" fmla="*/ 42 h 71"/>
              <a:gd name="T14" fmla="*/ 8 w 61"/>
              <a:gd name="T15" fmla="*/ 52 h 71"/>
              <a:gd name="T16" fmla="*/ 1 w 61"/>
              <a:gd name="T17" fmla="*/ 56 h 71"/>
              <a:gd name="T18" fmla="*/ 0 w 61"/>
              <a:gd name="T19" fmla="*/ 58 h 71"/>
              <a:gd name="T20" fmla="*/ 0 w 61"/>
              <a:gd name="T21" fmla="*/ 71 h 71"/>
              <a:gd name="T22" fmla="*/ 8 w 61"/>
              <a:gd name="T23" fmla="*/ 66 h 71"/>
              <a:gd name="T24" fmla="*/ 14 w 61"/>
              <a:gd name="T25" fmla="*/ 58 h 71"/>
              <a:gd name="T26" fmla="*/ 23 w 61"/>
              <a:gd name="T27" fmla="*/ 48 h 71"/>
              <a:gd name="T28" fmla="*/ 31 w 61"/>
              <a:gd name="T29" fmla="*/ 37 h 71"/>
              <a:gd name="T30" fmla="*/ 41 w 61"/>
              <a:gd name="T31" fmla="*/ 26 h 71"/>
              <a:gd name="T32" fmla="*/ 47 w 61"/>
              <a:gd name="T33" fmla="*/ 16 h 71"/>
              <a:gd name="T34" fmla="*/ 55 w 61"/>
              <a:gd name="T35" fmla="*/ 11 h 71"/>
              <a:gd name="T36" fmla="*/ 61 w 61"/>
              <a:gd name="T37" fmla="*/ 9 h 71"/>
              <a:gd name="T38" fmla="*/ 61 w 61"/>
              <a:gd name="T39" fmla="*/ 9 h 71"/>
              <a:gd name="T40" fmla="*/ 61 w 6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71">
                <a:moveTo>
                  <a:pt x="61" y="0"/>
                </a:moveTo>
                <a:lnTo>
                  <a:pt x="61" y="0"/>
                </a:lnTo>
                <a:lnTo>
                  <a:pt x="51" y="1"/>
                </a:lnTo>
                <a:lnTo>
                  <a:pt x="41" y="9"/>
                </a:lnTo>
                <a:lnTo>
                  <a:pt x="31" y="19"/>
                </a:lnTo>
                <a:lnTo>
                  <a:pt x="22" y="30"/>
                </a:lnTo>
                <a:lnTo>
                  <a:pt x="14" y="42"/>
                </a:lnTo>
                <a:lnTo>
                  <a:pt x="8" y="52"/>
                </a:lnTo>
                <a:lnTo>
                  <a:pt x="1" y="56"/>
                </a:lnTo>
                <a:lnTo>
                  <a:pt x="0" y="58"/>
                </a:lnTo>
                <a:lnTo>
                  <a:pt x="0" y="71"/>
                </a:lnTo>
                <a:lnTo>
                  <a:pt x="8" y="66"/>
                </a:lnTo>
                <a:lnTo>
                  <a:pt x="14" y="58"/>
                </a:lnTo>
                <a:lnTo>
                  <a:pt x="23" y="48"/>
                </a:lnTo>
                <a:lnTo>
                  <a:pt x="31" y="37"/>
                </a:lnTo>
                <a:lnTo>
                  <a:pt x="41" y="26"/>
                </a:lnTo>
                <a:lnTo>
                  <a:pt x="47" y="16"/>
                </a:lnTo>
                <a:lnTo>
                  <a:pt x="55" y="11"/>
                </a:lnTo>
                <a:lnTo>
                  <a:pt x="61" y="9"/>
                </a:lnTo>
                <a:lnTo>
                  <a:pt x="61" y="9"/>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5" name="Freeform 23"/>
          <p:cNvSpPr>
            <a:spLocks/>
          </p:cNvSpPr>
          <p:nvPr/>
        </p:nvSpPr>
        <p:spPr bwMode="auto">
          <a:xfrm>
            <a:off x="4487863" y="82550"/>
            <a:ext cx="61912" cy="96838"/>
          </a:xfrm>
          <a:custGeom>
            <a:avLst/>
            <a:gdLst>
              <a:gd name="T0" fmla="*/ 39 w 39"/>
              <a:gd name="T1" fmla="*/ 61 h 61"/>
              <a:gd name="T2" fmla="*/ 39 w 39"/>
              <a:gd name="T3" fmla="*/ 61 h 61"/>
              <a:gd name="T4" fmla="*/ 39 w 39"/>
              <a:gd name="T5" fmla="*/ 35 h 61"/>
              <a:gd name="T6" fmla="*/ 31 w 39"/>
              <a:gd name="T7" fmla="*/ 14 h 61"/>
              <a:gd name="T8" fmla="*/ 15 w 39"/>
              <a:gd name="T9" fmla="*/ 5 h 61"/>
              <a:gd name="T10" fmla="*/ 0 w 39"/>
              <a:gd name="T11" fmla="*/ 0 h 61"/>
              <a:gd name="T12" fmla="*/ 0 w 39"/>
              <a:gd name="T13" fmla="*/ 9 h 61"/>
              <a:gd name="T14" fmla="*/ 12 w 39"/>
              <a:gd name="T15" fmla="*/ 14 h 61"/>
              <a:gd name="T16" fmla="*/ 22 w 39"/>
              <a:gd name="T17" fmla="*/ 21 h 61"/>
              <a:gd name="T18" fmla="*/ 30 w 39"/>
              <a:gd name="T19" fmla="*/ 35 h 61"/>
              <a:gd name="T20" fmla="*/ 30 w 39"/>
              <a:gd name="T21" fmla="*/ 61 h 61"/>
              <a:gd name="T22" fmla="*/ 30 w 39"/>
              <a:gd name="T23" fmla="*/ 61 h 61"/>
              <a:gd name="T24" fmla="*/ 39 w 39"/>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1">
                <a:moveTo>
                  <a:pt x="39" y="61"/>
                </a:moveTo>
                <a:lnTo>
                  <a:pt x="39" y="61"/>
                </a:lnTo>
                <a:lnTo>
                  <a:pt x="39" y="35"/>
                </a:lnTo>
                <a:lnTo>
                  <a:pt x="31" y="14"/>
                </a:lnTo>
                <a:lnTo>
                  <a:pt x="15" y="5"/>
                </a:lnTo>
                <a:lnTo>
                  <a:pt x="0" y="0"/>
                </a:lnTo>
                <a:lnTo>
                  <a:pt x="0" y="9"/>
                </a:lnTo>
                <a:lnTo>
                  <a:pt x="12" y="14"/>
                </a:lnTo>
                <a:lnTo>
                  <a:pt x="22" y="21"/>
                </a:lnTo>
                <a:lnTo>
                  <a:pt x="30" y="35"/>
                </a:lnTo>
                <a:lnTo>
                  <a:pt x="30" y="61"/>
                </a:lnTo>
                <a:lnTo>
                  <a:pt x="30" y="61"/>
                </a:lnTo>
                <a:lnTo>
                  <a:pt x="3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6" name="Freeform 24"/>
          <p:cNvSpPr>
            <a:spLocks/>
          </p:cNvSpPr>
          <p:nvPr/>
        </p:nvSpPr>
        <p:spPr bwMode="auto">
          <a:xfrm>
            <a:off x="4535488" y="179388"/>
            <a:ext cx="88900" cy="58737"/>
          </a:xfrm>
          <a:custGeom>
            <a:avLst/>
            <a:gdLst>
              <a:gd name="T0" fmla="*/ 56 w 56"/>
              <a:gd name="T1" fmla="*/ 24 h 37"/>
              <a:gd name="T2" fmla="*/ 53 w 56"/>
              <a:gd name="T3" fmla="*/ 24 h 37"/>
              <a:gd name="T4" fmla="*/ 46 w 56"/>
              <a:gd name="T5" fmla="*/ 26 h 37"/>
              <a:gd name="T6" fmla="*/ 39 w 56"/>
              <a:gd name="T7" fmla="*/ 24 h 37"/>
              <a:gd name="T8" fmla="*/ 28 w 56"/>
              <a:gd name="T9" fmla="*/ 26 h 37"/>
              <a:gd name="T10" fmla="*/ 20 w 56"/>
              <a:gd name="T11" fmla="*/ 23 h 37"/>
              <a:gd name="T12" fmla="*/ 12 w 56"/>
              <a:gd name="T13" fmla="*/ 20 h 37"/>
              <a:gd name="T14" fmla="*/ 9 w 56"/>
              <a:gd name="T15" fmla="*/ 13 h 37"/>
              <a:gd name="T16" fmla="*/ 9 w 56"/>
              <a:gd name="T17" fmla="*/ 0 h 37"/>
              <a:gd name="T18" fmla="*/ 0 w 56"/>
              <a:gd name="T19" fmla="*/ 0 h 37"/>
              <a:gd name="T20" fmla="*/ 0 w 56"/>
              <a:gd name="T21" fmla="*/ 13 h 37"/>
              <a:gd name="T22" fmla="*/ 6 w 56"/>
              <a:gd name="T23" fmla="*/ 26 h 37"/>
              <a:gd name="T24" fmla="*/ 17 w 56"/>
              <a:gd name="T25" fmla="*/ 33 h 37"/>
              <a:gd name="T26" fmla="*/ 28 w 56"/>
              <a:gd name="T27" fmla="*/ 36 h 37"/>
              <a:gd name="T28" fmla="*/ 39 w 56"/>
              <a:gd name="T29" fmla="*/ 37 h 37"/>
              <a:gd name="T30" fmla="*/ 46 w 56"/>
              <a:gd name="T31" fmla="*/ 36 h 37"/>
              <a:gd name="T32" fmla="*/ 53 w 56"/>
              <a:gd name="T33" fmla="*/ 34 h 37"/>
              <a:gd name="T34" fmla="*/ 56 w 56"/>
              <a:gd name="T35" fmla="*/ 34 h 37"/>
              <a:gd name="T36" fmla="*/ 56 w 56"/>
              <a:gd name="T3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7">
                <a:moveTo>
                  <a:pt x="56" y="24"/>
                </a:moveTo>
                <a:lnTo>
                  <a:pt x="53" y="24"/>
                </a:lnTo>
                <a:lnTo>
                  <a:pt x="46" y="26"/>
                </a:lnTo>
                <a:lnTo>
                  <a:pt x="39" y="24"/>
                </a:lnTo>
                <a:lnTo>
                  <a:pt x="28" y="26"/>
                </a:lnTo>
                <a:lnTo>
                  <a:pt x="20" y="23"/>
                </a:lnTo>
                <a:lnTo>
                  <a:pt x="12" y="20"/>
                </a:lnTo>
                <a:lnTo>
                  <a:pt x="9" y="13"/>
                </a:lnTo>
                <a:lnTo>
                  <a:pt x="9" y="0"/>
                </a:lnTo>
                <a:lnTo>
                  <a:pt x="0" y="0"/>
                </a:lnTo>
                <a:lnTo>
                  <a:pt x="0" y="13"/>
                </a:lnTo>
                <a:lnTo>
                  <a:pt x="6" y="26"/>
                </a:lnTo>
                <a:lnTo>
                  <a:pt x="17" y="33"/>
                </a:lnTo>
                <a:lnTo>
                  <a:pt x="28" y="36"/>
                </a:lnTo>
                <a:lnTo>
                  <a:pt x="39" y="37"/>
                </a:lnTo>
                <a:lnTo>
                  <a:pt x="46" y="36"/>
                </a:lnTo>
                <a:lnTo>
                  <a:pt x="53" y="34"/>
                </a:lnTo>
                <a:lnTo>
                  <a:pt x="56" y="34"/>
                </a:lnTo>
                <a:lnTo>
                  <a:pt x="5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7" name="Freeform 25"/>
          <p:cNvSpPr>
            <a:spLocks/>
          </p:cNvSpPr>
          <p:nvPr/>
        </p:nvSpPr>
        <p:spPr bwMode="auto">
          <a:xfrm>
            <a:off x="4294188" y="90488"/>
            <a:ext cx="401637" cy="261937"/>
          </a:xfrm>
          <a:custGeom>
            <a:avLst/>
            <a:gdLst>
              <a:gd name="T0" fmla="*/ 26 w 253"/>
              <a:gd name="T1" fmla="*/ 21 h 165"/>
              <a:gd name="T2" fmla="*/ 30 w 253"/>
              <a:gd name="T3" fmla="*/ 27 h 165"/>
              <a:gd name="T4" fmla="*/ 39 w 253"/>
              <a:gd name="T5" fmla="*/ 40 h 165"/>
              <a:gd name="T6" fmla="*/ 51 w 253"/>
              <a:gd name="T7" fmla="*/ 53 h 165"/>
              <a:gd name="T8" fmla="*/ 61 w 253"/>
              <a:gd name="T9" fmla="*/ 59 h 165"/>
              <a:gd name="T10" fmla="*/ 66 w 253"/>
              <a:gd name="T11" fmla="*/ 56 h 165"/>
              <a:gd name="T12" fmla="*/ 72 w 253"/>
              <a:gd name="T13" fmla="*/ 50 h 165"/>
              <a:gd name="T14" fmla="*/ 80 w 253"/>
              <a:gd name="T15" fmla="*/ 40 h 165"/>
              <a:gd name="T16" fmla="*/ 87 w 253"/>
              <a:gd name="T17" fmla="*/ 29 h 165"/>
              <a:gd name="T18" fmla="*/ 97 w 253"/>
              <a:gd name="T19" fmla="*/ 17 h 165"/>
              <a:gd name="T20" fmla="*/ 105 w 253"/>
              <a:gd name="T21" fmla="*/ 8 h 165"/>
              <a:gd name="T22" fmla="*/ 114 w 253"/>
              <a:gd name="T23" fmla="*/ 1 h 165"/>
              <a:gd name="T24" fmla="*/ 122 w 253"/>
              <a:gd name="T25" fmla="*/ 0 h 165"/>
              <a:gd name="T26" fmla="*/ 136 w 253"/>
              <a:gd name="T27" fmla="*/ 4 h 165"/>
              <a:gd name="T28" fmla="*/ 148 w 253"/>
              <a:gd name="T29" fmla="*/ 13 h 165"/>
              <a:gd name="T30" fmla="*/ 156 w 253"/>
              <a:gd name="T31" fmla="*/ 30 h 165"/>
              <a:gd name="T32" fmla="*/ 156 w 253"/>
              <a:gd name="T33" fmla="*/ 56 h 165"/>
              <a:gd name="T34" fmla="*/ 156 w 253"/>
              <a:gd name="T35" fmla="*/ 69 h 165"/>
              <a:gd name="T36" fmla="*/ 161 w 253"/>
              <a:gd name="T37" fmla="*/ 79 h 165"/>
              <a:gd name="T38" fmla="*/ 170 w 253"/>
              <a:gd name="T39" fmla="*/ 84 h 165"/>
              <a:gd name="T40" fmla="*/ 180 w 253"/>
              <a:gd name="T41" fmla="*/ 87 h 165"/>
              <a:gd name="T42" fmla="*/ 191 w 253"/>
              <a:gd name="T43" fmla="*/ 87 h 165"/>
              <a:gd name="T44" fmla="*/ 198 w 253"/>
              <a:gd name="T45" fmla="*/ 87 h 165"/>
              <a:gd name="T46" fmla="*/ 205 w 253"/>
              <a:gd name="T47" fmla="*/ 85 h 165"/>
              <a:gd name="T48" fmla="*/ 208 w 253"/>
              <a:gd name="T49" fmla="*/ 85 h 165"/>
              <a:gd name="T50" fmla="*/ 211 w 253"/>
              <a:gd name="T51" fmla="*/ 85 h 165"/>
              <a:gd name="T52" fmla="*/ 219 w 253"/>
              <a:gd name="T53" fmla="*/ 82 h 165"/>
              <a:gd name="T54" fmla="*/ 233 w 253"/>
              <a:gd name="T55" fmla="*/ 74 h 165"/>
              <a:gd name="T56" fmla="*/ 253 w 253"/>
              <a:gd name="T57" fmla="*/ 58 h 165"/>
              <a:gd name="T58" fmla="*/ 252 w 253"/>
              <a:gd name="T59" fmla="*/ 59 h 165"/>
              <a:gd name="T60" fmla="*/ 248 w 253"/>
              <a:gd name="T61" fmla="*/ 64 h 165"/>
              <a:gd name="T62" fmla="*/ 242 w 253"/>
              <a:gd name="T63" fmla="*/ 72 h 165"/>
              <a:gd name="T64" fmla="*/ 234 w 253"/>
              <a:gd name="T65" fmla="*/ 82 h 165"/>
              <a:gd name="T66" fmla="*/ 225 w 253"/>
              <a:gd name="T67" fmla="*/ 93 h 165"/>
              <a:gd name="T68" fmla="*/ 216 w 253"/>
              <a:gd name="T69" fmla="*/ 105 h 165"/>
              <a:gd name="T70" fmla="*/ 205 w 253"/>
              <a:gd name="T71" fmla="*/ 116 h 165"/>
              <a:gd name="T72" fmla="*/ 194 w 253"/>
              <a:gd name="T73" fmla="*/ 126 h 165"/>
              <a:gd name="T74" fmla="*/ 181 w 253"/>
              <a:gd name="T75" fmla="*/ 135 h 165"/>
              <a:gd name="T76" fmla="*/ 170 w 253"/>
              <a:gd name="T77" fmla="*/ 145 h 165"/>
              <a:gd name="T78" fmla="*/ 158 w 253"/>
              <a:gd name="T79" fmla="*/ 155 h 165"/>
              <a:gd name="T80" fmla="*/ 145 w 253"/>
              <a:gd name="T81" fmla="*/ 161 h 165"/>
              <a:gd name="T82" fmla="*/ 131 w 253"/>
              <a:gd name="T83" fmla="*/ 165 h 165"/>
              <a:gd name="T84" fmla="*/ 119 w 253"/>
              <a:gd name="T85" fmla="*/ 165 h 165"/>
              <a:gd name="T86" fmla="*/ 105 w 253"/>
              <a:gd name="T87" fmla="*/ 158 h 165"/>
              <a:gd name="T88" fmla="*/ 91 w 253"/>
              <a:gd name="T89" fmla="*/ 145 h 165"/>
              <a:gd name="T90" fmla="*/ 76 w 253"/>
              <a:gd name="T91" fmla="*/ 129 h 165"/>
              <a:gd name="T92" fmla="*/ 64 w 253"/>
              <a:gd name="T93" fmla="*/ 111 h 165"/>
              <a:gd name="T94" fmla="*/ 53 w 253"/>
              <a:gd name="T95" fmla="*/ 95 h 165"/>
              <a:gd name="T96" fmla="*/ 42 w 253"/>
              <a:gd name="T97" fmla="*/ 80 h 165"/>
              <a:gd name="T98" fmla="*/ 31 w 253"/>
              <a:gd name="T99" fmla="*/ 68 h 165"/>
              <a:gd name="T100" fmla="*/ 22 w 253"/>
              <a:gd name="T101" fmla="*/ 56 h 165"/>
              <a:gd name="T102" fmla="*/ 11 w 253"/>
              <a:gd name="T103" fmla="*/ 50 h 165"/>
              <a:gd name="T104" fmla="*/ 0 w 253"/>
              <a:gd name="T105" fmla="*/ 47 h 165"/>
              <a:gd name="T106" fmla="*/ 26 w 253"/>
              <a:gd name="T107" fmla="*/ 2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 h="165">
                <a:moveTo>
                  <a:pt x="26" y="21"/>
                </a:moveTo>
                <a:lnTo>
                  <a:pt x="30" y="27"/>
                </a:lnTo>
                <a:lnTo>
                  <a:pt x="39" y="40"/>
                </a:lnTo>
                <a:lnTo>
                  <a:pt x="51" y="53"/>
                </a:lnTo>
                <a:lnTo>
                  <a:pt x="61" y="59"/>
                </a:lnTo>
                <a:lnTo>
                  <a:pt x="66" y="56"/>
                </a:lnTo>
                <a:lnTo>
                  <a:pt x="72" y="50"/>
                </a:lnTo>
                <a:lnTo>
                  <a:pt x="80" y="40"/>
                </a:lnTo>
                <a:lnTo>
                  <a:pt x="87" y="29"/>
                </a:lnTo>
                <a:lnTo>
                  <a:pt x="97" y="17"/>
                </a:lnTo>
                <a:lnTo>
                  <a:pt x="105" y="8"/>
                </a:lnTo>
                <a:lnTo>
                  <a:pt x="114" y="1"/>
                </a:lnTo>
                <a:lnTo>
                  <a:pt x="122" y="0"/>
                </a:lnTo>
                <a:lnTo>
                  <a:pt x="136" y="4"/>
                </a:lnTo>
                <a:lnTo>
                  <a:pt x="148" y="13"/>
                </a:lnTo>
                <a:lnTo>
                  <a:pt x="156" y="30"/>
                </a:lnTo>
                <a:lnTo>
                  <a:pt x="156" y="56"/>
                </a:lnTo>
                <a:lnTo>
                  <a:pt x="156" y="69"/>
                </a:lnTo>
                <a:lnTo>
                  <a:pt x="161" y="79"/>
                </a:lnTo>
                <a:lnTo>
                  <a:pt x="170" y="84"/>
                </a:lnTo>
                <a:lnTo>
                  <a:pt x="180" y="87"/>
                </a:lnTo>
                <a:lnTo>
                  <a:pt x="191" y="87"/>
                </a:lnTo>
                <a:lnTo>
                  <a:pt x="198" y="87"/>
                </a:lnTo>
                <a:lnTo>
                  <a:pt x="205" y="85"/>
                </a:lnTo>
                <a:lnTo>
                  <a:pt x="208" y="85"/>
                </a:lnTo>
                <a:lnTo>
                  <a:pt x="211" y="85"/>
                </a:lnTo>
                <a:lnTo>
                  <a:pt x="219" y="82"/>
                </a:lnTo>
                <a:lnTo>
                  <a:pt x="233" y="74"/>
                </a:lnTo>
                <a:lnTo>
                  <a:pt x="253" y="58"/>
                </a:lnTo>
                <a:lnTo>
                  <a:pt x="252" y="59"/>
                </a:lnTo>
                <a:lnTo>
                  <a:pt x="248" y="64"/>
                </a:lnTo>
                <a:lnTo>
                  <a:pt x="242" y="72"/>
                </a:lnTo>
                <a:lnTo>
                  <a:pt x="234" y="82"/>
                </a:lnTo>
                <a:lnTo>
                  <a:pt x="225" y="93"/>
                </a:lnTo>
                <a:lnTo>
                  <a:pt x="216" y="105"/>
                </a:lnTo>
                <a:lnTo>
                  <a:pt x="205" y="116"/>
                </a:lnTo>
                <a:lnTo>
                  <a:pt x="194" y="126"/>
                </a:lnTo>
                <a:lnTo>
                  <a:pt x="181" y="135"/>
                </a:lnTo>
                <a:lnTo>
                  <a:pt x="170" y="145"/>
                </a:lnTo>
                <a:lnTo>
                  <a:pt x="158" y="155"/>
                </a:lnTo>
                <a:lnTo>
                  <a:pt x="145" y="161"/>
                </a:lnTo>
                <a:lnTo>
                  <a:pt x="131" y="165"/>
                </a:lnTo>
                <a:lnTo>
                  <a:pt x="119" y="165"/>
                </a:lnTo>
                <a:lnTo>
                  <a:pt x="105" y="158"/>
                </a:lnTo>
                <a:lnTo>
                  <a:pt x="91" y="145"/>
                </a:lnTo>
                <a:lnTo>
                  <a:pt x="76" y="129"/>
                </a:lnTo>
                <a:lnTo>
                  <a:pt x="64" y="111"/>
                </a:lnTo>
                <a:lnTo>
                  <a:pt x="53" y="95"/>
                </a:lnTo>
                <a:lnTo>
                  <a:pt x="42" y="80"/>
                </a:lnTo>
                <a:lnTo>
                  <a:pt x="31" y="68"/>
                </a:lnTo>
                <a:lnTo>
                  <a:pt x="22" y="56"/>
                </a:lnTo>
                <a:lnTo>
                  <a:pt x="11" y="50"/>
                </a:lnTo>
                <a:lnTo>
                  <a:pt x="0" y="47"/>
                </a:lnTo>
                <a:lnTo>
                  <a:pt x="2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8" name="Freeform 26"/>
          <p:cNvSpPr>
            <a:spLocks/>
          </p:cNvSpPr>
          <p:nvPr/>
        </p:nvSpPr>
        <p:spPr bwMode="auto">
          <a:xfrm>
            <a:off x="312738" y="174625"/>
            <a:ext cx="4040187" cy="6467475"/>
          </a:xfrm>
          <a:custGeom>
            <a:avLst/>
            <a:gdLst>
              <a:gd name="T0" fmla="*/ 0 w 2545"/>
              <a:gd name="T1" fmla="*/ 3937 h 4074"/>
              <a:gd name="T2" fmla="*/ 0 w 2545"/>
              <a:gd name="T3" fmla="*/ 120 h 4074"/>
              <a:gd name="T4" fmla="*/ 2 w 2545"/>
              <a:gd name="T5" fmla="*/ 100 h 4074"/>
              <a:gd name="T6" fmla="*/ 9 w 2545"/>
              <a:gd name="T7" fmla="*/ 79 h 4074"/>
              <a:gd name="T8" fmla="*/ 19 w 2545"/>
              <a:gd name="T9" fmla="*/ 60 h 4074"/>
              <a:gd name="T10" fmla="*/ 33 w 2545"/>
              <a:gd name="T11" fmla="*/ 40 h 4074"/>
              <a:gd name="T12" fmla="*/ 50 w 2545"/>
              <a:gd name="T13" fmla="*/ 24 h 4074"/>
              <a:gd name="T14" fmla="*/ 72 w 2545"/>
              <a:gd name="T15" fmla="*/ 11 h 4074"/>
              <a:gd name="T16" fmla="*/ 94 w 2545"/>
              <a:gd name="T17" fmla="*/ 3 h 4074"/>
              <a:gd name="T18" fmla="*/ 120 w 2545"/>
              <a:gd name="T19" fmla="*/ 0 h 4074"/>
              <a:gd name="T20" fmla="*/ 2442 w 2545"/>
              <a:gd name="T21" fmla="*/ 0 h 4074"/>
              <a:gd name="T22" fmla="*/ 2461 w 2545"/>
              <a:gd name="T23" fmla="*/ 2 h 4074"/>
              <a:gd name="T24" fmla="*/ 2478 w 2545"/>
              <a:gd name="T25" fmla="*/ 8 h 4074"/>
              <a:gd name="T26" fmla="*/ 2497 w 2545"/>
              <a:gd name="T27" fmla="*/ 18 h 4074"/>
              <a:gd name="T28" fmla="*/ 2513 w 2545"/>
              <a:gd name="T29" fmla="*/ 31 h 4074"/>
              <a:gd name="T30" fmla="*/ 2525 w 2545"/>
              <a:gd name="T31" fmla="*/ 47 h 4074"/>
              <a:gd name="T32" fmla="*/ 2536 w 2545"/>
              <a:gd name="T33" fmla="*/ 65 h 4074"/>
              <a:gd name="T34" fmla="*/ 2542 w 2545"/>
              <a:gd name="T35" fmla="*/ 82 h 4074"/>
              <a:gd name="T36" fmla="*/ 2545 w 2545"/>
              <a:gd name="T37" fmla="*/ 102 h 4074"/>
              <a:gd name="T38" fmla="*/ 2545 w 2545"/>
              <a:gd name="T39" fmla="*/ 3954 h 4074"/>
              <a:gd name="T40" fmla="*/ 2542 w 2545"/>
              <a:gd name="T41" fmla="*/ 3974 h 4074"/>
              <a:gd name="T42" fmla="*/ 2536 w 2545"/>
              <a:gd name="T43" fmla="*/ 3993 h 4074"/>
              <a:gd name="T44" fmla="*/ 2525 w 2545"/>
              <a:gd name="T45" fmla="*/ 4013 h 4074"/>
              <a:gd name="T46" fmla="*/ 2511 w 2545"/>
              <a:gd name="T47" fmla="*/ 4032 h 4074"/>
              <a:gd name="T48" fmla="*/ 2494 w 2545"/>
              <a:gd name="T49" fmla="*/ 4048 h 4074"/>
              <a:gd name="T50" fmla="*/ 2475 w 2545"/>
              <a:gd name="T51" fmla="*/ 4063 h 4074"/>
              <a:gd name="T52" fmla="*/ 2455 w 2545"/>
              <a:gd name="T53" fmla="*/ 4071 h 4074"/>
              <a:gd name="T54" fmla="*/ 2433 w 2545"/>
              <a:gd name="T55" fmla="*/ 4074 h 4074"/>
              <a:gd name="T56" fmla="*/ 141 w 2545"/>
              <a:gd name="T57" fmla="*/ 4074 h 4074"/>
              <a:gd name="T58" fmla="*/ 119 w 2545"/>
              <a:gd name="T59" fmla="*/ 4073 h 4074"/>
              <a:gd name="T60" fmla="*/ 94 w 2545"/>
              <a:gd name="T61" fmla="*/ 4066 h 4074"/>
              <a:gd name="T62" fmla="*/ 70 w 2545"/>
              <a:gd name="T63" fmla="*/ 4055 h 4074"/>
              <a:gd name="T64" fmla="*/ 48 w 2545"/>
              <a:gd name="T65" fmla="*/ 4040 h 4074"/>
              <a:gd name="T66" fmla="*/ 30 w 2545"/>
              <a:gd name="T67" fmla="*/ 4021 h 4074"/>
              <a:gd name="T68" fmla="*/ 14 w 2545"/>
              <a:gd name="T69" fmla="*/ 3997 h 4074"/>
              <a:gd name="T70" fmla="*/ 3 w 2545"/>
              <a:gd name="T71" fmla="*/ 3969 h 4074"/>
              <a:gd name="T72" fmla="*/ 0 w 2545"/>
              <a:gd name="T73" fmla="*/ 3937 h 4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4074">
                <a:moveTo>
                  <a:pt x="0" y="3937"/>
                </a:moveTo>
                <a:lnTo>
                  <a:pt x="0" y="120"/>
                </a:lnTo>
                <a:lnTo>
                  <a:pt x="2" y="100"/>
                </a:lnTo>
                <a:lnTo>
                  <a:pt x="9" y="79"/>
                </a:lnTo>
                <a:lnTo>
                  <a:pt x="19" y="60"/>
                </a:lnTo>
                <a:lnTo>
                  <a:pt x="33" y="40"/>
                </a:lnTo>
                <a:lnTo>
                  <a:pt x="50" y="24"/>
                </a:lnTo>
                <a:lnTo>
                  <a:pt x="72" y="11"/>
                </a:lnTo>
                <a:lnTo>
                  <a:pt x="94" y="3"/>
                </a:lnTo>
                <a:lnTo>
                  <a:pt x="120" y="0"/>
                </a:lnTo>
                <a:lnTo>
                  <a:pt x="2442" y="0"/>
                </a:lnTo>
                <a:lnTo>
                  <a:pt x="2461" y="2"/>
                </a:lnTo>
                <a:lnTo>
                  <a:pt x="2478" y="8"/>
                </a:lnTo>
                <a:lnTo>
                  <a:pt x="2497" y="18"/>
                </a:lnTo>
                <a:lnTo>
                  <a:pt x="2513" y="31"/>
                </a:lnTo>
                <a:lnTo>
                  <a:pt x="2525" y="47"/>
                </a:lnTo>
                <a:lnTo>
                  <a:pt x="2536" y="65"/>
                </a:lnTo>
                <a:lnTo>
                  <a:pt x="2542" y="82"/>
                </a:lnTo>
                <a:lnTo>
                  <a:pt x="2545" y="102"/>
                </a:lnTo>
                <a:lnTo>
                  <a:pt x="2545" y="3954"/>
                </a:lnTo>
                <a:lnTo>
                  <a:pt x="2542" y="3974"/>
                </a:lnTo>
                <a:lnTo>
                  <a:pt x="2536" y="3993"/>
                </a:lnTo>
                <a:lnTo>
                  <a:pt x="2525" y="4013"/>
                </a:lnTo>
                <a:lnTo>
                  <a:pt x="2511" y="4032"/>
                </a:lnTo>
                <a:lnTo>
                  <a:pt x="2494" y="4048"/>
                </a:lnTo>
                <a:lnTo>
                  <a:pt x="2475" y="4063"/>
                </a:lnTo>
                <a:lnTo>
                  <a:pt x="2455" y="4071"/>
                </a:lnTo>
                <a:lnTo>
                  <a:pt x="2433" y="4074"/>
                </a:lnTo>
                <a:lnTo>
                  <a:pt x="141" y="4074"/>
                </a:lnTo>
                <a:lnTo>
                  <a:pt x="119" y="4073"/>
                </a:lnTo>
                <a:lnTo>
                  <a:pt x="94" y="4066"/>
                </a:lnTo>
                <a:lnTo>
                  <a:pt x="70" y="4055"/>
                </a:lnTo>
                <a:lnTo>
                  <a:pt x="48" y="4040"/>
                </a:lnTo>
                <a:lnTo>
                  <a:pt x="30"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59" name="Freeform 27"/>
          <p:cNvSpPr>
            <a:spLocks/>
          </p:cNvSpPr>
          <p:nvPr/>
        </p:nvSpPr>
        <p:spPr bwMode="auto">
          <a:xfrm>
            <a:off x="303213" y="365125"/>
            <a:ext cx="19050" cy="6059488"/>
          </a:xfrm>
          <a:custGeom>
            <a:avLst/>
            <a:gdLst>
              <a:gd name="T0" fmla="*/ 0 w 12"/>
              <a:gd name="T1" fmla="*/ 0 h 3817"/>
              <a:gd name="T2" fmla="*/ 0 w 12"/>
              <a:gd name="T3" fmla="*/ 0 h 3817"/>
              <a:gd name="T4" fmla="*/ 0 w 12"/>
              <a:gd name="T5" fmla="*/ 3817 h 3817"/>
              <a:gd name="T6" fmla="*/ 12 w 12"/>
              <a:gd name="T7" fmla="*/ 3817 h 3817"/>
              <a:gd name="T8" fmla="*/ 12 w 12"/>
              <a:gd name="T9" fmla="*/ 0 h 3817"/>
              <a:gd name="T10" fmla="*/ 12 w 12"/>
              <a:gd name="T11" fmla="*/ 0 h 3817"/>
              <a:gd name="T12" fmla="*/ 0 w 12"/>
              <a:gd name="T13" fmla="*/ 0 h 3817"/>
            </a:gdLst>
            <a:ahLst/>
            <a:cxnLst>
              <a:cxn ang="0">
                <a:pos x="T0" y="T1"/>
              </a:cxn>
              <a:cxn ang="0">
                <a:pos x="T2" y="T3"/>
              </a:cxn>
              <a:cxn ang="0">
                <a:pos x="T4" y="T5"/>
              </a:cxn>
              <a:cxn ang="0">
                <a:pos x="T6" y="T7"/>
              </a:cxn>
              <a:cxn ang="0">
                <a:pos x="T8" y="T9"/>
              </a:cxn>
              <a:cxn ang="0">
                <a:pos x="T10" y="T11"/>
              </a:cxn>
              <a:cxn ang="0">
                <a:pos x="T12" y="T13"/>
              </a:cxn>
            </a:cxnLst>
            <a:rect l="0" t="0" r="r" b="b"/>
            <a:pathLst>
              <a:path w="12" h="3817">
                <a:moveTo>
                  <a:pt x="0" y="0"/>
                </a:moveTo>
                <a:lnTo>
                  <a:pt x="0" y="0"/>
                </a:lnTo>
                <a:lnTo>
                  <a:pt x="0" y="3817"/>
                </a:lnTo>
                <a:lnTo>
                  <a:pt x="12" y="3817"/>
                </a:lnTo>
                <a:lnTo>
                  <a:pt x="12" y="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0" name="Freeform 28"/>
          <p:cNvSpPr>
            <a:spLocks/>
          </p:cNvSpPr>
          <p:nvPr/>
        </p:nvSpPr>
        <p:spPr bwMode="auto">
          <a:xfrm>
            <a:off x="303213" y="165100"/>
            <a:ext cx="200025" cy="200025"/>
          </a:xfrm>
          <a:custGeom>
            <a:avLst/>
            <a:gdLst>
              <a:gd name="T0" fmla="*/ 126 w 126"/>
              <a:gd name="T1" fmla="*/ 0 h 126"/>
              <a:gd name="T2" fmla="*/ 126 w 126"/>
              <a:gd name="T3" fmla="*/ 0 h 126"/>
              <a:gd name="T4" fmla="*/ 100 w 126"/>
              <a:gd name="T5" fmla="*/ 4 h 126"/>
              <a:gd name="T6" fmla="*/ 76 w 126"/>
              <a:gd name="T7" fmla="*/ 12 h 126"/>
              <a:gd name="T8" fmla="*/ 53 w 126"/>
              <a:gd name="T9" fmla="*/ 25 h 126"/>
              <a:gd name="T10" fmla="*/ 36 w 126"/>
              <a:gd name="T11" fmla="*/ 43 h 126"/>
              <a:gd name="T12" fmla="*/ 20 w 126"/>
              <a:gd name="T13" fmla="*/ 63 h 126"/>
              <a:gd name="T14" fmla="*/ 11 w 126"/>
              <a:gd name="T15" fmla="*/ 84 h 126"/>
              <a:gd name="T16" fmla="*/ 3 w 126"/>
              <a:gd name="T17" fmla="*/ 106 h 126"/>
              <a:gd name="T18" fmla="*/ 0 w 126"/>
              <a:gd name="T19" fmla="*/ 126 h 126"/>
              <a:gd name="T20" fmla="*/ 12 w 126"/>
              <a:gd name="T21" fmla="*/ 126 h 126"/>
              <a:gd name="T22" fmla="*/ 12 w 126"/>
              <a:gd name="T23" fmla="*/ 106 h 126"/>
              <a:gd name="T24" fmla="*/ 20 w 126"/>
              <a:gd name="T25" fmla="*/ 87 h 126"/>
              <a:gd name="T26" fmla="*/ 29 w 126"/>
              <a:gd name="T27" fmla="*/ 69 h 126"/>
              <a:gd name="T28" fmla="*/ 42 w 126"/>
              <a:gd name="T29" fmla="*/ 50 h 126"/>
              <a:gd name="T30" fmla="*/ 59 w 126"/>
              <a:gd name="T31" fmla="*/ 35 h 126"/>
              <a:gd name="T32" fmla="*/ 79 w 126"/>
              <a:gd name="T33" fmla="*/ 22 h 126"/>
              <a:gd name="T34" fmla="*/ 100 w 126"/>
              <a:gd name="T35" fmla="*/ 14 h 126"/>
              <a:gd name="T36" fmla="*/ 126 w 126"/>
              <a:gd name="T37" fmla="*/ 12 h 126"/>
              <a:gd name="T38" fmla="*/ 126 w 126"/>
              <a:gd name="T39" fmla="*/ 12 h 126"/>
              <a:gd name="T40" fmla="*/ 126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126" y="0"/>
                </a:moveTo>
                <a:lnTo>
                  <a:pt x="126" y="0"/>
                </a:lnTo>
                <a:lnTo>
                  <a:pt x="100" y="4"/>
                </a:lnTo>
                <a:lnTo>
                  <a:pt x="76" y="12"/>
                </a:lnTo>
                <a:lnTo>
                  <a:pt x="53" y="25"/>
                </a:lnTo>
                <a:lnTo>
                  <a:pt x="36" y="43"/>
                </a:lnTo>
                <a:lnTo>
                  <a:pt x="20" y="63"/>
                </a:lnTo>
                <a:lnTo>
                  <a:pt x="11" y="84"/>
                </a:lnTo>
                <a:lnTo>
                  <a:pt x="3" y="106"/>
                </a:lnTo>
                <a:lnTo>
                  <a:pt x="0" y="126"/>
                </a:lnTo>
                <a:lnTo>
                  <a:pt x="12" y="126"/>
                </a:lnTo>
                <a:lnTo>
                  <a:pt x="12" y="106"/>
                </a:lnTo>
                <a:lnTo>
                  <a:pt x="20" y="87"/>
                </a:lnTo>
                <a:lnTo>
                  <a:pt x="29" y="69"/>
                </a:lnTo>
                <a:lnTo>
                  <a:pt x="42" y="50"/>
                </a:lnTo>
                <a:lnTo>
                  <a:pt x="59" y="35"/>
                </a:lnTo>
                <a:lnTo>
                  <a:pt x="79" y="22"/>
                </a:lnTo>
                <a:lnTo>
                  <a:pt x="100" y="14"/>
                </a:lnTo>
                <a:lnTo>
                  <a:pt x="126" y="12"/>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1" name="Freeform 29"/>
          <p:cNvSpPr>
            <a:spLocks/>
          </p:cNvSpPr>
          <p:nvPr/>
        </p:nvSpPr>
        <p:spPr bwMode="auto">
          <a:xfrm>
            <a:off x="503238" y="165100"/>
            <a:ext cx="3686175" cy="19050"/>
          </a:xfrm>
          <a:custGeom>
            <a:avLst/>
            <a:gdLst>
              <a:gd name="T0" fmla="*/ 2322 w 2322"/>
              <a:gd name="T1" fmla="*/ 0 h 12"/>
              <a:gd name="T2" fmla="*/ 2322 w 2322"/>
              <a:gd name="T3" fmla="*/ 0 h 12"/>
              <a:gd name="T4" fmla="*/ 0 w 2322"/>
              <a:gd name="T5" fmla="*/ 0 h 12"/>
              <a:gd name="T6" fmla="*/ 0 w 2322"/>
              <a:gd name="T7" fmla="*/ 12 h 12"/>
              <a:gd name="T8" fmla="*/ 2322 w 2322"/>
              <a:gd name="T9" fmla="*/ 12 h 12"/>
              <a:gd name="T10" fmla="*/ 2322 w 2322"/>
              <a:gd name="T11" fmla="*/ 12 h 12"/>
              <a:gd name="T12" fmla="*/ 2322 w 23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322" h="12">
                <a:moveTo>
                  <a:pt x="2322" y="0"/>
                </a:moveTo>
                <a:lnTo>
                  <a:pt x="2322" y="0"/>
                </a:lnTo>
                <a:lnTo>
                  <a:pt x="0" y="0"/>
                </a:lnTo>
                <a:lnTo>
                  <a:pt x="0" y="12"/>
                </a:lnTo>
                <a:lnTo>
                  <a:pt x="2322" y="12"/>
                </a:lnTo>
                <a:lnTo>
                  <a:pt x="2322" y="12"/>
                </a:lnTo>
                <a:lnTo>
                  <a:pt x="23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2" name="Freeform 30"/>
          <p:cNvSpPr>
            <a:spLocks/>
          </p:cNvSpPr>
          <p:nvPr/>
        </p:nvSpPr>
        <p:spPr bwMode="auto">
          <a:xfrm>
            <a:off x="4189413" y="165100"/>
            <a:ext cx="174625" cy="171450"/>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7 w 110"/>
              <a:gd name="T29" fmla="*/ 40 h 108"/>
              <a:gd name="T30" fmla="*/ 78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7" y="40"/>
                </a:lnTo>
                <a:lnTo>
                  <a:pt x="78" y="56"/>
                </a:lnTo>
                <a:lnTo>
                  <a:pt x="89" y="72"/>
                </a:lnTo>
                <a:lnTo>
                  <a:pt x="96" y="90"/>
                </a:lnTo>
                <a:lnTo>
                  <a:pt x="97" y="108"/>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3" name="Freeform 31"/>
          <p:cNvSpPr>
            <a:spLocks/>
          </p:cNvSpPr>
          <p:nvPr/>
        </p:nvSpPr>
        <p:spPr bwMode="auto">
          <a:xfrm>
            <a:off x="4343400" y="336550"/>
            <a:ext cx="20638" cy="6115050"/>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Lst>
            <a:ahLst/>
            <a:cxnLst>
              <a:cxn ang="0">
                <a:pos x="T0" y="T1"/>
              </a:cxn>
              <a:cxn ang="0">
                <a:pos x="T2" y="T3"/>
              </a:cxn>
              <a:cxn ang="0">
                <a:pos x="T4" y="T5"/>
              </a:cxn>
              <a:cxn ang="0">
                <a:pos x="T6" y="T7"/>
              </a:cxn>
              <a:cxn ang="0">
                <a:pos x="T8" y="T9"/>
              </a:cxn>
              <a:cxn ang="0">
                <a:pos x="T10" y="T11"/>
              </a:cxn>
              <a:cxn ang="0">
                <a:pos x="T12" y="T13"/>
              </a:cxn>
            </a:cxnLst>
            <a:rect l="0" t="0" r="r" b="b"/>
            <a:pathLst>
              <a:path w="13" h="3852">
                <a:moveTo>
                  <a:pt x="13" y="3852"/>
                </a:moveTo>
                <a:lnTo>
                  <a:pt x="13" y="3852"/>
                </a:lnTo>
                <a:lnTo>
                  <a:pt x="13" y="0"/>
                </a:lnTo>
                <a:lnTo>
                  <a:pt x="0" y="0"/>
                </a:lnTo>
                <a:lnTo>
                  <a:pt x="0" y="3852"/>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4" name="Freeform 32"/>
          <p:cNvSpPr>
            <a:spLocks/>
          </p:cNvSpPr>
          <p:nvPr/>
        </p:nvSpPr>
        <p:spPr bwMode="auto">
          <a:xfrm>
            <a:off x="4175125" y="6451600"/>
            <a:ext cx="188913" cy="201613"/>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7 w 119"/>
              <a:gd name="T27" fmla="*/ 55 h 127"/>
              <a:gd name="T28" fmla="*/ 75 w 119"/>
              <a:gd name="T29" fmla="*/ 75 h 127"/>
              <a:gd name="T30" fmla="*/ 58 w 119"/>
              <a:gd name="T31" fmla="*/ 89 h 127"/>
              <a:gd name="T32" fmla="*/ 40 w 119"/>
              <a:gd name="T33" fmla="*/ 104 h 127"/>
              <a:gd name="T34" fmla="*/ 20 w 119"/>
              <a:gd name="T35" fmla="*/ 112 h 127"/>
              <a:gd name="T36" fmla="*/ 0 w 119"/>
              <a:gd name="T37" fmla="*/ 114 h 127"/>
              <a:gd name="T38" fmla="*/ 0 w 119"/>
              <a:gd name="T39" fmla="*/ 114 h 127"/>
              <a:gd name="T40" fmla="*/ 0 w 119"/>
              <a:gd name="T4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7" y="55"/>
                </a:lnTo>
                <a:lnTo>
                  <a:pt x="75" y="75"/>
                </a:lnTo>
                <a:lnTo>
                  <a:pt x="58" y="89"/>
                </a:lnTo>
                <a:lnTo>
                  <a:pt x="40" y="104"/>
                </a:lnTo>
                <a:lnTo>
                  <a:pt x="20" y="112"/>
                </a:lnTo>
                <a:lnTo>
                  <a:pt x="0" y="114"/>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5" name="Freeform 33"/>
          <p:cNvSpPr>
            <a:spLocks/>
          </p:cNvSpPr>
          <p:nvPr/>
        </p:nvSpPr>
        <p:spPr bwMode="auto">
          <a:xfrm>
            <a:off x="536575" y="6632575"/>
            <a:ext cx="3638550" cy="20638"/>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92" h="13">
                <a:moveTo>
                  <a:pt x="0" y="13"/>
                </a:moveTo>
                <a:lnTo>
                  <a:pt x="0" y="13"/>
                </a:lnTo>
                <a:lnTo>
                  <a:pt x="2292" y="13"/>
                </a:lnTo>
                <a:lnTo>
                  <a:pt x="2292" y="0"/>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6" name="Freeform 34"/>
          <p:cNvSpPr>
            <a:spLocks/>
          </p:cNvSpPr>
          <p:nvPr/>
        </p:nvSpPr>
        <p:spPr bwMode="auto">
          <a:xfrm>
            <a:off x="303213" y="6424613"/>
            <a:ext cx="233362" cy="228600"/>
          </a:xfrm>
          <a:custGeom>
            <a:avLst/>
            <a:gdLst>
              <a:gd name="T0" fmla="*/ 0 w 147"/>
              <a:gd name="T1" fmla="*/ 0 h 144"/>
              <a:gd name="T2" fmla="*/ 0 w 147"/>
              <a:gd name="T3" fmla="*/ 0 h 144"/>
              <a:gd name="T4" fmla="*/ 4 w 147"/>
              <a:gd name="T5" fmla="*/ 32 h 144"/>
              <a:gd name="T6" fmla="*/ 15 w 147"/>
              <a:gd name="T7" fmla="*/ 61 h 144"/>
              <a:gd name="T8" fmla="*/ 31 w 147"/>
              <a:gd name="T9" fmla="*/ 87 h 144"/>
              <a:gd name="T10" fmla="*/ 51 w 147"/>
              <a:gd name="T11" fmla="*/ 108 h 144"/>
              <a:gd name="T12" fmla="*/ 75 w 147"/>
              <a:gd name="T13" fmla="*/ 123 h 144"/>
              <a:gd name="T14" fmla="*/ 98 w 147"/>
              <a:gd name="T15" fmla="*/ 134 h 144"/>
              <a:gd name="T16" fmla="*/ 125 w 147"/>
              <a:gd name="T17" fmla="*/ 140 h 144"/>
              <a:gd name="T18" fmla="*/ 147 w 147"/>
              <a:gd name="T19" fmla="*/ 144 h 144"/>
              <a:gd name="T20" fmla="*/ 147 w 147"/>
              <a:gd name="T21" fmla="*/ 131 h 144"/>
              <a:gd name="T22" fmla="*/ 125 w 147"/>
              <a:gd name="T23" fmla="*/ 131 h 144"/>
              <a:gd name="T24" fmla="*/ 101 w 147"/>
              <a:gd name="T25" fmla="*/ 124 h 144"/>
              <a:gd name="T26" fmla="*/ 78 w 147"/>
              <a:gd name="T27" fmla="*/ 113 h 144"/>
              <a:gd name="T28" fmla="*/ 58 w 147"/>
              <a:gd name="T29" fmla="*/ 98 h 144"/>
              <a:gd name="T30" fmla="*/ 40 w 147"/>
              <a:gd name="T31" fmla="*/ 81 h 144"/>
              <a:gd name="T32" fmla="*/ 25 w 147"/>
              <a:gd name="T33" fmla="*/ 58 h 144"/>
              <a:gd name="T34" fmla="*/ 14 w 147"/>
              <a:gd name="T35" fmla="*/ 32 h 144"/>
              <a:gd name="T36" fmla="*/ 12 w 147"/>
              <a:gd name="T37" fmla="*/ 0 h 144"/>
              <a:gd name="T38" fmla="*/ 12 w 147"/>
              <a:gd name="T39" fmla="*/ 0 h 144"/>
              <a:gd name="T40" fmla="*/ 0 w 147"/>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4">
                <a:moveTo>
                  <a:pt x="0" y="0"/>
                </a:moveTo>
                <a:lnTo>
                  <a:pt x="0" y="0"/>
                </a:lnTo>
                <a:lnTo>
                  <a:pt x="4" y="32"/>
                </a:lnTo>
                <a:lnTo>
                  <a:pt x="15" y="61"/>
                </a:lnTo>
                <a:lnTo>
                  <a:pt x="31" y="87"/>
                </a:lnTo>
                <a:lnTo>
                  <a:pt x="51" y="108"/>
                </a:lnTo>
                <a:lnTo>
                  <a:pt x="75" y="123"/>
                </a:lnTo>
                <a:lnTo>
                  <a:pt x="98" y="134"/>
                </a:lnTo>
                <a:lnTo>
                  <a:pt x="125" y="140"/>
                </a:lnTo>
                <a:lnTo>
                  <a:pt x="147" y="144"/>
                </a:lnTo>
                <a:lnTo>
                  <a:pt x="147" y="131"/>
                </a:lnTo>
                <a:lnTo>
                  <a:pt x="125" y="131"/>
                </a:lnTo>
                <a:lnTo>
                  <a:pt x="101" y="124"/>
                </a:lnTo>
                <a:lnTo>
                  <a:pt x="78" y="113"/>
                </a:lnTo>
                <a:lnTo>
                  <a:pt x="58" y="98"/>
                </a:lnTo>
                <a:lnTo>
                  <a:pt x="40" y="81"/>
                </a:lnTo>
                <a:lnTo>
                  <a:pt x="25" y="58"/>
                </a:lnTo>
                <a:lnTo>
                  <a:pt x="14" y="32"/>
                </a:lnTo>
                <a:lnTo>
                  <a:pt x="12" y="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7" name="Freeform 35"/>
          <p:cNvSpPr>
            <a:spLocks/>
          </p:cNvSpPr>
          <p:nvPr/>
        </p:nvSpPr>
        <p:spPr bwMode="auto">
          <a:xfrm>
            <a:off x="4572000" y="161925"/>
            <a:ext cx="4038600" cy="6467475"/>
          </a:xfrm>
          <a:custGeom>
            <a:avLst/>
            <a:gdLst>
              <a:gd name="T0" fmla="*/ 0 w 2544"/>
              <a:gd name="T1" fmla="*/ 3937 h 4074"/>
              <a:gd name="T2" fmla="*/ 0 w 2544"/>
              <a:gd name="T3" fmla="*/ 120 h 4074"/>
              <a:gd name="T4" fmla="*/ 1 w 2544"/>
              <a:gd name="T5" fmla="*/ 100 h 4074"/>
              <a:gd name="T6" fmla="*/ 9 w 2544"/>
              <a:gd name="T7" fmla="*/ 79 h 4074"/>
              <a:gd name="T8" fmla="*/ 18 w 2544"/>
              <a:gd name="T9" fmla="*/ 60 h 4074"/>
              <a:gd name="T10" fmla="*/ 33 w 2544"/>
              <a:gd name="T11" fmla="*/ 40 h 4074"/>
              <a:gd name="T12" fmla="*/ 50 w 2544"/>
              <a:gd name="T13" fmla="*/ 24 h 4074"/>
              <a:gd name="T14" fmla="*/ 70 w 2544"/>
              <a:gd name="T15" fmla="*/ 11 h 4074"/>
              <a:gd name="T16" fmla="*/ 94 w 2544"/>
              <a:gd name="T17" fmla="*/ 3 h 4074"/>
              <a:gd name="T18" fmla="*/ 119 w 2544"/>
              <a:gd name="T19" fmla="*/ 0 h 4074"/>
              <a:gd name="T20" fmla="*/ 2440 w 2544"/>
              <a:gd name="T21" fmla="*/ 0 h 4074"/>
              <a:gd name="T22" fmla="*/ 2459 w 2544"/>
              <a:gd name="T23" fmla="*/ 2 h 4074"/>
              <a:gd name="T24" fmla="*/ 2476 w 2544"/>
              <a:gd name="T25" fmla="*/ 8 h 4074"/>
              <a:gd name="T26" fmla="*/ 2495 w 2544"/>
              <a:gd name="T27" fmla="*/ 18 h 4074"/>
              <a:gd name="T28" fmla="*/ 2511 w 2544"/>
              <a:gd name="T29" fmla="*/ 31 h 4074"/>
              <a:gd name="T30" fmla="*/ 2523 w 2544"/>
              <a:gd name="T31" fmla="*/ 47 h 4074"/>
              <a:gd name="T32" fmla="*/ 2534 w 2544"/>
              <a:gd name="T33" fmla="*/ 65 h 4074"/>
              <a:gd name="T34" fmla="*/ 2540 w 2544"/>
              <a:gd name="T35" fmla="*/ 82 h 4074"/>
              <a:gd name="T36" fmla="*/ 2544 w 2544"/>
              <a:gd name="T37" fmla="*/ 102 h 4074"/>
              <a:gd name="T38" fmla="*/ 2544 w 2544"/>
              <a:gd name="T39" fmla="*/ 3954 h 4074"/>
              <a:gd name="T40" fmla="*/ 2540 w 2544"/>
              <a:gd name="T41" fmla="*/ 3974 h 4074"/>
              <a:gd name="T42" fmla="*/ 2534 w 2544"/>
              <a:gd name="T43" fmla="*/ 3993 h 4074"/>
              <a:gd name="T44" fmla="*/ 2523 w 2544"/>
              <a:gd name="T45" fmla="*/ 4013 h 4074"/>
              <a:gd name="T46" fmla="*/ 2509 w 2544"/>
              <a:gd name="T47" fmla="*/ 4032 h 4074"/>
              <a:gd name="T48" fmla="*/ 2492 w 2544"/>
              <a:gd name="T49" fmla="*/ 4048 h 4074"/>
              <a:gd name="T50" fmla="*/ 2473 w 2544"/>
              <a:gd name="T51" fmla="*/ 4063 h 4074"/>
              <a:gd name="T52" fmla="*/ 2453 w 2544"/>
              <a:gd name="T53" fmla="*/ 4071 h 4074"/>
              <a:gd name="T54" fmla="*/ 2431 w 2544"/>
              <a:gd name="T55" fmla="*/ 4074 h 4074"/>
              <a:gd name="T56" fmla="*/ 139 w 2544"/>
              <a:gd name="T57" fmla="*/ 4074 h 4074"/>
              <a:gd name="T58" fmla="*/ 117 w 2544"/>
              <a:gd name="T59" fmla="*/ 4073 h 4074"/>
              <a:gd name="T60" fmla="*/ 92 w 2544"/>
              <a:gd name="T61" fmla="*/ 4066 h 4074"/>
              <a:gd name="T62" fmla="*/ 70 w 2544"/>
              <a:gd name="T63" fmla="*/ 4055 h 4074"/>
              <a:gd name="T64" fmla="*/ 48 w 2544"/>
              <a:gd name="T65" fmla="*/ 4040 h 4074"/>
              <a:gd name="T66" fmla="*/ 28 w 2544"/>
              <a:gd name="T67" fmla="*/ 4021 h 4074"/>
              <a:gd name="T68" fmla="*/ 14 w 2544"/>
              <a:gd name="T69" fmla="*/ 3997 h 4074"/>
              <a:gd name="T70" fmla="*/ 3 w 2544"/>
              <a:gd name="T71" fmla="*/ 3969 h 4074"/>
              <a:gd name="T72" fmla="*/ 0 w 2544"/>
              <a:gd name="T73" fmla="*/ 3937 h 4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4" h="4074">
                <a:moveTo>
                  <a:pt x="0" y="3937"/>
                </a:moveTo>
                <a:lnTo>
                  <a:pt x="0" y="120"/>
                </a:lnTo>
                <a:lnTo>
                  <a:pt x="1" y="100"/>
                </a:lnTo>
                <a:lnTo>
                  <a:pt x="9" y="79"/>
                </a:lnTo>
                <a:lnTo>
                  <a:pt x="18" y="60"/>
                </a:lnTo>
                <a:lnTo>
                  <a:pt x="33" y="40"/>
                </a:lnTo>
                <a:lnTo>
                  <a:pt x="50" y="24"/>
                </a:lnTo>
                <a:lnTo>
                  <a:pt x="70" y="11"/>
                </a:lnTo>
                <a:lnTo>
                  <a:pt x="94" y="3"/>
                </a:lnTo>
                <a:lnTo>
                  <a:pt x="119" y="0"/>
                </a:lnTo>
                <a:lnTo>
                  <a:pt x="2440" y="0"/>
                </a:lnTo>
                <a:lnTo>
                  <a:pt x="2459" y="2"/>
                </a:lnTo>
                <a:lnTo>
                  <a:pt x="2476" y="8"/>
                </a:lnTo>
                <a:lnTo>
                  <a:pt x="2495" y="18"/>
                </a:lnTo>
                <a:lnTo>
                  <a:pt x="2511" y="31"/>
                </a:lnTo>
                <a:lnTo>
                  <a:pt x="2523" y="47"/>
                </a:lnTo>
                <a:lnTo>
                  <a:pt x="2534" y="65"/>
                </a:lnTo>
                <a:lnTo>
                  <a:pt x="2540" y="82"/>
                </a:lnTo>
                <a:lnTo>
                  <a:pt x="2544" y="102"/>
                </a:lnTo>
                <a:lnTo>
                  <a:pt x="2544" y="3954"/>
                </a:lnTo>
                <a:lnTo>
                  <a:pt x="2540" y="3974"/>
                </a:lnTo>
                <a:lnTo>
                  <a:pt x="2534" y="3993"/>
                </a:lnTo>
                <a:lnTo>
                  <a:pt x="2523" y="4013"/>
                </a:lnTo>
                <a:lnTo>
                  <a:pt x="2509" y="4032"/>
                </a:lnTo>
                <a:lnTo>
                  <a:pt x="2492" y="4048"/>
                </a:lnTo>
                <a:lnTo>
                  <a:pt x="2473" y="4063"/>
                </a:lnTo>
                <a:lnTo>
                  <a:pt x="2453" y="4071"/>
                </a:lnTo>
                <a:lnTo>
                  <a:pt x="2431" y="4074"/>
                </a:lnTo>
                <a:lnTo>
                  <a:pt x="139" y="4074"/>
                </a:lnTo>
                <a:lnTo>
                  <a:pt x="117" y="4073"/>
                </a:lnTo>
                <a:lnTo>
                  <a:pt x="92" y="4066"/>
                </a:lnTo>
                <a:lnTo>
                  <a:pt x="70" y="4055"/>
                </a:lnTo>
                <a:lnTo>
                  <a:pt x="48" y="4040"/>
                </a:lnTo>
                <a:lnTo>
                  <a:pt x="28"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8" name="Freeform 36"/>
          <p:cNvSpPr>
            <a:spLocks/>
          </p:cNvSpPr>
          <p:nvPr/>
        </p:nvSpPr>
        <p:spPr bwMode="auto">
          <a:xfrm>
            <a:off x="4568825" y="365125"/>
            <a:ext cx="20638" cy="6059488"/>
          </a:xfrm>
          <a:custGeom>
            <a:avLst/>
            <a:gdLst>
              <a:gd name="T0" fmla="*/ 0 w 13"/>
              <a:gd name="T1" fmla="*/ 0 h 3817"/>
              <a:gd name="T2" fmla="*/ 0 w 13"/>
              <a:gd name="T3" fmla="*/ 0 h 3817"/>
              <a:gd name="T4" fmla="*/ 0 w 13"/>
              <a:gd name="T5" fmla="*/ 3817 h 3817"/>
              <a:gd name="T6" fmla="*/ 13 w 13"/>
              <a:gd name="T7" fmla="*/ 3817 h 3817"/>
              <a:gd name="T8" fmla="*/ 13 w 13"/>
              <a:gd name="T9" fmla="*/ 0 h 3817"/>
              <a:gd name="T10" fmla="*/ 13 w 13"/>
              <a:gd name="T11" fmla="*/ 0 h 3817"/>
              <a:gd name="T12" fmla="*/ 0 w 13"/>
              <a:gd name="T13" fmla="*/ 0 h 3817"/>
            </a:gdLst>
            <a:ahLst/>
            <a:cxnLst>
              <a:cxn ang="0">
                <a:pos x="T0" y="T1"/>
              </a:cxn>
              <a:cxn ang="0">
                <a:pos x="T2" y="T3"/>
              </a:cxn>
              <a:cxn ang="0">
                <a:pos x="T4" y="T5"/>
              </a:cxn>
              <a:cxn ang="0">
                <a:pos x="T6" y="T7"/>
              </a:cxn>
              <a:cxn ang="0">
                <a:pos x="T8" y="T9"/>
              </a:cxn>
              <a:cxn ang="0">
                <a:pos x="T10" y="T11"/>
              </a:cxn>
              <a:cxn ang="0">
                <a:pos x="T12" y="T13"/>
              </a:cxn>
            </a:cxnLst>
            <a:rect l="0" t="0" r="r" b="b"/>
            <a:pathLst>
              <a:path w="13" h="3817">
                <a:moveTo>
                  <a:pt x="0" y="0"/>
                </a:moveTo>
                <a:lnTo>
                  <a:pt x="0" y="0"/>
                </a:lnTo>
                <a:lnTo>
                  <a:pt x="0" y="3817"/>
                </a:lnTo>
                <a:lnTo>
                  <a:pt x="13" y="3817"/>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69" name="Freeform 37"/>
          <p:cNvSpPr>
            <a:spLocks/>
          </p:cNvSpPr>
          <p:nvPr/>
        </p:nvSpPr>
        <p:spPr bwMode="auto">
          <a:xfrm>
            <a:off x="4568825" y="165100"/>
            <a:ext cx="200025" cy="200025"/>
          </a:xfrm>
          <a:custGeom>
            <a:avLst/>
            <a:gdLst>
              <a:gd name="T0" fmla="*/ 126 w 126"/>
              <a:gd name="T1" fmla="*/ 0 h 126"/>
              <a:gd name="T2" fmla="*/ 126 w 126"/>
              <a:gd name="T3" fmla="*/ 0 h 126"/>
              <a:gd name="T4" fmla="*/ 101 w 126"/>
              <a:gd name="T5" fmla="*/ 4 h 126"/>
              <a:gd name="T6" fmla="*/ 75 w 126"/>
              <a:gd name="T7" fmla="*/ 12 h 126"/>
              <a:gd name="T8" fmla="*/ 54 w 126"/>
              <a:gd name="T9" fmla="*/ 25 h 126"/>
              <a:gd name="T10" fmla="*/ 36 w 126"/>
              <a:gd name="T11" fmla="*/ 43 h 126"/>
              <a:gd name="T12" fmla="*/ 21 w 126"/>
              <a:gd name="T13" fmla="*/ 63 h 126"/>
              <a:gd name="T14" fmla="*/ 11 w 126"/>
              <a:gd name="T15" fmla="*/ 84 h 126"/>
              <a:gd name="T16" fmla="*/ 4 w 126"/>
              <a:gd name="T17" fmla="*/ 106 h 126"/>
              <a:gd name="T18" fmla="*/ 0 w 126"/>
              <a:gd name="T19" fmla="*/ 126 h 126"/>
              <a:gd name="T20" fmla="*/ 13 w 126"/>
              <a:gd name="T21" fmla="*/ 126 h 126"/>
              <a:gd name="T22" fmla="*/ 13 w 126"/>
              <a:gd name="T23" fmla="*/ 106 h 126"/>
              <a:gd name="T24" fmla="*/ 21 w 126"/>
              <a:gd name="T25" fmla="*/ 87 h 126"/>
              <a:gd name="T26" fmla="*/ 30 w 126"/>
              <a:gd name="T27" fmla="*/ 69 h 126"/>
              <a:gd name="T28" fmla="*/ 43 w 126"/>
              <a:gd name="T29" fmla="*/ 50 h 126"/>
              <a:gd name="T30" fmla="*/ 60 w 126"/>
              <a:gd name="T31" fmla="*/ 35 h 126"/>
              <a:gd name="T32" fmla="*/ 79 w 126"/>
              <a:gd name="T33" fmla="*/ 22 h 126"/>
              <a:gd name="T34" fmla="*/ 101 w 126"/>
              <a:gd name="T35" fmla="*/ 14 h 126"/>
              <a:gd name="T36" fmla="*/ 126 w 126"/>
              <a:gd name="T37" fmla="*/ 12 h 126"/>
              <a:gd name="T38" fmla="*/ 126 w 126"/>
              <a:gd name="T39" fmla="*/ 12 h 126"/>
              <a:gd name="T40" fmla="*/ 126 w 126"/>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6">
                <a:moveTo>
                  <a:pt x="126" y="0"/>
                </a:moveTo>
                <a:lnTo>
                  <a:pt x="126" y="0"/>
                </a:lnTo>
                <a:lnTo>
                  <a:pt x="101" y="4"/>
                </a:lnTo>
                <a:lnTo>
                  <a:pt x="75" y="12"/>
                </a:lnTo>
                <a:lnTo>
                  <a:pt x="54" y="25"/>
                </a:lnTo>
                <a:lnTo>
                  <a:pt x="36" y="43"/>
                </a:lnTo>
                <a:lnTo>
                  <a:pt x="21" y="63"/>
                </a:lnTo>
                <a:lnTo>
                  <a:pt x="11" y="84"/>
                </a:lnTo>
                <a:lnTo>
                  <a:pt x="4" y="106"/>
                </a:lnTo>
                <a:lnTo>
                  <a:pt x="0" y="126"/>
                </a:lnTo>
                <a:lnTo>
                  <a:pt x="13" y="126"/>
                </a:lnTo>
                <a:lnTo>
                  <a:pt x="13" y="106"/>
                </a:lnTo>
                <a:lnTo>
                  <a:pt x="21" y="87"/>
                </a:lnTo>
                <a:lnTo>
                  <a:pt x="30" y="69"/>
                </a:lnTo>
                <a:lnTo>
                  <a:pt x="43" y="50"/>
                </a:lnTo>
                <a:lnTo>
                  <a:pt x="60" y="35"/>
                </a:lnTo>
                <a:lnTo>
                  <a:pt x="79" y="22"/>
                </a:lnTo>
                <a:lnTo>
                  <a:pt x="101" y="14"/>
                </a:lnTo>
                <a:lnTo>
                  <a:pt x="126" y="12"/>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0" name="Freeform 38"/>
          <p:cNvSpPr>
            <a:spLocks/>
          </p:cNvSpPr>
          <p:nvPr/>
        </p:nvSpPr>
        <p:spPr bwMode="auto">
          <a:xfrm>
            <a:off x="4648200" y="304800"/>
            <a:ext cx="3684588" cy="19050"/>
          </a:xfrm>
          <a:custGeom>
            <a:avLst/>
            <a:gdLst>
              <a:gd name="T0" fmla="*/ 2321 w 2321"/>
              <a:gd name="T1" fmla="*/ 0 h 12"/>
              <a:gd name="T2" fmla="*/ 2321 w 2321"/>
              <a:gd name="T3" fmla="*/ 0 h 12"/>
              <a:gd name="T4" fmla="*/ 0 w 2321"/>
              <a:gd name="T5" fmla="*/ 0 h 12"/>
              <a:gd name="T6" fmla="*/ 0 w 2321"/>
              <a:gd name="T7" fmla="*/ 12 h 12"/>
              <a:gd name="T8" fmla="*/ 2321 w 2321"/>
              <a:gd name="T9" fmla="*/ 12 h 12"/>
              <a:gd name="T10" fmla="*/ 2321 w 2321"/>
              <a:gd name="T11" fmla="*/ 12 h 12"/>
              <a:gd name="T12" fmla="*/ 2321 w 232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321" h="12">
                <a:moveTo>
                  <a:pt x="2321" y="0"/>
                </a:moveTo>
                <a:lnTo>
                  <a:pt x="2321" y="0"/>
                </a:lnTo>
                <a:lnTo>
                  <a:pt x="0" y="0"/>
                </a:lnTo>
                <a:lnTo>
                  <a:pt x="0" y="12"/>
                </a:lnTo>
                <a:lnTo>
                  <a:pt x="2321" y="12"/>
                </a:lnTo>
                <a:lnTo>
                  <a:pt x="2321" y="12"/>
                </a:lnTo>
                <a:lnTo>
                  <a:pt x="23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1" name="Freeform 39"/>
          <p:cNvSpPr>
            <a:spLocks/>
          </p:cNvSpPr>
          <p:nvPr/>
        </p:nvSpPr>
        <p:spPr bwMode="auto">
          <a:xfrm>
            <a:off x="8305800" y="304800"/>
            <a:ext cx="174625" cy="171450"/>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8 w 110"/>
              <a:gd name="T29" fmla="*/ 40 h 108"/>
              <a:gd name="T30" fmla="*/ 79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8" y="40"/>
                </a:lnTo>
                <a:lnTo>
                  <a:pt x="79" y="56"/>
                </a:lnTo>
                <a:lnTo>
                  <a:pt x="89" y="72"/>
                </a:lnTo>
                <a:lnTo>
                  <a:pt x="96" y="90"/>
                </a:lnTo>
                <a:lnTo>
                  <a:pt x="97" y="108"/>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2" name="Freeform 40"/>
          <p:cNvSpPr>
            <a:spLocks/>
          </p:cNvSpPr>
          <p:nvPr/>
        </p:nvSpPr>
        <p:spPr bwMode="auto">
          <a:xfrm>
            <a:off x="8607425" y="336550"/>
            <a:ext cx="20638" cy="6115050"/>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Lst>
            <a:ahLst/>
            <a:cxnLst>
              <a:cxn ang="0">
                <a:pos x="T0" y="T1"/>
              </a:cxn>
              <a:cxn ang="0">
                <a:pos x="T2" y="T3"/>
              </a:cxn>
              <a:cxn ang="0">
                <a:pos x="T4" y="T5"/>
              </a:cxn>
              <a:cxn ang="0">
                <a:pos x="T6" y="T7"/>
              </a:cxn>
              <a:cxn ang="0">
                <a:pos x="T8" y="T9"/>
              </a:cxn>
              <a:cxn ang="0">
                <a:pos x="T10" y="T11"/>
              </a:cxn>
              <a:cxn ang="0">
                <a:pos x="T12" y="T13"/>
              </a:cxn>
            </a:cxnLst>
            <a:rect l="0" t="0" r="r" b="b"/>
            <a:pathLst>
              <a:path w="13" h="3852">
                <a:moveTo>
                  <a:pt x="13" y="3852"/>
                </a:moveTo>
                <a:lnTo>
                  <a:pt x="13" y="3852"/>
                </a:lnTo>
                <a:lnTo>
                  <a:pt x="13" y="0"/>
                </a:lnTo>
                <a:lnTo>
                  <a:pt x="0" y="0"/>
                </a:lnTo>
                <a:lnTo>
                  <a:pt x="0" y="3852"/>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3" name="Freeform 41"/>
          <p:cNvSpPr>
            <a:spLocks/>
          </p:cNvSpPr>
          <p:nvPr/>
        </p:nvSpPr>
        <p:spPr bwMode="auto">
          <a:xfrm>
            <a:off x="8439150" y="6451600"/>
            <a:ext cx="188913" cy="201613"/>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8 w 119"/>
              <a:gd name="T27" fmla="*/ 55 h 127"/>
              <a:gd name="T28" fmla="*/ 75 w 119"/>
              <a:gd name="T29" fmla="*/ 75 h 127"/>
              <a:gd name="T30" fmla="*/ 58 w 119"/>
              <a:gd name="T31" fmla="*/ 89 h 127"/>
              <a:gd name="T32" fmla="*/ 41 w 119"/>
              <a:gd name="T33" fmla="*/ 104 h 127"/>
              <a:gd name="T34" fmla="*/ 20 w 119"/>
              <a:gd name="T35" fmla="*/ 112 h 127"/>
              <a:gd name="T36" fmla="*/ 0 w 119"/>
              <a:gd name="T37" fmla="*/ 114 h 127"/>
              <a:gd name="T38" fmla="*/ 0 w 119"/>
              <a:gd name="T39" fmla="*/ 114 h 127"/>
              <a:gd name="T40" fmla="*/ 0 w 119"/>
              <a:gd name="T4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8" y="55"/>
                </a:lnTo>
                <a:lnTo>
                  <a:pt x="75" y="75"/>
                </a:lnTo>
                <a:lnTo>
                  <a:pt x="58" y="89"/>
                </a:lnTo>
                <a:lnTo>
                  <a:pt x="41" y="104"/>
                </a:lnTo>
                <a:lnTo>
                  <a:pt x="20" y="112"/>
                </a:lnTo>
                <a:lnTo>
                  <a:pt x="0" y="114"/>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4" name="Freeform 42"/>
          <p:cNvSpPr>
            <a:spLocks/>
          </p:cNvSpPr>
          <p:nvPr/>
        </p:nvSpPr>
        <p:spPr bwMode="auto">
          <a:xfrm>
            <a:off x="4800600" y="6632575"/>
            <a:ext cx="3638550" cy="20638"/>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92" h="13">
                <a:moveTo>
                  <a:pt x="0" y="13"/>
                </a:moveTo>
                <a:lnTo>
                  <a:pt x="0" y="13"/>
                </a:lnTo>
                <a:lnTo>
                  <a:pt x="2292" y="13"/>
                </a:lnTo>
                <a:lnTo>
                  <a:pt x="2292" y="0"/>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5" name="Freeform 43"/>
          <p:cNvSpPr>
            <a:spLocks/>
          </p:cNvSpPr>
          <p:nvPr/>
        </p:nvSpPr>
        <p:spPr bwMode="auto">
          <a:xfrm>
            <a:off x="4568825" y="6424613"/>
            <a:ext cx="231775" cy="228600"/>
          </a:xfrm>
          <a:custGeom>
            <a:avLst/>
            <a:gdLst>
              <a:gd name="T0" fmla="*/ 0 w 146"/>
              <a:gd name="T1" fmla="*/ 0 h 144"/>
              <a:gd name="T2" fmla="*/ 0 w 146"/>
              <a:gd name="T3" fmla="*/ 0 h 144"/>
              <a:gd name="T4" fmla="*/ 5 w 146"/>
              <a:gd name="T5" fmla="*/ 32 h 144"/>
              <a:gd name="T6" fmla="*/ 16 w 146"/>
              <a:gd name="T7" fmla="*/ 61 h 144"/>
              <a:gd name="T8" fmla="*/ 30 w 146"/>
              <a:gd name="T9" fmla="*/ 87 h 144"/>
              <a:gd name="T10" fmla="*/ 52 w 146"/>
              <a:gd name="T11" fmla="*/ 108 h 144"/>
              <a:gd name="T12" fmla="*/ 75 w 146"/>
              <a:gd name="T13" fmla="*/ 123 h 144"/>
              <a:gd name="T14" fmla="*/ 97 w 146"/>
              <a:gd name="T15" fmla="*/ 134 h 144"/>
              <a:gd name="T16" fmla="*/ 124 w 146"/>
              <a:gd name="T17" fmla="*/ 140 h 144"/>
              <a:gd name="T18" fmla="*/ 146 w 146"/>
              <a:gd name="T19" fmla="*/ 144 h 144"/>
              <a:gd name="T20" fmla="*/ 146 w 146"/>
              <a:gd name="T21" fmla="*/ 131 h 144"/>
              <a:gd name="T22" fmla="*/ 124 w 146"/>
              <a:gd name="T23" fmla="*/ 131 h 144"/>
              <a:gd name="T24" fmla="*/ 101 w 146"/>
              <a:gd name="T25" fmla="*/ 124 h 144"/>
              <a:gd name="T26" fmla="*/ 79 w 146"/>
              <a:gd name="T27" fmla="*/ 113 h 144"/>
              <a:gd name="T28" fmla="*/ 58 w 146"/>
              <a:gd name="T29" fmla="*/ 98 h 144"/>
              <a:gd name="T30" fmla="*/ 40 w 146"/>
              <a:gd name="T31" fmla="*/ 81 h 144"/>
              <a:gd name="T32" fmla="*/ 25 w 146"/>
              <a:gd name="T33" fmla="*/ 58 h 144"/>
              <a:gd name="T34" fmla="*/ 15 w 146"/>
              <a:gd name="T35" fmla="*/ 32 h 144"/>
              <a:gd name="T36" fmla="*/ 13 w 146"/>
              <a:gd name="T37" fmla="*/ 0 h 144"/>
              <a:gd name="T38" fmla="*/ 13 w 146"/>
              <a:gd name="T39" fmla="*/ 0 h 144"/>
              <a:gd name="T40" fmla="*/ 0 w 146"/>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44">
                <a:moveTo>
                  <a:pt x="0" y="0"/>
                </a:moveTo>
                <a:lnTo>
                  <a:pt x="0" y="0"/>
                </a:lnTo>
                <a:lnTo>
                  <a:pt x="5" y="32"/>
                </a:lnTo>
                <a:lnTo>
                  <a:pt x="16" y="61"/>
                </a:lnTo>
                <a:lnTo>
                  <a:pt x="30" y="87"/>
                </a:lnTo>
                <a:lnTo>
                  <a:pt x="52" y="108"/>
                </a:lnTo>
                <a:lnTo>
                  <a:pt x="75" y="123"/>
                </a:lnTo>
                <a:lnTo>
                  <a:pt x="97" y="134"/>
                </a:lnTo>
                <a:lnTo>
                  <a:pt x="124" y="140"/>
                </a:lnTo>
                <a:lnTo>
                  <a:pt x="146" y="144"/>
                </a:lnTo>
                <a:lnTo>
                  <a:pt x="146" y="131"/>
                </a:lnTo>
                <a:lnTo>
                  <a:pt x="124" y="131"/>
                </a:lnTo>
                <a:lnTo>
                  <a:pt x="101" y="124"/>
                </a:lnTo>
                <a:lnTo>
                  <a:pt x="79" y="113"/>
                </a:lnTo>
                <a:lnTo>
                  <a:pt x="58" y="98"/>
                </a:lnTo>
                <a:lnTo>
                  <a:pt x="40" y="81"/>
                </a:lnTo>
                <a:lnTo>
                  <a:pt x="25" y="58"/>
                </a:lnTo>
                <a:lnTo>
                  <a:pt x="15" y="32"/>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6" name="Freeform 44"/>
          <p:cNvSpPr>
            <a:spLocks/>
          </p:cNvSpPr>
          <p:nvPr/>
        </p:nvSpPr>
        <p:spPr bwMode="auto">
          <a:xfrm>
            <a:off x="4430713" y="3348038"/>
            <a:ext cx="115887" cy="112712"/>
          </a:xfrm>
          <a:custGeom>
            <a:avLst/>
            <a:gdLst>
              <a:gd name="T0" fmla="*/ 73 w 73"/>
              <a:gd name="T1" fmla="*/ 26 h 71"/>
              <a:gd name="T2" fmla="*/ 73 w 73"/>
              <a:gd name="T3" fmla="*/ 19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58 h 71"/>
              <a:gd name="T38" fmla="*/ 44 w 73"/>
              <a:gd name="T39" fmla="*/ 49 h 71"/>
              <a:gd name="T40" fmla="*/ 39 w 73"/>
              <a:gd name="T41" fmla="*/ 44 h 71"/>
              <a:gd name="T42" fmla="*/ 37 w 73"/>
              <a:gd name="T43" fmla="*/ 39 h 71"/>
              <a:gd name="T44" fmla="*/ 36 w 73"/>
              <a:gd name="T45" fmla="*/ 29 h 71"/>
              <a:gd name="T46" fmla="*/ 39 w 73"/>
              <a:gd name="T47" fmla="*/ 23 h 71"/>
              <a:gd name="T48" fmla="*/ 51 w 73"/>
              <a:gd name="T49" fmla="*/ 24 h 71"/>
              <a:gd name="T50" fmla="*/ 66 w 73"/>
              <a:gd name="T51" fmla="*/ 31 h 71"/>
              <a:gd name="T52" fmla="*/ 72 w 73"/>
              <a:gd name="T53" fmla="*/ 29 h 71"/>
              <a:gd name="T54" fmla="*/ 73 w 73"/>
              <a:gd name="T55" fmla="*/ 28 h 71"/>
              <a:gd name="T56" fmla="*/ 73 w 73"/>
              <a:gd name="T57"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6"/>
                </a:moveTo>
                <a:lnTo>
                  <a:pt x="73" y="19"/>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58"/>
                </a:lnTo>
                <a:lnTo>
                  <a:pt x="44" y="49"/>
                </a:lnTo>
                <a:lnTo>
                  <a:pt x="39" y="44"/>
                </a:lnTo>
                <a:lnTo>
                  <a:pt x="37" y="39"/>
                </a:lnTo>
                <a:lnTo>
                  <a:pt x="36" y="29"/>
                </a:lnTo>
                <a:lnTo>
                  <a:pt x="39" y="23"/>
                </a:lnTo>
                <a:lnTo>
                  <a:pt x="51" y="24"/>
                </a:lnTo>
                <a:lnTo>
                  <a:pt x="66" y="31"/>
                </a:lnTo>
                <a:lnTo>
                  <a:pt x="72" y="29"/>
                </a:lnTo>
                <a:lnTo>
                  <a:pt x="73" y="28"/>
                </a:lnTo>
                <a:lnTo>
                  <a:pt x="7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7" name="Freeform 45"/>
          <p:cNvSpPr>
            <a:spLocks/>
          </p:cNvSpPr>
          <p:nvPr/>
        </p:nvSpPr>
        <p:spPr bwMode="auto">
          <a:xfrm>
            <a:off x="4430713" y="4529138"/>
            <a:ext cx="115887" cy="112712"/>
          </a:xfrm>
          <a:custGeom>
            <a:avLst/>
            <a:gdLst>
              <a:gd name="T0" fmla="*/ 73 w 73"/>
              <a:gd name="T1" fmla="*/ 28 h 71"/>
              <a:gd name="T2" fmla="*/ 73 w 73"/>
              <a:gd name="T3" fmla="*/ 21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60 h 71"/>
              <a:gd name="T38" fmla="*/ 44 w 73"/>
              <a:gd name="T39" fmla="*/ 50 h 71"/>
              <a:gd name="T40" fmla="*/ 39 w 73"/>
              <a:gd name="T41" fmla="*/ 45 h 71"/>
              <a:gd name="T42" fmla="*/ 37 w 73"/>
              <a:gd name="T43" fmla="*/ 40 h 71"/>
              <a:gd name="T44" fmla="*/ 36 w 73"/>
              <a:gd name="T45" fmla="*/ 31 h 71"/>
              <a:gd name="T46" fmla="*/ 39 w 73"/>
              <a:gd name="T47" fmla="*/ 23 h 71"/>
              <a:gd name="T48" fmla="*/ 51 w 73"/>
              <a:gd name="T49" fmla="*/ 26 h 71"/>
              <a:gd name="T50" fmla="*/ 66 w 73"/>
              <a:gd name="T51" fmla="*/ 31 h 71"/>
              <a:gd name="T52" fmla="*/ 72 w 73"/>
              <a:gd name="T53" fmla="*/ 31 h 71"/>
              <a:gd name="T54" fmla="*/ 73 w 73"/>
              <a:gd name="T55" fmla="*/ 29 h 71"/>
              <a:gd name="T56" fmla="*/ 73 w 73"/>
              <a:gd name="T5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8"/>
                </a:moveTo>
                <a:lnTo>
                  <a:pt x="73" y="21"/>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60"/>
                </a:lnTo>
                <a:lnTo>
                  <a:pt x="44" y="50"/>
                </a:lnTo>
                <a:lnTo>
                  <a:pt x="39" y="45"/>
                </a:lnTo>
                <a:lnTo>
                  <a:pt x="37" y="40"/>
                </a:lnTo>
                <a:lnTo>
                  <a:pt x="36" y="31"/>
                </a:lnTo>
                <a:lnTo>
                  <a:pt x="39" y="23"/>
                </a:lnTo>
                <a:lnTo>
                  <a:pt x="51" y="26"/>
                </a:lnTo>
                <a:lnTo>
                  <a:pt x="66" y="31"/>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8" name="Freeform 46"/>
          <p:cNvSpPr>
            <a:spLocks/>
          </p:cNvSpPr>
          <p:nvPr/>
        </p:nvSpPr>
        <p:spPr bwMode="auto">
          <a:xfrm>
            <a:off x="4430713" y="977900"/>
            <a:ext cx="115887" cy="115888"/>
          </a:xfrm>
          <a:custGeom>
            <a:avLst/>
            <a:gdLst>
              <a:gd name="T0" fmla="*/ 73 w 73"/>
              <a:gd name="T1" fmla="*/ 28 h 73"/>
              <a:gd name="T2" fmla="*/ 73 w 73"/>
              <a:gd name="T3" fmla="*/ 21 h 73"/>
              <a:gd name="T4" fmla="*/ 72 w 73"/>
              <a:gd name="T5" fmla="*/ 16 h 73"/>
              <a:gd name="T6" fmla="*/ 67 w 73"/>
              <a:gd name="T7" fmla="*/ 10 h 73"/>
              <a:gd name="T8" fmla="*/ 61 w 73"/>
              <a:gd name="T9" fmla="*/ 5 h 73"/>
              <a:gd name="T10" fmla="*/ 53 w 73"/>
              <a:gd name="T11" fmla="*/ 2 h 73"/>
              <a:gd name="T12" fmla="*/ 44 w 73"/>
              <a:gd name="T13" fmla="*/ 0 h 73"/>
              <a:gd name="T14" fmla="*/ 34 w 73"/>
              <a:gd name="T15" fmla="*/ 0 h 73"/>
              <a:gd name="T16" fmla="*/ 23 w 73"/>
              <a:gd name="T17" fmla="*/ 3 h 73"/>
              <a:gd name="T18" fmla="*/ 14 w 73"/>
              <a:gd name="T19" fmla="*/ 10 h 73"/>
              <a:gd name="T20" fmla="*/ 6 w 73"/>
              <a:gd name="T21" fmla="*/ 20 h 73"/>
              <a:gd name="T22" fmla="*/ 1 w 73"/>
              <a:gd name="T23" fmla="*/ 31 h 73"/>
              <a:gd name="T24" fmla="*/ 0 w 73"/>
              <a:gd name="T25" fmla="*/ 42 h 73"/>
              <a:gd name="T26" fmla="*/ 1 w 73"/>
              <a:gd name="T27" fmla="*/ 54 h 73"/>
              <a:gd name="T28" fmla="*/ 8 w 73"/>
              <a:gd name="T29" fmla="*/ 63 h 73"/>
              <a:gd name="T30" fmla="*/ 17 w 73"/>
              <a:gd name="T31" fmla="*/ 70 h 73"/>
              <a:gd name="T32" fmla="*/ 33 w 73"/>
              <a:gd name="T33" fmla="*/ 73 h 73"/>
              <a:gd name="T34" fmla="*/ 53 w 73"/>
              <a:gd name="T35" fmla="*/ 70 h 73"/>
              <a:gd name="T36" fmla="*/ 53 w 73"/>
              <a:gd name="T37" fmla="*/ 60 h 73"/>
              <a:gd name="T38" fmla="*/ 44 w 73"/>
              <a:gd name="T39" fmla="*/ 50 h 73"/>
              <a:gd name="T40" fmla="*/ 39 w 73"/>
              <a:gd name="T41" fmla="*/ 46 h 73"/>
              <a:gd name="T42" fmla="*/ 37 w 73"/>
              <a:gd name="T43" fmla="*/ 41 h 73"/>
              <a:gd name="T44" fmla="*/ 36 w 73"/>
              <a:gd name="T45" fmla="*/ 31 h 73"/>
              <a:gd name="T46" fmla="*/ 39 w 73"/>
              <a:gd name="T47" fmla="*/ 24 h 73"/>
              <a:gd name="T48" fmla="*/ 51 w 73"/>
              <a:gd name="T49" fmla="*/ 26 h 73"/>
              <a:gd name="T50" fmla="*/ 66 w 73"/>
              <a:gd name="T51" fmla="*/ 33 h 73"/>
              <a:gd name="T52" fmla="*/ 72 w 73"/>
              <a:gd name="T53" fmla="*/ 31 h 73"/>
              <a:gd name="T54" fmla="*/ 73 w 73"/>
              <a:gd name="T55" fmla="*/ 29 h 73"/>
              <a:gd name="T56" fmla="*/ 73 w 73"/>
              <a:gd name="T5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3">
                <a:moveTo>
                  <a:pt x="73" y="28"/>
                </a:moveTo>
                <a:lnTo>
                  <a:pt x="73" y="21"/>
                </a:lnTo>
                <a:lnTo>
                  <a:pt x="72" y="16"/>
                </a:lnTo>
                <a:lnTo>
                  <a:pt x="67" y="10"/>
                </a:lnTo>
                <a:lnTo>
                  <a:pt x="61" y="5"/>
                </a:lnTo>
                <a:lnTo>
                  <a:pt x="53" y="2"/>
                </a:lnTo>
                <a:lnTo>
                  <a:pt x="44" y="0"/>
                </a:lnTo>
                <a:lnTo>
                  <a:pt x="34" y="0"/>
                </a:lnTo>
                <a:lnTo>
                  <a:pt x="23" y="3"/>
                </a:lnTo>
                <a:lnTo>
                  <a:pt x="14" y="10"/>
                </a:lnTo>
                <a:lnTo>
                  <a:pt x="6" y="20"/>
                </a:lnTo>
                <a:lnTo>
                  <a:pt x="1" y="31"/>
                </a:lnTo>
                <a:lnTo>
                  <a:pt x="0" y="42"/>
                </a:lnTo>
                <a:lnTo>
                  <a:pt x="1" y="54"/>
                </a:lnTo>
                <a:lnTo>
                  <a:pt x="8" y="63"/>
                </a:lnTo>
                <a:lnTo>
                  <a:pt x="17" y="70"/>
                </a:lnTo>
                <a:lnTo>
                  <a:pt x="33" y="73"/>
                </a:lnTo>
                <a:lnTo>
                  <a:pt x="53" y="70"/>
                </a:lnTo>
                <a:lnTo>
                  <a:pt x="53" y="60"/>
                </a:lnTo>
                <a:lnTo>
                  <a:pt x="44" y="50"/>
                </a:lnTo>
                <a:lnTo>
                  <a:pt x="39" y="46"/>
                </a:lnTo>
                <a:lnTo>
                  <a:pt x="37" y="41"/>
                </a:lnTo>
                <a:lnTo>
                  <a:pt x="36" y="31"/>
                </a:lnTo>
                <a:lnTo>
                  <a:pt x="39" y="24"/>
                </a:lnTo>
                <a:lnTo>
                  <a:pt x="51" y="26"/>
                </a:lnTo>
                <a:lnTo>
                  <a:pt x="66" y="33"/>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79" name="Freeform 47"/>
          <p:cNvSpPr>
            <a:spLocks/>
          </p:cNvSpPr>
          <p:nvPr/>
        </p:nvSpPr>
        <p:spPr bwMode="auto">
          <a:xfrm>
            <a:off x="4430713" y="5713413"/>
            <a:ext cx="115887" cy="112712"/>
          </a:xfrm>
          <a:custGeom>
            <a:avLst/>
            <a:gdLst>
              <a:gd name="T0" fmla="*/ 73 w 73"/>
              <a:gd name="T1" fmla="*/ 27 h 71"/>
              <a:gd name="T2" fmla="*/ 73 w 73"/>
              <a:gd name="T3" fmla="*/ 21 h 71"/>
              <a:gd name="T4" fmla="*/ 72 w 73"/>
              <a:gd name="T5" fmla="*/ 14 h 71"/>
              <a:gd name="T6" fmla="*/ 67 w 73"/>
              <a:gd name="T7" fmla="*/ 9 h 71"/>
              <a:gd name="T8" fmla="*/ 61 w 73"/>
              <a:gd name="T9" fmla="*/ 5 h 71"/>
              <a:gd name="T10" fmla="*/ 53 w 73"/>
              <a:gd name="T11" fmla="*/ 1 h 71"/>
              <a:gd name="T12" fmla="*/ 44 w 73"/>
              <a:gd name="T13" fmla="*/ 0 h 71"/>
              <a:gd name="T14" fmla="*/ 34 w 73"/>
              <a:gd name="T15" fmla="*/ 0 h 71"/>
              <a:gd name="T16" fmla="*/ 23 w 73"/>
              <a:gd name="T17" fmla="*/ 3 h 71"/>
              <a:gd name="T18" fmla="*/ 14 w 73"/>
              <a:gd name="T19" fmla="*/ 9 h 71"/>
              <a:gd name="T20" fmla="*/ 6 w 73"/>
              <a:gd name="T21" fmla="*/ 17 h 71"/>
              <a:gd name="T22" fmla="*/ 1 w 73"/>
              <a:gd name="T23" fmla="*/ 29 h 71"/>
              <a:gd name="T24" fmla="*/ 0 w 73"/>
              <a:gd name="T25" fmla="*/ 40 h 71"/>
              <a:gd name="T26" fmla="*/ 1 w 73"/>
              <a:gd name="T27" fmla="*/ 51 h 71"/>
              <a:gd name="T28" fmla="*/ 8 w 73"/>
              <a:gd name="T29" fmla="*/ 61 h 71"/>
              <a:gd name="T30" fmla="*/ 17 w 73"/>
              <a:gd name="T31" fmla="*/ 68 h 71"/>
              <a:gd name="T32" fmla="*/ 33 w 73"/>
              <a:gd name="T33" fmla="*/ 71 h 71"/>
              <a:gd name="T34" fmla="*/ 53 w 73"/>
              <a:gd name="T35" fmla="*/ 68 h 71"/>
              <a:gd name="T36" fmla="*/ 53 w 73"/>
              <a:gd name="T37" fmla="*/ 59 h 71"/>
              <a:gd name="T38" fmla="*/ 44 w 73"/>
              <a:gd name="T39" fmla="*/ 50 h 71"/>
              <a:gd name="T40" fmla="*/ 39 w 73"/>
              <a:gd name="T41" fmla="*/ 45 h 71"/>
              <a:gd name="T42" fmla="*/ 37 w 73"/>
              <a:gd name="T43" fmla="*/ 40 h 71"/>
              <a:gd name="T44" fmla="*/ 36 w 73"/>
              <a:gd name="T45" fmla="*/ 30 h 71"/>
              <a:gd name="T46" fmla="*/ 39 w 73"/>
              <a:gd name="T47" fmla="*/ 22 h 71"/>
              <a:gd name="T48" fmla="*/ 51 w 73"/>
              <a:gd name="T49" fmla="*/ 26 h 71"/>
              <a:gd name="T50" fmla="*/ 66 w 73"/>
              <a:gd name="T51" fmla="*/ 30 h 71"/>
              <a:gd name="T52" fmla="*/ 72 w 73"/>
              <a:gd name="T53" fmla="*/ 30 h 71"/>
              <a:gd name="T54" fmla="*/ 73 w 73"/>
              <a:gd name="T55" fmla="*/ 29 h 71"/>
              <a:gd name="T56" fmla="*/ 73 w 73"/>
              <a:gd name="T5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1">
                <a:moveTo>
                  <a:pt x="73" y="27"/>
                </a:moveTo>
                <a:lnTo>
                  <a:pt x="73" y="21"/>
                </a:lnTo>
                <a:lnTo>
                  <a:pt x="72" y="14"/>
                </a:lnTo>
                <a:lnTo>
                  <a:pt x="67" y="9"/>
                </a:lnTo>
                <a:lnTo>
                  <a:pt x="61" y="5"/>
                </a:lnTo>
                <a:lnTo>
                  <a:pt x="53" y="1"/>
                </a:lnTo>
                <a:lnTo>
                  <a:pt x="44" y="0"/>
                </a:lnTo>
                <a:lnTo>
                  <a:pt x="34" y="0"/>
                </a:lnTo>
                <a:lnTo>
                  <a:pt x="23" y="3"/>
                </a:lnTo>
                <a:lnTo>
                  <a:pt x="14" y="9"/>
                </a:lnTo>
                <a:lnTo>
                  <a:pt x="6" y="17"/>
                </a:lnTo>
                <a:lnTo>
                  <a:pt x="1" y="29"/>
                </a:lnTo>
                <a:lnTo>
                  <a:pt x="0" y="40"/>
                </a:lnTo>
                <a:lnTo>
                  <a:pt x="1" y="51"/>
                </a:lnTo>
                <a:lnTo>
                  <a:pt x="8" y="61"/>
                </a:lnTo>
                <a:lnTo>
                  <a:pt x="17" y="68"/>
                </a:lnTo>
                <a:lnTo>
                  <a:pt x="33" y="71"/>
                </a:lnTo>
                <a:lnTo>
                  <a:pt x="53" y="68"/>
                </a:lnTo>
                <a:lnTo>
                  <a:pt x="53" y="59"/>
                </a:lnTo>
                <a:lnTo>
                  <a:pt x="44" y="50"/>
                </a:lnTo>
                <a:lnTo>
                  <a:pt x="39" y="45"/>
                </a:lnTo>
                <a:lnTo>
                  <a:pt x="37" y="40"/>
                </a:lnTo>
                <a:lnTo>
                  <a:pt x="36" y="30"/>
                </a:lnTo>
                <a:lnTo>
                  <a:pt x="39" y="22"/>
                </a:lnTo>
                <a:lnTo>
                  <a:pt x="51" y="26"/>
                </a:lnTo>
                <a:lnTo>
                  <a:pt x="66" y="30"/>
                </a:lnTo>
                <a:lnTo>
                  <a:pt x="72" y="30"/>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0" name="Freeform 48"/>
          <p:cNvSpPr>
            <a:spLocks/>
          </p:cNvSpPr>
          <p:nvPr/>
        </p:nvSpPr>
        <p:spPr bwMode="auto">
          <a:xfrm>
            <a:off x="8618538" y="2133600"/>
            <a:ext cx="230187" cy="60325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1" name="Freeform 49"/>
          <p:cNvSpPr>
            <a:spLocks/>
          </p:cNvSpPr>
          <p:nvPr/>
        </p:nvSpPr>
        <p:spPr bwMode="auto">
          <a:xfrm>
            <a:off x="179388" y="457200"/>
            <a:ext cx="133350" cy="604838"/>
          </a:xfrm>
          <a:custGeom>
            <a:avLst/>
            <a:gdLst>
              <a:gd name="T0" fmla="*/ 145 w 145"/>
              <a:gd name="T1" fmla="*/ 381 h 381"/>
              <a:gd name="T2" fmla="*/ 137 w 145"/>
              <a:gd name="T3" fmla="*/ 375 h 381"/>
              <a:gd name="T4" fmla="*/ 131 w 145"/>
              <a:gd name="T5" fmla="*/ 370 h 381"/>
              <a:gd name="T6" fmla="*/ 123 w 145"/>
              <a:gd name="T7" fmla="*/ 367 h 381"/>
              <a:gd name="T8" fmla="*/ 115 w 145"/>
              <a:gd name="T9" fmla="*/ 364 h 381"/>
              <a:gd name="T10" fmla="*/ 106 w 145"/>
              <a:gd name="T11" fmla="*/ 360 h 381"/>
              <a:gd name="T12" fmla="*/ 97 w 145"/>
              <a:gd name="T13" fmla="*/ 359 h 381"/>
              <a:gd name="T14" fmla="*/ 86 w 145"/>
              <a:gd name="T15" fmla="*/ 357 h 381"/>
              <a:gd name="T16" fmla="*/ 75 w 145"/>
              <a:gd name="T17" fmla="*/ 355 h 381"/>
              <a:gd name="T18" fmla="*/ 62 w 145"/>
              <a:gd name="T19" fmla="*/ 354 h 381"/>
              <a:gd name="T20" fmla="*/ 50 w 145"/>
              <a:gd name="T21" fmla="*/ 351 h 381"/>
              <a:gd name="T22" fmla="*/ 37 w 145"/>
              <a:gd name="T23" fmla="*/ 349 h 381"/>
              <a:gd name="T24" fmla="*/ 26 w 145"/>
              <a:gd name="T25" fmla="*/ 346 h 381"/>
              <a:gd name="T26" fmla="*/ 15 w 145"/>
              <a:gd name="T27" fmla="*/ 343 h 381"/>
              <a:gd name="T28" fmla="*/ 7 w 145"/>
              <a:gd name="T29" fmla="*/ 336 h 381"/>
              <a:gd name="T30" fmla="*/ 1 w 145"/>
              <a:gd name="T31" fmla="*/ 330 h 381"/>
              <a:gd name="T32" fmla="*/ 0 w 145"/>
              <a:gd name="T33" fmla="*/ 320 h 381"/>
              <a:gd name="T34" fmla="*/ 0 w 145"/>
              <a:gd name="T35" fmla="*/ 63 h 381"/>
              <a:gd name="T36" fmla="*/ 1 w 145"/>
              <a:gd name="T37" fmla="*/ 53 h 381"/>
              <a:gd name="T38" fmla="*/ 7 w 145"/>
              <a:gd name="T39" fmla="*/ 47 h 381"/>
              <a:gd name="T40" fmla="*/ 15 w 145"/>
              <a:gd name="T41" fmla="*/ 40 h 381"/>
              <a:gd name="T42" fmla="*/ 26 w 145"/>
              <a:gd name="T43" fmla="*/ 37 h 381"/>
              <a:gd name="T44" fmla="*/ 37 w 145"/>
              <a:gd name="T45" fmla="*/ 34 h 381"/>
              <a:gd name="T46" fmla="*/ 50 w 145"/>
              <a:gd name="T47" fmla="*/ 32 h 381"/>
              <a:gd name="T48" fmla="*/ 62 w 145"/>
              <a:gd name="T49" fmla="*/ 29 h 381"/>
              <a:gd name="T50" fmla="*/ 75 w 145"/>
              <a:gd name="T51" fmla="*/ 27 h 381"/>
              <a:gd name="T52" fmla="*/ 86 w 145"/>
              <a:gd name="T53" fmla="*/ 26 h 381"/>
              <a:gd name="T54" fmla="*/ 97 w 145"/>
              <a:gd name="T55" fmla="*/ 22 h 381"/>
              <a:gd name="T56" fmla="*/ 106 w 145"/>
              <a:gd name="T57" fmla="*/ 21 h 381"/>
              <a:gd name="T58" fmla="*/ 115 w 145"/>
              <a:gd name="T59" fmla="*/ 17 h 381"/>
              <a:gd name="T60" fmla="*/ 123 w 145"/>
              <a:gd name="T61" fmla="*/ 14 h 381"/>
              <a:gd name="T62" fmla="*/ 131 w 145"/>
              <a:gd name="T63" fmla="*/ 11 h 381"/>
              <a:gd name="T64" fmla="*/ 137 w 145"/>
              <a:gd name="T65" fmla="*/ 6 h 381"/>
              <a:gd name="T66" fmla="*/ 145 w 145"/>
              <a:gd name="T67" fmla="*/ 0 h 381"/>
              <a:gd name="T68" fmla="*/ 145 w 145"/>
              <a:gd name="T69"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1">
                <a:moveTo>
                  <a:pt x="145" y="381"/>
                </a:moveTo>
                <a:lnTo>
                  <a:pt x="137" y="375"/>
                </a:lnTo>
                <a:lnTo>
                  <a:pt x="131" y="370"/>
                </a:lnTo>
                <a:lnTo>
                  <a:pt x="123" y="367"/>
                </a:lnTo>
                <a:lnTo>
                  <a:pt x="115" y="364"/>
                </a:lnTo>
                <a:lnTo>
                  <a:pt x="106" y="360"/>
                </a:lnTo>
                <a:lnTo>
                  <a:pt x="97" y="359"/>
                </a:lnTo>
                <a:lnTo>
                  <a:pt x="86" y="357"/>
                </a:lnTo>
                <a:lnTo>
                  <a:pt x="75" y="355"/>
                </a:lnTo>
                <a:lnTo>
                  <a:pt x="62" y="354"/>
                </a:lnTo>
                <a:lnTo>
                  <a:pt x="50" y="351"/>
                </a:lnTo>
                <a:lnTo>
                  <a:pt x="37" y="349"/>
                </a:lnTo>
                <a:lnTo>
                  <a:pt x="26" y="346"/>
                </a:lnTo>
                <a:lnTo>
                  <a:pt x="15" y="343"/>
                </a:lnTo>
                <a:lnTo>
                  <a:pt x="7" y="336"/>
                </a:lnTo>
                <a:lnTo>
                  <a:pt x="1" y="330"/>
                </a:lnTo>
                <a:lnTo>
                  <a:pt x="0" y="320"/>
                </a:lnTo>
                <a:lnTo>
                  <a:pt x="0" y="63"/>
                </a:lnTo>
                <a:lnTo>
                  <a:pt x="1" y="53"/>
                </a:lnTo>
                <a:lnTo>
                  <a:pt x="7" y="47"/>
                </a:lnTo>
                <a:lnTo>
                  <a:pt x="15" y="40"/>
                </a:lnTo>
                <a:lnTo>
                  <a:pt x="26" y="37"/>
                </a:lnTo>
                <a:lnTo>
                  <a:pt x="37" y="34"/>
                </a:lnTo>
                <a:lnTo>
                  <a:pt x="50" y="32"/>
                </a:lnTo>
                <a:lnTo>
                  <a:pt x="62" y="29"/>
                </a:lnTo>
                <a:lnTo>
                  <a:pt x="75" y="27"/>
                </a:lnTo>
                <a:lnTo>
                  <a:pt x="86" y="26"/>
                </a:lnTo>
                <a:lnTo>
                  <a:pt x="97" y="22"/>
                </a:lnTo>
                <a:lnTo>
                  <a:pt x="106" y="21"/>
                </a:lnTo>
                <a:lnTo>
                  <a:pt x="115" y="17"/>
                </a:lnTo>
                <a:lnTo>
                  <a:pt x="123" y="14"/>
                </a:lnTo>
                <a:lnTo>
                  <a:pt x="131" y="11"/>
                </a:lnTo>
                <a:lnTo>
                  <a:pt x="137" y="6"/>
                </a:lnTo>
                <a:lnTo>
                  <a:pt x="145" y="0"/>
                </a:lnTo>
                <a:lnTo>
                  <a:pt x="145" y="3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2" name="Freeform 50"/>
          <p:cNvSpPr>
            <a:spLocks/>
          </p:cNvSpPr>
          <p:nvPr/>
        </p:nvSpPr>
        <p:spPr bwMode="auto">
          <a:xfrm>
            <a:off x="71438" y="493713"/>
            <a:ext cx="20637" cy="404812"/>
          </a:xfrm>
          <a:custGeom>
            <a:avLst/>
            <a:gdLst>
              <a:gd name="T0" fmla="*/ 0 w 13"/>
              <a:gd name="T1" fmla="*/ 0 h 255"/>
              <a:gd name="T2" fmla="*/ 0 w 13"/>
              <a:gd name="T3" fmla="*/ 0 h 255"/>
              <a:gd name="T4" fmla="*/ 0 w 13"/>
              <a:gd name="T5" fmla="*/ 255 h 255"/>
              <a:gd name="T6" fmla="*/ 13 w 13"/>
              <a:gd name="T7" fmla="*/ 255 h 255"/>
              <a:gd name="T8" fmla="*/ 13 w 13"/>
              <a:gd name="T9" fmla="*/ 0 h 255"/>
              <a:gd name="T10" fmla="*/ 13 w 13"/>
              <a:gd name="T11" fmla="*/ 0 h 255"/>
              <a:gd name="T12" fmla="*/ 0 w 13"/>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13" h="255">
                <a:moveTo>
                  <a:pt x="0" y="0"/>
                </a:moveTo>
                <a:lnTo>
                  <a:pt x="0" y="0"/>
                </a:lnTo>
                <a:lnTo>
                  <a:pt x="0" y="255"/>
                </a:lnTo>
                <a:lnTo>
                  <a:pt x="13" y="255"/>
                </a:lnTo>
                <a:lnTo>
                  <a:pt x="13" y="0"/>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3" name="Freeform 51"/>
          <p:cNvSpPr>
            <a:spLocks/>
          </p:cNvSpPr>
          <p:nvPr/>
        </p:nvSpPr>
        <p:spPr bwMode="auto">
          <a:xfrm>
            <a:off x="71438" y="425450"/>
            <a:ext cx="130175" cy="68263"/>
          </a:xfrm>
          <a:custGeom>
            <a:avLst/>
            <a:gdLst>
              <a:gd name="T0" fmla="*/ 82 w 82"/>
              <a:gd name="T1" fmla="*/ 0 h 43"/>
              <a:gd name="T2" fmla="*/ 82 w 82"/>
              <a:gd name="T3" fmla="*/ 0 h 43"/>
              <a:gd name="T4" fmla="*/ 69 w 82"/>
              <a:gd name="T5" fmla="*/ 2 h 43"/>
              <a:gd name="T6" fmla="*/ 57 w 82"/>
              <a:gd name="T7" fmla="*/ 5 h 43"/>
              <a:gd name="T8" fmla="*/ 44 w 82"/>
              <a:gd name="T9" fmla="*/ 7 h 43"/>
              <a:gd name="T10" fmla="*/ 32 w 82"/>
              <a:gd name="T11" fmla="*/ 10 h 43"/>
              <a:gd name="T12" fmla="*/ 21 w 82"/>
              <a:gd name="T13" fmla="*/ 13 h 43"/>
              <a:gd name="T14" fmla="*/ 11 w 82"/>
              <a:gd name="T15" fmla="*/ 22 h 43"/>
              <a:gd name="T16" fmla="*/ 3 w 82"/>
              <a:gd name="T17" fmla="*/ 31 h 43"/>
              <a:gd name="T18" fmla="*/ 0 w 82"/>
              <a:gd name="T19" fmla="*/ 43 h 43"/>
              <a:gd name="T20" fmla="*/ 13 w 82"/>
              <a:gd name="T21" fmla="*/ 43 h 43"/>
              <a:gd name="T22" fmla="*/ 13 w 82"/>
              <a:gd name="T23" fmla="*/ 34 h 43"/>
              <a:gd name="T24" fmla="*/ 18 w 82"/>
              <a:gd name="T25" fmla="*/ 28 h 43"/>
              <a:gd name="T26" fmla="*/ 24 w 82"/>
              <a:gd name="T27" fmla="*/ 23 h 43"/>
              <a:gd name="T28" fmla="*/ 35 w 82"/>
              <a:gd name="T29" fmla="*/ 20 h 43"/>
              <a:gd name="T30" fmla="*/ 44 w 82"/>
              <a:gd name="T31" fmla="*/ 17 h 43"/>
              <a:gd name="T32" fmla="*/ 57 w 82"/>
              <a:gd name="T33" fmla="*/ 15 h 43"/>
              <a:gd name="T34" fmla="*/ 69 w 82"/>
              <a:gd name="T35" fmla="*/ 12 h 43"/>
              <a:gd name="T36" fmla="*/ 82 w 82"/>
              <a:gd name="T37" fmla="*/ 10 h 43"/>
              <a:gd name="T38" fmla="*/ 82 w 82"/>
              <a:gd name="T39" fmla="*/ 10 h 43"/>
              <a:gd name="T40" fmla="*/ 82 w 82"/>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3">
                <a:moveTo>
                  <a:pt x="82" y="0"/>
                </a:moveTo>
                <a:lnTo>
                  <a:pt x="82" y="0"/>
                </a:lnTo>
                <a:lnTo>
                  <a:pt x="69" y="2"/>
                </a:lnTo>
                <a:lnTo>
                  <a:pt x="57" y="5"/>
                </a:lnTo>
                <a:lnTo>
                  <a:pt x="44" y="7"/>
                </a:lnTo>
                <a:lnTo>
                  <a:pt x="32" y="10"/>
                </a:lnTo>
                <a:lnTo>
                  <a:pt x="21" y="13"/>
                </a:lnTo>
                <a:lnTo>
                  <a:pt x="11" y="22"/>
                </a:lnTo>
                <a:lnTo>
                  <a:pt x="3" y="31"/>
                </a:lnTo>
                <a:lnTo>
                  <a:pt x="0" y="43"/>
                </a:lnTo>
                <a:lnTo>
                  <a:pt x="13" y="43"/>
                </a:lnTo>
                <a:lnTo>
                  <a:pt x="13" y="34"/>
                </a:lnTo>
                <a:lnTo>
                  <a:pt x="18" y="28"/>
                </a:lnTo>
                <a:lnTo>
                  <a:pt x="24" y="23"/>
                </a:lnTo>
                <a:lnTo>
                  <a:pt x="35" y="20"/>
                </a:lnTo>
                <a:lnTo>
                  <a:pt x="44" y="17"/>
                </a:lnTo>
                <a:lnTo>
                  <a:pt x="57" y="15"/>
                </a:lnTo>
                <a:lnTo>
                  <a:pt x="69" y="12"/>
                </a:lnTo>
                <a:lnTo>
                  <a:pt x="82" y="10"/>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4" name="Freeform 52"/>
          <p:cNvSpPr>
            <a:spLocks/>
          </p:cNvSpPr>
          <p:nvPr/>
        </p:nvSpPr>
        <p:spPr bwMode="auto">
          <a:xfrm>
            <a:off x="201613" y="369888"/>
            <a:ext cx="120650" cy="71437"/>
          </a:xfrm>
          <a:custGeom>
            <a:avLst/>
            <a:gdLst>
              <a:gd name="T0" fmla="*/ 76 w 76"/>
              <a:gd name="T1" fmla="*/ 14 h 45"/>
              <a:gd name="T2" fmla="*/ 67 w 76"/>
              <a:gd name="T3" fmla="*/ 11 h 45"/>
              <a:gd name="T4" fmla="*/ 59 w 76"/>
              <a:gd name="T5" fmla="*/ 16 h 45"/>
              <a:gd name="T6" fmla="*/ 54 w 76"/>
              <a:gd name="T7" fmla="*/ 21 h 45"/>
              <a:gd name="T8" fmla="*/ 47 w 76"/>
              <a:gd name="T9" fmla="*/ 24 h 45"/>
              <a:gd name="T10" fmla="*/ 39 w 76"/>
              <a:gd name="T11" fmla="*/ 27 h 45"/>
              <a:gd name="T12" fmla="*/ 31 w 76"/>
              <a:gd name="T13" fmla="*/ 31 h 45"/>
              <a:gd name="T14" fmla="*/ 22 w 76"/>
              <a:gd name="T15" fmla="*/ 32 h 45"/>
              <a:gd name="T16" fmla="*/ 11 w 76"/>
              <a:gd name="T17" fmla="*/ 34 h 45"/>
              <a:gd name="T18" fmla="*/ 0 w 76"/>
              <a:gd name="T19" fmla="*/ 35 h 45"/>
              <a:gd name="T20" fmla="*/ 0 w 76"/>
              <a:gd name="T21" fmla="*/ 45 h 45"/>
              <a:gd name="T22" fmla="*/ 11 w 76"/>
              <a:gd name="T23" fmla="*/ 44 h 45"/>
              <a:gd name="T24" fmla="*/ 22 w 76"/>
              <a:gd name="T25" fmla="*/ 42 h 45"/>
              <a:gd name="T26" fmla="*/ 31 w 76"/>
              <a:gd name="T27" fmla="*/ 40 h 45"/>
              <a:gd name="T28" fmla="*/ 42 w 76"/>
              <a:gd name="T29" fmla="*/ 37 h 45"/>
              <a:gd name="T30" fmla="*/ 50 w 76"/>
              <a:gd name="T31" fmla="*/ 34 h 45"/>
              <a:gd name="T32" fmla="*/ 57 w 76"/>
              <a:gd name="T33" fmla="*/ 31 h 45"/>
              <a:gd name="T34" fmla="*/ 65 w 76"/>
              <a:gd name="T35" fmla="*/ 26 h 45"/>
              <a:gd name="T36" fmla="*/ 73 w 76"/>
              <a:gd name="T37" fmla="*/ 18 h 45"/>
              <a:gd name="T38" fmla="*/ 64 w 76"/>
              <a:gd name="T39" fmla="*/ 14 h 45"/>
              <a:gd name="T40" fmla="*/ 76 w 76"/>
              <a:gd name="T41" fmla="*/ 14 h 45"/>
              <a:gd name="T42" fmla="*/ 76 w 76"/>
              <a:gd name="T43" fmla="*/ 0 h 45"/>
              <a:gd name="T44" fmla="*/ 67 w 76"/>
              <a:gd name="T45" fmla="*/ 11 h 45"/>
              <a:gd name="T46" fmla="*/ 76 w 76"/>
              <a:gd name="T4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5">
                <a:moveTo>
                  <a:pt x="76" y="14"/>
                </a:moveTo>
                <a:lnTo>
                  <a:pt x="67" y="11"/>
                </a:lnTo>
                <a:lnTo>
                  <a:pt x="59" y="16"/>
                </a:lnTo>
                <a:lnTo>
                  <a:pt x="54" y="21"/>
                </a:lnTo>
                <a:lnTo>
                  <a:pt x="47" y="24"/>
                </a:lnTo>
                <a:lnTo>
                  <a:pt x="39" y="27"/>
                </a:lnTo>
                <a:lnTo>
                  <a:pt x="31" y="31"/>
                </a:lnTo>
                <a:lnTo>
                  <a:pt x="22" y="32"/>
                </a:lnTo>
                <a:lnTo>
                  <a:pt x="11" y="34"/>
                </a:lnTo>
                <a:lnTo>
                  <a:pt x="0" y="35"/>
                </a:lnTo>
                <a:lnTo>
                  <a:pt x="0" y="45"/>
                </a:lnTo>
                <a:lnTo>
                  <a:pt x="11" y="44"/>
                </a:lnTo>
                <a:lnTo>
                  <a:pt x="22" y="42"/>
                </a:lnTo>
                <a:lnTo>
                  <a:pt x="31" y="40"/>
                </a:lnTo>
                <a:lnTo>
                  <a:pt x="42" y="37"/>
                </a:lnTo>
                <a:lnTo>
                  <a:pt x="50" y="34"/>
                </a:lnTo>
                <a:lnTo>
                  <a:pt x="57" y="31"/>
                </a:lnTo>
                <a:lnTo>
                  <a:pt x="65" y="26"/>
                </a:lnTo>
                <a:lnTo>
                  <a:pt x="73" y="18"/>
                </a:lnTo>
                <a:lnTo>
                  <a:pt x="64" y="14"/>
                </a:lnTo>
                <a:lnTo>
                  <a:pt x="76" y="14"/>
                </a:lnTo>
                <a:lnTo>
                  <a:pt x="76" y="0"/>
                </a:lnTo>
                <a:lnTo>
                  <a:pt x="67" y="11"/>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5" name="Freeform 53"/>
          <p:cNvSpPr>
            <a:spLocks/>
          </p:cNvSpPr>
          <p:nvPr/>
        </p:nvSpPr>
        <p:spPr bwMode="auto">
          <a:xfrm>
            <a:off x="303213" y="392113"/>
            <a:ext cx="19050" cy="630237"/>
          </a:xfrm>
          <a:custGeom>
            <a:avLst/>
            <a:gdLst>
              <a:gd name="T0" fmla="*/ 3 w 12"/>
              <a:gd name="T1" fmla="*/ 385 h 397"/>
              <a:gd name="T2" fmla="*/ 12 w 12"/>
              <a:gd name="T3" fmla="*/ 382 h 397"/>
              <a:gd name="T4" fmla="*/ 12 w 12"/>
              <a:gd name="T5" fmla="*/ 0 h 397"/>
              <a:gd name="T6" fmla="*/ 0 w 12"/>
              <a:gd name="T7" fmla="*/ 0 h 397"/>
              <a:gd name="T8" fmla="*/ 0 w 12"/>
              <a:gd name="T9" fmla="*/ 382 h 397"/>
              <a:gd name="T10" fmla="*/ 9 w 12"/>
              <a:gd name="T11" fmla="*/ 379 h 397"/>
              <a:gd name="T12" fmla="*/ 3 w 12"/>
              <a:gd name="T13" fmla="*/ 385 h 397"/>
              <a:gd name="T14" fmla="*/ 12 w 12"/>
              <a:gd name="T15" fmla="*/ 397 h 397"/>
              <a:gd name="T16" fmla="*/ 12 w 12"/>
              <a:gd name="T17" fmla="*/ 382 h 397"/>
              <a:gd name="T18" fmla="*/ 3 w 12"/>
              <a:gd name="T19" fmla="*/ 38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97">
                <a:moveTo>
                  <a:pt x="3" y="385"/>
                </a:moveTo>
                <a:lnTo>
                  <a:pt x="12" y="382"/>
                </a:lnTo>
                <a:lnTo>
                  <a:pt x="12" y="0"/>
                </a:lnTo>
                <a:lnTo>
                  <a:pt x="0" y="0"/>
                </a:lnTo>
                <a:lnTo>
                  <a:pt x="0" y="382"/>
                </a:lnTo>
                <a:lnTo>
                  <a:pt x="9" y="379"/>
                </a:lnTo>
                <a:lnTo>
                  <a:pt x="3" y="385"/>
                </a:lnTo>
                <a:lnTo>
                  <a:pt x="12" y="397"/>
                </a:lnTo>
                <a:lnTo>
                  <a:pt x="12" y="382"/>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6" name="Rectangle 54"/>
          <p:cNvSpPr>
            <a:spLocks noChangeArrowheads="1"/>
          </p:cNvSpPr>
          <p:nvPr/>
        </p:nvSpPr>
        <p:spPr bwMode="auto">
          <a:xfrm>
            <a:off x="525463" y="573088"/>
            <a:ext cx="3736975" cy="5868987"/>
          </a:xfrm>
          <a:prstGeom prst="rect">
            <a:avLst/>
          </a:prstGeom>
          <a:solidFill>
            <a:schemeClr val="bg1"/>
          </a:solidFill>
          <a:ln w="9525">
            <a:solidFill>
              <a:srgbClr val="FF0000"/>
            </a:solidFill>
            <a:miter lim="800000"/>
            <a:headEnd/>
            <a:tailEnd/>
          </a:ln>
        </p:spPr>
        <p:txBody>
          <a:bodyPr/>
          <a:lstStyle/>
          <a:p>
            <a:endParaRPr lang="es-DO"/>
          </a:p>
        </p:txBody>
      </p:sp>
      <p:sp>
        <p:nvSpPr>
          <p:cNvPr id="325687" name="Freeform 55"/>
          <p:cNvSpPr>
            <a:spLocks/>
          </p:cNvSpPr>
          <p:nvPr/>
        </p:nvSpPr>
        <p:spPr bwMode="auto">
          <a:xfrm>
            <a:off x="4251325" y="561975"/>
            <a:ext cx="20638" cy="5880100"/>
          </a:xfrm>
          <a:custGeom>
            <a:avLst/>
            <a:gdLst>
              <a:gd name="T0" fmla="*/ 7 w 13"/>
              <a:gd name="T1" fmla="*/ 13 h 3704"/>
              <a:gd name="T2" fmla="*/ 0 w 13"/>
              <a:gd name="T3" fmla="*/ 7 h 3704"/>
              <a:gd name="T4" fmla="*/ 0 w 13"/>
              <a:gd name="T5" fmla="*/ 3704 h 3704"/>
              <a:gd name="T6" fmla="*/ 13 w 13"/>
              <a:gd name="T7" fmla="*/ 3704 h 3704"/>
              <a:gd name="T8" fmla="*/ 13 w 13"/>
              <a:gd name="T9" fmla="*/ 7 h 3704"/>
              <a:gd name="T10" fmla="*/ 7 w 13"/>
              <a:gd name="T11" fmla="*/ 0 h 3704"/>
              <a:gd name="T12" fmla="*/ 13 w 13"/>
              <a:gd name="T13" fmla="*/ 7 h 3704"/>
              <a:gd name="T14" fmla="*/ 13 w 13"/>
              <a:gd name="T15" fmla="*/ 0 h 3704"/>
              <a:gd name="T16" fmla="*/ 7 w 13"/>
              <a:gd name="T17" fmla="*/ 0 h 3704"/>
              <a:gd name="T18" fmla="*/ 7 w 13"/>
              <a:gd name="T19" fmla="*/ 13 h 3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4">
                <a:moveTo>
                  <a:pt x="7" y="13"/>
                </a:moveTo>
                <a:lnTo>
                  <a:pt x="0" y="7"/>
                </a:lnTo>
                <a:lnTo>
                  <a:pt x="0" y="3704"/>
                </a:lnTo>
                <a:lnTo>
                  <a:pt x="13" y="3704"/>
                </a:lnTo>
                <a:lnTo>
                  <a:pt x="13" y="7"/>
                </a:lnTo>
                <a:lnTo>
                  <a:pt x="7" y="0"/>
                </a:lnTo>
                <a:lnTo>
                  <a:pt x="13" y="7"/>
                </a:lnTo>
                <a:lnTo>
                  <a:pt x="13" y="0"/>
                </a:lnTo>
                <a:lnTo>
                  <a:pt x="7" y="0"/>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8" name="Freeform 56"/>
          <p:cNvSpPr>
            <a:spLocks/>
          </p:cNvSpPr>
          <p:nvPr/>
        </p:nvSpPr>
        <p:spPr bwMode="auto">
          <a:xfrm>
            <a:off x="515938" y="561975"/>
            <a:ext cx="3746500" cy="20638"/>
          </a:xfrm>
          <a:custGeom>
            <a:avLst/>
            <a:gdLst>
              <a:gd name="T0" fmla="*/ 13 w 2360"/>
              <a:gd name="T1" fmla="*/ 7 h 13"/>
              <a:gd name="T2" fmla="*/ 6 w 2360"/>
              <a:gd name="T3" fmla="*/ 13 h 13"/>
              <a:gd name="T4" fmla="*/ 2360 w 2360"/>
              <a:gd name="T5" fmla="*/ 13 h 13"/>
              <a:gd name="T6" fmla="*/ 2360 w 2360"/>
              <a:gd name="T7" fmla="*/ 0 h 13"/>
              <a:gd name="T8" fmla="*/ 6 w 2360"/>
              <a:gd name="T9" fmla="*/ 0 h 13"/>
              <a:gd name="T10" fmla="*/ 0 w 2360"/>
              <a:gd name="T11" fmla="*/ 7 h 13"/>
              <a:gd name="T12" fmla="*/ 6 w 2360"/>
              <a:gd name="T13" fmla="*/ 0 h 13"/>
              <a:gd name="T14" fmla="*/ 0 w 2360"/>
              <a:gd name="T15" fmla="*/ 0 h 13"/>
              <a:gd name="T16" fmla="*/ 0 w 2360"/>
              <a:gd name="T17" fmla="*/ 7 h 13"/>
              <a:gd name="T18" fmla="*/ 13 w 2360"/>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0" h="13">
                <a:moveTo>
                  <a:pt x="13" y="7"/>
                </a:moveTo>
                <a:lnTo>
                  <a:pt x="6" y="13"/>
                </a:lnTo>
                <a:lnTo>
                  <a:pt x="2360" y="13"/>
                </a:lnTo>
                <a:lnTo>
                  <a:pt x="2360" y="0"/>
                </a:lnTo>
                <a:lnTo>
                  <a:pt x="6" y="0"/>
                </a:lnTo>
                <a:lnTo>
                  <a:pt x="0" y="7"/>
                </a:lnTo>
                <a:lnTo>
                  <a:pt x="6"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89" name="Freeform 57"/>
          <p:cNvSpPr>
            <a:spLocks/>
          </p:cNvSpPr>
          <p:nvPr/>
        </p:nvSpPr>
        <p:spPr bwMode="auto">
          <a:xfrm>
            <a:off x="515938" y="573088"/>
            <a:ext cx="20637" cy="5878512"/>
          </a:xfrm>
          <a:custGeom>
            <a:avLst/>
            <a:gdLst>
              <a:gd name="T0" fmla="*/ 6 w 13"/>
              <a:gd name="T1" fmla="*/ 3691 h 3703"/>
              <a:gd name="T2" fmla="*/ 13 w 13"/>
              <a:gd name="T3" fmla="*/ 3697 h 3703"/>
              <a:gd name="T4" fmla="*/ 13 w 13"/>
              <a:gd name="T5" fmla="*/ 0 h 3703"/>
              <a:gd name="T6" fmla="*/ 0 w 13"/>
              <a:gd name="T7" fmla="*/ 0 h 3703"/>
              <a:gd name="T8" fmla="*/ 0 w 13"/>
              <a:gd name="T9" fmla="*/ 3697 h 3703"/>
              <a:gd name="T10" fmla="*/ 6 w 13"/>
              <a:gd name="T11" fmla="*/ 3703 h 3703"/>
              <a:gd name="T12" fmla="*/ 0 w 13"/>
              <a:gd name="T13" fmla="*/ 3697 h 3703"/>
              <a:gd name="T14" fmla="*/ 0 w 13"/>
              <a:gd name="T15" fmla="*/ 3703 h 3703"/>
              <a:gd name="T16" fmla="*/ 6 w 13"/>
              <a:gd name="T17" fmla="*/ 3703 h 3703"/>
              <a:gd name="T18" fmla="*/ 6 w 13"/>
              <a:gd name="T19" fmla="*/ 3691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3">
                <a:moveTo>
                  <a:pt x="6" y="3691"/>
                </a:moveTo>
                <a:lnTo>
                  <a:pt x="13" y="3697"/>
                </a:lnTo>
                <a:lnTo>
                  <a:pt x="13" y="0"/>
                </a:lnTo>
                <a:lnTo>
                  <a:pt x="0" y="0"/>
                </a:lnTo>
                <a:lnTo>
                  <a:pt x="0" y="3697"/>
                </a:lnTo>
                <a:lnTo>
                  <a:pt x="6" y="3703"/>
                </a:lnTo>
                <a:lnTo>
                  <a:pt x="0" y="3697"/>
                </a:lnTo>
                <a:lnTo>
                  <a:pt x="0" y="3703"/>
                </a:lnTo>
                <a:lnTo>
                  <a:pt x="6" y="3703"/>
                </a:lnTo>
                <a:lnTo>
                  <a:pt x="6"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0" name="Freeform 58"/>
          <p:cNvSpPr>
            <a:spLocks/>
          </p:cNvSpPr>
          <p:nvPr/>
        </p:nvSpPr>
        <p:spPr bwMode="auto">
          <a:xfrm>
            <a:off x="525463" y="6432550"/>
            <a:ext cx="3746500" cy="19050"/>
          </a:xfrm>
          <a:custGeom>
            <a:avLst/>
            <a:gdLst>
              <a:gd name="T0" fmla="*/ 2347 w 2360"/>
              <a:gd name="T1" fmla="*/ 6 h 12"/>
              <a:gd name="T2" fmla="*/ 2354 w 2360"/>
              <a:gd name="T3" fmla="*/ 0 h 12"/>
              <a:gd name="T4" fmla="*/ 0 w 2360"/>
              <a:gd name="T5" fmla="*/ 0 h 12"/>
              <a:gd name="T6" fmla="*/ 0 w 2360"/>
              <a:gd name="T7" fmla="*/ 12 h 12"/>
              <a:gd name="T8" fmla="*/ 2354 w 2360"/>
              <a:gd name="T9" fmla="*/ 12 h 12"/>
              <a:gd name="T10" fmla="*/ 2360 w 2360"/>
              <a:gd name="T11" fmla="*/ 6 h 12"/>
              <a:gd name="T12" fmla="*/ 2354 w 2360"/>
              <a:gd name="T13" fmla="*/ 12 h 12"/>
              <a:gd name="T14" fmla="*/ 2360 w 2360"/>
              <a:gd name="T15" fmla="*/ 12 h 12"/>
              <a:gd name="T16" fmla="*/ 2360 w 2360"/>
              <a:gd name="T17" fmla="*/ 6 h 12"/>
              <a:gd name="T18" fmla="*/ 2347 w 236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0" h="12">
                <a:moveTo>
                  <a:pt x="2347" y="6"/>
                </a:moveTo>
                <a:lnTo>
                  <a:pt x="2354" y="0"/>
                </a:lnTo>
                <a:lnTo>
                  <a:pt x="0" y="0"/>
                </a:lnTo>
                <a:lnTo>
                  <a:pt x="0" y="12"/>
                </a:lnTo>
                <a:lnTo>
                  <a:pt x="2354" y="12"/>
                </a:lnTo>
                <a:lnTo>
                  <a:pt x="2360" y="6"/>
                </a:lnTo>
                <a:lnTo>
                  <a:pt x="2354" y="12"/>
                </a:lnTo>
                <a:lnTo>
                  <a:pt x="2360" y="12"/>
                </a:lnTo>
                <a:lnTo>
                  <a:pt x="2360" y="6"/>
                </a:lnTo>
                <a:lnTo>
                  <a:pt x="23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1" name="Freeform 59"/>
          <p:cNvSpPr>
            <a:spLocks/>
          </p:cNvSpPr>
          <p:nvPr/>
        </p:nvSpPr>
        <p:spPr bwMode="auto">
          <a:xfrm>
            <a:off x="8458200" y="533400"/>
            <a:ext cx="19050" cy="5880100"/>
          </a:xfrm>
          <a:custGeom>
            <a:avLst/>
            <a:gdLst>
              <a:gd name="T0" fmla="*/ 6 w 12"/>
              <a:gd name="T1" fmla="*/ 13 h 3704"/>
              <a:gd name="T2" fmla="*/ 0 w 12"/>
              <a:gd name="T3" fmla="*/ 7 h 3704"/>
              <a:gd name="T4" fmla="*/ 0 w 12"/>
              <a:gd name="T5" fmla="*/ 3704 h 3704"/>
              <a:gd name="T6" fmla="*/ 12 w 12"/>
              <a:gd name="T7" fmla="*/ 3704 h 3704"/>
              <a:gd name="T8" fmla="*/ 12 w 12"/>
              <a:gd name="T9" fmla="*/ 7 h 3704"/>
              <a:gd name="T10" fmla="*/ 6 w 12"/>
              <a:gd name="T11" fmla="*/ 0 h 3704"/>
              <a:gd name="T12" fmla="*/ 12 w 12"/>
              <a:gd name="T13" fmla="*/ 7 h 3704"/>
              <a:gd name="T14" fmla="*/ 12 w 12"/>
              <a:gd name="T15" fmla="*/ 0 h 3704"/>
              <a:gd name="T16" fmla="*/ 6 w 12"/>
              <a:gd name="T17" fmla="*/ 0 h 3704"/>
              <a:gd name="T18" fmla="*/ 6 w 12"/>
              <a:gd name="T19" fmla="*/ 13 h 3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704">
                <a:moveTo>
                  <a:pt x="6" y="13"/>
                </a:moveTo>
                <a:lnTo>
                  <a:pt x="0" y="7"/>
                </a:lnTo>
                <a:lnTo>
                  <a:pt x="0" y="3704"/>
                </a:lnTo>
                <a:lnTo>
                  <a:pt x="12" y="3704"/>
                </a:lnTo>
                <a:lnTo>
                  <a:pt x="12" y="7"/>
                </a:lnTo>
                <a:lnTo>
                  <a:pt x="6" y="0"/>
                </a:lnTo>
                <a:lnTo>
                  <a:pt x="12" y="7"/>
                </a:lnTo>
                <a:lnTo>
                  <a:pt x="12" y="0"/>
                </a:lnTo>
                <a:lnTo>
                  <a:pt x="6" y="0"/>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2" name="Freeform 60"/>
          <p:cNvSpPr>
            <a:spLocks/>
          </p:cNvSpPr>
          <p:nvPr/>
        </p:nvSpPr>
        <p:spPr bwMode="auto">
          <a:xfrm>
            <a:off x="4643438" y="561975"/>
            <a:ext cx="3765550" cy="20638"/>
          </a:xfrm>
          <a:custGeom>
            <a:avLst/>
            <a:gdLst>
              <a:gd name="T0" fmla="*/ 13 w 2372"/>
              <a:gd name="T1" fmla="*/ 7 h 13"/>
              <a:gd name="T2" fmla="*/ 7 w 2372"/>
              <a:gd name="T3" fmla="*/ 13 h 13"/>
              <a:gd name="T4" fmla="*/ 2372 w 2372"/>
              <a:gd name="T5" fmla="*/ 13 h 13"/>
              <a:gd name="T6" fmla="*/ 2372 w 2372"/>
              <a:gd name="T7" fmla="*/ 0 h 13"/>
              <a:gd name="T8" fmla="*/ 7 w 2372"/>
              <a:gd name="T9" fmla="*/ 0 h 13"/>
              <a:gd name="T10" fmla="*/ 0 w 2372"/>
              <a:gd name="T11" fmla="*/ 7 h 13"/>
              <a:gd name="T12" fmla="*/ 7 w 2372"/>
              <a:gd name="T13" fmla="*/ 0 h 13"/>
              <a:gd name="T14" fmla="*/ 0 w 2372"/>
              <a:gd name="T15" fmla="*/ 0 h 13"/>
              <a:gd name="T16" fmla="*/ 0 w 2372"/>
              <a:gd name="T17" fmla="*/ 7 h 13"/>
              <a:gd name="T18" fmla="*/ 13 w 237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2" h="13">
                <a:moveTo>
                  <a:pt x="13" y="7"/>
                </a:moveTo>
                <a:lnTo>
                  <a:pt x="7" y="13"/>
                </a:lnTo>
                <a:lnTo>
                  <a:pt x="2372" y="13"/>
                </a:lnTo>
                <a:lnTo>
                  <a:pt x="2372" y="0"/>
                </a:lnTo>
                <a:lnTo>
                  <a:pt x="7" y="0"/>
                </a:lnTo>
                <a:lnTo>
                  <a:pt x="0" y="7"/>
                </a:lnTo>
                <a:lnTo>
                  <a:pt x="7"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3" name="Freeform 61"/>
          <p:cNvSpPr>
            <a:spLocks/>
          </p:cNvSpPr>
          <p:nvPr/>
        </p:nvSpPr>
        <p:spPr bwMode="auto">
          <a:xfrm>
            <a:off x="4643438" y="573088"/>
            <a:ext cx="20637" cy="5878512"/>
          </a:xfrm>
          <a:custGeom>
            <a:avLst/>
            <a:gdLst>
              <a:gd name="T0" fmla="*/ 7 w 13"/>
              <a:gd name="T1" fmla="*/ 3691 h 3703"/>
              <a:gd name="T2" fmla="*/ 13 w 13"/>
              <a:gd name="T3" fmla="*/ 3697 h 3703"/>
              <a:gd name="T4" fmla="*/ 13 w 13"/>
              <a:gd name="T5" fmla="*/ 0 h 3703"/>
              <a:gd name="T6" fmla="*/ 0 w 13"/>
              <a:gd name="T7" fmla="*/ 0 h 3703"/>
              <a:gd name="T8" fmla="*/ 0 w 13"/>
              <a:gd name="T9" fmla="*/ 3697 h 3703"/>
              <a:gd name="T10" fmla="*/ 7 w 13"/>
              <a:gd name="T11" fmla="*/ 3703 h 3703"/>
              <a:gd name="T12" fmla="*/ 0 w 13"/>
              <a:gd name="T13" fmla="*/ 3697 h 3703"/>
              <a:gd name="T14" fmla="*/ 0 w 13"/>
              <a:gd name="T15" fmla="*/ 3703 h 3703"/>
              <a:gd name="T16" fmla="*/ 7 w 13"/>
              <a:gd name="T17" fmla="*/ 3703 h 3703"/>
              <a:gd name="T18" fmla="*/ 7 w 13"/>
              <a:gd name="T19" fmla="*/ 3691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703">
                <a:moveTo>
                  <a:pt x="7" y="3691"/>
                </a:moveTo>
                <a:lnTo>
                  <a:pt x="13" y="3697"/>
                </a:lnTo>
                <a:lnTo>
                  <a:pt x="13" y="0"/>
                </a:lnTo>
                <a:lnTo>
                  <a:pt x="0" y="0"/>
                </a:lnTo>
                <a:lnTo>
                  <a:pt x="0" y="3697"/>
                </a:lnTo>
                <a:lnTo>
                  <a:pt x="7" y="3703"/>
                </a:lnTo>
                <a:lnTo>
                  <a:pt x="0" y="3697"/>
                </a:lnTo>
                <a:lnTo>
                  <a:pt x="0" y="3703"/>
                </a:lnTo>
                <a:lnTo>
                  <a:pt x="7" y="3703"/>
                </a:lnTo>
                <a:lnTo>
                  <a:pt x="7"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4" name="Freeform 62"/>
          <p:cNvSpPr>
            <a:spLocks/>
          </p:cNvSpPr>
          <p:nvPr/>
        </p:nvSpPr>
        <p:spPr bwMode="auto">
          <a:xfrm>
            <a:off x="4654550" y="6432550"/>
            <a:ext cx="3763963" cy="19050"/>
          </a:xfrm>
          <a:custGeom>
            <a:avLst/>
            <a:gdLst>
              <a:gd name="T0" fmla="*/ 2359 w 2371"/>
              <a:gd name="T1" fmla="*/ 6 h 12"/>
              <a:gd name="T2" fmla="*/ 2365 w 2371"/>
              <a:gd name="T3" fmla="*/ 0 h 12"/>
              <a:gd name="T4" fmla="*/ 0 w 2371"/>
              <a:gd name="T5" fmla="*/ 0 h 12"/>
              <a:gd name="T6" fmla="*/ 0 w 2371"/>
              <a:gd name="T7" fmla="*/ 12 h 12"/>
              <a:gd name="T8" fmla="*/ 2365 w 2371"/>
              <a:gd name="T9" fmla="*/ 12 h 12"/>
              <a:gd name="T10" fmla="*/ 2371 w 2371"/>
              <a:gd name="T11" fmla="*/ 6 h 12"/>
              <a:gd name="T12" fmla="*/ 2365 w 2371"/>
              <a:gd name="T13" fmla="*/ 12 h 12"/>
              <a:gd name="T14" fmla="*/ 2371 w 2371"/>
              <a:gd name="T15" fmla="*/ 12 h 12"/>
              <a:gd name="T16" fmla="*/ 2371 w 2371"/>
              <a:gd name="T17" fmla="*/ 6 h 12"/>
              <a:gd name="T18" fmla="*/ 2359 w 237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1" h="12">
                <a:moveTo>
                  <a:pt x="2359" y="6"/>
                </a:moveTo>
                <a:lnTo>
                  <a:pt x="2365" y="0"/>
                </a:lnTo>
                <a:lnTo>
                  <a:pt x="0" y="0"/>
                </a:lnTo>
                <a:lnTo>
                  <a:pt x="0" y="12"/>
                </a:lnTo>
                <a:lnTo>
                  <a:pt x="2365" y="12"/>
                </a:lnTo>
                <a:lnTo>
                  <a:pt x="2371" y="6"/>
                </a:lnTo>
                <a:lnTo>
                  <a:pt x="2365" y="12"/>
                </a:lnTo>
                <a:lnTo>
                  <a:pt x="2371" y="12"/>
                </a:lnTo>
                <a:lnTo>
                  <a:pt x="2371" y="6"/>
                </a:lnTo>
                <a:lnTo>
                  <a:pt x="235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5" name="Freeform 63"/>
          <p:cNvSpPr>
            <a:spLocks/>
          </p:cNvSpPr>
          <p:nvPr/>
        </p:nvSpPr>
        <p:spPr bwMode="auto">
          <a:xfrm>
            <a:off x="4206875" y="6565900"/>
            <a:ext cx="550863" cy="168275"/>
          </a:xfrm>
          <a:custGeom>
            <a:avLst/>
            <a:gdLst>
              <a:gd name="T0" fmla="*/ 347 w 347"/>
              <a:gd name="T1" fmla="*/ 92 h 106"/>
              <a:gd name="T2" fmla="*/ 333 w 347"/>
              <a:gd name="T3" fmla="*/ 80 h 106"/>
              <a:gd name="T4" fmla="*/ 313 w 347"/>
              <a:gd name="T5" fmla="*/ 68 h 106"/>
              <a:gd name="T6" fmla="*/ 289 w 347"/>
              <a:gd name="T7" fmla="*/ 51 h 106"/>
              <a:gd name="T8" fmla="*/ 264 w 347"/>
              <a:gd name="T9" fmla="*/ 37 h 106"/>
              <a:gd name="T10" fmla="*/ 236 w 347"/>
              <a:gd name="T11" fmla="*/ 22 h 106"/>
              <a:gd name="T12" fmla="*/ 210 w 347"/>
              <a:gd name="T13" fmla="*/ 11 h 106"/>
              <a:gd name="T14" fmla="*/ 185 w 347"/>
              <a:gd name="T15" fmla="*/ 3 h 106"/>
              <a:gd name="T16" fmla="*/ 163 w 347"/>
              <a:gd name="T17" fmla="*/ 0 h 106"/>
              <a:gd name="T18" fmla="*/ 142 w 347"/>
              <a:gd name="T19" fmla="*/ 1 h 106"/>
              <a:gd name="T20" fmla="*/ 122 w 347"/>
              <a:gd name="T21" fmla="*/ 8 h 106"/>
              <a:gd name="T22" fmla="*/ 103 w 347"/>
              <a:gd name="T23" fmla="*/ 16 h 106"/>
              <a:gd name="T24" fmla="*/ 83 w 347"/>
              <a:gd name="T25" fmla="*/ 29 h 106"/>
              <a:gd name="T26" fmla="*/ 64 w 347"/>
              <a:gd name="T27" fmla="*/ 42 h 106"/>
              <a:gd name="T28" fmla="*/ 44 w 347"/>
              <a:gd name="T29" fmla="*/ 58 h 106"/>
              <a:gd name="T30" fmla="*/ 22 w 347"/>
              <a:gd name="T31" fmla="*/ 74 h 106"/>
              <a:gd name="T32" fmla="*/ 0 w 347"/>
              <a:gd name="T33" fmla="*/ 92 h 106"/>
              <a:gd name="T34" fmla="*/ 2 w 347"/>
              <a:gd name="T35" fmla="*/ 95 h 106"/>
              <a:gd name="T36" fmla="*/ 8 w 347"/>
              <a:gd name="T37" fmla="*/ 98 h 106"/>
              <a:gd name="T38" fmla="*/ 20 w 347"/>
              <a:gd name="T39" fmla="*/ 97 h 106"/>
              <a:gd name="T40" fmla="*/ 38 w 347"/>
              <a:gd name="T41" fmla="*/ 84 h 106"/>
              <a:gd name="T42" fmla="*/ 50 w 347"/>
              <a:gd name="T43" fmla="*/ 72 h 106"/>
              <a:gd name="T44" fmla="*/ 64 w 347"/>
              <a:gd name="T45" fmla="*/ 63 h 106"/>
              <a:gd name="T46" fmla="*/ 78 w 347"/>
              <a:gd name="T47" fmla="*/ 53 h 106"/>
              <a:gd name="T48" fmla="*/ 94 w 347"/>
              <a:gd name="T49" fmla="*/ 43 h 106"/>
              <a:gd name="T50" fmla="*/ 111 w 347"/>
              <a:gd name="T51" fmla="*/ 37 h 106"/>
              <a:gd name="T52" fmla="*/ 128 w 347"/>
              <a:gd name="T53" fmla="*/ 32 h 106"/>
              <a:gd name="T54" fmla="*/ 144 w 347"/>
              <a:gd name="T55" fmla="*/ 29 h 106"/>
              <a:gd name="T56" fmla="*/ 160 w 347"/>
              <a:gd name="T57" fmla="*/ 27 h 106"/>
              <a:gd name="T58" fmla="*/ 177 w 347"/>
              <a:gd name="T59" fmla="*/ 29 h 106"/>
              <a:gd name="T60" fmla="*/ 197 w 347"/>
              <a:gd name="T61" fmla="*/ 34 h 106"/>
              <a:gd name="T62" fmla="*/ 222 w 347"/>
              <a:gd name="T63" fmla="*/ 42 h 106"/>
              <a:gd name="T64" fmla="*/ 246 w 347"/>
              <a:gd name="T65" fmla="*/ 51 h 106"/>
              <a:gd name="T66" fmla="*/ 271 w 347"/>
              <a:gd name="T67" fmla="*/ 61 h 106"/>
              <a:gd name="T68" fmla="*/ 293 w 347"/>
              <a:gd name="T69" fmla="*/ 72 h 106"/>
              <a:gd name="T70" fmla="*/ 311 w 347"/>
              <a:gd name="T71" fmla="*/ 84 h 106"/>
              <a:gd name="T72" fmla="*/ 325 w 347"/>
              <a:gd name="T73" fmla="*/ 95 h 106"/>
              <a:gd name="T74" fmla="*/ 341 w 347"/>
              <a:gd name="T75" fmla="*/ 106 h 106"/>
              <a:gd name="T76" fmla="*/ 347 w 347"/>
              <a:gd name="T77" fmla="*/ 103 h 106"/>
              <a:gd name="T78" fmla="*/ 347 w 347"/>
              <a:gd name="T79" fmla="*/ 97 h 106"/>
              <a:gd name="T80" fmla="*/ 347 w 347"/>
              <a:gd name="T81"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106">
                <a:moveTo>
                  <a:pt x="347" y="92"/>
                </a:moveTo>
                <a:lnTo>
                  <a:pt x="333" y="80"/>
                </a:lnTo>
                <a:lnTo>
                  <a:pt x="313" y="68"/>
                </a:lnTo>
                <a:lnTo>
                  <a:pt x="289" y="51"/>
                </a:lnTo>
                <a:lnTo>
                  <a:pt x="264" y="37"/>
                </a:lnTo>
                <a:lnTo>
                  <a:pt x="236" y="22"/>
                </a:lnTo>
                <a:lnTo>
                  <a:pt x="210" y="11"/>
                </a:lnTo>
                <a:lnTo>
                  <a:pt x="185" y="3"/>
                </a:lnTo>
                <a:lnTo>
                  <a:pt x="163" y="0"/>
                </a:lnTo>
                <a:lnTo>
                  <a:pt x="142" y="1"/>
                </a:lnTo>
                <a:lnTo>
                  <a:pt x="122" y="8"/>
                </a:lnTo>
                <a:lnTo>
                  <a:pt x="103" y="16"/>
                </a:lnTo>
                <a:lnTo>
                  <a:pt x="83" y="29"/>
                </a:lnTo>
                <a:lnTo>
                  <a:pt x="64" y="42"/>
                </a:lnTo>
                <a:lnTo>
                  <a:pt x="44" y="58"/>
                </a:lnTo>
                <a:lnTo>
                  <a:pt x="22" y="74"/>
                </a:lnTo>
                <a:lnTo>
                  <a:pt x="0" y="92"/>
                </a:lnTo>
                <a:lnTo>
                  <a:pt x="2" y="95"/>
                </a:lnTo>
                <a:lnTo>
                  <a:pt x="8" y="98"/>
                </a:lnTo>
                <a:lnTo>
                  <a:pt x="20" y="97"/>
                </a:lnTo>
                <a:lnTo>
                  <a:pt x="38" y="84"/>
                </a:lnTo>
                <a:lnTo>
                  <a:pt x="50" y="72"/>
                </a:lnTo>
                <a:lnTo>
                  <a:pt x="64" y="63"/>
                </a:lnTo>
                <a:lnTo>
                  <a:pt x="78" y="53"/>
                </a:lnTo>
                <a:lnTo>
                  <a:pt x="94" y="43"/>
                </a:lnTo>
                <a:lnTo>
                  <a:pt x="111" y="37"/>
                </a:lnTo>
                <a:lnTo>
                  <a:pt x="128" y="32"/>
                </a:lnTo>
                <a:lnTo>
                  <a:pt x="144" y="29"/>
                </a:lnTo>
                <a:lnTo>
                  <a:pt x="160" y="27"/>
                </a:lnTo>
                <a:lnTo>
                  <a:pt x="177" y="29"/>
                </a:lnTo>
                <a:lnTo>
                  <a:pt x="197" y="34"/>
                </a:lnTo>
                <a:lnTo>
                  <a:pt x="222" y="42"/>
                </a:lnTo>
                <a:lnTo>
                  <a:pt x="246" y="51"/>
                </a:lnTo>
                <a:lnTo>
                  <a:pt x="271" y="61"/>
                </a:lnTo>
                <a:lnTo>
                  <a:pt x="293" y="72"/>
                </a:lnTo>
                <a:lnTo>
                  <a:pt x="311" y="84"/>
                </a:lnTo>
                <a:lnTo>
                  <a:pt x="325" y="95"/>
                </a:lnTo>
                <a:lnTo>
                  <a:pt x="341" y="106"/>
                </a:lnTo>
                <a:lnTo>
                  <a:pt x="347" y="103"/>
                </a:lnTo>
                <a:lnTo>
                  <a:pt x="347" y="97"/>
                </a:lnTo>
                <a:lnTo>
                  <a:pt x="347" y="9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6" name="Freeform 64"/>
          <p:cNvSpPr>
            <a:spLocks/>
          </p:cNvSpPr>
          <p:nvPr/>
        </p:nvSpPr>
        <p:spPr bwMode="auto">
          <a:xfrm>
            <a:off x="4465638" y="6554788"/>
            <a:ext cx="296862" cy="165100"/>
          </a:xfrm>
          <a:custGeom>
            <a:avLst/>
            <a:gdLst>
              <a:gd name="T0" fmla="*/ 0 w 187"/>
              <a:gd name="T1" fmla="*/ 13 h 104"/>
              <a:gd name="T2" fmla="*/ 0 w 187"/>
              <a:gd name="T3" fmla="*/ 13 h 104"/>
              <a:gd name="T4" fmla="*/ 22 w 187"/>
              <a:gd name="T5" fmla="*/ 15 h 104"/>
              <a:gd name="T6" fmla="*/ 45 w 187"/>
              <a:gd name="T7" fmla="*/ 23 h 104"/>
              <a:gd name="T8" fmla="*/ 72 w 187"/>
              <a:gd name="T9" fmla="*/ 34 h 104"/>
              <a:gd name="T10" fmla="*/ 100 w 187"/>
              <a:gd name="T11" fmla="*/ 49 h 104"/>
              <a:gd name="T12" fmla="*/ 123 w 187"/>
              <a:gd name="T13" fmla="*/ 63 h 104"/>
              <a:gd name="T14" fmla="*/ 147 w 187"/>
              <a:gd name="T15" fmla="*/ 79 h 104"/>
              <a:gd name="T16" fmla="*/ 167 w 187"/>
              <a:gd name="T17" fmla="*/ 92 h 104"/>
              <a:gd name="T18" fmla="*/ 181 w 187"/>
              <a:gd name="T19" fmla="*/ 104 h 104"/>
              <a:gd name="T20" fmla="*/ 187 w 187"/>
              <a:gd name="T21" fmla="*/ 94 h 104"/>
              <a:gd name="T22" fmla="*/ 173 w 187"/>
              <a:gd name="T23" fmla="*/ 83 h 104"/>
              <a:gd name="T24" fmla="*/ 153 w 187"/>
              <a:gd name="T25" fmla="*/ 70 h 104"/>
              <a:gd name="T26" fmla="*/ 130 w 187"/>
              <a:gd name="T27" fmla="*/ 54 h 104"/>
              <a:gd name="T28" fmla="*/ 103 w 187"/>
              <a:gd name="T29" fmla="*/ 39 h 104"/>
              <a:gd name="T30" fmla="*/ 75 w 187"/>
              <a:gd name="T31" fmla="*/ 24 h 104"/>
              <a:gd name="T32" fmla="*/ 48 w 187"/>
              <a:gd name="T33" fmla="*/ 13 h 104"/>
              <a:gd name="T34" fmla="*/ 22 w 187"/>
              <a:gd name="T35" fmla="*/ 5 h 104"/>
              <a:gd name="T36" fmla="*/ 0 w 187"/>
              <a:gd name="T37" fmla="*/ 0 h 104"/>
              <a:gd name="T38" fmla="*/ 0 w 187"/>
              <a:gd name="T39" fmla="*/ 0 h 104"/>
              <a:gd name="T40" fmla="*/ 0 w 187"/>
              <a:gd name="T41"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04">
                <a:moveTo>
                  <a:pt x="0" y="13"/>
                </a:moveTo>
                <a:lnTo>
                  <a:pt x="0" y="13"/>
                </a:lnTo>
                <a:lnTo>
                  <a:pt x="22" y="15"/>
                </a:lnTo>
                <a:lnTo>
                  <a:pt x="45" y="23"/>
                </a:lnTo>
                <a:lnTo>
                  <a:pt x="72" y="34"/>
                </a:lnTo>
                <a:lnTo>
                  <a:pt x="100" y="49"/>
                </a:lnTo>
                <a:lnTo>
                  <a:pt x="123" y="63"/>
                </a:lnTo>
                <a:lnTo>
                  <a:pt x="147" y="79"/>
                </a:lnTo>
                <a:lnTo>
                  <a:pt x="167" y="92"/>
                </a:lnTo>
                <a:lnTo>
                  <a:pt x="181" y="104"/>
                </a:lnTo>
                <a:lnTo>
                  <a:pt x="187" y="94"/>
                </a:lnTo>
                <a:lnTo>
                  <a:pt x="173" y="83"/>
                </a:lnTo>
                <a:lnTo>
                  <a:pt x="153" y="70"/>
                </a:lnTo>
                <a:lnTo>
                  <a:pt x="130" y="54"/>
                </a:lnTo>
                <a:lnTo>
                  <a:pt x="103" y="39"/>
                </a:lnTo>
                <a:lnTo>
                  <a:pt x="75" y="24"/>
                </a:lnTo>
                <a:lnTo>
                  <a:pt x="48" y="13"/>
                </a:lnTo>
                <a:lnTo>
                  <a:pt x="22" y="5"/>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7" name="Freeform 65"/>
          <p:cNvSpPr>
            <a:spLocks/>
          </p:cNvSpPr>
          <p:nvPr/>
        </p:nvSpPr>
        <p:spPr bwMode="auto">
          <a:xfrm>
            <a:off x="4198938" y="6554788"/>
            <a:ext cx="266700" cy="165100"/>
          </a:xfrm>
          <a:custGeom>
            <a:avLst/>
            <a:gdLst>
              <a:gd name="T0" fmla="*/ 10 w 168"/>
              <a:gd name="T1" fmla="*/ 97 h 104"/>
              <a:gd name="T2" fmla="*/ 8 w 168"/>
              <a:gd name="T3" fmla="*/ 104 h 104"/>
              <a:gd name="T4" fmla="*/ 30 w 168"/>
              <a:gd name="T5" fmla="*/ 86 h 104"/>
              <a:gd name="T6" fmla="*/ 52 w 168"/>
              <a:gd name="T7" fmla="*/ 70 h 104"/>
              <a:gd name="T8" fmla="*/ 72 w 168"/>
              <a:gd name="T9" fmla="*/ 54 h 104"/>
              <a:gd name="T10" fmla="*/ 91 w 168"/>
              <a:gd name="T11" fmla="*/ 41 h 104"/>
              <a:gd name="T12" fmla="*/ 110 w 168"/>
              <a:gd name="T13" fmla="*/ 28 h 104"/>
              <a:gd name="T14" fmla="*/ 129 w 168"/>
              <a:gd name="T15" fmla="*/ 20 h 104"/>
              <a:gd name="T16" fmla="*/ 147 w 168"/>
              <a:gd name="T17" fmla="*/ 13 h 104"/>
              <a:gd name="T18" fmla="*/ 168 w 168"/>
              <a:gd name="T19" fmla="*/ 13 h 104"/>
              <a:gd name="T20" fmla="*/ 168 w 168"/>
              <a:gd name="T21" fmla="*/ 0 h 104"/>
              <a:gd name="T22" fmla="*/ 147 w 168"/>
              <a:gd name="T23" fmla="*/ 3 h 104"/>
              <a:gd name="T24" fmla="*/ 126 w 168"/>
              <a:gd name="T25" fmla="*/ 10 h 104"/>
              <a:gd name="T26" fmla="*/ 107 w 168"/>
              <a:gd name="T27" fmla="*/ 18 h 104"/>
              <a:gd name="T28" fmla="*/ 85 w 168"/>
              <a:gd name="T29" fmla="*/ 31 h 104"/>
              <a:gd name="T30" fmla="*/ 66 w 168"/>
              <a:gd name="T31" fmla="*/ 44 h 104"/>
              <a:gd name="T32" fmla="*/ 46 w 168"/>
              <a:gd name="T33" fmla="*/ 60 h 104"/>
              <a:gd name="T34" fmla="*/ 24 w 168"/>
              <a:gd name="T35" fmla="*/ 76 h 104"/>
              <a:gd name="T36" fmla="*/ 2 w 168"/>
              <a:gd name="T37" fmla="*/ 94 h 104"/>
              <a:gd name="T38" fmla="*/ 0 w 168"/>
              <a:gd name="T39" fmla="*/ 100 h 104"/>
              <a:gd name="T40" fmla="*/ 10 w 168"/>
              <a:gd name="T41" fmla="*/ 9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04">
                <a:moveTo>
                  <a:pt x="10" y="97"/>
                </a:moveTo>
                <a:lnTo>
                  <a:pt x="8" y="104"/>
                </a:lnTo>
                <a:lnTo>
                  <a:pt x="30" y="86"/>
                </a:lnTo>
                <a:lnTo>
                  <a:pt x="52" y="70"/>
                </a:lnTo>
                <a:lnTo>
                  <a:pt x="72" y="54"/>
                </a:lnTo>
                <a:lnTo>
                  <a:pt x="91" y="41"/>
                </a:lnTo>
                <a:lnTo>
                  <a:pt x="110" y="28"/>
                </a:lnTo>
                <a:lnTo>
                  <a:pt x="129" y="20"/>
                </a:lnTo>
                <a:lnTo>
                  <a:pt x="147" y="13"/>
                </a:lnTo>
                <a:lnTo>
                  <a:pt x="168" y="13"/>
                </a:lnTo>
                <a:lnTo>
                  <a:pt x="168" y="0"/>
                </a:lnTo>
                <a:lnTo>
                  <a:pt x="147" y="3"/>
                </a:lnTo>
                <a:lnTo>
                  <a:pt x="126" y="10"/>
                </a:lnTo>
                <a:lnTo>
                  <a:pt x="107" y="18"/>
                </a:lnTo>
                <a:lnTo>
                  <a:pt x="85" y="31"/>
                </a:lnTo>
                <a:lnTo>
                  <a:pt x="66" y="44"/>
                </a:lnTo>
                <a:lnTo>
                  <a:pt x="46" y="60"/>
                </a:lnTo>
                <a:lnTo>
                  <a:pt x="24" y="76"/>
                </a:lnTo>
                <a:lnTo>
                  <a:pt x="2" y="94"/>
                </a:lnTo>
                <a:lnTo>
                  <a:pt x="0" y="100"/>
                </a:lnTo>
                <a:lnTo>
                  <a:pt x="1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8" name="Freeform 66"/>
          <p:cNvSpPr>
            <a:spLocks/>
          </p:cNvSpPr>
          <p:nvPr/>
        </p:nvSpPr>
        <p:spPr bwMode="auto">
          <a:xfrm>
            <a:off x="4198938" y="6692900"/>
            <a:ext cx="73025" cy="36513"/>
          </a:xfrm>
          <a:custGeom>
            <a:avLst/>
            <a:gdLst>
              <a:gd name="T0" fmla="*/ 40 w 46"/>
              <a:gd name="T1" fmla="*/ 0 h 23"/>
              <a:gd name="T2" fmla="*/ 40 w 46"/>
              <a:gd name="T3" fmla="*/ 0 h 23"/>
              <a:gd name="T4" fmla="*/ 24 w 46"/>
              <a:gd name="T5" fmla="*/ 12 h 23"/>
              <a:gd name="T6" fmla="*/ 13 w 46"/>
              <a:gd name="T7" fmla="*/ 13 h 23"/>
              <a:gd name="T8" fmla="*/ 10 w 46"/>
              <a:gd name="T9" fmla="*/ 10 h 23"/>
              <a:gd name="T10" fmla="*/ 10 w 46"/>
              <a:gd name="T11" fmla="*/ 10 h 23"/>
              <a:gd name="T12" fmla="*/ 0 w 46"/>
              <a:gd name="T13" fmla="*/ 13 h 23"/>
              <a:gd name="T14" fmla="*/ 4 w 46"/>
              <a:gd name="T15" fmla="*/ 20 h 23"/>
              <a:gd name="T16" fmla="*/ 13 w 46"/>
              <a:gd name="T17" fmla="*/ 23 h 23"/>
              <a:gd name="T18" fmla="*/ 27 w 46"/>
              <a:gd name="T19" fmla="*/ 22 h 23"/>
              <a:gd name="T20" fmla="*/ 46 w 46"/>
              <a:gd name="T21" fmla="*/ 7 h 23"/>
              <a:gd name="T22" fmla="*/ 46 w 46"/>
              <a:gd name="T23" fmla="*/ 7 h 23"/>
              <a:gd name="T24" fmla="*/ 40 w 4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3">
                <a:moveTo>
                  <a:pt x="40" y="0"/>
                </a:moveTo>
                <a:lnTo>
                  <a:pt x="40" y="0"/>
                </a:lnTo>
                <a:lnTo>
                  <a:pt x="24" y="12"/>
                </a:lnTo>
                <a:lnTo>
                  <a:pt x="13" y="13"/>
                </a:lnTo>
                <a:lnTo>
                  <a:pt x="10" y="10"/>
                </a:lnTo>
                <a:lnTo>
                  <a:pt x="10" y="10"/>
                </a:lnTo>
                <a:lnTo>
                  <a:pt x="0" y="13"/>
                </a:lnTo>
                <a:lnTo>
                  <a:pt x="4" y="20"/>
                </a:lnTo>
                <a:lnTo>
                  <a:pt x="13" y="23"/>
                </a:lnTo>
                <a:lnTo>
                  <a:pt x="27" y="22"/>
                </a:lnTo>
                <a:lnTo>
                  <a:pt x="46" y="7"/>
                </a:lnTo>
                <a:lnTo>
                  <a:pt x="46" y="7"/>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699" name="Freeform 67"/>
          <p:cNvSpPr>
            <a:spLocks/>
          </p:cNvSpPr>
          <p:nvPr/>
        </p:nvSpPr>
        <p:spPr bwMode="auto">
          <a:xfrm>
            <a:off x="4262438" y="6599238"/>
            <a:ext cx="198437" cy="104775"/>
          </a:xfrm>
          <a:custGeom>
            <a:avLst/>
            <a:gdLst>
              <a:gd name="T0" fmla="*/ 125 w 125"/>
              <a:gd name="T1" fmla="*/ 0 h 66"/>
              <a:gd name="T2" fmla="*/ 125 w 125"/>
              <a:gd name="T3" fmla="*/ 0 h 66"/>
              <a:gd name="T4" fmla="*/ 109 w 125"/>
              <a:gd name="T5" fmla="*/ 3 h 66"/>
              <a:gd name="T6" fmla="*/ 93 w 125"/>
              <a:gd name="T7" fmla="*/ 6 h 66"/>
              <a:gd name="T8" fmla="*/ 75 w 125"/>
              <a:gd name="T9" fmla="*/ 11 h 66"/>
              <a:gd name="T10" fmla="*/ 57 w 125"/>
              <a:gd name="T11" fmla="*/ 17 h 66"/>
              <a:gd name="T12" fmla="*/ 40 w 125"/>
              <a:gd name="T13" fmla="*/ 27 h 66"/>
              <a:gd name="T14" fmla="*/ 26 w 125"/>
              <a:gd name="T15" fmla="*/ 37 h 66"/>
              <a:gd name="T16" fmla="*/ 12 w 125"/>
              <a:gd name="T17" fmla="*/ 47 h 66"/>
              <a:gd name="T18" fmla="*/ 0 w 125"/>
              <a:gd name="T19" fmla="*/ 59 h 66"/>
              <a:gd name="T20" fmla="*/ 6 w 125"/>
              <a:gd name="T21" fmla="*/ 66 h 66"/>
              <a:gd name="T22" fmla="*/ 18 w 125"/>
              <a:gd name="T23" fmla="*/ 56 h 66"/>
              <a:gd name="T24" fmla="*/ 32 w 125"/>
              <a:gd name="T25" fmla="*/ 47 h 66"/>
              <a:gd name="T26" fmla="*/ 46 w 125"/>
              <a:gd name="T27" fmla="*/ 37 h 66"/>
              <a:gd name="T28" fmla="*/ 61 w 125"/>
              <a:gd name="T29" fmla="*/ 27 h 66"/>
              <a:gd name="T30" fmla="*/ 78 w 125"/>
              <a:gd name="T31" fmla="*/ 21 h 66"/>
              <a:gd name="T32" fmla="*/ 93 w 125"/>
              <a:gd name="T33" fmla="*/ 16 h 66"/>
              <a:gd name="T34" fmla="*/ 109 w 125"/>
              <a:gd name="T35" fmla="*/ 13 h 66"/>
              <a:gd name="T36" fmla="*/ 125 w 125"/>
              <a:gd name="T37" fmla="*/ 13 h 66"/>
              <a:gd name="T38" fmla="*/ 125 w 125"/>
              <a:gd name="T39" fmla="*/ 13 h 66"/>
              <a:gd name="T40" fmla="*/ 125 w 125"/>
              <a:gd name="T4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66">
                <a:moveTo>
                  <a:pt x="125" y="0"/>
                </a:moveTo>
                <a:lnTo>
                  <a:pt x="125" y="0"/>
                </a:lnTo>
                <a:lnTo>
                  <a:pt x="109" y="3"/>
                </a:lnTo>
                <a:lnTo>
                  <a:pt x="93" y="6"/>
                </a:lnTo>
                <a:lnTo>
                  <a:pt x="75" y="11"/>
                </a:lnTo>
                <a:lnTo>
                  <a:pt x="57" y="17"/>
                </a:lnTo>
                <a:lnTo>
                  <a:pt x="40" y="27"/>
                </a:lnTo>
                <a:lnTo>
                  <a:pt x="26" y="37"/>
                </a:lnTo>
                <a:lnTo>
                  <a:pt x="12" y="47"/>
                </a:lnTo>
                <a:lnTo>
                  <a:pt x="0" y="59"/>
                </a:lnTo>
                <a:lnTo>
                  <a:pt x="6" y="66"/>
                </a:lnTo>
                <a:lnTo>
                  <a:pt x="18" y="56"/>
                </a:lnTo>
                <a:lnTo>
                  <a:pt x="32" y="47"/>
                </a:lnTo>
                <a:lnTo>
                  <a:pt x="46" y="37"/>
                </a:lnTo>
                <a:lnTo>
                  <a:pt x="61" y="27"/>
                </a:lnTo>
                <a:lnTo>
                  <a:pt x="78" y="21"/>
                </a:lnTo>
                <a:lnTo>
                  <a:pt x="93" y="16"/>
                </a:lnTo>
                <a:lnTo>
                  <a:pt x="109" y="13"/>
                </a:lnTo>
                <a:lnTo>
                  <a:pt x="125" y="13"/>
                </a:lnTo>
                <a:lnTo>
                  <a:pt x="125" y="13"/>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0" name="Freeform 68"/>
          <p:cNvSpPr>
            <a:spLocks/>
          </p:cNvSpPr>
          <p:nvPr/>
        </p:nvSpPr>
        <p:spPr bwMode="auto">
          <a:xfrm>
            <a:off x="4460875" y="6599238"/>
            <a:ext cx="268288" cy="122237"/>
          </a:xfrm>
          <a:custGeom>
            <a:avLst/>
            <a:gdLst>
              <a:gd name="T0" fmla="*/ 169 w 169"/>
              <a:gd name="T1" fmla="*/ 71 h 77"/>
              <a:gd name="T2" fmla="*/ 169 w 169"/>
              <a:gd name="T3" fmla="*/ 71 h 77"/>
              <a:gd name="T4" fmla="*/ 154 w 169"/>
              <a:gd name="T5" fmla="*/ 58 h 77"/>
              <a:gd name="T6" fmla="*/ 134 w 169"/>
              <a:gd name="T7" fmla="*/ 47 h 77"/>
              <a:gd name="T8" fmla="*/ 112 w 169"/>
              <a:gd name="T9" fmla="*/ 35 h 77"/>
              <a:gd name="T10" fmla="*/ 87 w 169"/>
              <a:gd name="T11" fmla="*/ 26 h 77"/>
              <a:gd name="T12" fmla="*/ 64 w 169"/>
              <a:gd name="T13" fmla="*/ 16 h 77"/>
              <a:gd name="T14" fmla="*/ 39 w 169"/>
              <a:gd name="T15" fmla="*/ 8 h 77"/>
              <a:gd name="T16" fmla="*/ 17 w 169"/>
              <a:gd name="T17" fmla="*/ 3 h 77"/>
              <a:gd name="T18" fmla="*/ 0 w 169"/>
              <a:gd name="T19" fmla="*/ 0 h 77"/>
              <a:gd name="T20" fmla="*/ 0 w 169"/>
              <a:gd name="T21" fmla="*/ 13 h 77"/>
              <a:gd name="T22" fmla="*/ 17 w 169"/>
              <a:gd name="T23" fmla="*/ 13 h 77"/>
              <a:gd name="T24" fmla="*/ 36 w 169"/>
              <a:gd name="T25" fmla="*/ 17 h 77"/>
              <a:gd name="T26" fmla="*/ 61 w 169"/>
              <a:gd name="T27" fmla="*/ 26 h 77"/>
              <a:gd name="T28" fmla="*/ 84 w 169"/>
              <a:gd name="T29" fmla="*/ 35 h 77"/>
              <a:gd name="T30" fmla="*/ 109 w 169"/>
              <a:gd name="T31" fmla="*/ 45 h 77"/>
              <a:gd name="T32" fmla="*/ 131 w 169"/>
              <a:gd name="T33" fmla="*/ 56 h 77"/>
              <a:gd name="T34" fmla="*/ 148 w 169"/>
              <a:gd name="T35" fmla="*/ 68 h 77"/>
              <a:gd name="T36" fmla="*/ 162 w 169"/>
              <a:gd name="T37" fmla="*/ 77 h 77"/>
              <a:gd name="T38" fmla="*/ 162 w 169"/>
              <a:gd name="T39" fmla="*/ 77 h 77"/>
              <a:gd name="T40" fmla="*/ 169 w 169"/>
              <a:gd name="T4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77">
                <a:moveTo>
                  <a:pt x="169" y="71"/>
                </a:moveTo>
                <a:lnTo>
                  <a:pt x="169" y="71"/>
                </a:lnTo>
                <a:lnTo>
                  <a:pt x="154" y="58"/>
                </a:lnTo>
                <a:lnTo>
                  <a:pt x="134" y="47"/>
                </a:lnTo>
                <a:lnTo>
                  <a:pt x="112" y="35"/>
                </a:lnTo>
                <a:lnTo>
                  <a:pt x="87" y="26"/>
                </a:lnTo>
                <a:lnTo>
                  <a:pt x="64" y="16"/>
                </a:lnTo>
                <a:lnTo>
                  <a:pt x="39" y="8"/>
                </a:lnTo>
                <a:lnTo>
                  <a:pt x="17" y="3"/>
                </a:lnTo>
                <a:lnTo>
                  <a:pt x="0" y="0"/>
                </a:lnTo>
                <a:lnTo>
                  <a:pt x="0" y="13"/>
                </a:lnTo>
                <a:lnTo>
                  <a:pt x="17" y="13"/>
                </a:lnTo>
                <a:lnTo>
                  <a:pt x="36" y="17"/>
                </a:lnTo>
                <a:lnTo>
                  <a:pt x="61" y="26"/>
                </a:lnTo>
                <a:lnTo>
                  <a:pt x="84" y="35"/>
                </a:lnTo>
                <a:lnTo>
                  <a:pt x="109" y="45"/>
                </a:lnTo>
                <a:lnTo>
                  <a:pt x="131" y="56"/>
                </a:lnTo>
                <a:lnTo>
                  <a:pt x="148" y="68"/>
                </a:lnTo>
                <a:lnTo>
                  <a:pt x="162" y="77"/>
                </a:lnTo>
                <a:lnTo>
                  <a:pt x="162" y="77"/>
                </a:lnTo>
                <a:lnTo>
                  <a:pt x="169"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1" name="Freeform 69"/>
          <p:cNvSpPr>
            <a:spLocks/>
          </p:cNvSpPr>
          <p:nvPr/>
        </p:nvSpPr>
        <p:spPr bwMode="auto">
          <a:xfrm>
            <a:off x="4718050" y="6704013"/>
            <a:ext cx="50800" cy="38100"/>
          </a:xfrm>
          <a:custGeom>
            <a:avLst/>
            <a:gdLst>
              <a:gd name="T0" fmla="*/ 22 w 32"/>
              <a:gd name="T1" fmla="*/ 10 h 24"/>
              <a:gd name="T2" fmla="*/ 21 w 32"/>
              <a:gd name="T3" fmla="*/ 5 h 24"/>
              <a:gd name="T4" fmla="*/ 19 w 32"/>
              <a:gd name="T5" fmla="*/ 10 h 24"/>
              <a:gd name="T6" fmla="*/ 21 w 32"/>
              <a:gd name="T7" fmla="*/ 13 h 24"/>
              <a:gd name="T8" fmla="*/ 21 w 32"/>
              <a:gd name="T9" fmla="*/ 15 h 24"/>
              <a:gd name="T10" fmla="*/ 7 w 32"/>
              <a:gd name="T11" fmla="*/ 5 h 24"/>
              <a:gd name="T12" fmla="*/ 0 w 32"/>
              <a:gd name="T13" fmla="*/ 11 h 24"/>
              <a:gd name="T14" fmla="*/ 17 w 32"/>
              <a:gd name="T15" fmla="*/ 24 h 24"/>
              <a:gd name="T16" fmla="*/ 30 w 32"/>
              <a:gd name="T17" fmla="*/ 19 h 24"/>
              <a:gd name="T18" fmla="*/ 32 w 32"/>
              <a:gd name="T19" fmla="*/ 10 h 24"/>
              <a:gd name="T20" fmla="*/ 30 w 32"/>
              <a:gd name="T21" fmla="*/ 5 h 24"/>
              <a:gd name="T22" fmla="*/ 28 w 32"/>
              <a:gd name="T23" fmla="*/ 0 h 24"/>
              <a:gd name="T24" fmla="*/ 30 w 32"/>
              <a:gd name="T25" fmla="*/ 5 h 24"/>
              <a:gd name="T26" fmla="*/ 30 w 32"/>
              <a:gd name="T27" fmla="*/ 2 h 24"/>
              <a:gd name="T28" fmla="*/ 28 w 32"/>
              <a:gd name="T29" fmla="*/ 0 h 24"/>
              <a:gd name="T30" fmla="*/ 22 w 32"/>
              <a:gd name="T3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4">
                <a:moveTo>
                  <a:pt x="22" y="10"/>
                </a:moveTo>
                <a:lnTo>
                  <a:pt x="21" y="5"/>
                </a:lnTo>
                <a:lnTo>
                  <a:pt x="19" y="10"/>
                </a:lnTo>
                <a:lnTo>
                  <a:pt x="21" y="13"/>
                </a:lnTo>
                <a:lnTo>
                  <a:pt x="21" y="15"/>
                </a:lnTo>
                <a:lnTo>
                  <a:pt x="7" y="5"/>
                </a:lnTo>
                <a:lnTo>
                  <a:pt x="0" y="11"/>
                </a:lnTo>
                <a:lnTo>
                  <a:pt x="17" y="24"/>
                </a:lnTo>
                <a:lnTo>
                  <a:pt x="30" y="19"/>
                </a:lnTo>
                <a:lnTo>
                  <a:pt x="32" y="10"/>
                </a:lnTo>
                <a:lnTo>
                  <a:pt x="30" y="5"/>
                </a:lnTo>
                <a:lnTo>
                  <a:pt x="28" y="0"/>
                </a:lnTo>
                <a:lnTo>
                  <a:pt x="30" y="5"/>
                </a:lnTo>
                <a:lnTo>
                  <a:pt x="30" y="2"/>
                </a:lnTo>
                <a:lnTo>
                  <a:pt x="28" y="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2" name="Freeform 70"/>
          <p:cNvSpPr>
            <a:spLocks/>
          </p:cNvSpPr>
          <p:nvPr/>
        </p:nvSpPr>
        <p:spPr bwMode="auto">
          <a:xfrm>
            <a:off x="4206875" y="6608763"/>
            <a:ext cx="550863" cy="158750"/>
          </a:xfrm>
          <a:custGeom>
            <a:avLst/>
            <a:gdLst>
              <a:gd name="T0" fmla="*/ 347 w 347"/>
              <a:gd name="T1" fmla="*/ 65 h 100"/>
              <a:gd name="T2" fmla="*/ 347 w 347"/>
              <a:gd name="T3" fmla="*/ 70 h 100"/>
              <a:gd name="T4" fmla="*/ 347 w 347"/>
              <a:gd name="T5" fmla="*/ 76 h 100"/>
              <a:gd name="T6" fmla="*/ 341 w 347"/>
              <a:gd name="T7" fmla="*/ 79 h 100"/>
              <a:gd name="T8" fmla="*/ 325 w 347"/>
              <a:gd name="T9" fmla="*/ 68 h 100"/>
              <a:gd name="T10" fmla="*/ 311 w 347"/>
              <a:gd name="T11" fmla="*/ 57 h 100"/>
              <a:gd name="T12" fmla="*/ 293 w 347"/>
              <a:gd name="T13" fmla="*/ 45 h 100"/>
              <a:gd name="T14" fmla="*/ 271 w 347"/>
              <a:gd name="T15" fmla="*/ 34 h 100"/>
              <a:gd name="T16" fmla="*/ 246 w 347"/>
              <a:gd name="T17" fmla="*/ 24 h 100"/>
              <a:gd name="T18" fmla="*/ 222 w 347"/>
              <a:gd name="T19" fmla="*/ 15 h 100"/>
              <a:gd name="T20" fmla="*/ 197 w 347"/>
              <a:gd name="T21" fmla="*/ 7 h 100"/>
              <a:gd name="T22" fmla="*/ 177 w 347"/>
              <a:gd name="T23" fmla="*/ 2 h 100"/>
              <a:gd name="T24" fmla="*/ 160 w 347"/>
              <a:gd name="T25" fmla="*/ 0 h 100"/>
              <a:gd name="T26" fmla="*/ 144 w 347"/>
              <a:gd name="T27" fmla="*/ 2 h 100"/>
              <a:gd name="T28" fmla="*/ 128 w 347"/>
              <a:gd name="T29" fmla="*/ 5 h 100"/>
              <a:gd name="T30" fmla="*/ 111 w 347"/>
              <a:gd name="T31" fmla="*/ 10 h 100"/>
              <a:gd name="T32" fmla="*/ 94 w 347"/>
              <a:gd name="T33" fmla="*/ 16 h 100"/>
              <a:gd name="T34" fmla="*/ 78 w 347"/>
              <a:gd name="T35" fmla="*/ 26 h 100"/>
              <a:gd name="T36" fmla="*/ 64 w 347"/>
              <a:gd name="T37" fmla="*/ 36 h 100"/>
              <a:gd name="T38" fmla="*/ 50 w 347"/>
              <a:gd name="T39" fmla="*/ 45 h 100"/>
              <a:gd name="T40" fmla="*/ 38 w 347"/>
              <a:gd name="T41" fmla="*/ 57 h 100"/>
              <a:gd name="T42" fmla="*/ 20 w 347"/>
              <a:gd name="T43" fmla="*/ 70 h 100"/>
              <a:gd name="T44" fmla="*/ 8 w 347"/>
              <a:gd name="T45" fmla="*/ 71 h 100"/>
              <a:gd name="T46" fmla="*/ 2 w 347"/>
              <a:gd name="T47" fmla="*/ 68 h 100"/>
              <a:gd name="T48" fmla="*/ 0 w 347"/>
              <a:gd name="T49" fmla="*/ 65 h 100"/>
              <a:gd name="T50" fmla="*/ 2 w 347"/>
              <a:gd name="T51" fmla="*/ 75 h 100"/>
              <a:gd name="T52" fmla="*/ 14 w 347"/>
              <a:gd name="T53" fmla="*/ 81 h 100"/>
              <a:gd name="T54" fmla="*/ 35 w 347"/>
              <a:gd name="T55" fmla="*/ 87 h 100"/>
              <a:gd name="T56" fmla="*/ 61 w 347"/>
              <a:gd name="T57" fmla="*/ 92 h 100"/>
              <a:gd name="T58" fmla="*/ 89 w 347"/>
              <a:gd name="T59" fmla="*/ 96 h 100"/>
              <a:gd name="T60" fmla="*/ 117 w 347"/>
              <a:gd name="T61" fmla="*/ 99 h 100"/>
              <a:gd name="T62" fmla="*/ 144 w 347"/>
              <a:gd name="T63" fmla="*/ 100 h 100"/>
              <a:gd name="T64" fmla="*/ 166 w 347"/>
              <a:gd name="T65" fmla="*/ 100 h 100"/>
              <a:gd name="T66" fmla="*/ 189 w 347"/>
              <a:gd name="T67" fmla="*/ 100 h 100"/>
              <a:gd name="T68" fmla="*/ 217 w 347"/>
              <a:gd name="T69" fmla="*/ 100 h 100"/>
              <a:gd name="T70" fmla="*/ 250 w 347"/>
              <a:gd name="T71" fmla="*/ 99 h 100"/>
              <a:gd name="T72" fmla="*/ 282 w 347"/>
              <a:gd name="T73" fmla="*/ 97 h 100"/>
              <a:gd name="T74" fmla="*/ 311 w 347"/>
              <a:gd name="T75" fmla="*/ 92 h 100"/>
              <a:gd name="T76" fmla="*/ 333 w 347"/>
              <a:gd name="T77" fmla="*/ 86 h 100"/>
              <a:gd name="T78" fmla="*/ 346 w 347"/>
              <a:gd name="T79" fmla="*/ 78 h 100"/>
              <a:gd name="T80" fmla="*/ 347 w 347"/>
              <a:gd name="T8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100">
                <a:moveTo>
                  <a:pt x="347" y="65"/>
                </a:moveTo>
                <a:lnTo>
                  <a:pt x="347" y="70"/>
                </a:lnTo>
                <a:lnTo>
                  <a:pt x="347" y="76"/>
                </a:lnTo>
                <a:lnTo>
                  <a:pt x="341" y="79"/>
                </a:lnTo>
                <a:lnTo>
                  <a:pt x="325" y="68"/>
                </a:lnTo>
                <a:lnTo>
                  <a:pt x="311" y="57"/>
                </a:lnTo>
                <a:lnTo>
                  <a:pt x="293" y="45"/>
                </a:lnTo>
                <a:lnTo>
                  <a:pt x="271" y="34"/>
                </a:lnTo>
                <a:lnTo>
                  <a:pt x="246" y="24"/>
                </a:lnTo>
                <a:lnTo>
                  <a:pt x="222" y="15"/>
                </a:lnTo>
                <a:lnTo>
                  <a:pt x="197" y="7"/>
                </a:lnTo>
                <a:lnTo>
                  <a:pt x="177" y="2"/>
                </a:lnTo>
                <a:lnTo>
                  <a:pt x="160" y="0"/>
                </a:lnTo>
                <a:lnTo>
                  <a:pt x="144" y="2"/>
                </a:lnTo>
                <a:lnTo>
                  <a:pt x="128" y="5"/>
                </a:lnTo>
                <a:lnTo>
                  <a:pt x="111" y="10"/>
                </a:lnTo>
                <a:lnTo>
                  <a:pt x="94" y="16"/>
                </a:lnTo>
                <a:lnTo>
                  <a:pt x="78" y="26"/>
                </a:lnTo>
                <a:lnTo>
                  <a:pt x="64" y="36"/>
                </a:lnTo>
                <a:lnTo>
                  <a:pt x="50" y="45"/>
                </a:lnTo>
                <a:lnTo>
                  <a:pt x="38" y="57"/>
                </a:lnTo>
                <a:lnTo>
                  <a:pt x="20" y="70"/>
                </a:lnTo>
                <a:lnTo>
                  <a:pt x="8" y="71"/>
                </a:lnTo>
                <a:lnTo>
                  <a:pt x="2" y="68"/>
                </a:lnTo>
                <a:lnTo>
                  <a:pt x="0" y="65"/>
                </a:lnTo>
                <a:lnTo>
                  <a:pt x="2" y="75"/>
                </a:lnTo>
                <a:lnTo>
                  <a:pt x="14" y="81"/>
                </a:lnTo>
                <a:lnTo>
                  <a:pt x="35" y="87"/>
                </a:lnTo>
                <a:lnTo>
                  <a:pt x="61" y="92"/>
                </a:lnTo>
                <a:lnTo>
                  <a:pt x="89" y="96"/>
                </a:lnTo>
                <a:lnTo>
                  <a:pt x="117" y="99"/>
                </a:lnTo>
                <a:lnTo>
                  <a:pt x="144" y="100"/>
                </a:lnTo>
                <a:lnTo>
                  <a:pt x="166" y="100"/>
                </a:lnTo>
                <a:lnTo>
                  <a:pt x="189" y="100"/>
                </a:lnTo>
                <a:lnTo>
                  <a:pt x="217" y="100"/>
                </a:lnTo>
                <a:lnTo>
                  <a:pt x="250" y="99"/>
                </a:lnTo>
                <a:lnTo>
                  <a:pt x="282" y="97"/>
                </a:lnTo>
                <a:lnTo>
                  <a:pt x="311" y="92"/>
                </a:lnTo>
                <a:lnTo>
                  <a:pt x="333" y="86"/>
                </a:lnTo>
                <a:lnTo>
                  <a:pt x="346" y="78"/>
                </a:lnTo>
                <a:lnTo>
                  <a:pt x="34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3" name="Freeform 71"/>
          <p:cNvSpPr>
            <a:spLocks/>
          </p:cNvSpPr>
          <p:nvPr/>
        </p:nvSpPr>
        <p:spPr bwMode="auto">
          <a:xfrm>
            <a:off x="4413250" y="6707188"/>
            <a:ext cx="106363" cy="42862"/>
          </a:xfrm>
          <a:custGeom>
            <a:avLst/>
            <a:gdLst>
              <a:gd name="T0" fmla="*/ 6 w 67"/>
              <a:gd name="T1" fmla="*/ 0 h 27"/>
              <a:gd name="T2" fmla="*/ 12 w 67"/>
              <a:gd name="T3" fmla="*/ 3 h 27"/>
              <a:gd name="T4" fmla="*/ 19 w 67"/>
              <a:gd name="T5" fmla="*/ 6 h 27"/>
              <a:gd name="T6" fmla="*/ 27 w 67"/>
              <a:gd name="T7" fmla="*/ 8 h 27"/>
              <a:gd name="T8" fmla="*/ 34 w 67"/>
              <a:gd name="T9" fmla="*/ 9 h 27"/>
              <a:gd name="T10" fmla="*/ 41 w 67"/>
              <a:gd name="T11" fmla="*/ 9 h 27"/>
              <a:gd name="T12" fmla="*/ 48 w 67"/>
              <a:gd name="T13" fmla="*/ 9 h 27"/>
              <a:gd name="T14" fmla="*/ 55 w 67"/>
              <a:gd name="T15" fmla="*/ 8 h 27"/>
              <a:gd name="T16" fmla="*/ 61 w 67"/>
              <a:gd name="T17" fmla="*/ 6 h 27"/>
              <a:gd name="T18" fmla="*/ 67 w 67"/>
              <a:gd name="T19" fmla="*/ 6 h 27"/>
              <a:gd name="T20" fmla="*/ 66 w 67"/>
              <a:gd name="T21" fmla="*/ 14 h 27"/>
              <a:gd name="T22" fmla="*/ 56 w 67"/>
              <a:gd name="T23" fmla="*/ 22 h 27"/>
              <a:gd name="T24" fmla="*/ 41 w 67"/>
              <a:gd name="T25" fmla="*/ 27 h 27"/>
              <a:gd name="T26" fmla="*/ 31 w 67"/>
              <a:gd name="T27" fmla="*/ 25 h 27"/>
              <a:gd name="T28" fmla="*/ 22 w 67"/>
              <a:gd name="T29" fmla="*/ 24 h 27"/>
              <a:gd name="T30" fmla="*/ 14 w 67"/>
              <a:gd name="T31" fmla="*/ 21 h 27"/>
              <a:gd name="T32" fmla="*/ 8 w 67"/>
              <a:gd name="T33" fmla="*/ 16 h 27"/>
              <a:gd name="T34" fmla="*/ 1 w 67"/>
              <a:gd name="T35" fmla="*/ 13 h 27"/>
              <a:gd name="T36" fmla="*/ 0 w 67"/>
              <a:gd name="T37" fmla="*/ 8 h 27"/>
              <a:gd name="T38" fmla="*/ 1 w 67"/>
              <a:gd name="T39" fmla="*/ 3 h 27"/>
              <a:gd name="T40" fmla="*/ 6 w 6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7">
                <a:moveTo>
                  <a:pt x="6" y="0"/>
                </a:moveTo>
                <a:lnTo>
                  <a:pt x="12" y="3"/>
                </a:lnTo>
                <a:lnTo>
                  <a:pt x="19" y="6"/>
                </a:lnTo>
                <a:lnTo>
                  <a:pt x="27" y="8"/>
                </a:lnTo>
                <a:lnTo>
                  <a:pt x="34" y="9"/>
                </a:lnTo>
                <a:lnTo>
                  <a:pt x="41" y="9"/>
                </a:lnTo>
                <a:lnTo>
                  <a:pt x="48" y="9"/>
                </a:lnTo>
                <a:lnTo>
                  <a:pt x="55" y="8"/>
                </a:lnTo>
                <a:lnTo>
                  <a:pt x="61" y="6"/>
                </a:lnTo>
                <a:lnTo>
                  <a:pt x="67" y="6"/>
                </a:lnTo>
                <a:lnTo>
                  <a:pt x="66" y="14"/>
                </a:lnTo>
                <a:lnTo>
                  <a:pt x="56" y="22"/>
                </a:lnTo>
                <a:lnTo>
                  <a:pt x="41" y="27"/>
                </a:lnTo>
                <a:lnTo>
                  <a:pt x="31" y="25"/>
                </a:lnTo>
                <a:lnTo>
                  <a:pt x="22" y="24"/>
                </a:lnTo>
                <a:lnTo>
                  <a:pt x="14" y="21"/>
                </a:lnTo>
                <a:lnTo>
                  <a:pt x="8" y="16"/>
                </a:lnTo>
                <a:lnTo>
                  <a:pt x="1" y="13"/>
                </a:lnTo>
                <a:lnTo>
                  <a:pt x="0" y="8"/>
                </a:lnTo>
                <a:lnTo>
                  <a:pt x="1" y="3"/>
                </a:lnTo>
                <a:lnTo>
                  <a:pt x="6"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4" name="Freeform 72"/>
          <p:cNvSpPr>
            <a:spLocks/>
          </p:cNvSpPr>
          <p:nvPr/>
        </p:nvSpPr>
        <p:spPr bwMode="auto">
          <a:xfrm>
            <a:off x="4430713" y="2162175"/>
            <a:ext cx="115887" cy="115888"/>
          </a:xfrm>
          <a:custGeom>
            <a:avLst/>
            <a:gdLst>
              <a:gd name="T0" fmla="*/ 73 w 73"/>
              <a:gd name="T1" fmla="*/ 27 h 73"/>
              <a:gd name="T2" fmla="*/ 73 w 73"/>
              <a:gd name="T3" fmla="*/ 21 h 73"/>
              <a:gd name="T4" fmla="*/ 72 w 73"/>
              <a:gd name="T5" fmla="*/ 16 h 73"/>
              <a:gd name="T6" fmla="*/ 67 w 73"/>
              <a:gd name="T7" fmla="*/ 10 h 73"/>
              <a:gd name="T8" fmla="*/ 61 w 73"/>
              <a:gd name="T9" fmla="*/ 5 h 73"/>
              <a:gd name="T10" fmla="*/ 53 w 73"/>
              <a:gd name="T11" fmla="*/ 1 h 73"/>
              <a:gd name="T12" fmla="*/ 44 w 73"/>
              <a:gd name="T13" fmla="*/ 0 h 73"/>
              <a:gd name="T14" fmla="*/ 34 w 73"/>
              <a:gd name="T15" fmla="*/ 0 h 73"/>
              <a:gd name="T16" fmla="*/ 23 w 73"/>
              <a:gd name="T17" fmla="*/ 3 h 73"/>
              <a:gd name="T18" fmla="*/ 14 w 73"/>
              <a:gd name="T19" fmla="*/ 10 h 73"/>
              <a:gd name="T20" fmla="*/ 6 w 73"/>
              <a:gd name="T21" fmla="*/ 19 h 73"/>
              <a:gd name="T22" fmla="*/ 1 w 73"/>
              <a:gd name="T23" fmla="*/ 31 h 73"/>
              <a:gd name="T24" fmla="*/ 0 w 73"/>
              <a:gd name="T25" fmla="*/ 42 h 73"/>
              <a:gd name="T26" fmla="*/ 1 w 73"/>
              <a:gd name="T27" fmla="*/ 53 h 73"/>
              <a:gd name="T28" fmla="*/ 8 w 73"/>
              <a:gd name="T29" fmla="*/ 63 h 73"/>
              <a:gd name="T30" fmla="*/ 17 w 73"/>
              <a:gd name="T31" fmla="*/ 69 h 73"/>
              <a:gd name="T32" fmla="*/ 33 w 73"/>
              <a:gd name="T33" fmla="*/ 73 h 73"/>
              <a:gd name="T34" fmla="*/ 53 w 73"/>
              <a:gd name="T35" fmla="*/ 69 h 73"/>
              <a:gd name="T36" fmla="*/ 53 w 73"/>
              <a:gd name="T37" fmla="*/ 60 h 73"/>
              <a:gd name="T38" fmla="*/ 44 w 73"/>
              <a:gd name="T39" fmla="*/ 50 h 73"/>
              <a:gd name="T40" fmla="*/ 39 w 73"/>
              <a:gd name="T41" fmla="*/ 45 h 73"/>
              <a:gd name="T42" fmla="*/ 37 w 73"/>
              <a:gd name="T43" fmla="*/ 40 h 73"/>
              <a:gd name="T44" fmla="*/ 36 w 73"/>
              <a:gd name="T45" fmla="*/ 31 h 73"/>
              <a:gd name="T46" fmla="*/ 39 w 73"/>
              <a:gd name="T47" fmla="*/ 24 h 73"/>
              <a:gd name="T48" fmla="*/ 51 w 73"/>
              <a:gd name="T49" fmla="*/ 26 h 73"/>
              <a:gd name="T50" fmla="*/ 66 w 73"/>
              <a:gd name="T51" fmla="*/ 32 h 73"/>
              <a:gd name="T52" fmla="*/ 72 w 73"/>
              <a:gd name="T53" fmla="*/ 31 h 73"/>
              <a:gd name="T54" fmla="*/ 73 w 73"/>
              <a:gd name="T55" fmla="*/ 29 h 73"/>
              <a:gd name="T56" fmla="*/ 73 w 73"/>
              <a:gd name="T57"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73">
                <a:moveTo>
                  <a:pt x="73" y="27"/>
                </a:moveTo>
                <a:lnTo>
                  <a:pt x="73" y="21"/>
                </a:lnTo>
                <a:lnTo>
                  <a:pt x="72" y="16"/>
                </a:lnTo>
                <a:lnTo>
                  <a:pt x="67" y="10"/>
                </a:lnTo>
                <a:lnTo>
                  <a:pt x="61" y="5"/>
                </a:lnTo>
                <a:lnTo>
                  <a:pt x="53" y="1"/>
                </a:lnTo>
                <a:lnTo>
                  <a:pt x="44" y="0"/>
                </a:lnTo>
                <a:lnTo>
                  <a:pt x="34" y="0"/>
                </a:lnTo>
                <a:lnTo>
                  <a:pt x="23" y="3"/>
                </a:lnTo>
                <a:lnTo>
                  <a:pt x="14" y="10"/>
                </a:lnTo>
                <a:lnTo>
                  <a:pt x="6" y="19"/>
                </a:lnTo>
                <a:lnTo>
                  <a:pt x="1" y="31"/>
                </a:lnTo>
                <a:lnTo>
                  <a:pt x="0" y="42"/>
                </a:lnTo>
                <a:lnTo>
                  <a:pt x="1" y="53"/>
                </a:lnTo>
                <a:lnTo>
                  <a:pt x="8" y="63"/>
                </a:lnTo>
                <a:lnTo>
                  <a:pt x="17" y="69"/>
                </a:lnTo>
                <a:lnTo>
                  <a:pt x="33" y="73"/>
                </a:lnTo>
                <a:lnTo>
                  <a:pt x="53" y="69"/>
                </a:lnTo>
                <a:lnTo>
                  <a:pt x="53" y="60"/>
                </a:lnTo>
                <a:lnTo>
                  <a:pt x="44" y="50"/>
                </a:lnTo>
                <a:lnTo>
                  <a:pt x="39" y="45"/>
                </a:lnTo>
                <a:lnTo>
                  <a:pt x="37" y="40"/>
                </a:lnTo>
                <a:lnTo>
                  <a:pt x="36" y="31"/>
                </a:lnTo>
                <a:lnTo>
                  <a:pt x="39" y="24"/>
                </a:lnTo>
                <a:lnTo>
                  <a:pt x="51" y="26"/>
                </a:lnTo>
                <a:lnTo>
                  <a:pt x="66" y="32"/>
                </a:lnTo>
                <a:lnTo>
                  <a:pt x="72" y="31"/>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5" name="Freeform 73"/>
          <p:cNvSpPr>
            <a:spLocks/>
          </p:cNvSpPr>
          <p:nvPr/>
        </p:nvSpPr>
        <p:spPr bwMode="auto">
          <a:xfrm>
            <a:off x="4048125" y="3268663"/>
            <a:ext cx="180975" cy="187325"/>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9 w 114"/>
              <a:gd name="T55" fmla="*/ 90 h 118"/>
              <a:gd name="T56" fmla="*/ 17 w 114"/>
              <a:gd name="T57" fmla="*/ 100 h 118"/>
              <a:gd name="T58" fmla="*/ 25 w 114"/>
              <a:gd name="T59" fmla="*/ 108 h 118"/>
              <a:gd name="T60" fmla="*/ 34 w 114"/>
              <a:gd name="T61" fmla="*/ 113 h 118"/>
              <a:gd name="T62" fmla="*/ 45 w 114"/>
              <a:gd name="T63" fmla="*/ 116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5"/>
                </a:lnTo>
                <a:lnTo>
                  <a:pt x="2" y="47"/>
                </a:lnTo>
                <a:lnTo>
                  <a:pt x="0" y="58"/>
                </a:lnTo>
                <a:lnTo>
                  <a:pt x="2" y="69"/>
                </a:lnTo>
                <a:lnTo>
                  <a:pt x="5" y="81"/>
                </a:lnTo>
                <a:lnTo>
                  <a:pt x="9" y="90"/>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6" name="Freeform 74"/>
          <p:cNvSpPr>
            <a:spLocks/>
          </p:cNvSpPr>
          <p:nvPr/>
        </p:nvSpPr>
        <p:spPr bwMode="auto">
          <a:xfrm>
            <a:off x="4718050" y="3268663"/>
            <a:ext cx="180975" cy="187325"/>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10 w 114"/>
              <a:gd name="T55" fmla="*/ 90 h 118"/>
              <a:gd name="T56" fmla="*/ 17 w 114"/>
              <a:gd name="T57" fmla="*/ 100 h 118"/>
              <a:gd name="T58" fmla="*/ 25 w 114"/>
              <a:gd name="T59" fmla="*/ 108 h 118"/>
              <a:gd name="T60" fmla="*/ 35 w 114"/>
              <a:gd name="T61" fmla="*/ 113 h 118"/>
              <a:gd name="T62" fmla="*/ 46 w 114"/>
              <a:gd name="T63" fmla="*/ 116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5"/>
                </a:lnTo>
                <a:lnTo>
                  <a:pt x="2" y="47"/>
                </a:lnTo>
                <a:lnTo>
                  <a:pt x="0" y="58"/>
                </a:lnTo>
                <a:lnTo>
                  <a:pt x="2" y="69"/>
                </a:lnTo>
                <a:lnTo>
                  <a:pt x="5" y="81"/>
                </a:lnTo>
                <a:lnTo>
                  <a:pt x="10" y="90"/>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7" name="Freeform 75"/>
          <p:cNvSpPr>
            <a:spLocks/>
          </p:cNvSpPr>
          <p:nvPr/>
        </p:nvSpPr>
        <p:spPr bwMode="auto">
          <a:xfrm>
            <a:off x="4125913" y="3248025"/>
            <a:ext cx="682625" cy="187325"/>
          </a:xfrm>
          <a:custGeom>
            <a:avLst/>
            <a:gdLst>
              <a:gd name="T0" fmla="*/ 430 w 430"/>
              <a:gd name="T1" fmla="*/ 110 h 118"/>
              <a:gd name="T2" fmla="*/ 425 w 430"/>
              <a:gd name="T3" fmla="*/ 87 h 118"/>
              <a:gd name="T4" fmla="*/ 412 w 430"/>
              <a:gd name="T5" fmla="*/ 68 h 118"/>
              <a:gd name="T6" fmla="*/ 394 w 430"/>
              <a:gd name="T7" fmla="*/ 48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8 h 118"/>
              <a:gd name="T28" fmla="*/ 17 w 430"/>
              <a:gd name="T29" fmla="*/ 68 h 118"/>
              <a:gd name="T30" fmla="*/ 4 w 430"/>
              <a:gd name="T31" fmla="*/ 87 h 118"/>
              <a:gd name="T32" fmla="*/ 0 w 430"/>
              <a:gd name="T33" fmla="*/ 110 h 118"/>
              <a:gd name="T34" fmla="*/ 1 w 430"/>
              <a:gd name="T35" fmla="*/ 113 h 118"/>
              <a:gd name="T36" fmla="*/ 6 w 430"/>
              <a:gd name="T37" fmla="*/ 116 h 118"/>
              <a:gd name="T38" fmla="*/ 12 w 430"/>
              <a:gd name="T39" fmla="*/ 116 h 118"/>
              <a:gd name="T40" fmla="*/ 23 w 430"/>
              <a:gd name="T41" fmla="*/ 107 h 118"/>
              <a:gd name="T42" fmla="*/ 25 w 430"/>
              <a:gd name="T43" fmla="*/ 103 h 118"/>
              <a:gd name="T44" fmla="*/ 40 w 430"/>
              <a:gd name="T45" fmla="*/ 91 h 118"/>
              <a:gd name="T46" fmla="*/ 57 w 430"/>
              <a:gd name="T47" fmla="*/ 81 h 118"/>
              <a:gd name="T48" fmla="*/ 79 w 430"/>
              <a:gd name="T49" fmla="*/ 70 h 118"/>
              <a:gd name="T50" fmla="*/ 103 w 430"/>
              <a:gd name="T51" fmla="*/ 61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1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8"/>
                </a:lnTo>
                <a:lnTo>
                  <a:pt x="367" y="32"/>
                </a:lnTo>
                <a:lnTo>
                  <a:pt x="336" y="19"/>
                </a:lnTo>
                <a:lnTo>
                  <a:pt x="298" y="8"/>
                </a:lnTo>
                <a:lnTo>
                  <a:pt x="259" y="2"/>
                </a:lnTo>
                <a:lnTo>
                  <a:pt x="215" y="0"/>
                </a:lnTo>
                <a:lnTo>
                  <a:pt x="172" y="2"/>
                </a:lnTo>
                <a:lnTo>
                  <a:pt x="131" y="8"/>
                </a:lnTo>
                <a:lnTo>
                  <a:pt x="95" y="19"/>
                </a:lnTo>
                <a:lnTo>
                  <a:pt x="64" y="32"/>
                </a:lnTo>
                <a:lnTo>
                  <a:pt x="37" y="48"/>
                </a:lnTo>
                <a:lnTo>
                  <a:pt x="17" y="68"/>
                </a:lnTo>
                <a:lnTo>
                  <a:pt x="4" y="87"/>
                </a:lnTo>
                <a:lnTo>
                  <a:pt x="0" y="110"/>
                </a:lnTo>
                <a:lnTo>
                  <a:pt x="1" y="113"/>
                </a:lnTo>
                <a:lnTo>
                  <a:pt x="6" y="116"/>
                </a:lnTo>
                <a:lnTo>
                  <a:pt x="12" y="116"/>
                </a:lnTo>
                <a:lnTo>
                  <a:pt x="23" y="107"/>
                </a:lnTo>
                <a:lnTo>
                  <a:pt x="25" y="103"/>
                </a:lnTo>
                <a:lnTo>
                  <a:pt x="40" y="91"/>
                </a:lnTo>
                <a:lnTo>
                  <a:pt x="57" y="81"/>
                </a:lnTo>
                <a:lnTo>
                  <a:pt x="79" y="70"/>
                </a:lnTo>
                <a:lnTo>
                  <a:pt x="103" y="61"/>
                </a:lnTo>
                <a:lnTo>
                  <a:pt x="128" y="55"/>
                </a:lnTo>
                <a:lnTo>
                  <a:pt x="156" y="50"/>
                </a:lnTo>
                <a:lnTo>
                  <a:pt x="184" y="47"/>
                </a:lnTo>
                <a:lnTo>
                  <a:pt x="215" y="45"/>
                </a:lnTo>
                <a:lnTo>
                  <a:pt x="247" y="47"/>
                </a:lnTo>
                <a:lnTo>
                  <a:pt x="276" y="50"/>
                </a:lnTo>
                <a:lnTo>
                  <a:pt x="303" y="55"/>
                </a:lnTo>
                <a:lnTo>
                  <a:pt x="329" y="61"/>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8" name="Freeform 76"/>
          <p:cNvSpPr>
            <a:spLocks/>
          </p:cNvSpPr>
          <p:nvPr/>
        </p:nvSpPr>
        <p:spPr bwMode="auto">
          <a:xfrm>
            <a:off x="4467225" y="3238500"/>
            <a:ext cx="350838" cy="184150"/>
          </a:xfrm>
          <a:custGeom>
            <a:avLst/>
            <a:gdLst>
              <a:gd name="T0" fmla="*/ 0 w 221"/>
              <a:gd name="T1" fmla="*/ 12 h 116"/>
              <a:gd name="T2" fmla="*/ 0 w 221"/>
              <a:gd name="T3" fmla="*/ 12 h 116"/>
              <a:gd name="T4" fmla="*/ 44 w 221"/>
              <a:gd name="T5" fmla="*/ 12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3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2"/>
                </a:moveTo>
                <a:lnTo>
                  <a:pt x="0" y="12"/>
                </a:lnTo>
                <a:lnTo>
                  <a:pt x="44" y="12"/>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3"/>
                </a:lnTo>
                <a:lnTo>
                  <a:pt x="122" y="21"/>
                </a:lnTo>
                <a:lnTo>
                  <a:pt x="83" y="9"/>
                </a:lnTo>
                <a:lnTo>
                  <a:pt x="44" y="3"/>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09" name="Freeform 77"/>
          <p:cNvSpPr>
            <a:spLocks/>
          </p:cNvSpPr>
          <p:nvPr/>
        </p:nvSpPr>
        <p:spPr bwMode="auto">
          <a:xfrm>
            <a:off x="4114800" y="3238500"/>
            <a:ext cx="352425" cy="187325"/>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2 h 118"/>
              <a:gd name="T18" fmla="*/ 222 w 222"/>
              <a:gd name="T19" fmla="*/ 12 h 118"/>
              <a:gd name="T20" fmla="*/ 222 w 222"/>
              <a:gd name="T21" fmla="*/ 0 h 118"/>
              <a:gd name="T22" fmla="*/ 179 w 222"/>
              <a:gd name="T23" fmla="*/ 3 h 118"/>
              <a:gd name="T24" fmla="*/ 138 w 222"/>
              <a:gd name="T25" fmla="*/ 9 h 118"/>
              <a:gd name="T26" fmla="*/ 100 w 222"/>
              <a:gd name="T27" fmla="*/ 21 h 118"/>
              <a:gd name="T28" fmla="*/ 69 w 222"/>
              <a:gd name="T29" fmla="*/ 33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4"/>
                </a:moveTo>
                <a:lnTo>
                  <a:pt x="13" y="116"/>
                </a:lnTo>
                <a:lnTo>
                  <a:pt x="16" y="95"/>
                </a:lnTo>
                <a:lnTo>
                  <a:pt x="28" y="77"/>
                </a:lnTo>
                <a:lnTo>
                  <a:pt x="47" y="59"/>
                </a:lnTo>
                <a:lnTo>
                  <a:pt x="72" y="43"/>
                </a:lnTo>
                <a:lnTo>
                  <a:pt x="104" y="30"/>
                </a:lnTo>
                <a:lnTo>
                  <a:pt x="138" y="19"/>
                </a:lnTo>
                <a:lnTo>
                  <a:pt x="179" y="12"/>
                </a:lnTo>
                <a:lnTo>
                  <a:pt x="222" y="12"/>
                </a:lnTo>
                <a:lnTo>
                  <a:pt x="222" y="0"/>
                </a:lnTo>
                <a:lnTo>
                  <a:pt x="179" y="3"/>
                </a:lnTo>
                <a:lnTo>
                  <a:pt x="138" y="9"/>
                </a:lnTo>
                <a:lnTo>
                  <a:pt x="100" y="21"/>
                </a:lnTo>
                <a:lnTo>
                  <a:pt x="69" y="33"/>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0" name="Freeform 78"/>
          <p:cNvSpPr>
            <a:spLocks/>
          </p:cNvSpPr>
          <p:nvPr/>
        </p:nvSpPr>
        <p:spPr bwMode="auto">
          <a:xfrm>
            <a:off x="4117975" y="3411538"/>
            <a:ext cx="52388" cy="28575"/>
          </a:xfrm>
          <a:custGeom>
            <a:avLst/>
            <a:gdLst>
              <a:gd name="T0" fmla="*/ 23 w 33"/>
              <a:gd name="T1" fmla="*/ 2 h 18"/>
              <a:gd name="T2" fmla="*/ 23 w 33"/>
              <a:gd name="T3" fmla="*/ 0 h 18"/>
              <a:gd name="T4" fmla="*/ 16 w 33"/>
              <a:gd name="T5" fmla="*/ 9 h 18"/>
              <a:gd name="T6" fmla="*/ 12 w 33"/>
              <a:gd name="T7" fmla="*/ 9 h 18"/>
              <a:gd name="T8" fmla="*/ 9 w 33"/>
              <a:gd name="T9" fmla="*/ 7 h 18"/>
              <a:gd name="T10" fmla="*/ 9 w 33"/>
              <a:gd name="T11" fmla="*/ 5 h 18"/>
              <a:gd name="T12" fmla="*/ 0 w 33"/>
              <a:gd name="T13" fmla="*/ 9 h 18"/>
              <a:gd name="T14" fmla="*/ 3 w 33"/>
              <a:gd name="T15" fmla="*/ 13 h 18"/>
              <a:gd name="T16" fmla="*/ 9 w 33"/>
              <a:gd name="T17" fmla="*/ 18 h 18"/>
              <a:gd name="T18" fmla="*/ 19 w 33"/>
              <a:gd name="T19" fmla="*/ 18 h 18"/>
              <a:gd name="T20" fmla="*/ 33 w 33"/>
              <a:gd name="T21" fmla="*/ 7 h 18"/>
              <a:gd name="T22" fmla="*/ 33 w 33"/>
              <a:gd name="T23" fmla="*/ 5 h 18"/>
              <a:gd name="T24" fmla="*/ 33 w 33"/>
              <a:gd name="T25" fmla="*/ 7 h 18"/>
              <a:gd name="T26" fmla="*/ 33 w 33"/>
              <a:gd name="T27" fmla="*/ 7 h 18"/>
              <a:gd name="T28" fmla="*/ 33 w 33"/>
              <a:gd name="T29" fmla="*/ 5 h 18"/>
              <a:gd name="T30" fmla="*/ 23 w 33"/>
              <a:gd name="T3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23" y="2"/>
                </a:moveTo>
                <a:lnTo>
                  <a:pt x="23" y="0"/>
                </a:lnTo>
                <a:lnTo>
                  <a:pt x="16" y="9"/>
                </a:lnTo>
                <a:lnTo>
                  <a:pt x="12" y="9"/>
                </a:lnTo>
                <a:lnTo>
                  <a:pt x="9" y="7"/>
                </a:lnTo>
                <a:lnTo>
                  <a:pt x="9" y="5"/>
                </a:lnTo>
                <a:lnTo>
                  <a:pt x="0" y="9"/>
                </a:lnTo>
                <a:lnTo>
                  <a:pt x="3" y="13"/>
                </a:lnTo>
                <a:lnTo>
                  <a:pt x="9" y="18"/>
                </a:lnTo>
                <a:lnTo>
                  <a:pt x="19" y="18"/>
                </a:lnTo>
                <a:lnTo>
                  <a:pt x="33" y="7"/>
                </a:lnTo>
                <a:lnTo>
                  <a:pt x="33" y="5"/>
                </a:lnTo>
                <a:lnTo>
                  <a:pt x="33" y="7"/>
                </a:lnTo>
                <a:lnTo>
                  <a:pt x="33" y="7"/>
                </a:lnTo>
                <a:lnTo>
                  <a:pt x="33"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1" name="Freeform 79"/>
          <p:cNvSpPr>
            <a:spLocks/>
          </p:cNvSpPr>
          <p:nvPr/>
        </p:nvSpPr>
        <p:spPr bwMode="auto">
          <a:xfrm>
            <a:off x="4154488" y="3406775"/>
            <a:ext cx="17462" cy="12700"/>
          </a:xfrm>
          <a:custGeom>
            <a:avLst/>
            <a:gdLst>
              <a:gd name="T0" fmla="*/ 3 w 11"/>
              <a:gd name="T1" fmla="*/ 0 h 8"/>
              <a:gd name="T2" fmla="*/ 2 w 11"/>
              <a:gd name="T3" fmla="*/ 2 h 8"/>
              <a:gd name="T4" fmla="*/ 0 w 11"/>
              <a:gd name="T5" fmla="*/ 5 h 8"/>
              <a:gd name="T6" fmla="*/ 10 w 11"/>
              <a:gd name="T7" fmla="*/ 8 h 8"/>
              <a:gd name="T8" fmla="*/ 11 w 11"/>
              <a:gd name="T9" fmla="*/ 5 h 8"/>
              <a:gd name="T10" fmla="*/ 10 w 11"/>
              <a:gd name="T11" fmla="*/ 7 h 8"/>
              <a:gd name="T12" fmla="*/ 3 w 11"/>
              <a:gd name="T13" fmla="*/ 0 h 8"/>
              <a:gd name="T14" fmla="*/ 2 w 11"/>
              <a:gd name="T15" fmla="*/ 0 h 8"/>
              <a:gd name="T16" fmla="*/ 2 w 11"/>
              <a:gd name="T17" fmla="*/ 2 h 8"/>
              <a:gd name="T18" fmla="*/ 3 w 1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3" y="0"/>
                </a:moveTo>
                <a:lnTo>
                  <a:pt x="2" y="2"/>
                </a:lnTo>
                <a:lnTo>
                  <a:pt x="0" y="5"/>
                </a:lnTo>
                <a:lnTo>
                  <a:pt x="10" y="8"/>
                </a:lnTo>
                <a:lnTo>
                  <a:pt x="11" y="5"/>
                </a:lnTo>
                <a:lnTo>
                  <a:pt x="10" y="7"/>
                </a:lnTo>
                <a:lnTo>
                  <a:pt x="3" y="0"/>
                </a:lnTo>
                <a:lnTo>
                  <a:pt x="2" y="0"/>
                </a:lnTo>
                <a:lnTo>
                  <a:pt x="2"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2" name="Freeform 80"/>
          <p:cNvSpPr>
            <a:spLocks/>
          </p:cNvSpPr>
          <p:nvPr/>
        </p:nvSpPr>
        <p:spPr bwMode="auto">
          <a:xfrm>
            <a:off x="4159250" y="3309938"/>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3" name="Freeform 81"/>
          <p:cNvSpPr>
            <a:spLocks/>
          </p:cNvSpPr>
          <p:nvPr/>
        </p:nvSpPr>
        <p:spPr bwMode="auto">
          <a:xfrm>
            <a:off x="4467225" y="3309938"/>
            <a:ext cx="311150" cy="109537"/>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4" name="Freeform 82"/>
          <p:cNvSpPr>
            <a:spLocks/>
          </p:cNvSpPr>
          <p:nvPr/>
        </p:nvSpPr>
        <p:spPr bwMode="auto">
          <a:xfrm>
            <a:off x="4762500" y="3409950"/>
            <a:ext cx="55563" cy="33338"/>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5" name="Freeform 83"/>
          <p:cNvSpPr>
            <a:spLocks/>
          </p:cNvSpPr>
          <p:nvPr/>
        </p:nvSpPr>
        <p:spPr bwMode="auto">
          <a:xfrm>
            <a:off x="4254500" y="3248025"/>
            <a:ext cx="468313" cy="123825"/>
          </a:xfrm>
          <a:custGeom>
            <a:avLst/>
            <a:gdLst>
              <a:gd name="T0" fmla="*/ 14 w 295"/>
              <a:gd name="T1" fmla="*/ 65 h 78"/>
              <a:gd name="T2" fmla="*/ 45 w 295"/>
              <a:gd name="T3" fmla="*/ 55 h 78"/>
              <a:gd name="T4" fmla="*/ 78 w 295"/>
              <a:gd name="T5" fmla="*/ 48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7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7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6 h 78"/>
              <a:gd name="T62" fmla="*/ 167 w 295"/>
              <a:gd name="T63" fmla="*/ 10 h 78"/>
              <a:gd name="T64" fmla="*/ 200 w 295"/>
              <a:gd name="T65" fmla="*/ 16 h 78"/>
              <a:gd name="T66" fmla="*/ 228 w 295"/>
              <a:gd name="T67" fmla="*/ 27 h 78"/>
              <a:gd name="T68" fmla="*/ 244 w 295"/>
              <a:gd name="T69" fmla="*/ 45 h 78"/>
              <a:gd name="T70" fmla="*/ 231 w 295"/>
              <a:gd name="T71" fmla="*/ 48 h 78"/>
              <a:gd name="T72" fmla="*/ 208 w 295"/>
              <a:gd name="T73" fmla="*/ 44 h 78"/>
              <a:gd name="T74" fmla="*/ 183 w 295"/>
              <a:gd name="T75" fmla="*/ 40 h 78"/>
              <a:gd name="T76" fmla="*/ 155 w 295"/>
              <a:gd name="T77" fmla="*/ 37 h 78"/>
              <a:gd name="T78" fmla="*/ 131 w 295"/>
              <a:gd name="T79" fmla="*/ 37 h 78"/>
              <a:gd name="T80" fmla="*/ 116 w 295"/>
              <a:gd name="T81" fmla="*/ 40 h 78"/>
              <a:gd name="T82" fmla="*/ 117 w 295"/>
              <a:gd name="T83" fmla="*/ 32 h 78"/>
              <a:gd name="T84" fmla="*/ 122 w 295"/>
              <a:gd name="T85" fmla="*/ 29 h 78"/>
              <a:gd name="T86" fmla="*/ 105 w 295"/>
              <a:gd name="T87" fmla="*/ 32 h 78"/>
              <a:gd name="T88" fmla="*/ 86 w 295"/>
              <a:gd name="T89" fmla="*/ 45 h 78"/>
              <a:gd name="T90" fmla="*/ 61 w 295"/>
              <a:gd name="T91" fmla="*/ 48 h 78"/>
              <a:gd name="T92" fmla="*/ 50 w 295"/>
              <a:gd name="T93" fmla="*/ 48 h 78"/>
              <a:gd name="T94" fmla="*/ 37 w 295"/>
              <a:gd name="T95" fmla="*/ 48 h 78"/>
              <a:gd name="T96" fmla="*/ 22 w 295"/>
              <a:gd name="T97" fmla="*/ 53 h 78"/>
              <a:gd name="T98" fmla="*/ 6 w 295"/>
              <a:gd name="T99"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5"/>
                </a:lnTo>
                <a:lnTo>
                  <a:pt x="30" y="60"/>
                </a:lnTo>
                <a:lnTo>
                  <a:pt x="45" y="55"/>
                </a:lnTo>
                <a:lnTo>
                  <a:pt x="61" y="52"/>
                </a:lnTo>
                <a:lnTo>
                  <a:pt x="78" y="48"/>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7"/>
                </a:lnTo>
                <a:lnTo>
                  <a:pt x="266" y="24"/>
                </a:lnTo>
                <a:lnTo>
                  <a:pt x="252" y="19"/>
                </a:lnTo>
                <a:lnTo>
                  <a:pt x="238" y="15"/>
                </a:lnTo>
                <a:lnTo>
                  <a:pt x="222" y="10"/>
                </a:lnTo>
                <a:lnTo>
                  <a:pt x="206" y="6"/>
                </a:lnTo>
                <a:lnTo>
                  <a:pt x="189" y="3"/>
                </a:lnTo>
                <a:lnTo>
                  <a:pt x="172" y="2"/>
                </a:lnTo>
                <a:lnTo>
                  <a:pt x="153" y="0"/>
                </a:lnTo>
                <a:lnTo>
                  <a:pt x="134" y="0"/>
                </a:lnTo>
                <a:lnTo>
                  <a:pt x="116" y="0"/>
                </a:lnTo>
                <a:lnTo>
                  <a:pt x="98" y="2"/>
                </a:lnTo>
                <a:lnTo>
                  <a:pt x="80" y="3"/>
                </a:lnTo>
                <a:lnTo>
                  <a:pt x="64" y="6"/>
                </a:lnTo>
                <a:lnTo>
                  <a:pt x="47" y="10"/>
                </a:lnTo>
                <a:lnTo>
                  <a:pt x="31" y="13"/>
                </a:lnTo>
                <a:lnTo>
                  <a:pt x="17" y="18"/>
                </a:lnTo>
                <a:lnTo>
                  <a:pt x="3" y="23"/>
                </a:lnTo>
                <a:lnTo>
                  <a:pt x="3" y="24"/>
                </a:lnTo>
                <a:lnTo>
                  <a:pt x="6" y="26"/>
                </a:lnTo>
                <a:lnTo>
                  <a:pt x="11" y="27"/>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6"/>
                </a:lnTo>
                <a:lnTo>
                  <a:pt x="144" y="6"/>
                </a:lnTo>
                <a:lnTo>
                  <a:pt x="153" y="8"/>
                </a:lnTo>
                <a:lnTo>
                  <a:pt x="167" y="10"/>
                </a:lnTo>
                <a:lnTo>
                  <a:pt x="183" y="13"/>
                </a:lnTo>
                <a:lnTo>
                  <a:pt x="200" y="16"/>
                </a:lnTo>
                <a:lnTo>
                  <a:pt x="216" y="21"/>
                </a:lnTo>
                <a:lnTo>
                  <a:pt x="228" y="27"/>
                </a:lnTo>
                <a:lnTo>
                  <a:pt x="238" y="34"/>
                </a:lnTo>
                <a:lnTo>
                  <a:pt x="244" y="45"/>
                </a:lnTo>
                <a:lnTo>
                  <a:pt x="241" y="48"/>
                </a:lnTo>
                <a:lnTo>
                  <a:pt x="231" y="48"/>
                </a:lnTo>
                <a:lnTo>
                  <a:pt x="217" y="45"/>
                </a:lnTo>
                <a:lnTo>
                  <a:pt x="208" y="44"/>
                </a:lnTo>
                <a:lnTo>
                  <a:pt x="197" y="42"/>
                </a:lnTo>
                <a:lnTo>
                  <a:pt x="183" y="40"/>
                </a:lnTo>
                <a:lnTo>
                  <a:pt x="169" y="39"/>
                </a:lnTo>
                <a:lnTo>
                  <a:pt x="155" y="37"/>
                </a:lnTo>
                <a:lnTo>
                  <a:pt x="141" y="37"/>
                </a:lnTo>
                <a:lnTo>
                  <a:pt x="131" y="37"/>
                </a:lnTo>
                <a:lnTo>
                  <a:pt x="123" y="39"/>
                </a:lnTo>
                <a:lnTo>
                  <a:pt x="116" y="40"/>
                </a:lnTo>
                <a:lnTo>
                  <a:pt x="114" y="37"/>
                </a:lnTo>
                <a:lnTo>
                  <a:pt x="117" y="32"/>
                </a:lnTo>
                <a:lnTo>
                  <a:pt x="125" y="29"/>
                </a:lnTo>
                <a:lnTo>
                  <a:pt x="122" y="29"/>
                </a:lnTo>
                <a:lnTo>
                  <a:pt x="114" y="29"/>
                </a:lnTo>
                <a:lnTo>
                  <a:pt x="105" y="32"/>
                </a:lnTo>
                <a:lnTo>
                  <a:pt x="95" y="39"/>
                </a:lnTo>
                <a:lnTo>
                  <a:pt x="86" y="45"/>
                </a:lnTo>
                <a:lnTo>
                  <a:pt x="73" y="48"/>
                </a:lnTo>
                <a:lnTo>
                  <a:pt x="61" y="48"/>
                </a:lnTo>
                <a:lnTo>
                  <a:pt x="53" y="48"/>
                </a:lnTo>
                <a:lnTo>
                  <a:pt x="50" y="48"/>
                </a:lnTo>
                <a:lnTo>
                  <a:pt x="44" y="48"/>
                </a:lnTo>
                <a:lnTo>
                  <a:pt x="37" y="48"/>
                </a:lnTo>
                <a:lnTo>
                  <a:pt x="30" y="50"/>
                </a:lnTo>
                <a:lnTo>
                  <a:pt x="22" y="53"/>
                </a:lnTo>
                <a:lnTo>
                  <a:pt x="14" y="57"/>
                </a:lnTo>
                <a:lnTo>
                  <a:pt x="6" y="61"/>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6" name="Freeform 84"/>
          <p:cNvSpPr>
            <a:spLocks/>
          </p:cNvSpPr>
          <p:nvPr/>
        </p:nvSpPr>
        <p:spPr bwMode="auto">
          <a:xfrm>
            <a:off x="4352925" y="3479800"/>
            <a:ext cx="227013" cy="92075"/>
          </a:xfrm>
          <a:custGeom>
            <a:avLst/>
            <a:gdLst>
              <a:gd name="T0" fmla="*/ 143 w 143"/>
              <a:gd name="T1" fmla="*/ 46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6 h 58"/>
              <a:gd name="T18" fmla="*/ 0 w 143"/>
              <a:gd name="T19" fmla="*/ 0 h 58"/>
              <a:gd name="T20" fmla="*/ 14 w 143"/>
              <a:gd name="T21" fmla="*/ 4 h 58"/>
              <a:gd name="T22" fmla="*/ 30 w 143"/>
              <a:gd name="T23" fmla="*/ 9 h 58"/>
              <a:gd name="T24" fmla="*/ 46 w 143"/>
              <a:gd name="T25" fmla="*/ 11 h 58"/>
              <a:gd name="T26" fmla="*/ 65 w 143"/>
              <a:gd name="T27" fmla="*/ 12 h 58"/>
              <a:gd name="T28" fmla="*/ 83 w 143"/>
              <a:gd name="T29" fmla="*/ 11 h 58"/>
              <a:gd name="T30" fmla="*/ 102 w 143"/>
              <a:gd name="T31" fmla="*/ 9 h 58"/>
              <a:gd name="T32" fmla="*/ 122 w 143"/>
              <a:gd name="T33" fmla="*/ 6 h 58"/>
              <a:gd name="T34" fmla="*/ 143 w 143"/>
              <a:gd name="T35" fmla="*/ 0 h 58"/>
              <a:gd name="T36" fmla="*/ 143 w 143"/>
              <a:gd name="T37"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6"/>
                </a:moveTo>
                <a:lnTo>
                  <a:pt x="122" y="53"/>
                </a:lnTo>
                <a:lnTo>
                  <a:pt x="102" y="56"/>
                </a:lnTo>
                <a:lnTo>
                  <a:pt x="83" y="58"/>
                </a:lnTo>
                <a:lnTo>
                  <a:pt x="65" y="58"/>
                </a:lnTo>
                <a:lnTo>
                  <a:pt x="46" y="58"/>
                </a:lnTo>
                <a:lnTo>
                  <a:pt x="30" y="55"/>
                </a:lnTo>
                <a:lnTo>
                  <a:pt x="14" y="51"/>
                </a:lnTo>
                <a:lnTo>
                  <a:pt x="0" y="46"/>
                </a:lnTo>
                <a:lnTo>
                  <a:pt x="0" y="0"/>
                </a:lnTo>
                <a:lnTo>
                  <a:pt x="14" y="4"/>
                </a:lnTo>
                <a:lnTo>
                  <a:pt x="30" y="9"/>
                </a:lnTo>
                <a:lnTo>
                  <a:pt x="46" y="11"/>
                </a:lnTo>
                <a:lnTo>
                  <a:pt x="65" y="12"/>
                </a:lnTo>
                <a:lnTo>
                  <a:pt x="83" y="11"/>
                </a:lnTo>
                <a:lnTo>
                  <a:pt x="102" y="9"/>
                </a:lnTo>
                <a:lnTo>
                  <a:pt x="122" y="6"/>
                </a:lnTo>
                <a:lnTo>
                  <a:pt x="143" y="0"/>
                </a:lnTo>
                <a:lnTo>
                  <a:pt x="14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7" name="Freeform 85"/>
          <p:cNvSpPr>
            <a:spLocks/>
          </p:cNvSpPr>
          <p:nvPr/>
        </p:nvSpPr>
        <p:spPr bwMode="auto">
          <a:xfrm>
            <a:off x="4048125" y="1193800"/>
            <a:ext cx="180975" cy="187325"/>
          </a:xfrm>
          <a:custGeom>
            <a:avLst/>
            <a:gdLst>
              <a:gd name="T0" fmla="*/ 56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7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7"/>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8" name="Freeform 86"/>
          <p:cNvSpPr>
            <a:spLocks/>
          </p:cNvSpPr>
          <p:nvPr/>
        </p:nvSpPr>
        <p:spPr bwMode="auto">
          <a:xfrm>
            <a:off x="4718050" y="1193800"/>
            <a:ext cx="180975" cy="187325"/>
          </a:xfrm>
          <a:custGeom>
            <a:avLst/>
            <a:gdLst>
              <a:gd name="T0" fmla="*/ 57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7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7"/>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19" name="Freeform 87"/>
          <p:cNvSpPr>
            <a:spLocks/>
          </p:cNvSpPr>
          <p:nvPr/>
        </p:nvSpPr>
        <p:spPr bwMode="auto">
          <a:xfrm>
            <a:off x="4125913" y="1173163"/>
            <a:ext cx="682625" cy="187325"/>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20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20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79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9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9"/>
                </a:lnTo>
                <a:lnTo>
                  <a:pt x="367" y="32"/>
                </a:lnTo>
                <a:lnTo>
                  <a:pt x="336" y="20"/>
                </a:lnTo>
                <a:lnTo>
                  <a:pt x="298" y="8"/>
                </a:lnTo>
                <a:lnTo>
                  <a:pt x="259" y="2"/>
                </a:lnTo>
                <a:lnTo>
                  <a:pt x="215" y="0"/>
                </a:lnTo>
                <a:lnTo>
                  <a:pt x="172" y="2"/>
                </a:lnTo>
                <a:lnTo>
                  <a:pt x="131" y="8"/>
                </a:lnTo>
                <a:lnTo>
                  <a:pt x="95" y="20"/>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79"/>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9"/>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0" name="Freeform 88"/>
          <p:cNvSpPr>
            <a:spLocks/>
          </p:cNvSpPr>
          <p:nvPr/>
        </p:nvSpPr>
        <p:spPr bwMode="auto">
          <a:xfrm>
            <a:off x="4467225" y="1163638"/>
            <a:ext cx="350838" cy="184150"/>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60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3"/>
                </a:moveTo>
                <a:lnTo>
                  <a:pt x="0" y="13"/>
                </a:lnTo>
                <a:lnTo>
                  <a:pt x="44" y="13"/>
                </a:lnTo>
                <a:lnTo>
                  <a:pt x="83" y="19"/>
                </a:lnTo>
                <a:lnTo>
                  <a:pt x="119" y="30"/>
                </a:lnTo>
                <a:lnTo>
                  <a:pt x="150" y="43"/>
                </a:lnTo>
                <a:lnTo>
                  <a:pt x="175" y="60"/>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1" name="Freeform 89"/>
          <p:cNvSpPr>
            <a:spLocks/>
          </p:cNvSpPr>
          <p:nvPr/>
        </p:nvSpPr>
        <p:spPr bwMode="auto">
          <a:xfrm>
            <a:off x="4114800" y="1163638"/>
            <a:ext cx="352425" cy="187325"/>
          </a:xfrm>
          <a:custGeom>
            <a:avLst/>
            <a:gdLst>
              <a:gd name="T0" fmla="*/ 11 w 222"/>
              <a:gd name="T1" fmla="*/ 115 h 118"/>
              <a:gd name="T2" fmla="*/ 13 w 222"/>
              <a:gd name="T3" fmla="*/ 116 h 118"/>
              <a:gd name="T4" fmla="*/ 16 w 222"/>
              <a:gd name="T5" fmla="*/ 95 h 118"/>
              <a:gd name="T6" fmla="*/ 28 w 222"/>
              <a:gd name="T7" fmla="*/ 77 h 118"/>
              <a:gd name="T8" fmla="*/ 47 w 222"/>
              <a:gd name="T9" fmla="*/ 60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5"/>
                </a:moveTo>
                <a:lnTo>
                  <a:pt x="13" y="116"/>
                </a:lnTo>
                <a:lnTo>
                  <a:pt x="16" y="95"/>
                </a:lnTo>
                <a:lnTo>
                  <a:pt x="28" y="77"/>
                </a:lnTo>
                <a:lnTo>
                  <a:pt x="47" y="60"/>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2" name="Freeform 90"/>
          <p:cNvSpPr>
            <a:spLocks/>
          </p:cNvSpPr>
          <p:nvPr/>
        </p:nvSpPr>
        <p:spPr bwMode="auto">
          <a:xfrm>
            <a:off x="4117975" y="1335088"/>
            <a:ext cx="52388" cy="30162"/>
          </a:xfrm>
          <a:custGeom>
            <a:avLst/>
            <a:gdLst>
              <a:gd name="T0" fmla="*/ 25 w 33"/>
              <a:gd name="T1" fmla="*/ 0 h 19"/>
              <a:gd name="T2" fmla="*/ 23 w 33"/>
              <a:gd name="T3" fmla="*/ 0 h 19"/>
              <a:gd name="T4" fmla="*/ 14 w 33"/>
              <a:gd name="T5" fmla="*/ 8 h 19"/>
              <a:gd name="T6" fmla="*/ 12 w 33"/>
              <a:gd name="T7" fmla="*/ 10 h 19"/>
              <a:gd name="T8" fmla="*/ 9 w 33"/>
              <a:gd name="T9" fmla="*/ 7 h 19"/>
              <a:gd name="T10" fmla="*/ 9 w 33"/>
              <a:gd name="T11" fmla="*/ 7 h 19"/>
              <a:gd name="T12" fmla="*/ 0 w 33"/>
              <a:gd name="T13" fmla="*/ 10 h 19"/>
              <a:gd name="T14" fmla="*/ 3 w 33"/>
              <a:gd name="T15" fmla="*/ 13 h 19"/>
              <a:gd name="T16" fmla="*/ 9 w 33"/>
              <a:gd name="T17" fmla="*/ 19 h 19"/>
              <a:gd name="T18" fmla="*/ 20 w 33"/>
              <a:gd name="T19" fmla="*/ 18 h 19"/>
              <a:gd name="T20" fmla="*/ 33 w 33"/>
              <a:gd name="T21" fmla="*/ 7 h 19"/>
              <a:gd name="T22" fmla="*/ 31 w 33"/>
              <a:gd name="T23" fmla="*/ 7 h 19"/>
              <a:gd name="T24" fmla="*/ 25 w 3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25" y="0"/>
                </a:moveTo>
                <a:lnTo>
                  <a:pt x="23" y="0"/>
                </a:lnTo>
                <a:lnTo>
                  <a:pt x="14" y="8"/>
                </a:lnTo>
                <a:lnTo>
                  <a:pt x="12" y="10"/>
                </a:lnTo>
                <a:lnTo>
                  <a:pt x="9" y="7"/>
                </a:lnTo>
                <a:lnTo>
                  <a:pt x="9" y="7"/>
                </a:lnTo>
                <a:lnTo>
                  <a:pt x="0" y="10"/>
                </a:lnTo>
                <a:lnTo>
                  <a:pt x="3" y="13"/>
                </a:lnTo>
                <a:lnTo>
                  <a:pt x="9" y="19"/>
                </a:lnTo>
                <a:lnTo>
                  <a:pt x="20" y="18"/>
                </a:lnTo>
                <a:lnTo>
                  <a:pt x="33" y="7"/>
                </a:lnTo>
                <a:lnTo>
                  <a:pt x="31" y="7"/>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3" name="Freeform 91"/>
          <p:cNvSpPr>
            <a:spLocks/>
          </p:cNvSpPr>
          <p:nvPr/>
        </p:nvSpPr>
        <p:spPr bwMode="auto">
          <a:xfrm>
            <a:off x="4157663" y="1331913"/>
            <a:ext cx="12700" cy="14287"/>
          </a:xfrm>
          <a:custGeom>
            <a:avLst/>
            <a:gdLst>
              <a:gd name="T0" fmla="*/ 1 w 8"/>
              <a:gd name="T1" fmla="*/ 0 h 9"/>
              <a:gd name="T2" fmla="*/ 1 w 8"/>
              <a:gd name="T3" fmla="*/ 0 h 9"/>
              <a:gd name="T4" fmla="*/ 0 w 8"/>
              <a:gd name="T5" fmla="*/ 2 h 9"/>
              <a:gd name="T6" fmla="*/ 6 w 8"/>
              <a:gd name="T7" fmla="*/ 9 h 9"/>
              <a:gd name="T8" fmla="*/ 8 w 8"/>
              <a:gd name="T9" fmla="*/ 7 h 9"/>
              <a:gd name="T10" fmla="*/ 8 w 8"/>
              <a:gd name="T11" fmla="*/ 7 h 9"/>
              <a:gd name="T12" fmla="*/ 1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1" y="0"/>
                </a:moveTo>
                <a:lnTo>
                  <a:pt x="1" y="0"/>
                </a:lnTo>
                <a:lnTo>
                  <a:pt x="0" y="2"/>
                </a:lnTo>
                <a:lnTo>
                  <a:pt x="6" y="9"/>
                </a:lnTo>
                <a:lnTo>
                  <a:pt x="8" y="7"/>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4" name="Freeform 92"/>
          <p:cNvSpPr>
            <a:spLocks/>
          </p:cNvSpPr>
          <p:nvPr/>
        </p:nvSpPr>
        <p:spPr bwMode="auto">
          <a:xfrm>
            <a:off x="4159250" y="1235075"/>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6 h 68"/>
              <a:gd name="T16" fmla="*/ 16 w 194"/>
              <a:gd name="T17" fmla="*/ 47 h 68"/>
              <a:gd name="T18" fmla="*/ 0 w 194"/>
              <a:gd name="T19" fmla="*/ 61 h 68"/>
              <a:gd name="T20" fmla="*/ 7 w 194"/>
              <a:gd name="T21" fmla="*/ 68 h 68"/>
              <a:gd name="T22" fmla="*/ 22 w 194"/>
              <a:gd name="T23" fmla="*/ 57 h 68"/>
              <a:gd name="T24" fmla="*/ 38 w 194"/>
              <a:gd name="T25" fmla="*/ 45 h 68"/>
              <a:gd name="T26" fmla="*/ 60 w 194"/>
              <a:gd name="T27" fmla="*/ 36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6"/>
                </a:lnTo>
                <a:lnTo>
                  <a:pt x="16" y="47"/>
                </a:lnTo>
                <a:lnTo>
                  <a:pt x="0" y="61"/>
                </a:lnTo>
                <a:lnTo>
                  <a:pt x="7" y="68"/>
                </a:lnTo>
                <a:lnTo>
                  <a:pt x="22" y="57"/>
                </a:lnTo>
                <a:lnTo>
                  <a:pt x="38" y="45"/>
                </a:lnTo>
                <a:lnTo>
                  <a:pt x="60" y="36"/>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5" name="Freeform 93"/>
          <p:cNvSpPr>
            <a:spLocks/>
          </p:cNvSpPr>
          <p:nvPr/>
        </p:nvSpPr>
        <p:spPr bwMode="auto">
          <a:xfrm>
            <a:off x="4467225" y="1235075"/>
            <a:ext cx="311150" cy="111125"/>
          </a:xfrm>
          <a:custGeom>
            <a:avLst/>
            <a:gdLst>
              <a:gd name="T0" fmla="*/ 196 w 196"/>
              <a:gd name="T1" fmla="*/ 63 h 70"/>
              <a:gd name="T2" fmla="*/ 194 w 196"/>
              <a:gd name="T3" fmla="*/ 63 h 70"/>
              <a:gd name="T4" fmla="*/ 179 w 196"/>
              <a:gd name="T5" fmla="*/ 48 h 70"/>
              <a:gd name="T6" fmla="*/ 160 w 196"/>
              <a:gd name="T7" fmla="*/ 37 h 70"/>
              <a:gd name="T8" fmla="*/ 139 w 196"/>
              <a:gd name="T9" fmla="*/ 27 h 70"/>
              <a:gd name="T10" fmla="*/ 116 w 196"/>
              <a:gd name="T11" fmla="*/ 18 h 70"/>
              <a:gd name="T12" fmla="*/ 88 w 196"/>
              <a:gd name="T13" fmla="*/ 11 h 70"/>
              <a:gd name="T14" fmla="*/ 61 w 196"/>
              <a:gd name="T15" fmla="*/ 6 h 70"/>
              <a:gd name="T16" fmla="*/ 32 w 196"/>
              <a:gd name="T17" fmla="*/ 3 h 70"/>
              <a:gd name="T18" fmla="*/ 0 w 196"/>
              <a:gd name="T19" fmla="*/ 0 h 70"/>
              <a:gd name="T20" fmla="*/ 0 w 196"/>
              <a:gd name="T21" fmla="*/ 13 h 70"/>
              <a:gd name="T22" fmla="*/ 32 w 196"/>
              <a:gd name="T23" fmla="*/ 13 h 70"/>
              <a:gd name="T24" fmla="*/ 61 w 196"/>
              <a:gd name="T25" fmla="*/ 16 h 70"/>
              <a:gd name="T26" fmla="*/ 88 w 196"/>
              <a:gd name="T27" fmla="*/ 21 h 70"/>
              <a:gd name="T28" fmla="*/ 113 w 196"/>
              <a:gd name="T29" fmla="*/ 27 h 70"/>
              <a:gd name="T30" fmla="*/ 136 w 196"/>
              <a:gd name="T31" fmla="*/ 37 h 70"/>
              <a:gd name="T32" fmla="*/ 157 w 196"/>
              <a:gd name="T33" fmla="*/ 47 h 70"/>
              <a:gd name="T34" fmla="*/ 172 w 196"/>
              <a:gd name="T35" fmla="*/ 58 h 70"/>
              <a:gd name="T36" fmla="*/ 188 w 196"/>
              <a:gd name="T37" fmla="*/ 70 h 70"/>
              <a:gd name="T38" fmla="*/ 186 w 196"/>
              <a:gd name="T39" fmla="*/ 70 h 70"/>
              <a:gd name="T40" fmla="*/ 196 w 196"/>
              <a:gd name="T41"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70">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70"/>
                </a:lnTo>
                <a:lnTo>
                  <a:pt x="186" y="70"/>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6" name="Freeform 94"/>
          <p:cNvSpPr>
            <a:spLocks/>
          </p:cNvSpPr>
          <p:nvPr/>
        </p:nvSpPr>
        <p:spPr bwMode="auto">
          <a:xfrm>
            <a:off x="4762500" y="1335088"/>
            <a:ext cx="55563" cy="33337"/>
          </a:xfrm>
          <a:custGeom>
            <a:avLst/>
            <a:gdLst>
              <a:gd name="T0" fmla="*/ 22 w 35"/>
              <a:gd name="T1" fmla="*/ 8 h 21"/>
              <a:gd name="T2" fmla="*/ 24 w 35"/>
              <a:gd name="T3" fmla="*/ 7 h 21"/>
              <a:gd name="T4" fmla="*/ 21 w 35"/>
              <a:gd name="T5" fmla="*/ 11 h 21"/>
              <a:gd name="T6" fmla="*/ 18 w 35"/>
              <a:gd name="T7" fmla="*/ 8 h 21"/>
              <a:gd name="T8" fmla="*/ 11 w 35"/>
              <a:gd name="T9" fmla="*/ 3 h 21"/>
              <a:gd name="T10" fmla="*/ 10 w 35"/>
              <a:gd name="T11" fmla="*/ 0 h 21"/>
              <a:gd name="T12" fmla="*/ 0 w 35"/>
              <a:gd name="T13" fmla="*/ 7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7"/>
                </a:lnTo>
                <a:lnTo>
                  <a:pt x="21" y="11"/>
                </a:lnTo>
                <a:lnTo>
                  <a:pt x="18" y="8"/>
                </a:lnTo>
                <a:lnTo>
                  <a:pt x="11" y="3"/>
                </a:lnTo>
                <a:lnTo>
                  <a:pt x="10" y="0"/>
                </a:lnTo>
                <a:lnTo>
                  <a:pt x="0" y="7"/>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7" name="Freeform 95"/>
          <p:cNvSpPr>
            <a:spLocks/>
          </p:cNvSpPr>
          <p:nvPr/>
        </p:nvSpPr>
        <p:spPr bwMode="auto">
          <a:xfrm>
            <a:off x="4254500" y="1173163"/>
            <a:ext cx="468313" cy="123825"/>
          </a:xfrm>
          <a:custGeom>
            <a:avLst/>
            <a:gdLst>
              <a:gd name="T0" fmla="*/ 14 w 295"/>
              <a:gd name="T1" fmla="*/ 63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20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8 h 78"/>
              <a:gd name="T52" fmla="*/ 136 w 295"/>
              <a:gd name="T53" fmla="*/ 13 h 78"/>
              <a:gd name="T54" fmla="*/ 136 w 295"/>
              <a:gd name="T55" fmla="*/ 21 h 78"/>
              <a:gd name="T56" fmla="*/ 136 w 295"/>
              <a:gd name="T57" fmla="*/ 23 h 78"/>
              <a:gd name="T58" fmla="*/ 144 w 295"/>
              <a:gd name="T59" fmla="*/ 13 h 78"/>
              <a:gd name="T60" fmla="*/ 144 w 295"/>
              <a:gd name="T61" fmla="*/ 7 h 78"/>
              <a:gd name="T62" fmla="*/ 167 w 295"/>
              <a:gd name="T63" fmla="*/ 10 h 78"/>
              <a:gd name="T64" fmla="*/ 200 w 295"/>
              <a:gd name="T65" fmla="*/ 16 h 78"/>
              <a:gd name="T66" fmla="*/ 228 w 295"/>
              <a:gd name="T67" fmla="*/ 26 h 78"/>
              <a:gd name="T68" fmla="*/ 244 w 295"/>
              <a:gd name="T69" fmla="*/ 44 h 78"/>
              <a:gd name="T70" fmla="*/ 231 w 295"/>
              <a:gd name="T71" fmla="*/ 49 h 78"/>
              <a:gd name="T72" fmla="*/ 208 w 295"/>
              <a:gd name="T73" fmla="*/ 44 h 78"/>
              <a:gd name="T74" fmla="*/ 183 w 295"/>
              <a:gd name="T75" fmla="*/ 39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2 h 78"/>
              <a:gd name="T98" fmla="*/ 6 w 295"/>
              <a:gd name="T99"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3"/>
                </a:lnTo>
                <a:lnTo>
                  <a:pt x="30" y="58"/>
                </a:lnTo>
                <a:lnTo>
                  <a:pt x="45" y="55"/>
                </a:lnTo>
                <a:lnTo>
                  <a:pt x="61" y="52"/>
                </a:lnTo>
                <a:lnTo>
                  <a:pt x="78" y="49"/>
                </a:lnTo>
                <a:lnTo>
                  <a:pt x="97" y="47"/>
                </a:lnTo>
                <a:lnTo>
                  <a:pt x="116" y="45"/>
                </a:lnTo>
                <a:lnTo>
                  <a:pt x="134" y="45"/>
                </a:lnTo>
                <a:lnTo>
                  <a:pt x="155" y="45"/>
                </a:lnTo>
                <a:lnTo>
                  <a:pt x="175" y="47"/>
                </a:lnTo>
                <a:lnTo>
                  <a:pt x="195" y="50"/>
                </a:lnTo>
                <a:lnTo>
                  <a:pt x="214" y="54"/>
                </a:lnTo>
                <a:lnTo>
                  <a:pt x="233" y="57"/>
                </a:lnTo>
                <a:lnTo>
                  <a:pt x="248" y="63"/>
                </a:lnTo>
                <a:lnTo>
                  <a:pt x="266" y="68"/>
                </a:lnTo>
                <a:lnTo>
                  <a:pt x="280" y="75"/>
                </a:lnTo>
                <a:lnTo>
                  <a:pt x="292" y="78"/>
                </a:lnTo>
                <a:lnTo>
                  <a:pt x="295" y="76"/>
                </a:lnTo>
                <a:lnTo>
                  <a:pt x="294" y="68"/>
                </a:lnTo>
                <a:lnTo>
                  <a:pt x="289" y="57"/>
                </a:lnTo>
                <a:lnTo>
                  <a:pt x="281" y="45"/>
                </a:lnTo>
                <a:lnTo>
                  <a:pt x="273" y="36"/>
                </a:lnTo>
                <a:lnTo>
                  <a:pt x="269" y="28"/>
                </a:lnTo>
                <a:lnTo>
                  <a:pt x="266" y="24"/>
                </a:lnTo>
                <a:lnTo>
                  <a:pt x="252" y="20"/>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20"/>
                </a:lnTo>
                <a:lnTo>
                  <a:pt x="97" y="13"/>
                </a:lnTo>
                <a:lnTo>
                  <a:pt x="112" y="10"/>
                </a:lnTo>
                <a:lnTo>
                  <a:pt x="123" y="8"/>
                </a:lnTo>
                <a:lnTo>
                  <a:pt x="131" y="10"/>
                </a:lnTo>
                <a:lnTo>
                  <a:pt x="136" y="13"/>
                </a:lnTo>
                <a:lnTo>
                  <a:pt x="137" y="18"/>
                </a:lnTo>
                <a:lnTo>
                  <a:pt x="136" y="21"/>
                </a:lnTo>
                <a:lnTo>
                  <a:pt x="133" y="24"/>
                </a:lnTo>
                <a:lnTo>
                  <a:pt x="136" y="23"/>
                </a:lnTo>
                <a:lnTo>
                  <a:pt x="141" y="20"/>
                </a:lnTo>
                <a:lnTo>
                  <a:pt x="144" y="13"/>
                </a:lnTo>
                <a:lnTo>
                  <a:pt x="141" y="7"/>
                </a:lnTo>
                <a:lnTo>
                  <a:pt x="144" y="7"/>
                </a:lnTo>
                <a:lnTo>
                  <a:pt x="153" y="8"/>
                </a:lnTo>
                <a:lnTo>
                  <a:pt x="167" y="10"/>
                </a:lnTo>
                <a:lnTo>
                  <a:pt x="183" y="11"/>
                </a:lnTo>
                <a:lnTo>
                  <a:pt x="200" y="16"/>
                </a:lnTo>
                <a:lnTo>
                  <a:pt x="216" y="20"/>
                </a:lnTo>
                <a:lnTo>
                  <a:pt x="228" y="26"/>
                </a:lnTo>
                <a:lnTo>
                  <a:pt x="238" y="32"/>
                </a:lnTo>
                <a:lnTo>
                  <a:pt x="244" y="44"/>
                </a:lnTo>
                <a:lnTo>
                  <a:pt x="241" y="49"/>
                </a:lnTo>
                <a:lnTo>
                  <a:pt x="231" y="49"/>
                </a:lnTo>
                <a:lnTo>
                  <a:pt x="217" y="45"/>
                </a:lnTo>
                <a:lnTo>
                  <a:pt x="208" y="44"/>
                </a:lnTo>
                <a:lnTo>
                  <a:pt x="197" y="42"/>
                </a:lnTo>
                <a:lnTo>
                  <a:pt x="183" y="39"/>
                </a:lnTo>
                <a:lnTo>
                  <a:pt x="169" y="37"/>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7"/>
                </a:lnTo>
                <a:lnTo>
                  <a:pt x="37" y="49"/>
                </a:lnTo>
                <a:lnTo>
                  <a:pt x="30" y="50"/>
                </a:lnTo>
                <a:lnTo>
                  <a:pt x="22" y="52"/>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8" name="Freeform 96"/>
          <p:cNvSpPr>
            <a:spLocks/>
          </p:cNvSpPr>
          <p:nvPr/>
        </p:nvSpPr>
        <p:spPr bwMode="auto">
          <a:xfrm>
            <a:off x="4352925" y="1404938"/>
            <a:ext cx="227013" cy="92075"/>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5 h 58"/>
              <a:gd name="T22" fmla="*/ 30 w 143"/>
              <a:gd name="T23" fmla="*/ 8 h 58"/>
              <a:gd name="T24" fmla="*/ 46 w 143"/>
              <a:gd name="T25" fmla="*/ 11 h 58"/>
              <a:gd name="T26" fmla="*/ 65 w 143"/>
              <a:gd name="T27" fmla="*/ 11 h 58"/>
              <a:gd name="T28" fmla="*/ 83 w 143"/>
              <a:gd name="T29" fmla="*/ 11 h 58"/>
              <a:gd name="T30" fmla="*/ 102 w 143"/>
              <a:gd name="T31" fmla="*/ 9 h 58"/>
              <a:gd name="T32" fmla="*/ 122 w 143"/>
              <a:gd name="T33" fmla="*/ 6 h 58"/>
              <a:gd name="T34" fmla="*/ 143 w 143"/>
              <a:gd name="T35" fmla="*/ 0 h 58"/>
              <a:gd name="T36" fmla="*/ 143 w 143"/>
              <a:gd name="T3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5"/>
                </a:lnTo>
                <a:lnTo>
                  <a:pt x="30" y="8"/>
                </a:lnTo>
                <a:lnTo>
                  <a:pt x="46" y="11"/>
                </a:lnTo>
                <a:lnTo>
                  <a:pt x="65" y="11"/>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29" name="Freeform 97"/>
          <p:cNvSpPr>
            <a:spLocks/>
          </p:cNvSpPr>
          <p:nvPr/>
        </p:nvSpPr>
        <p:spPr bwMode="auto">
          <a:xfrm>
            <a:off x="4048125" y="5381625"/>
            <a:ext cx="180975" cy="187325"/>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6 h 118"/>
              <a:gd name="T64" fmla="*/ 56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6"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0" name="Freeform 98"/>
          <p:cNvSpPr>
            <a:spLocks/>
          </p:cNvSpPr>
          <p:nvPr/>
        </p:nvSpPr>
        <p:spPr bwMode="auto">
          <a:xfrm>
            <a:off x="4718050" y="5381625"/>
            <a:ext cx="180975" cy="187325"/>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6 h 118"/>
              <a:gd name="T64" fmla="*/ 57 w 114"/>
              <a:gd name="T6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8">
                <a:moveTo>
                  <a:pt x="57"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1" name="Freeform 99"/>
          <p:cNvSpPr>
            <a:spLocks/>
          </p:cNvSpPr>
          <p:nvPr/>
        </p:nvSpPr>
        <p:spPr bwMode="auto">
          <a:xfrm>
            <a:off x="4125913" y="5360988"/>
            <a:ext cx="682625" cy="187325"/>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81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18">
                <a:moveTo>
                  <a:pt x="430" y="110"/>
                </a:moveTo>
                <a:lnTo>
                  <a:pt x="425" y="87"/>
                </a:lnTo>
                <a:lnTo>
                  <a:pt x="412" y="68"/>
                </a:lnTo>
                <a:lnTo>
                  <a:pt x="394" y="49"/>
                </a:lnTo>
                <a:lnTo>
                  <a:pt x="367" y="32"/>
                </a:lnTo>
                <a:lnTo>
                  <a:pt x="336" y="19"/>
                </a:lnTo>
                <a:lnTo>
                  <a:pt x="298" y="8"/>
                </a:lnTo>
                <a:lnTo>
                  <a:pt x="259" y="2"/>
                </a:lnTo>
                <a:lnTo>
                  <a:pt x="215" y="0"/>
                </a:lnTo>
                <a:lnTo>
                  <a:pt x="172" y="2"/>
                </a:lnTo>
                <a:lnTo>
                  <a:pt x="131" y="8"/>
                </a:lnTo>
                <a:lnTo>
                  <a:pt x="95" y="19"/>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81"/>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2" name="Freeform 100"/>
          <p:cNvSpPr>
            <a:spLocks/>
          </p:cNvSpPr>
          <p:nvPr/>
        </p:nvSpPr>
        <p:spPr bwMode="auto">
          <a:xfrm>
            <a:off x="4467225" y="5351463"/>
            <a:ext cx="350838" cy="184150"/>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16">
                <a:moveTo>
                  <a:pt x="0" y="13"/>
                </a:moveTo>
                <a:lnTo>
                  <a:pt x="0" y="13"/>
                </a:lnTo>
                <a:lnTo>
                  <a:pt x="44" y="13"/>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3" name="Freeform 101"/>
          <p:cNvSpPr>
            <a:spLocks/>
          </p:cNvSpPr>
          <p:nvPr/>
        </p:nvSpPr>
        <p:spPr bwMode="auto">
          <a:xfrm>
            <a:off x="4114800" y="5351463"/>
            <a:ext cx="352425" cy="187325"/>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18">
                <a:moveTo>
                  <a:pt x="11" y="114"/>
                </a:moveTo>
                <a:lnTo>
                  <a:pt x="13" y="116"/>
                </a:lnTo>
                <a:lnTo>
                  <a:pt x="16" y="95"/>
                </a:lnTo>
                <a:lnTo>
                  <a:pt x="28" y="77"/>
                </a:lnTo>
                <a:lnTo>
                  <a:pt x="47" y="59"/>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4" name="Freeform 102"/>
          <p:cNvSpPr>
            <a:spLocks/>
          </p:cNvSpPr>
          <p:nvPr/>
        </p:nvSpPr>
        <p:spPr bwMode="auto">
          <a:xfrm>
            <a:off x="4117975" y="5522913"/>
            <a:ext cx="52388" cy="30162"/>
          </a:xfrm>
          <a:custGeom>
            <a:avLst/>
            <a:gdLst>
              <a:gd name="T0" fmla="*/ 25 w 33"/>
              <a:gd name="T1" fmla="*/ 0 h 19"/>
              <a:gd name="T2" fmla="*/ 23 w 33"/>
              <a:gd name="T3" fmla="*/ 0 h 19"/>
              <a:gd name="T4" fmla="*/ 14 w 33"/>
              <a:gd name="T5" fmla="*/ 8 h 19"/>
              <a:gd name="T6" fmla="*/ 12 w 33"/>
              <a:gd name="T7" fmla="*/ 10 h 19"/>
              <a:gd name="T8" fmla="*/ 9 w 33"/>
              <a:gd name="T9" fmla="*/ 6 h 19"/>
              <a:gd name="T10" fmla="*/ 9 w 33"/>
              <a:gd name="T11" fmla="*/ 6 h 19"/>
              <a:gd name="T12" fmla="*/ 0 w 33"/>
              <a:gd name="T13" fmla="*/ 10 h 19"/>
              <a:gd name="T14" fmla="*/ 3 w 33"/>
              <a:gd name="T15" fmla="*/ 13 h 19"/>
              <a:gd name="T16" fmla="*/ 9 w 33"/>
              <a:gd name="T17" fmla="*/ 19 h 19"/>
              <a:gd name="T18" fmla="*/ 20 w 33"/>
              <a:gd name="T19" fmla="*/ 18 h 19"/>
              <a:gd name="T20" fmla="*/ 33 w 33"/>
              <a:gd name="T21" fmla="*/ 6 h 19"/>
              <a:gd name="T22" fmla="*/ 31 w 33"/>
              <a:gd name="T23" fmla="*/ 6 h 19"/>
              <a:gd name="T24" fmla="*/ 25 w 3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25" y="0"/>
                </a:moveTo>
                <a:lnTo>
                  <a:pt x="23" y="0"/>
                </a:lnTo>
                <a:lnTo>
                  <a:pt x="14" y="8"/>
                </a:lnTo>
                <a:lnTo>
                  <a:pt x="12" y="10"/>
                </a:lnTo>
                <a:lnTo>
                  <a:pt x="9" y="6"/>
                </a:lnTo>
                <a:lnTo>
                  <a:pt x="9" y="6"/>
                </a:lnTo>
                <a:lnTo>
                  <a:pt x="0" y="10"/>
                </a:lnTo>
                <a:lnTo>
                  <a:pt x="3" y="13"/>
                </a:lnTo>
                <a:lnTo>
                  <a:pt x="9" y="19"/>
                </a:lnTo>
                <a:lnTo>
                  <a:pt x="20" y="18"/>
                </a:lnTo>
                <a:lnTo>
                  <a:pt x="33" y="6"/>
                </a:lnTo>
                <a:lnTo>
                  <a:pt x="31" y="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5" name="Freeform 103"/>
          <p:cNvSpPr>
            <a:spLocks/>
          </p:cNvSpPr>
          <p:nvPr/>
        </p:nvSpPr>
        <p:spPr bwMode="auto">
          <a:xfrm>
            <a:off x="4157663" y="5519738"/>
            <a:ext cx="12700" cy="12700"/>
          </a:xfrm>
          <a:custGeom>
            <a:avLst/>
            <a:gdLst>
              <a:gd name="T0" fmla="*/ 1 w 8"/>
              <a:gd name="T1" fmla="*/ 0 h 8"/>
              <a:gd name="T2" fmla="*/ 1 w 8"/>
              <a:gd name="T3" fmla="*/ 0 h 8"/>
              <a:gd name="T4" fmla="*/ 0 w 8"/>
              <a:gd name="T5" fmla="*/ 2 h 8"/>
              <a:gd name="T6" fmla="*/ 6 w 8"/>
              <a:gd name="T7" fmla="*/ 8 h 8"/>
              <a:gd name="T8" fmla="*/ 8 w 8"/>
              <a:gd name="T9" fmla="*/ 7 h 8"/>
              <a:gd name="T10" fmla="*/ 8 w 8"/>
              <a:gd name="T11" fmla="*/ 7 h 8"/>
              <a:gd name="T12" fmla="*/ 1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0"/>
                </a:moveTo>
                <a:lnTo>
                  <a:pt x="1" y="0"/>
                </a:lnTo>
                <a:lnTo>
                  <a:pt x="0" y="2"/>
                </a:lnTo>
                <a:lnTo>
                  <a:pt x="6" y="8"/>
                </a:lnTo>
                <a:lnTo>
                  <a:pt x="8" y="7"/>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6" name="Freeform 104"/>
          <p:cNvSpPr>
            <a:spLocks/>
          </p:cNvSpPr>
          <p:nvPr/>
        </p:nvSpPr>
        <p:spPr bwMode="auto">
          <a:xfrm>
            <a:off x="4159250" y="5422900"/>
            <a:ext cx="307975" cy="107950"/>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7" name="Freeform 105"/>
          <p:cNvSpPr>
            <a:spLocks/>
          </p:cNvSpPr>
          <p:nvPr/>
        </p:nvSpPr>
        <p:spPr bwMode="auto">
          <a:xfrm>
            <a:off x="4467225" y="5422900"/>
            <a:ext cx="311150" cy="109538"/>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8" name="Freeform 106"/>
          <p:cNvSpPr>
            <a:spLocks/>
          </p:cNvSpPr>
          <p:nvPr/>
        </p:nvSpPr>
        <p:spPr bwMode="auto">
          <a:xfrm>
            <a:off x="4762500" y="5522913"/>
            <a:ext cx="55563" cy="33337"/>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39" name="Freeform 107"/>
          <p:cNvSpPr>
            <a:spLocks/>
          </p:cNvSpPr>
          <p:nvPr/>
        </p:nvSpPr>
        <p:spPr bwMode="auto">
          <a:xfrm>
            <a:off x="4254500" y="5360988"/>
            <a:ext cx="468313" cy="123825"/>
          </a:xfrm>
          <a:custGeom>
            <a:avLst/>
            <a:gdLst>
              <a:gd name="T0" fmla="*/ 14 w 295"/>
              <a:gd name="T1" fmla="*/ 65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7 h 78"/>
              <a:gd name="T62" fmla="*/ 167 w 295"/>
              <a:gd name="T63" fmla="*/ 10 h 78"/>
              <a:gd name="T64" fmla="*/ 200 w 295"/>
              <a:gd name="T65" fmla="*/ 16 h 78"/>
              <a:gd name="T66" fmla="*/ 228 w 295"/>
              <a:gd name="T67" fmla="*/ 28 h 78"/>
              <a:gd name="T68" fmla="*/ 244 w 295"/>
              <a:gd name="T69" fmla="*/ 45 h 78"/>
              <a:gd name="T70" fmla="*/ 231 w 295"/>
              <a:gd name="T71" fmla="*/ 49 h 78"/>
              <a:gd name="T72" fmla="*/ 208 w 295"/>
              <a:gd name="T73" fmla="*/ 44 h 78"/>
              <a:gd name="T74" fmla="*/ 183 w 295"/>
              <a:gd name="T75" fmla="*/ 41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3 h 78"/>
              <a:gd name="T98" fmla="*/ 6 w 295"/>
              <a:gd name="T99"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78">
                <a:moveTo>
                  <a:pt x="0" y="70"/>
                </a:moveTo>
                <a:lnTo>
                  <a:pt x="14" y="65"/>
                </a:lnTo>
                <a:lnTo>
                  <a:pt x="30" y="60"/>
                </a:lnTo>
                <a:lnTo>
                  <a:pt x="45" y="55"/>
                </a:lnTo>
                <a:lnTo>
                  <a:pt x="61" y="52"/>
                </a:lnTo>
                <a:lnTo>
                  <a:pt x="78" y="49"/>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8"/>
                </a:lnTo>
                <a:lnTo>
                  <a:pt x="266" y="24"/>
                </a:lnTo>
                <a:lnTo>
                  <a:pt x="252" y="19"/>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7"/>
                </a:lnTo>
                <a:lnTo>
                  <a:pt x="144" y="7"/>
                </a:lnTo>
                <a:lnTo>
                  <a:pt x="153" y="8"/>
                </a:lnTo>
                <a:lnTo>
                  <a:pt x="167" y="10"/>
                </a:lnTo>
                <a:lnTo>
                  <a:pt x="183" y="13"/>
                </a:lnTo>
                <a:lnTo>
                  <a:pt x="200" y="16"/>
                </a:lnTo>
                <a:lnTo>
                  <a:pt x="216" y="21"/>
                </a:lnTo>
                <a:lnTo>
                  <a:pt x="228" y="28"/>
                </a:lnTo>
                <a:lnTo>
                  <a:pt x="238" y="34"/>
                </a:lnTo>
                <a:lnTo>
                  <a:pt x="244" y="45"/>
                </a:lnTo>
                <a:lnTo>
                  <a:pt x="241" y="49"/>
                </a:lnTo>
                <a:lnTo>
                  <a:pt x="231" y="49"/>
                </a:lnTo>
                <a:lnTo>
                  <a:pt x="217" y="45"/>
                </a:lnTo>
                <a:lnTo>
                  <a:pt x="208" y="44"/>
                </a:lnTo>
                <a:lnTo>
                  <a:pt x="197" y="42"/>
                </a:lnTo>
                <a:lnTo>
                  <a:pt x="183" y="41"/>
                </a:lnTo>
                <a:lnTo>
                  <a:pt x="169" y="39"/>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9"/>
                </a:lnTo>
                <a:lnTo>
                  <a:pt x="37" y="49"/>
                </a:lnTo>
                <a:lnTo>
                  <a:pt x="30" y="50"/>
                </a:lnTo>
                <a:lnTo>
                  <a:pt x="22" y="53"/>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0" name="Freeform 108"/>
          <p:cNvSpPr>
            <a:spLocks/>
          </p:cNvSpPr>
          <p:nvPr/>
        </p:nvSpPr>
        <p:spPr bwMode="auto">
          <a:xfrm>
            <a:off x="4352925" y="5592763"/>
            <a:ext cx="227013" cy="92075"/>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4 h 58"/>
              <a:gd name="T22" fmla="*/ 30 w 143"/>
              <a:gd name="T23" fmla="*/ 9 h 58"/>
              <a:gd name="T24" fmla="*/ 46 w 143"/>
              <a:gd name="T25" fmla="*/ 11 h 58"/>
              <a:gd name="T26" fmla="*/ 65 w 143"/>
              <a:gd name="T27" fmla="*/ 13 h 58"/>
              <a:gd name="T28" fmla="*/ 83 w 143"/>
              <a:gd name="T29" fmla="*/ 11 h 58"/>
              <a:gd name="T30" fmla="*/ 102 w 143"/>
              <a:gd name="T31" fmla="*/ 9 h 58"/>
              <a:gd name="T32" fmla="*/ 122 w 143"/>
              <a:gd name="T33" fmla="*/ 6 h 58"/>
              <a:gd name="T34" fmla="*/ 143 w 143"/>
              <a:gd name="T35" fmla="*/ 0 h 58"/>
              <a:gd name="T36" fmla="*/ 143 w 143"/>
              <a:gd name="T37"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4"/>
                </a:lnTo>
                <a:lnTo>
                  <a:pt x="30" y="9"/>
                </a:lnTo>
                <a:lnTo>
                  <a:pt x="46" y="11"/>
                </a:lnTo>
                <a:lnTo>
                  <a:pt x="65" y="13"/>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1" name="Text Box 109"/>
          <p:cNvSpPr txBox="1">
            <a:spLocks noChangeArrowheads="1"/>
          </p:cNvSpPr>
          <p:nvPr/>
        </p:nvSpPr>
        <p:spPr bwMode="auto">
          <a:xfrm>
            <a:off x="6561138" y="6096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s-DO" altLang="es-DO" sz="2800" b="1" i="1">
              <a:solidFill>
                <a:srgbClr val="0000CC"/>
              </a:solidFill>
              <a:latin typeface="Times New Roman" panose="02020603050405020304" pitchFamily="18" charset="0"/>
            </a:endParaRPr>
          </a:p>
        </p:txBody>
      </p:sp>
      <p:sp>
        <p:nvSpPr>
          <p:cNvPr id="325742" name="Freeform 110"/>
          <p:cNvSpPr>
            <a:spLocks/>
          </p:cNvSpPr>
          <p:nvPr/>
        </p:nvSpPr>
        <p:spPr bwMode="auto">
          <a:xfrm>
            <a:off x="8618538" y="2700338"/>
            <a:ext cx="230187" cy="608012"/>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99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3" name="Freeform 111"/>
          <p:cNvSpPr>
            <a:spLocks/>
          </p:cNvSpPr>
          <p:nvPr/>
        </p:nvSpPr>
        <p:spPr bwMode="auto">
          <a:xfrm>
            <a:off x="8610600" y="990600"/>
            <a:ext cx="230188" cy="60325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4" name="Freeform 112"/>
          <p:cNvSpPr>
            <a:spLocks/>
          </p:cNvSpPr>
          <p:nvPr/>
        </p:nvSpPr>
        <p:spPr bwMode="auto">
          <a:xfrm>
            <a:off x="8610600" y="1557338"/>
            <a:ext cx="230188" cy="608012"/>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DO"/>
          </a:p>
        </p:txBody>
      </p:sp>
      <p:sp>
        <p:nvSpPr>
          <p:cNvPr id="325745" name="Text Box 113"/>
          <p:cNvSpPr txBox="1">
            <a:spLocks noChangeArrowheads="1"/>
          </p:cNvSpPr>
          <p:nvPr/>
        </p:nvSpPr>
        <p:spPr bwMode="auto">
          <a:xfrm>
            <a:off x="5334000" y="639763"/>
            <a:ext cx="2362200" cy="523220"/>
          </a:xfrm>
          <a:prstGeom prst="rect">
            <a:avLst/>
          </a:prstGeom>
          <a:solidFill>
            <a:srgbClr val="92D050"/>
          </a:solidFill>
          <a:ln w="76200" cmpd="tri">
            <a:solidFill>
              <a:schemeClr val="bg2"/>
            </a:solidFill>
            <a:miter lim="800000"/>
            <a:headEnd/>
            <a:tailEnd/>
          </a:ln>
          <a:effectLst/>
        </p:spPr>
        <p:txBody>
          <a:bodyPr>
            <a:spAutoFit/>
          </a:bodyPr>
          <a:lstStyle/>
          <a:p>
            <a:pPr algn="ctr" eaLnBrk="0" hangingPunct="0"/>
            <a:r>
              <a:rPr lang="es-DO" sz="2800" dirty="0" smtClean="0"/>
              <a:t>CONTENT</a:t>
            </a:r>
            <a:endParaRPr lang="es-ES_tradnl" altLang="es-DO" sz="2800" dirty="0">
              <a:solidFill>
                <a:srgbClr val="FFFF00"/>
              </a:solidFill>
              <a:effectLst>
                <a:outerShdw blurRad="38100" dist="38100" dir="2700000" algn="tl">
                  <a:srgbClr val="000000"/>
                </a:outerShdw>
              </a:effectLst>
              <a:latin typeface="Times New Roman" panose="02020603050405020304" pitchFamily="18" charset="0"/>
            </a:endParaRPr>
          </a:p>
        </p:txBody>
      </p:sp>
      <p:sp>
        <p:nvSpPr>
          <p:cNvPr id="325747" name="Text Box 115"/>
          <p:cNvSpPr txBox="1">
            <a:spLocks noChangeArrowheads="1"/>
          </p:cNvSpPr>
          <p:nvPr/>
        </p:nvSpPr>
        <p:spPr bwMode="auto">
          <a:xfrm>
            <a:off x="755650" y="692150"/>
            <a:ext cx="3240088" cy="556371"/>
          </a:xfrm>
          <a:prstGeom prst="rect">
            <a:avLst/>
          </a:prstGeom>
          <a:gradFill rotWithShape="0">
            <a:gsLst>
              <a:gs pos="0">
                <a:srgbClr val="FFFF66"/>
              </a:gs>
              <a:gs pos="100000">
                <a:srgbClr val="0000FF"/>
              </a:gs>
            </a:gsLst>
            <a:lin ang="5400000" scaled="1"/>
          </a:gradFill>
          <a:ln w="28575">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s-ES" altLang="es-DO" sz="2000" b="1" dirty="0" smtClean="0">
                <a:solidFill>
                  <a:srgbClr val="FF3300"/>
                </a:solidFill>
                <a:effectLst>
                  <a:outerShdw blurRad="38100" dist="38100" dir="2700000" algn="tl">
                    <a:srgbClr val="000000"/>
                  </a:outerShdw>
                </a:effectLst>
                <a:latin typeface="Times New Roman" panose="02020603050405020304" pitchFamily="18" charset="0"/>
              </a:rPr>
              <a:t>DOMINICAN REPUBLIC NATIONAL REPORT</a:t>
            </a:r>
            <a:endParaRPr lang="es-ES" altLang="es-DO" sz="2000" b="1" dirty="0">
              <a:solidFill>
                <a:srgbClr val="FF3300"/>
              </a:solidFill>
              <a:effectLst>
                <a:outerShdw blurRad="38100" dist="38100" dir="2700000" algn="tl">
                  <a:srgbClr val="000000"/>
                </a:outerShdw>
              </a:effectLst>
              <a:latin typeface="Times New Roman" panose="02020603050405020304" pitchFamily="18" charset="0"/>
            </a:endParaRPr>
          </a:p>
        </p:txBody>
      </p:sp>
      <p:sp>
        <p:nvSpPr>
          <p:cNvPr id="325749" name="Text Box 117"/>
          <p:cNvSpPr txBox="1">
            <a:spLocks noChangeArrowheads="1"/>
          </p:cNvSpPr>
          <p:nvPr/>
        </p:nvSpPr>
        <p:spPr bwMode="auto">
          <a:xfrm>
            <a:off x="4859338" y="2064345"/>
            <a:ext cx="3532187" cy="307777"/>
          </a:xfrm>
          <a:prstGeom prst="rect">
            <a:avLst/>
          </a:prstGeom>
          <a:gradFill rotWithShape="0">
            <a:gsLst>
              <a:gs pos="0">
                <a:srgbClr val="3366FF"/>
              </a:gs>
              <a:gs pos="50000">
                <a:srgbClr val="00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lang="es-ES_tradnl" altLang="es-DO" sz="1700" b="1" dirty="0" smtClean="0">
                <a:solidFill>
                  <a:srgbClr val="000066"/>
                </a:solidFill>
              </a:rPr>
              <a:t> </a:t>
            </a:r>
            <a:r>
              <a:rPr lang="es-ES_tradnl" altLang="es-DO" sz="2000" b="1" dirty="0" smtClean="0">
                <a:solidFill>
                  <a:srgbClr val="000066"/>
                </a:solidFill>
              </a:rPr>
              <a:t>II</a:t>
            </a:r>
            <a:r>
              <a:rPr lang="es-ES_tradnl" altLang="es-DO" sz="2000" b="1" dirty="0">
                <a:solidFill>
                  <a:srgbClr val="000066"/>
                </a:solidFill>
              </a:rPr>
              <a:t>.- </a:t>
            </a:r>
            <a:r>
              <a:rPr lang="es-DO" sz="2000" dirty="0"/>
              <a:t>ACTIVITIES PERFORMED</a:t>
            </a:r>
            <a:endParaRPr lang="es-ES_tradnl" altLang="es-DO" sz="2000" b="1" dirty="0">
              <a:solidFill>
                <a:srgbClr val="000066"/>
              </a:solidFill>
            </a:endParaRPr>
          </a:p>
        </p:txBody>
      </p:sp>
      <p:sp>
        <p:nvSpPr>
          <p:cNvPr id="325751" name="Text Box 119"/>
          <p:cNvSpPr txBox="1">
            <a:spLocks noChangeArrowheads="1"/>
          </p:cNvSpPr>
          <p:nvPr/>
        </p:nvSpPr>
        <p:spPr bwMode="auto">
          <a:xfrm>
            <a:off x="4819650" y="2732485"/>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2000" b="1" dirty="0" smtClean="0">
                <a:solidFill>
                  <a:srgbClr val="000066"/>
                </a:solidFill>
              </a:rPr>
              <a:t>A- </a:t>
            </a:r>
            <a:r>
              <a:rPr lang="es-DO" sz="2000" dirty="0"/>
              <a:t>TRAINING PROCESS</a:t>
            </a:r>
            <a:endParaRPr lang="es-ES_tradnl" altLang="es-DO" sz="2000" b="1" dirty="0">
              <a:solidFill>
                <a:srgbClr val="000066"/>
              </a:solidFill>
            </a:endParaRPr>
          </a:p>
        </p:txBody>
      </p:sp>
      <p:sp>
        <p:nvSpPr>
          <p:cNvPr id="325756" name="WordArt 124"/>
          <p:cNvSpPr>
            <a:spLocks noChangeArrowheads="1" noChangeShapeType="1" noTextEdit="1"/>
          </p:cNvSpPr>
          <p:nvPr/>
        </p:nvSpPr>
        <p:spPr bwMode="auto">
          <a:xfrm>
            <a:off x="1763713" y="1666522"/>
            <a:ext cx="1152525" cy="428625"/>
          </a:xfrm>
          <a:prstGeom prst="rect">
            <a:avLst/>
          </a:prstGeom>
        </p:spPr>
        <p:txBody>
          <a:bodyPr wrap="none" fromWordArt="1">
            <a:prstTxWarp prst="textPlain">
              <a:avLst>
                <a:gd name="adj" fmla="val 50000"/>
              </a:avLst>
            </a:prstTxWarp>
          </a:bodyPr>
          <a:lstStyle/>
          <a:p>
            <a:pPr algn="ctr"/>
            <a:r>
              <a:rPr lang="es-DO" sz="2400" kern="10" spc="480" dirty="0" smtClean="0">
                <a:ln w="9525">
                  <a:solidFill>
                    <a:srgbClr val="FFFF66"/>
                  </a:solidFill>
                  <a:round/>
                  <a:headEnd/>
                  <a:tailEnd/>
                </a:ln>
                <a:solidFill>
                  <a:schemeClr val="accent2">
                    <a:lumMod val="75000"/>
                  </a:schemeClr>
                </a:solidFill>
                <a:effectLst>
                  <a:outerShdw dist="45791" dir="3378596" algn="ctr" rotWithShape="0">
                    <a:srgbClr val="4D4D4D">
                      <a:alpha val="80000"/>
                    </a:srgbClr>
                  </a:outerShdw>
                </a:effectLst>
                <a:latin typeface="Arial Black" panose="020B0A04020102020204" pitchFamily="34" charset="0"/>
              </a:rPr>
              <a:t>SHARD</a:t>
            </a:r>
            <a:endParaRPr lang="es-DO" sz="2400" kern="10" spc="480" dirty="0">
              <a:ln w="9525">
                <a:solidFill>
                  <a:srgbClr val="FFFF66"/>
                </a:solidFill>
                <a:round/>
                <a:headEnd/>
                <a:tailEnd/>
              </a:ln>
              <a:solidFill>
                <a:schemeClr val="accent2">
                  <a:lumMod val="75000"/>
                </a:schemeClr>
              </a:solidFill>
              <a:effectLst>
                <a:outerShdw dist="45791" dir="3378596" algn="ctr" rotWithShape="0">
                  <a:srgbClr val="4D4D4D">
                    <a:alpha val="80000"/>
                  </a:srgbClr>
                </a:outerShdw>
              </a:effectLst>
              <a:latin typeface="Arial Black" panose="020B0A04020102020204" pitchFamily="34" charset="0"/>
            </a:endParaRPr>
          </a:p>
        </p:txBody>
      </p:sp>
      <p:sp>
        <p:nvSpPr>
          <p:cNvPr id="325760" name="Text Box 128"/>
          <p:cNvSpPr txBox="1">
            <a:spLocks noChangeArrowheads="1"/>
          </p:cNvSpPr>
          <p:nvPr/>
        </p:nvSpPr>
        <p:spPr bwMode="auto">
          <a:xfrm>
            <a:off x="4856163" y="3381949"/>
            <a:ext cx="3532187" cy="923330"/>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B- </a:t>
            </a:r>
            <a:r>
              <a:rPr lang="es-DO" sz="2000" dirty="0"/>
              <a:t>NATIONAL </a:t>
            </a:r>
            <a:r>
              <a:rPr lang="es-DO" sz="2000" dirty="0" smtClean="0"/>
              <a:t> AND </a:t>
            </a:r>
            <a:r>
              <a:rPr lang="es-DO" sz="2000" dirty="0"/>
              <a:t>INTERNATIONAL </a:t>
            </a:r>
            <a:r>
              <a:rPr lang="es-DO" sz="2000" dirty="0" smtClean="0"/>
              <a:t>RELATIONSHIPS</a:t>
            </a:r>
            <a:endParaRPr lang="es-ES_tradnl" altLang="es-DO" sz="2000" b="1" dirty="0">
              <a:solidFill>
                <a:srgbClr val="000066"/>
              </a:solidFill>
            </a:endParaRPr>
          </a:p>
        </p:txBody>
      </p:sp>
      <p:sp>
        <p:nvSpPr>
          <p:cNvPr id="143" name="Text Box 128"/>
          <p:cNvSpPr txBox="1">
            <a:spLocks noChangeArrowheads="1"/>
          </p:cNvSpPr>
          <p:nvPr/>
        </p:nvSpPr>
        <p:spPr bwMode="auto">
          <a:xfrm>
            <a:off x="4869857" y="4582595"/>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C- </a:t>
            </a:r>
            <a:r>
              <a:rPr lang="es-DO" sz="2000" dirty="0"/>
              <a:t>TECHNICAL PROCESS</a:t>
            </a:r>
            <a:endParaRPr lang="es-ES_tradnl" altLang="es-DO" sz="2000" b="1" dirty="0">
              <a:solidFill>
                <a:srgbClr val="000066"/>
              </a:solidFill>
            </a:endParaRPr>
          </a:p>
        </p:txBody>
      </p:sp>
      <p:sp>
        <p:nvSpPr>
          <p:cNvPr id="144" name="Text Box 117"/>
          <p:cNvSpPr txBox="1">
            <a:spLocks noChangeArrowheads="1"/>
          </p:cNvSpPr>
          <p:nvPr/>
        </p:nvSpPr>
        <p:spPr bwMode="auto">
          <a:xfrm>
            <a:off x="4859338" y="1409244"/>
            <a:ext cx="3532187" cy="307777"/>
          </a:xfrm>
          <a:prstGeom prst="rect">
            <a:avLst/>
          </a:prstGeom>
          <a:gradFill rotWithShape="0">
            <a:gsLst>
              <a:gs pos="0">
                <a:srgbClr val="3366FF"/>
              </a:gs>
              <a:gs pos="50000">
                <a:srgbClr val="00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r>
              <a:rPr lang="es-ES_tradnl" altLang="es-DO" sz="1700" b="1" dirty="0" smtClean="0">
                <a:solidFill>
                  <a:srgbClr val="000066"/>
                </a:solidFill>
              </a:rPr>
              <a:t> </a:t>
            </a:r>
            <a:r>
              <a:rPr lang="es-ES_tradnl" altLang="es-DO" sz="2000" b="1" dirty="0" smtClean="0">
                <a:solidFill>
                  <a:srgbClr val="000066"/>
                </a:solidFill>
              </a:rPr>
              <a:t>I.- </a:t>
            </a:r>
            <a:r>
              <a:rPr lang="es-DO" sz="2000" dirty="0"/>
              <a:t>INTRODUCTION</a:t>
            </a:r>
            <a:endParaRPr lang="es-ES_tradnl" altLang="es-DO" sz="2000" b="1" dirty="0">
              <a:solidFill>
                <a:srgbClr val="000066"/>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66" y="2359556"/>
            <a:ext cx="3484609" cy="2595260"/>
          </a:xfrm>
          <a:prstGeom prst="rect">
            <a:avLst/>
          </a:prstGeom>
        </p:spPr>
      </p:pic>
      <p:sp>
        <p:nvSpPr>
          <p:cNvPr id="125" name="Text Box 128"/>
          <p:cNvSpPr txBox="1">
            <a:spLocks noChangeArrowheads="1"/>
          </p:cNvSpPr>
          <p:nvPr/>
        </p:nvSpPr>
        <p:spPr bwMode="auto">
          <a:xfrm>
            <a:off x="4885850" y="5708059"/>
            <a:ext cx="3532187" cy="307777"/>
          </a:xfrm>
          <a:prstGeom prst="rect">
            <a:avLst/>
          </a:prstGeom>
          <a:gradFill rotWithShape="0">
            <a:gsLst>
              <a:gs pos="0">
                <a:srgbClr val="3366FF"/>
              </a:gs>
              <a:gs pos="50000">
                <a:srgbClr val="66CCFF"/>
              </a:gs>
              <a:gs pos="100000">
                <a:srgbClr val="3366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III.- </a:t>
            </a:r>
            <a:r>
              <a:rPr lang="es-DO" sz="2000" dirty="0"/>
              <a:t>CONCLUSION</a:t>
            </a:r>
            <a:endParaRPr lang="es-ES_tradnl" altLang="es-DO" sz="2000" b="1" dirty="0">
              <a:solidFill>
                <a:srgbClr val="000066"/>
              </a:solidFill>
            </a:endParaRPr>
          </a:p>
        </p:txBody>
      </p:sp>
      <p:pic>
        <p:nvPicPr>
          <p:cNvPr id="126" name="Imagen 125"/>
          <p:cNvPicPr/>
          <p:nvPr/>
        </p:nvPicPr>
        <p:blipFill rotWithShape="1">
          <a:blip r:embed="rId3" cstate="print">
            <a:extLst>
              <a:ext uri="{28A0092B-C50C-407E-A947-70E740481C1C}">
                <a14:useLocalDpi xmlns:a14="http://schemas.microsoft.com/office/drawing/2010/main" val="0"/>
              </a:ext>
            </a:extLst>
          </a:blip>
          <a:srcRect l="16575" t="18903" r="14737" b="21310"/>
          <a:stretch/>
        </p:blipFill>
        <p:spPr bwMode="auto">
          <a:xfrm>
            <a:off x="1688780" y="4922979"/>
            <a:ext cx="1315090" cy="1405009"/>
          </a:xfrm>
          <a:prstGeom prst="rect">
            <a:avLst/>
          </a:prstGeom>
          <a:ln>
            <a:noFill/>
          </a:ln>
          <a:extLst>
            <a:ext uri="{53640926-AAD7-44D8-BBD7-CCE9431645EC}">
              <a14:shadowObscured xmlns:a14="http://schemas.microsoft.com/office/drawing/2010/main"/>
            </a:ext>
          </a:extLst>
        </p:spPr>
      </p:pic>
      <p:sp>
        <p:nvSpPr>
          <p:cNvPr id="127" name="Text Box 128"/>
          <p:cNvSpPr txBox="1">
            <a:spLocks noChangeArrowheads="1"/>
          </p:cNvSpPr>
          <p:nvPr/>
        </p:nvSpPr>
        <p:spPr bwMode="auto">
          <a:xfrm>
            <a:off x="4885851" y="5103123"/>
            <a:ext cx="3532187" cy="307777"/>
          </a:xfrm>
          <a:prstGeom prst="rect">
            <a:avLst/>
          </a:prstGeom>
          <a:solidFill>
            <a:srgbClr val="FFFF00"/>
          </a:solidFill>
          <a:ln w="76200" cmpd="tri">
            <a:solidFill>
              <a:schemeClr val="tx1"/>
            </a:solidFill>
            <a:miter lim="800000"/>
            <a:headEnd/>
            <a:tailEnd/>
          </a:ln>
          <a:effectLst/>
          <a:extLst/>
        </p:spPr>
        <p:txBody>
          <a:bodyPr lIns="0" tIns="0" rIns="0" bIns="0">
            <a:spAutoFit/>
          </a:bodyPr>
          <a:lstStyle>
            <a:lvl1pPr marL="357188" indent="-357188">
              <a:defRPr>
                <a:solidFill>
                  <a:schemeClr val="tx1"/>
                </a:solidFill>
                <a:latin typeface="Arial" panose="020B0604020202020204" pitchFamily="34" charset="0"/>
              </a:defRPr>
            </a:lvl1pPr>
            <a:lvl2pPr marL="666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s-DO" sz="1400" b="1" dirty="0" smtClean="0">
                <a:solidFill>
                  <a:srgbClr val="000066"/>
                </a:solidFill>
              </a:rPr>
              <a:t> </a:t>
            </a:r>
            <a:r>
              <a:rPr lang="es-ES_tradnl" altLang="es-DO" sz="2000" b="1" dirty="0" smtClean="0">
                <a:solidFill>
                  <a:srgbClr val="000066"/>
                </a:solidFill>
              </a:rPr>
              <a:t>D- </a:t>
            </a:r>
            <a:r>
              <a:rPr lang="es-DO" sz="2000" dirty="0"/>
              <a:t>OTHER ACTIVITIES</a:t>
            </a:r>
            <a:endParaRPr lang="es-ES_tradnl" altLang="es-DO" sz="2000" b="1" dirty="0">
              <a:solidFill>
                <a:srgbClr val="000066"/>
              </a:solidFill>
            </a:endParaRPr>
          </a:p>
        </p:txBody>
      </p:sp>
    </p:spTree>
    <p:extLst>
      <p:ext uri="{BB962C8B-B14F-4D97-AF65-F5344CB8AC3E}">
        <p14:creationId xmlns:p14="http://schemas.microsoft.com/office/powerpoint/2010/main" val="2875173010"/>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8926" y="30032"/>
            <a:ext cx="7001301" cy="6463308"/>
          </a:xfrm>
          <a:prstGeom prst="rect">
            <a:avLst/>
          </a:prstGeom>
        </p:spPr>
        <p:txBody>
          <a:bodyPr wrap="square">
            <a:spAutoFit/>
          </a:bodyPr>
          <a:lstStyle/>
          <a:p>
            <a:pPr indent="449580" algn="ctr">
              <a:spcAft>
                <a:spcPts val="0"/>
              </a:spcAft>
            </a:pPr>
            <a:r>
              <a:rPr lang="es-DO" sz="3200" dirty="0" smtClean="0">
                <a:solidFill>
                  <a:schemeClr val="bg1"/>
                </a:solidFill>
                <a:latin typeface="Tahoma" panose="020B0604030504040204" pitchFamily="34" charset="0"/>
                <a:ea typeface="Calibri" panose="020F0502020204030204" pitchFamily="34" charset="0"/>
                <a:cs typeface="Times New Roman" panose="02020603050405020304" pitchFamily="18" charset="0"/>
              </a:rPr>
              <a:t>INTRODUCTION</a:t>
            </a:r>
          </a:p>
          <a:p>
            <a:pPr indent="449580" algn="just">
              <a:spcAft>
                <a:spcPts val="0"/>
              </a:spcAft>
            </a:pPr>
            <a:endParaRPr lang="es-DO" sz="20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a:p>
            <a:pPr algn="just"/>
            <a:r>
              <a:rPr lang="en-US" sz="2600" dirty="0" smtClean="0">
                <a:solidFill>
                  <a:schemeClr val="bg1"/>
                </a:solidFill>
              </a:rPr>
              <a:t>The SHARD reactivated four (04) more headlights, reducing the deficiency that we have been facing for years, making our waters safer, we continued with the training process of our personnel, in another order, at the beginning of the year, the Dominican Navy approved, the signing of the cooperation agreement between the (UKHO) and the (SHARD) for the Electronic Nautical Charters (ENC) of our country, as well as the payment of the debt that the country had been carrying since 1982 with the IHO.</a:t>
            </a:r>
          </a:p>
          <a:p>
            <a:pPr algn="just"/>
            <a:r>
              <a:rPr lang="en-US" sz="2600" dirty="0" smtClean="0">
                <a:solidFill>
                  <a:schemeClr val="bg1"/>
                </a:solidFill>
              </a:rPr>
              <a:t/>
            </a:r>
            <a:br>
              <a:rPr lang="en-US" sz="2600" dirty="0" smtClean="0">
                <a:solidFill>
                  <a:schemeClr val="bg1"/>
                </a:solidFill>
              </a:rPr>
            </a:br>
            <a:r>
              <a:rPr lang="en-US" sz="2400" b="1" dirty="0" smtClean="0">
                <a:solidFill>
                  <a:schemeClr val="bg1"/>
                </a:solidFill>
              </a:rPr>
              <a:t>"In Navigable </a:t>
            </a:r>
            <a:r>
              <a:rPr lang="en-US" sz="2400" b="1" dirty="0">
                <a:solidFill>
                  <a:schemeClr val="bg1"/>
                </a:solidFill>
              </a:rPr>
              <a:t>Sea</a:t>
            </a:r>
            <a:r>
              <a:rPr lang="en-US" sz="2400" b="1" dirty="0" smtClean="0">
                <a:solidFill>
                  <a:schemeClr val="bg1"/>
                </a:solidFill>
              </a:rPr>
              <a:t>, Sustainable Development".</a:t>
            </a:r>
            <a:endParaRPr lang="es-DO" sz="2400" b="1" dirty="0">
              <a:solidFill>
                <a:schemeClr val="bg1"/>
              </a:solidFill>
            </a:endParaRPr>
          </a:p>
        </p:txBody>
      </p:sp>
      <p:pic>
        <p:nvPicPr>
          <p:cNvPr id="3" name="irc_mi" descr="rueda-del-tim%C3%B3n-194537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51630" cy="195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Pictures\LA TIERRA 2.png"/>
          <p:cNvPicPr>
            <a:picLocks noChangeAspect="1" noChangeArrowheads="1"/>
          </p:cNvPicPr>
          <p:nvPr/>
        </p:nvPicPr>
        <p:blipFill>
          <a:blip r:embed="rId3"/>
          <a:srcRect/>
          <a:stretch>
            <a:fillRect/>
          </a:stretch>
        </p:blipFill>
        <p:spPr bwMode="auto">
          <a:xfrm>
            <a:off x="1" y="4643651"/>
            <a:ext cx="1951629" cy="1849485"/>
          </a:xfrm>
          <a:prstGeom prst="rect">
            <a:avLst/>
          </a:prstGeom>
          <a:noFill/>
        </p:spPr>
      </p:pic>
    </p:spTree>
    <p:extLst>
      <p:ext uri="{BB962C8B-B14F-4D97-AF65-F5344CB8AC3E}">
        <p14:creationId xmlns:p14="http://schemas.microsoft.com/office/powerpoint/2010/main" val="3338358508"/>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0" y="723971"/>
            <a:ext cx="6583363" cy="683205"/>
          </a:xfrm>
        </p:spPr>
        <p:txBody>
          <a:bodyPr/>
          <a:lstStyle/>
          <a:p>
            <a:r>
              <a:rPr lang="es-DO" sz="3600" dirty="0" smtClean="0"/>
              <a:t>A.- ACTIVATION OF LIGHTS</a:t>
            </a:r>
            <a:endParaRPr lang="es-DO" sz="3600" dirty="0"/>
          </a:p>
        </p:txBody>
      </p:sp>
      <p:sp>
        <p:nvSpPr>
          <p:cNvPr id="3" name="Marcador de contenido 2"/>
          <p:cNvSpPr>
            <a:spLocks noGrp="1"/>
          </p:cNvSpPr>
          <p:nvPr>
            <p:ph idx="1"/>
          </p:nvPr>
        </p:nvSpPr>
        <p:spPr>
          <a:xfrm>
            <a:off x="2133600" y="1443179"/>
            <a:ext cx="6723797" cy="4377517"/>
          </a:xfrm>
        </p:spPr>
        <p:txBody>
          <a:bodyPr/>
          <a:lstStyle/>
          <a:p>
            <a:pPr algn="just"/>
            <a:r>
              <a:rPr lang="es-DO" sz="2800" b="0" dirty="0" smtClean="0">
                <a:latin typeface="Arial" panose="020B0604020202020204" pitchFamily="34" charset="0"/>
                <a:cs typeface="Arial" panose="020B0604020202020204" pitchFamily="34" charset="0"/>
              </a:rPr>
              <a:t>In </a:t>
            </a:r>
            <a:r>
              <a:rPr lang="es-DO" sz="2800" b="0" dirty="0" err="1" smtClean="0">
                <a:latin typeface="Arial" panose="020B0604020202020204" pitchFamily="34" charset="0"/>
                <a:cs typeface="Arial" panose="020B0604020202020204" pitchFamily="34" charset="0"/>
              </a:rPr>
              <a:t>this</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year</a:t>
            </a:r>
            <a:r>
              <a:rPr lang="es-DO" sz="2800" b="0" dirty="0" smtClean="0">
                <a:latin typeface="Arial" panose="020B0604020202020204" pitchFamily="34" charset="0"/>
                <a:cs typeface="Arial" panose="020B0604020202020204" pitchFamily="34" charset="0"/>
              </a:rPr>
              <a:t> (04) </a:t>
            </a:r>
            <a:r>
              <a:rPr lang="es-DO" sz="2800" b="0" dirty="0" err="1" smtClean="0">
                <a:latin typeface="Arial" panose="020B0604020202020204" pitchFamily="34" charset="0"/>
                <a:cs typeface="Arial" panose="020B0604020202020204" pitchFamily="34" charset="0"/>
              </a:rPr>
              <a:t>lights</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were</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activated</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thus</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reducing</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the</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deficiency</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we</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had</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they</a:t>
            </a:r>
            <a:r>
              <a:rPr lang="es-DO" sz="2800" b="0" dirty="0" smtClean="0">
                <a:latin typeface="Arial" panose="020B0604020202020204" pitchFamily="34" charset="0"/>
                <a:cs typeface="Arial" panose="020B0604020202020204" pitchFamily="34" charset="0"/>
              </a:rPr>
              <a:t> are:</a:t>
            </a:r>
          </a:p>
          <a:p>
            <a:pPr algn="just"/>
            <a:endParaRPr lang="es-DO" sz="2800" b="0" dirty="0" smtClean="0">
              <a:latin typeface="Arial" panose="020B0604020202020204" pitchFamily="34" charset="0"/>
              <a:cs typeface="Arial" panose="020B0604020202020204" pitchFamily="34" charset="0"/>
            </a:endParaRPr>
          </a:p>
          <a:p>
            <a:pPr algn="just"/>
            <a:r>
              <a:rPr lang="es-DO" sz="2800" b="0" dirty="0" smtClean="0">
                <a:latin typeface="Arial" panose="020B0604020202020204" pitchFamily="34" charset="0"/>
                <a:cs typeface="Arial" panose="020B0604020202020204" pitchFamily="34" charset="0"/>
              </a:rPr>
              <a:t>Punta Laguna Light (Isla Saona).</a:t>
            </a:r>
          </a:p>
          <a:p>
            <a:pPr algn="just"/>
            <a:r>
              <a:rPr lang="es-DO" sz="2800" b="0" dirty="0" smtClean="0">
                <a:latin typeface="Arial" panose="020B0604020202020204" pitchFamily="34" charset="0"/>
                <a:cs typeface="Arial" panose="020B0604020202020204" pitchFamily="34" charset="0"/>
              </a:rPr>
              <a:t>Cabo Engaño Light (Prov. Altagracia).</a:t>
            </a:r>
          </a:p>
          <a:p>
            <a:pPr algn="just"/>
            <a:r>
              <a:rPr lang="es-DO" sz="2800" b="0" dirty="0" smtClean="0">
                <a:latin typeface="Arial" panose="020B0604020202020204" pitchFamily="34" charset="0"/>
                <a:cs typeface="Arial" panose="020B0604020202020204" pitchFamily="34" charset="0"/>
              </a:rPr>
              <a:t>Punta Balandra Light (Prov. </a:t>
            </a:r>
            <a:r>
              <a:rPr lang="es-DO" sz="2800" b="0" dirty="0" err="1" smtClean="0">
                <a:latin typeface="Arial" panose="020B0604020202020204" pitchFamily="34" charset="0"/>
                <a:cs typeface="Arial" panose="020B0604020202020204" pitchFamily="34" charset="0"/>
              </a:rPr>
              <a:t>Samaná</a:t>
            </a:r>
            <a:r>
              <a:rPr lang="es-DO" sz="2800" b="0" dirty="0" smtClean="0">
                <a:latin typeface="Arial" panose="020B0604020202020204" pitchFamily="34" charset="0"/>
                <a:cs typeface="Arial" panose="020B0604020202020204" pitchFamily="34" charset="0"/>
              </a:rPr>
              <a:t>).</a:t>
            </a:r>
          </a:p>
          <a:p>
            <a:pPr algn="just"/>
            <a:r>
              <a:rPr lang="es-DO" sz="2800" b="0" dirty="0" err="1" smtClean="0">
                <a:latin typeface="Arial" panose="020B0604020202020204" pitchFamily="34" charset="0"/>
                <a:cs typeface="Arial" panose="020B0604020202020204" pitchFamily="34" charset="0"/>
              </a:rPr>
              <a:t>Luperón</a:t>
            </a:r>
            <a:r>
              <a:rPr lang="es-DO" sz="2800" b="0" dirty="0" smtClean="0">
                <a:latin typeface="Arial" panose="020B0604020202020204" pitchFamily="34" charset="0"/>
                <a:cs typeface="Arial" panose="020B0604020202020204" pitchFamily="34" charset="0"/>
              </a:rPr>
              <a:t> Light (</a:t>
            </a:r>
            <a:r>
              <a:rPr lang="es-DO" sz="2800" b="0" dirty="0" err="1" smtClean="0">
                <a:latin typeface="Arial" panose="020B0604020202020204" pitchFamily="34" charset="0"/>
                <a:cs typeface="Arial" panose="020B0604020202020204" pitchFamily="34" charset="0"/>
              </a:rPr>
              <a:t>Luperón</a:t>
            </a:r>
            <a:r>
              <a:rPr lang="es-DO" sz="2800" b="0" dirty="0" smtClean="0">
                <a:latin typeface="Arial" panose="020B0604020202020204" pitchFamily="34" charset="0"/>
                <a:cs typeface="Arial" panose="020B0604020202020204" pitchFamily="34" charset="0"/>
              </a:rPr>
              <a:t> </a:t>
            </a:r>
            <a:r>
              <a:rPr lang="es-DO" sz="2800" b="0" dirty="0" err="1" smtClean="0">
                <a:latin typeface="Arial" panose="020B0604020202020204" pitchFamily="34" charset="0"/>
                <a:cs typeface="Arial" panose="020B0604020202020204" pitchFamily="34" charset="0"/>
              </a:rPr>
              <a:t>Bay</a:t>
            </a:r>
            <a:r>
              <a:rPr lang="es-DO" sz="2800" b="0" dirty="0" smtClean="0">
                <a:latin typeface="Arial" panose="020B0604020202020204" pitchFamily="34" charset="0"/>
                <a:cs typeface="Arial" panose="020B0604020202020204" pitchFamily="34" charset="0"/>
              </a:rPr>
              <a:t>).</a:t>
            </a:r>
          </a:p>
        </p:txBody>
      </p:sp>
      <p:sp>
        <p:nvSpPr>
          <p:cNvPr id="5" name="Título 1"/>
          <p:cNvSpPr txBox="1">
            <a:spLocks/>
          </p:cNvSpPr>
          <p:nvPr/>
        </p:nvSpPr>
        <p:spPr bwMode="auto">
          <a:xfrm>
            <a:off x="2133600" y="4763"/>
            <a:ext cx="6583363" cy="71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a:lstStyle>
          <a:p>
            <a:r>
              <a:rPr lang="es-DO" dirty="0"/>
              <a:t>ACTIVITIES PERFORMED</a:t>
            </a:r>
          </a:p>
        </p:txBody>
      </p:sp>
      <p:pic>
        <p:nvPicPr>
          <p:cNvPr id="6" name="Picture 3" descr="Faro de Puerto P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951630" cy="289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Pictures\LA TIERRA 2.png"/>
          <p:cNvPicPr>
            <a:picLocks noChangeAspect="1" noChangeArrowheads="1"/>
          </p:cNvPicPr>
          <p:nvPr/>
        </p:nvPicPr>
        <p:blipFill>
          <a:blip r:embed="rId3"/>
          <a:srcRect/>
          <a:stretch>
            <a:fillRect/>
          </a:stretch>
        </p:blipFill>
        <p:spPr bwMode="auto">
          <a:xfrm>
            <a:off x="1" y="4643651"/>
            <a:ext cx="1951629" cy="1849485"/>
          </a:xfrm>
          <a:prstGeom prst="rect">
            <a:avLst/>
          </a:prstGeom>
          <a:noFill/>
        </p:spPr>
      </p:pic>
    </p:spTree>
    <p:extLst>
      <p:ext uri="{BB962C8B-B14F-4D97-AF65-F5344CB8AC3E}">
        <p14:creationId xmlns:p14="http://schemas.microsoft.com/office/powerpoint/2010/main" val="97228746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2006222" y="822260"/>
            <a:ext cx="6974006" cy="5796903"/>
          </a:xfrm>
        </p:spPr>
        <p:txBody>
          <a:bodyPr/>
          <a:lstStyle/>
          <a:p>
            <a:pPr algn="just"/>
            <a:r>
              <a:rPr lang="en-US" sz="2600" b="0" dirty="0" smtClean="0">
                <a:latin typeface="Arial" pitchFamily="34" charset="0"/>
                <a:cs typeface="Arial" pitchFamily="34" charset="0"/>
              </a:rPr>
              <a:t>"Course of </a:t>
            </a:r>
            <a:r>
              <a:rPr lang="en-US" sz="2600" b="0" dirty="0" err="1" smtClean="0">
                <a:latin typeface="Arial" pitchFamily="34" charset="0"/>
                <a:cs typeface="Arial" pitchFamily="34" charset="0"/>
              </a:rPr>
              <a:t>Hydrography</a:t>
            </a:r>
            <a:r>
              <a:rPr lang="en-US" sz="2600" b="0" dirty="0" smtClean="0">
                <a:latin typeface="Arial" pitchFamily="34" charset="0"/>
                <a:cs typeface="Arial" pitchFamily="34" charset="0"/>
              </a:rPr>
              <a:t> and Nautical Cartography", in Veracruz, Mexico, year 2017-2018, through the FOCAHIMECA Project.</a:t>
            </a:r>
            <a:endParaRPr lang="en-US" sz="1200" b="0" dirty="0" smtClean="0">
              <a:latin typeface="Arial" pitchFamily="34" charset="0"/>
              <a:cs typeface="Arial" pitchFamily="34" charset="0"/>
            </a:endParaRPr>
          </a:p>
          <a:p>
            <a:pPr algn="just"/>
            <a:endParaRPr lang="en-US" sz="1200" b="0" dirty="0" smtClean="0">
              <a:latin typeface="Arial" pitchFamily="34" charset="0"/>
              <a:cs typeface="Arial" pitchFamily="34" charset="0"/>
            </a:endParaRPr>
          </a:p>
          <a:p>
            <a:pPr algn="just"/>
            <a:r>
              <a:rPr lang="en-US" sz="2600" b="0" dirty="0" smtClean="0">
                <a:latin typeface="Arial" pitchFamily="34" charset="0"/>
                <a:cs typeface="Arial" pitchFamily="34" charset="0"/>
              </a:rPr>
              <a:t>"Course on Marine Fund Research Techniques", at the </a:t>
            </a:r>
            <a:r>
              <a:rPr lang="en-US" sz="2600" b="0" dirty="0" err="1" smtClean="0">
                <a:latin typeface="Arial" pitchFamily="34" charset="0"/>
                <a:cs typeface="Arial" pitchFamily="34" charset="0"/>
              </a:rPr>
              <a:t>Iberoamerican</a:t>
            </a:r>
            <a:r>
              <a:rPr lang="en-US" sz="2600" b="0" dirty="0" smtClean="0">
                <a:latin typeface="Arial" pitchFamily="34" charset="0"/>
                <a:cs typeface="Arial" pitchFamily="34" charset="0"/>
              </a:rPr>
              <a:t> University (UNIBE) in Santo Domingo, Dominican Republic, from November 8 to 18, 2017.</a:t>
            </a:r>
            <a:endParaRPr lang="en-US" sz="1200" b="0" dirty="0" smtClean="0">
              <a:latin typeface="Arial" pitchFamily="34" charset="0"/>
              <a:cs typeface="Arial" pitchFamily="34" charset="0"/>
            </a:endParaRPr>
          </a:p>
          <a:p>
            <a:pPr algn="just"/>
            <a:endParaRPr lang="en-US" sz="1200" b="0" dirty="0" smtClean="0">
              <a:latin typeface="Arial" pitchFamily="34" charset="0"/>
              <a:cs typeface="Arial" pitchFamily="34" charset="0"/>
            </a:endParaRPr>
          </a:p>
          <a:p>
            <a:pPr algn="just"/>
            <a:r>
              <a:rPr lang="en-US" sz="2600" b="0" dirty="0" smtClean="0">
                <a:latin typeface="Arial" pitchFamily="34" charset="0"/>
                <a:cs typeface="Arial" pitchFamily="34" charset="0"/>
              </a:rPr>
              <a:t>"Basic Course on </a:t>
            </a:r>
            <a:r>
              <a:rPr lang="en-US" sz="2600" b="0" dirty="0" err="1" smtClean="0">
                <a:latin typeface="Arial" pitchFamily="34" charset="0"/>
                <a:cs typeface="Arial" pitchFamily="34" charset="0"/>
              </a:rPr>
              <a:t>Hydrography</a:t>
            </a:r>
            <a:r>
              <a:rPr lang="en-US" sz="2600" b="0" dirty="0" smtClean="0">
                <a:latin typeface="Arial" pitchFamily="34" charset="0"/>
                <a:cs typeface="Arial" pitchFamily="34" charset="0"/>
              </a:rPr>
              <a:t>", at the Naval Institute of Higher Studies, </a:t>
            </a:r>
            <a:r>
              <a:rPr lang="en-US" sz="2600" b="0" dirty="0" err="1" smtClean="0">
                <a:latin typeface="Arial" pitchFamily="34" charset="0"/>
                <a:cs typeface="Arial" pitchFamily="34" charset="0"/>
              </a:rPr>
              <a:t>Sto</a:t>
            </a:r>
            <a:r>
              <a:rPr lang="en-US" sz="2600" b="0" dirty="0" smtClean="0">
                <a:latin typeface="Arial" pitchFamily="34" charset="0"/>
                <a:cs typeface="Arial" pitchFamily="34" charset="0"/>
              </a:rPr>
              <a:t>. </a:t>
            </a:r>
            <a:r>
              <a:rPr lang="en-US" sz="2600" b="0" dirty="0" err="1" smtClean="0">
                <a:latin typeface="Arial" pitchFamily="34" charset="0"/>
                <a:cs typeface="Arial" pitchFamily="34" charset="0"/>
              </a:rPr>
              <a:t>Dgo</a:t>
            </a:r>
            <a:r>
              <a:rPr lang="en-US" sz="2600" b="0" dirty="0" smtClean="0">
                <a:latin typeface="Arial" pitchFamily="34" charset="0"/>
                <a:cs typeface="Arial" pitchFamily="34" charset="0"/>
              </a:rPr>
              <a:t>., Dominican Republic, from November 13 to 24, 2017.</a:t>
            </a:r>
            <a:endParaRPr lang="es-DO" sz="2600" b="0" dirty="0">
              <a:latin typeface="Arial" pitchFamily="34" charset="0"/>
              <a:cs typeface="Arial" pitchFamily="34" charset="0"/>
            </a:endParaRPr>
          </a:p>
        </p:txBody>
      </p:sp>
      <p:sp>
        <p:nvSpPr>
          <p:cNvPr id="6" name="Título 1"/>
          <p:cNvSpPr>
            <a:spLocks noGrp="1"/>
          </p:cNvSpPr>
          <p:nvPr>
            <p:ph type="title"/>
          </p:nvPr>
        </p:nvSpPr>
        <p:spPr>
          <a:xfrm>
            <a:off x="2174544" y="28976"/>
            <a:ext cx="6583363" cy="757809"/>
          </a:xfrm>
        </p:spPr>
        <p:txBody>
          <a:bodyPr/>
          <a:lstStyle/>
          <a:p>
            <a:r>
              <a:rPr lang="es-DO" sz="3600" dirty="0" smtClean="0"/>
              <a:t>B.- TRAINING PROCESS</a:t>
            </a:r>
            <a:endParaRPr lang="es-DO" sz="3600" dirty="0"/>
          </a:p>
        </p:txBody>
      </p:sp>
      <p:pic>
        <p:nvPicPr>
          <p:cNvPr id="7" name="Picture 2" descr="MC9003185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987810" cy="33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Pictures\LA TIERRA 2.png"/>
          <p:cNvPicPr>
            <a:picLocks noChangeAspect="1" noChangeArrowheads="1"/>
          </p:cNvPicPr>
          <p:nvPr/>
        </p:nvPicPr>
        <p:blipFill>
          <a:blip r:embed="rId3"/>
          <a:srcRect/>
          <a:stretch>
            <a:fillRect/>
          </a:stretch>
        </p:blipFill>
        <p:spPr bwMode="auto">
          <a:xfrm>
            <a:off x="1" y="4643651"/>
            <a:ext cx="1951629" cy="1849485"/>
          </a:xfrm>
          <a:prstGeom prst="rect">
            <a:avLst/>
          </a:prstGeom>
          <a:noFill/>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8675" name="2 Rectángulo"/>
          <p:cNvSpPr>
            <a:spLocks noChangeArrowheads="1"/>
          </p:cNvSpPr>
          <p:nvPr/>
        </p:nvSpPr>
        <p:spPr bwMode="auto">
          <a:xfrm>
            <a:off x="2166938" y="272566"/>
            <a:ext cx="685006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DO" sz="3200" b="1" dirty="0" smtClean="0">
                <a:solidFill>
                  <a:schemeClr val="bg1"/>
                </a:solidFill>
              </a:rPr>
              <a:t>B.- </a:t>
            </a:r>
            <a:r>
              <a:rPr lang="es-DO" sz="3200" dirty="0">
                <a:solidFill>
                  <a:schemeClr val="bg1"/>
                </a:solidFill>
              </a:rPr>
              <a:t>NATIONAL AND INTERNATIONAL </a:t>
            </a:r>
            <a:r>
              <a:rPr lang="es-DO" sz="3200" dirty="0" smtClean="0">
                <a:solidFill>
                  <a:schemeClr val="bg1"/>
                </a:solidFill>
              </a:rPr>
              <a:t>RELATIONSHIPS</a:t>
            </a:r>
            <a:endParaRPr lang="es-ES" altLang="es-DO" sz="3200" b="1" dirty="0">
              <a:solidFill>
                <a:schemeClr val="bg1"/>
              </a:solidFill>
            </a:endParaRPr>
          </a:p>
          <a:p>
            <a:endParaRPr lang="es-DO" sz="2000" u="sng" dirty="0" smtClean="0"/>
          </a:p>
          <a:p>
            <a:pPr algn="just"/>
            <a:r>
              <a:rPr lang="en-US" sz="2800" u="sng" dirty="0" smtClean="0">
                <a:solidFill>
                  <a:schemeClr val="bg1"/>
                </a:solidFill>
              </a:rPr>
              <a:t>At the national level</a:t>
            </a:r>
            <a:r>
              <a:rPr lang="en-US" sz="2800" dirty="0" smtClean="0">
                <a:solidFill>
                  <a:schemeClr val="bg1"/>
                </a:solidFill>
              </a:rPr>
              <a:t>, SHARD is still in process with cooperation and collaboration agreements with national public entities.</a:t>
            </a:r>
          </a:p>
          <a:p>
            <a:pPr algn="just"/>
            <a:endParaRPr lang="en-US" sz="2800" dirty="0" smtClean="0">
              <a:solidFill>
                <a:schemeClr val="bg1"/>
              </a:solidFill>
            </a:endParaRPr>
          </a:p>
          <a:p>
            <a:pPr algn="just"/>
            <a:r>
              <a:rPr lang="en-US" sz="2800" u="sng" dirty="0" smtClean="0">
                <a:solidFill>
                  <a:schemeClr val="bg1"/>
                </a:solidFill>
              </a:rPr>
              <a:t>At the international level</a:t>
            </a:r>
            <a:r>
              <a:rPr lang="en-US" sz="2800" dirty="0" smtClean="0">
                <a:solidFill>
                  <a:schemeClr val="bg1"/>
                </a:solidFill>
              </a:rPr>
              <a:t>, At the beginning of the year, the Dominican Navy approved the signing of the Cooperation Agreement between SHARD and the (UKHO), on the preparation of the Electronic Nautical Charts (ENC) of our country.</a:t>
            </a:r>
            <a:endParaRPr lang="es-ES" altLang="es-DO" sz="2800" dirty="0">
              <a:solidFill>
                <a:schemeClr val="bg1"/>
              </a:solidFill>
            </a:endParaRPr>
          </a:p>
        </p:txBody>
      </p:sp>
      <p:pic>
        <p:nvPicPr>
          <p:cNvPr id="9218" name="Picture 2" descr="globoterraqueo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1925405" cy="223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Pictures\LA TIERRA 2.png"/>
          <p:cNvPicPr>
            <a:picLocks noChangeAspect="1" noChangeArrowheads="1"/>
          </p:cNvPicPr>
          <p:nvPr/>
        </p:nvPicPr>
        <p:blipFill>
          <a:blip r:embed="rId4"/>
          <a:srcRect/>
          <a:stretch>
            <a:fillRect/>
          </a:stretch>
        </p:blipFill>
        <p:spPr bwMode="auto">
          <a:xfrm>
            <a:off x="1" y="4643651"/>
            <a:ext cx="1951629" cy="1849485"/>
          </a:xfrm>
          <a:prstGeom prst="rect">
            <a:avLst/>
          </a:prstGeom>
          <a:noFill/>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9699" name="2 Rectángulo"/>
          <p:cNvSpPr>
            <a:spLocks noChangeArrowheads="1"/>
          </p:cNvSpPr>
          <p:nvPr/>
        </p:nvSpPr>
        <p:spPr bwMode="auto">
          <a:xfrm>
            <a:off x="2094707" y="485939"/>
            <a:ext cx="685006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s-DO" sz="2600" b="1" dirty="0" smtClean="0">
                <a:solidFill>
                  <a:schemeClr val="bg1"/>
                </a:solidFill>
              </a:rPr>
              <a:t>C.- TECHNICAL PROCESS</a:t>
            </a:r>
          </a:p>
          <a:p>
            <a:pPr algn="ctr" eaLnBrk="1" hangingPunct="1"/>
            <a:endParaRPr lang="en-US" altLang="es-DO" sz="2600" b="1" dirty="0" smtClean="0">
              <a:solidFill>
                <a:schemeClr val="bg1"/>
              </a:solidFill>
            </a:endParaRPr>
          </a:p>
          <a:p>
            <a:pPr algn="just" eaLnBrk="1" hangingPunct="1"/>
            <a:r>
              <a:rPr lang="en-US" altLang="es-DO" sz="2600" b="1" dirty="0" smtClean="0">
                <a:solidFill>
                  <a:schemeClr val="bg1"/>
                </a:solidFill>
              </a:rPr>
              <a:t>It is in the process of adapting the SHARD with the necessary equipment and the evaluation to enable one of our vessels in oceanography.</a:t>
            </a:r>
          </a:p>
          <a:p>
            <a:pPr algn="ctr" eaLnBrk="1" hangingPunct="1"/>
            <a:endParaRPr lang="en-US" altLang="es-DO" sz="2600" b="1" dirty="0" smtClean="0">
              <a:solidFill>
                <a:schemeClr val="bg1"/>
              </a:solidFill>
            </a:endParaRPr>
          </a:p>
          <a:p>
            <a:pPr algn="ctr" eaLnBrk="1" hangingPunct="1"/>
            <a:r>
              <a:rPr lang="en-US" altLang="es-DO" sz="2600" b="1" dirty="0" smtClean="0">
                <a:solidFill>
                  <a:schemeClr val="bg1"/>
                </a:solidFill>
              </a:rPr>
              <a:t>D.- OTHER ACTIVITIES</a:t>
            </a:r>
          </a:p>
          <a:p>
            <a:pPr algn="ctr" eaLnBrk="1" hangingPunct="1"/>
            <a:endParaRPr lang="en-US" altLang="es-DO" sz="2600" b="1" dirty="0" smtClean="0">
              <a:solidFill>
                <a:schemeClr val="bg1"/>
              </a:solidFill>
            </a:endParaRPr>
          </a:p>
          <a:p>
            <a:pPr algn="just" eaLnBrk="1" hangingPunct="1"/>
            <a:r>
              <a:rPr lang="en-US" altLang="es-DO" sz="2600" b="1" dirty="0" smtClean="0">
                <a:solidFill>
                  <a:schemeClr val="bg1"/>
                </a:solidFill>
              </a:rPr>
              <a:t>The Dominican Navy assumed the payment of the debt with the IHO, which had been in the country since 1982, starting in July and ending in December, in order to place ourselves as ACTIVE MEMBER.</a:t>
            </a:r>
            <a:endParaRPr lang="es-DO" sz="2600" b="1" dirty="0">
              <a:solidFill>
                <a:schemeClr val="bg1"/>
              </a:solidFill>
            </a:endParaRPr>
          </a:p>
        </p:txBody>
      </p:sp>
      <p:pic>
        <p:nvPicPr>
          <p:cNvPr id="5" name="Picture 2" descr="D:\Pictures\LA TIERRA 2.png"/>
          <p:cNvPicPr>
            <a:picLocks noChangeAspect="1" noChangeArrowheads="1"/>
          </p:cNvPicPr>
          <p:nvPr/>
        </p:nvPicPr>
        <p:blipFill>
          <a:blip r:embed="rId2"/>
          <a:srcRect/>
          <a:stretch>
            <a:fillRect/>
          </a:stretch>
        </p:blipFill>
        <p:spPr bwMode="auto">
          <a:xfrm>
            <a:off x="1" y="4643651"/>
            <a:ext cx="1951629" cy="1849485"/>
          </a:xfrm>
          <a:prstGeom prst="rect">
            <a:avLst/>
          </a:prstGeom>
          <a:noFill/>
        </p:spPr>
      </p:pic>
      <p:pic>
        <p:nvPicPr>
          <p:cNvPr id="6" name="Picture 2" descr="MC9003185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4763"/>
            <a:ext cx="1987810" cy="33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166938" y="963613"/>
            <a:ext cx="670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DO" sz="2400"/>
              <a:t> </a:t>
            </a:r>
            <a:endParaRPr lang="en-US" altLang="es-DO" sz="2400"/>
          </a:p>
        </p:txBody>
      </p:sp>
      <p:sp>
        <p:nvSpPr>
          <p:cNvPr id="29699" name="2 Rectángulo"/>
          <p:cNvSpPr>
            <a:spLocks noChangeArrowheads="1"/>
          </p:cNvSpPr>
          <p:nvPr/>
        </p:nvSpPr>
        <p:spPr bwMode="auto">
          <a:xfrm>
            <a:off x="2094707" y="144741"/>
            <a:ext cx="6850062"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DO" sz="3200" b="1" dirty="0" smtClean="0">
                <a:solidFill>
                  <a:schemeClr val="bg1"/>
                </a:solidFill>
              </a:rPr>
              <a:t>CONCLUSION</a:t>
            </a:r>
            <a:endParaRPr lang="es-ES" altLang="es-DO" sz="3200" b="1" dirty="0">
              <a:solidFill>
                <a:schemeClr val="bg1"/>
              </a:solidFill>
            </a:endParaRPr>
          </a:p>
          <a:p>
            <a:pPr algn="just" eaLnBrk="1" hangingPunct="1"/>
            <a:endParaRPr lang="es-ES" altLang="es-DO" sz="1400" dirty="0" smtClean="0">
              <a:solidFill>
                <a:srgbClr val="FFFF00"/>
              </a:solidFill>
            </a:endParaRPr>
          </a:p>
          <a:p>
            <a:pPr algn="just" eaLnBrk="1" hangingPunct="1"/>
            <a:endParaRPr lang="es-ES" altLang="es-DO" sz="1400" dirty="0">
              <a:solidFill>
                <a:srgbClr val="FFFF00"/>
              </a:solidFill>
            </a:endParaRPr>
          </a:p>
          <a:p>
            <a:pPr algn="just"/>
            <a:r>
              <a:rPr lang="en-US" sz="2600" dirty="0" smtClean="0">
                <a:solidFill>
                  <a:schemeClr val="bg1"/>
                </a:solidFill>
              </a:rPr>
              <a:t>We take specific steps for the benefit of the nation, due to the enormous lethargy that the country has been in hydrographic matters for many years, in that order, we are applying an impulsive educational reengineering for SHARD, as well as reinserting ourselves as an Active Member to the IHO, This is very important for our organization, and continue to advance in this great community, which is a spearhead for the development of marine sciences.</a:t>
            </a:r>
            <a:endParaRPr lang="en-US" sz="1200" dirty="0" smtClean="0">
              <a:solidFill>
                <a:schemeClr val="bg1"/>
              </a:solidFill>
            </a:endParaRPr>
          </a:p>
          <a:p>
            <a:pPr algn="just"/>
            <a:r>
              <a:rPr lang="en-US" sz="1200" dirty="0">
                <a:solidFill>
                  <a:schemeClr val="bg1"/>
                </a:solidFill>
              </a:rPr>
              <a:t/>
            </a:r>
            <a:br>
              <a:rPr lang="en-US" sz="1200" dirty="0">
                <a:solidFill>
                  <a:schemeClr val="bg1"/>
                </a:solidFill>
              </a:rPr>
            </a:br>
            <a:r>
              <a:rPr lang="en-US" sz="2600" b="1" dirty="0" smtClean="0">
                <a:solidFill>
                  <a:schemeClr val="bg1"/>
                </a:solidFill>
              </a:rPr>
              <a:t>“Let's </a:t>
            </a:r>
            <a:r>
              <a:rPr lang="es-DO" sz="2600" b="1" dirty="0" err="1" smtClean="0">
                <a:solidFill>
                  <a:schemeClr val="bg1"/>
                </a:solidFill>
              </a:rPr>
              <a:t>encourage</a:t>
            </a:r>
            <a:r>
              <a:rPr lang="es-DO" sz="2600" dirty="0" smtClean="0"/>
              <a:t> </a:t>
            </a:r>
            <a:r>
              <a:rPr lang="en-US" sz="2600" b="1" dirty="0" smtClean="0">
                <a:solidFill>
                  <a:schemeClr val="bg1"/>
                </a:solidFill>
              </a:rPr>
              <a:t>a </a:t>
            </a:r>
            <a:r>
              <a:rPr lang="en-US" sz="2600" b="1" dirty="0">
                <a:solidFill>
                  <a:schemeClr val="bg1"/>
                </a:solidFill>
              </a:rPr>
              <a:t>safer world through </a:t>
            </a:r>
            <a:r>
              <a:rPr lang="en-US" sz="2600" b="1" dirty="0" smtClean="0">
                <a:solidFill>
                  <a:schemeClr val="bg1"/>
                </a:solidFill>
              </a:rPr>
              <a:t>HYDROGRAPHY”.</a:t>
            </a:r>
            <a:endParaRPr lang="es-DO" sz="2800" dirty="0">
              <a:solidFill>
                <a:schemeClr val="bg1"/>
              </a:solidFill>
            </a:endParaRPr>
          </a:p>
        </p:txBody>
      </p:sp>
      <p:pic>
        <p:nvPicPr>
          <p:cNvPr id="10244" name="Picture 4" descr="MC90036147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926167" cy="230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Pictures\LA TIERRA 2.png"/>
          <p:cNvPicPr>
            <a:picLocks noChangeAspect="1" noChangeArrowheads="1"/>
          </p:cNvPicPr>
          <p:nvPr/>
        </p:nvPicPr>
        <p:blipFill>
          <a:blip r:embed="rId3"/>
          <a:srcRect/>
          <a:stretch>
            <a:fillRect/>
          </a:stretch>
        </p:blipFill>
        <p:spPr bwMode="auto">
          <a:xfrm>
            <a:off x="1" y="4643651"/>
            <a:ext cx="1951629" cy="1849485"/>
          </a:xfrm>
          <a:prstGeom prst="rect">
            <a:avLst/>
          </a:prstGeom>
          <a:noFill/>
        </p:spPr>
      </p:pic>
    </p:spTree>
    <p:extLst>
      <p:ext uri="{BB962C8B-B14F-4D97-AF65-F5344CB8AC3E}">
        <p14:creationId xmlns:p14="http://schemas.microsoft.com/office/powerpoint/2010/main" val="308816418"/>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16287</TotalTime>
  <Words>559</Words>
  <Application>Microsoft Office PowerPoint</Application>
  <PresentationFormat>On-screen Show (4:3)</PresentationFormat>
  <Paragraphs>63</Paragraphs>
  <Slides>11</Slides>
  <Notes>3</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Arial</vt:lpstr>
      <vt:lpstr>Arial Black</vt:lpstr>
      <vt:lpstr>Calibri</vt:lpstr>
      <vt:lpstr>Old English Text MT</vt:lpstr>
      <vt:lpstr>Tahoma</vt:lpstr>
      <vt:lpstr>Times New Roman</vt:lpstr>
      <vt:lpstr>1_Default Design</vt:lpstr>
      <vt:lpstr>Custom Design</vt:lpstr>
      <vt:lpstr>1_Custom Design</vt:lpstr>
      <vt:lpstr>2_Custom Design</vt:lpstr>
      <vt:lpstr>3_Custom Design</vt:lpstr>
      <vt:lpstr>Dominican Republic  NationalReport</vt:lpstr>
      <vt:lpstr>PowerPoint Presentation</vt:lpstr>
      <vt:lpstr>PowerPoint Presentation</vt:lpstr>
      <vt:lpstr>PowerPoint Presentation</vt:lpstr>
      <vt:lpstr>A.- ACTIVATION OF LIGHTS</vt:lpstr>
      <vt:lpstr>B.- TRAINING PROCESS</vt:lpstr>
      <vt:lpstr>PowerPoint Presentation</vt:lpstr>
      <vt:lpstr>PowerPoint Presentation</vt:lpstr>
      <vt:lpstr>PowerPoint Presentation</vt:lpstr>
      <vt:lpstr>PowerPoint Presentation</vt:lpstr>
      <vt:lpstr>PowerPoint Presentation</vt:lpstr>
    </vt:vector>
  </TitlesOfParts>
  <Company>NCDDC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from FGDC Metadata to ISO Metadata</dc:title>
  <dc:creator>jmize</dc:creator>
  <cp:lastModifiedBy>Alberto Costa Neves</cp:lastModifiedBy>
  <cp:revision>988</cp:revision>
  <dcterms:created xsi:type="dcterms:W3CDTF">2010-10-18T16:26:25Z</dcterms:created>
  <dcterms:modified xsi:type="dcterms:W3CDTF">2018-01-19T13:03:06Z</dcterms:modified>
</cp:coreProperties>
</file>