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77" r:id="rId3"/>
    <p:sldId id="276" r:id="rId4"/>
    <p:sldId id="272" r:id="rId5"/>
    <p:sldId id="273" r:id="rId6"/>
    <p:sldId id="287" r:id="rId7"/>
    <p:sldId id="286" r:id="rId8"/>
    <p:sldId id="264" r:id="rId9"/>
    <p:sldId id="281" r:id="rId10"/>
    <p:sldId id="280" r:id="rId11"/>
    <p:sldId id="288" r:id="rId12"/>
    <p:sldId id="268" r:id="rId13"/>
    <p:sldId id="261"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h" initials="E" lastIdx="1" clrIdx="0"/>
  <p:cmAuthor id="1" name="Shepard Smith" initials="SS" lastIdx="9" clrIdx="1">
    <p:extLst>
      <p:ext uri="{19B8F6BF-5375-455C-9EA6-DF929625EA0E}">
        <p15:presenceInfo xmlns:p15="http://schemas.microsoft.com/office/powerpoint/2012/main" userId="5bf7758dc98b6ee1" providerId="Windows Live"/>
      </p:ext>
    </p:extLst>
  </p:cmAuthor>
  <p:cmAuthor id="2" name="Jonathan Justi" initials="JJ" lastIdx="3" clrIdx="2">
    <p:extLst>
      <p:ext uri="{19B8F6BF-5375-455C-9EA6-DF929625EA0E}">
        <p15:presenceInfo xmlns:p15="http://schemas.microsoft.com/office/powerpoint/2012/main" userId="Jonathan Justi" providerId="None"/>
      </p:ext>
    </p:extLst>
  </p:cmAuthor>
  <p:cmAuthor id="3" name="Kristen Crossett" initials="KC" lastIdx="1" clrIdx="3">
    <p:extLst>
      <p:ext uri="{19B8F6BF-5375-455C-9EA6-DF929625EA0E}">
        <p15:presenceInfo xmlns:p15="http://schemas.microsoft.com/office/powerpoint/2012/main" userId="Kristen Crossett" providerId="None"/>
      </p:ext>
    </p:extLst>
  </p:cmAuthor>
  <p:cmAuthor id="4" name="James Rogers" initials="JR" lastIdx="5" clrIdx="4">
    <p:extLst>
      <p:ext uri="{19B8F6BF-5375-455C-9EA6-DF929625EA0E}">
        <p15:presenceInfo xmlns:p15="http://schemas.microsoft.com/office/powerpoint/2012/main" userId="2d14be0a7b259f24" providerId="Windows Live"/>
      </p:ext>
    </p:extLst>
  </p:cmAuthor>
  <p:cmAuthor id="5" name="Kathryn Ries" initials="KR" lastIdx="3" clrIdx="5">
    <p:extLst>
      <p:ext uri="{19B8F6BF-5375-455C-9EA6-DF929625EA0E}">
        <p15:presenceInfo xmlns:p15="http://schemas.microsoft.com/office/powerpoint/2012/main" userId="Kathryn Ri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662" autoAdjust="0"/>
  </p:normalViewPr>
  <p:slideViewPr>
    <p:cSldViewPr snapToGrid="0">
      <p:cViewPr varScale="1">
        <p:scale>
          <a:sx n="54" d="100"/>
          <a:sy n="54" d="100"/>
        </p:scale>
        <p:origin x="47"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568"/>
    </p:cViewPr>
  </p:sorterViewPr>
  <p:notesViewPr>
    <p:cSldViewPr snapToGrid="0">
      <p:cViewPr varScale="1">
        <p:scale>
          <a:sx n="65" d="100"/>
          <a:sy n="65" d="100"/>
        </p:scale>
        <p:origin x="265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11/29/2018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Note:</a:t>
            </a:r>
          </a:p>
          <a:p>
            <a:r>
              <a:rPr lang="en-US" altLang="en-US" dirty="0"/>
              <a:t>	Rear Admiral John Okon has replaced</a:t>
            </a:r>
            <a:r>
              <a:rPr lang="en-US" altLang="en-US" baseline="0" dirty="0"/>
              <a:t> Admiral Tim Gallaudet this past year.  Admiral Gallaudet is now the </a:t>
            </a:r>
            <a:r>
              <a:rPr lang="en-US" dirty="0"/>
              <a:t>Acting Under Secretary of Commerce for Oceans and Atmosphere within NOAA.</a:t>
            </a:r>
            <a:endParaRPr lang="en-US" altLang="en-US" dirty="0"/>
          </a:p>
        </p:txBody>
      </p:sp>
      <p:sp>
        <p:nvSpPr>
          <p:cNvPr id="184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6EA5A6-62B7-4AE3-9FA3-271DFBA48F9B}" type="slidenum">
              <a:rPr lang="en-US" altLang="en-US" smtClean="0">
                <a:solidFill>
                  <a:srgbClr val="000000"/>
                </a:solidFill>
              </a:rPr>
              <a:pPr>
                <a:spcBef>
                  <a:spcPct val="0"/>
                </a:spcBef>
              </a:pPr>
              <a:t>2</a:t>
            </a:fld>
            <a:endParaRPr lang="en-US" altLang="en-US" dirty="0">
              <a:solidFill>
                <a:srgbClr val="000000"/>
              </a:solidFill>
            </a:endParaRPr>
          </a:p>
        </p:txBody>
      </p:sp>
    </p:spTree>
    <p:extLst>
      <p:ext uri="{BB962C8B-B14F-4D97-AF65-F5344CB8AC3E}">
        <p14:creationId xmlns:p14="http://schemas.microsoft.com/office/powerpoint/2010/main" val="336520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World Magnetic Model (WMM) in 2020 which defines the difference between True North and Magnetic North.  There is also an out-of-cycle update in 2019 for the northern latitudes.  </a:t>
            </a:r>
          </a:p>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13</a:t>
            </a:fld>
            <a:endParaRPr lang="en-US"/>
          </a:p>
        </p:txBody>
      </p:sp>
    </p:spTree>
    <p:extLst>
      <p:ext uri="{BB962C8B-B14F-4D97-AF65-F5344CB8AC3E}">
        <p14:creationId xmlns:p14="http://schemas.microsoft.com/office/powerpoint/2010/main" val="190465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15</a:t>
            </a:fld>
            <a:endParaRPr lang="en-US"/>
          </a:p>
        </p:txBody>
      </p:sp>
    </p:spTree>
    <p:extLst>
      <p:ext uri="{BB962C8B-B14F-4D97-AF65-F5344CB8AC3E}">
        <p14:creationId xmlns:p14="http://schemas.microsoft.com/office/powerpoint/2010/main" val="348292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NGA CAT B Course in Cartography</a:t>
            </a:r>
          </a:p>
          <a:p>
            <a:r>
              <a:rPr lang="en-US" dirty="0"/>
              <a:t>*The pilot session started in June 2017 and consists of 10 students. </a:t>
            </a:r>
          </a:p>
          <a:p>
            <a:r>
              <a:rPr lang="en-US" dirty="0"/>
              <a:t>*The second session started in January 2018, also with 10 students</a:t>
            </a:r>
          </a:p>
          <a:p>
            <a:r>
              <a:rPr lang="en-US" dirty="0"/>
              <a:t>NOAA CAT B Course in Cartography</a:t>
            </a:r>
          </a:p>
          <a:p>
            <a:r>
              <a:rPr lang="en-US" dirty="0"/>
              <a:t>*Eleven students graduated from the first class </a:t>
            </a:r>
          </a:p>
          <a:p>
            <a:r>
              <a:rPr lang="en-US" dirty="0"/>
              <a:t>*Second class began in August 2018 with 12 students</a:t>
            </a:r>
          </a:p>
          <a:p>
            <a:r>
              <a:rPr lang="en-US" dirty="0"/>
              <a:t>NOAA Chart Adequacy Workshop</a:t>
            </a:r>
          </a:p>
          <a:p>
            <a:r>
              <a:rPr lang="en-US" dirty="0"/>
              <a:t>*Three-day long workshop on nautical chart adequacy assessment</a:t>
            </a:r>
          </a:p>
          <a:p>
            <a:endParaRPr lang="en-US" dirty="0"/>
          </a:p>
          <a:p>
            <a:r>
              <a:rPr lang="en-US" dirty="0"/>
              <a:t>New cells area all</a:t>
            </a:r>
            <a:r>
              <a:rPr lang="en-US" baseline="0" dirty="0"/>
              <a:t> in Haiti (Eric Li). Supporting graphics in google docs, MACHC folder, National Report.</a:t>
            </a:r>
            <a:endParaRPr lang="en-US" dirty="0"/>
          </a:p>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3</a:t>
            </a:fld>
            <a:endParaRPr lang="en-US"/>
          </a:p>
        </p:txBody>
      </p:sp>
    </p:spTree>
    <p:extLst>
      <p:ext uri="{BB962C8B-B14F-4D97-AF65-F5344CB8AC3E}">
        <p14:creationId xmlns:p14="http://schemas.microsoft.com/office/powerpoint/2010/main" val="47564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000" dirty="0"/>
              <a:t>Most hydrographic acquisition was conducted by survey launches 2903 and 2904.  </a:t>
            </a:r>
          </a:p>
          <a:p>
            <a:pPr rtl="0"/>
            <a:r>
              <a:rPr lang="en-US" sz="1000" dirty="0"/>
              <a:t>For 20 days the ship sustained the crew and support staff and provided facilities for planning and processing data independent from local infrastructure.</a:t>
            </a:r>
          </a:p>
          <a:p>
            <a:pPr rtl="0"/>
            <a:endParaRPr lang="en-US" sz="1000" dirty="0"/>
          </a:p>
          <a:p>
            <a:pPr rtl="0"/>
            <a:r>
              <a:rPr lang="en-US" sz="1000" dirty="0"/>
              <a:t>2017 storm response summary from https://www.nauticalcharts.noaa.gov/updates/?p=171448</a:t>
            </a:r>
          </a:p>
          <a:p>
            <a:pPr rtl="0"/>
            <a:r>
              <a:rPr lang="en-US" sz="1000" dirty="0"/>
              <a:t>Excerpt:</a:t>
            </a:r>
            <a:r>
              <a:rPr lang="en-US" sz="1000" baseline="0" dirty="0"/>
              <a:t>  </a:t>
            </a:r>
            <a:r>
              <a:rPr lang="en-US" sz="1000" dirty="0"/>
              <a:t>Following the storm, Thomas Jefferson deployed in September 2017 for hydrographic hurricane response work in Puerto Rico and the U.S. Virgin Islands (PR/USVI). The ship and crew surveyed 18 individual port facilities to ensure safety of navigation and help re-open the region for maritime commerce. </a:t>
            </a:r>
          </a:p>
          <a:p>
            <a:pPr rtl="0"/>
            <a:endParaRPr lang="en-US" sz="1000" dirty="0"/>
          </a:p>
          <a:p>
            <a:pPr rtl="0"/>
            <a:r>
              <a:rPr lang="en-US" sz="1000" dirty="0"/>
              <a:t>Planned project dates: 8/13/18 - 11/5/18</a:t>
            </a:r>
          </a:p>
          <a:p>
            <a:pPr rtl="0"/>
            <a:r>
              <a:rPr lang="en-US" sz="1000" dirty="0"/>
              <a:t>Planned days at sea: 83</a:t>
            </a:r>
          </a:p>
          <a:p>
            <a:pPr rtl="0"/>
            <a:r>
              <a:rPr lang="en-US" sz="1000" dirty="0"/>
              <a:t>Area: 250 Square Nautical Miles</a:t>
            </a:r>
          </a:p>
          <a:p>
            <a:pPr rtl="0"/>
            <a:r>
              <a:rPr lang="en-US" sz="1000" dirty="0"/>
              <a:t> </a:t>
            </a:r>
          </a:p>
          <a:p>
            <a:pPr rtl="0"/>
            <a:r>
              <a:rPr lang="en-US" sz="1000" dirty="0"/>
              <a:t>Link to the 2018</a:t>
            </a:r>
            <a:r>
              <a:rPr lang="en-US" sz="1000" baseline="0" dirty="0"/>
              <a:t> story book summary:  https://noaa.maps.arcgis.com/apps/MapJournal/index.html?appid=549d6452fd594615affbddc0f540388a</a:t>
            </a:r>
          </a:p>
          <a:p>
            <a:pPr rtl="0"/>
            <a:r>
              <a:rPr lang="en-US" sz="1000" dirty="0"/>
              <a:t>The economy for the 3.3 million Americans in the territory of Puerto Rico is largely ocean dependent. Approximately 7% of the jobs in Puerto Rico are directly involved in ocean related services accounting for over $920 million in wages.1 The island also imports 85% of its foodstuffs and virtually all of its energy products.2 Currently, only a small percentage of its coasts and critical harbors have been surveyed with modern, high-resolution sounding or hydrographic LiDAR devices. In 2017 the island was damaged by two major hurricanes; in response, the NOAA ship Thomas Jefferson conducted emergency </a:t>
            </a:r>
            <a:r>
              <a:rPr lang="en-US" sz="1000" dirty="0" err="1"/>
              <a:t>sidescan</a:t>
            </a:r>
            <a:r>
              <a:rPr lang="en-US" sz="1000" dirty="0"/>
              <a:t> and </a:t>
            </a:r>
            <a:r>
              <a:rPr lang="en-US" sz="1000" dirty="0" err="1"/>
              <a:t>multibeam</a:t>
            </a:r>
            <a:r>
              <a:rPr lang="en-US" sz="1000" dirty="0"/>
              <a:t> surveys of seven port facilities to locate storm related obstructions and damage to the channels. A follow up to some of these ports and pilot areas, combined with a survey of the surrounding coastline, is necessary to verify that dangerous obstructions have been removed prior to updating nautical charts.</a:t>
            </a:r>
          </a:p>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4</a:t>
            </a:fld>
            <a:endParaRPr lang="en-US"/>
          </a:p>
        </p:txBody>
      </p:sp>
    </p:spTree>
    <p:extLst>
      <p:ext uri="{BB962C8B-B14F-4D97-AF65-F5344CB8AC3E}">
        <p14:creationId xmlns:p14="http://schemas.microsoft.com/office/powerpoint/2010/main" val="31522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Some Obstructions found in the </a:t>
            </a:r>
            <a:r>
              <a:rPr lang="en-US" sz="1000" b="0" dirty="0" err="1">
                <a:solidFill>
                  <a:schemeClr val="tx1"/>
                </a:solidFill>
              </a:rPr>
              <a:t>multibeam</a:t>
            </a:r>
            <a:r>
              <a:rPr lang="en-US" sz="1000" b="0" dirty="0">
                <a:solidFill>
                  <a:schemeClr val="tx1"/>
                </a:solidFill>
              </a:rPr>
              <a:t> and </a:t>
            </a:r>
            <a:r>
              <a:rPr lang="en-US" sz="1000" b="0" dirty="0" err="1">
                <a:solidFill>
                  <a:schemeClr val="tx1"/>
                </a:solidFill>
              </a:rPr>
              <a:t>sidescan</a:t>
            </a:r>
            <a:r>
              <a:rPr lang="en-US" sz="1000" b="0" dirty="0">
                <a:solidFill>
                  <a:schemeClr val="tx1"/>
                </a:solidFill>
              </a:rPr>
              <a:t> sonar data.</a:t>
            </a:r>
          </a:p>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5</a:t>
            </a:fld>
            <a:endParaRPr lang="en-US"/>
          </a:p>
        </p:txBody>
      </p:sp>
    </p:spTree>
    <p:extLst>
      <p:ext uri="{BB962C8B-B14F-4D97-AF65-F5344CB8AC3E}">
        <p14:creationId xmlns:p14="http://schemas.microsoft.com/office/powerpoint/2010/main" val="137433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MSDI-CDS workshops took place in October to gather information and help focus the effort for the future. The knowledge gained from the CDS will be captured in a technical report that will provide the foundation for development of a potential future pilot that will in turn advance the state of Spatial Data Infrastructures (SDIs) that support marine data across the globe. </a:t>
            </a:r>
          </a:p>
          <a:p>
            <a:endParaRPr lang="en-US" dirty="0"/>
          </a:p>
          <a:p>
            <a:r>
              <a:rPr lang="en-US" sz="1200" kern="1200" dirty="0">
                <a:solidFill>
                  <a:schemeClr val="tx1"/>
                </a:solidFill>
                <a:effectLst/>
                <a:latin typeface="+mn-lt"/>
                <a:ea typeface="+mn-ea"/>
                <a:cs typeface="+mn-cs"/>
              </a:rPr>
              <a:t>Theme Layers are developed taking into account suggestions from the IHO MSDIWG on core MSDI data layers. This application and the applicable Theme Layers are being redeveloped in 2018-2019 in order to ensure consistency across products, and increase application stability. For more information</a:t>
            </a:r>
            <a:endParaRPr lang="en-US" dirty="0"/>
          </a:p>
          <a:p>
            <a:endParaRPr lang="en-US" dirty="0"/>
          </a:p>
          <a:p>
            <a:endParaRPr lang="en-US" dirty="0"/>
          </a:p>
          <a:p>
            <a:r>
              <a:rPr lang="en-US" dirty="0"/>
              <a:t>Data is a valuable national resource and a strategic asset to the U.S. Government, its partners, and the public. Managing this data as an asset and making it available, discoverable, and usable – in a word, open – not only strengthens our democracy and promotes efficiency and effectiveness in government, but also has the potential to create economic opportunity and improve citizens’ quality of life.</a:t>
            </a:r>
          </a:p>
          <a:p>
            <a:endParaRPr lang="en-US" dirty="0"/>
          </a:p>
          <a:p>
            <a:r>
              <a:rPr lang="en-US" dirty="0"/>
              <a:t>For example, when the U.S. Government released weather and GPS data to the public, it fueled an industry that today is valued at tens of billions of dollars per year. Now, weather and mapping tools are ubiquitous and help everyday Americans navigate their lives.</a:t>
            </a:r>
          </a:p>
          <a:p>
            <a:endParaRPr lang="en-US" dirty="0"/>
          </a:p>
          <a:p>
            <a:r>
              <a:rPr lang="en-US" dirty="0"/>
              <a:t>The ultimate value of data can often not be predicted. That’s why the U.S. Government released a policy that instructs agencies to manage their data, and information more generally, as an asset from the start and, wherever possible, release it to the public in a way that makes it open, discoverable, and usable.</a:t>
            </a:r>
          </a:p>
          <a:p>
            <a:endParaRPr lang="en-US" dirty="0"/>
          </a:p>
          <a:p>
            <a:r>
              <a:rPr lang="en-US" dirty="0"/>
              <a:t>The White House developed Project Open Data – this collection of code, tools, and case studies – to help agencies adopt the Open Data Policy and unlock the potential of government data. Project Open Data will evolve over time as a community resource to facilitate broader adoption of open data practices in government. Anyone – government employees, contractors, developers, the general public – can view and contribute. Learn more about Project Open Data Governance and dive right in and help to build a better world through the power of open data.</a:t>
            </a:r>
          </a:p>
          <a:p>
            <a:endParaRPr lang="en-US" dirty="0"/>
          </a:p>
          <a:p>
            <a:r>
              <a:rPr lang="en-US" dirty="0"/>
              <a:t>Principles</a:t>
            </a:r>
            <a:r>
              <a:rPr lang="en-US" baseline="0" dirty="0"/>
              <a:t> are each briefly described at https://project-open-data.cio.gov/principles/</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8</a:t>
            </a:fld>
            <a:endParaRPr lang="en-US"/>
          </a:p>
        </p:txBody>
      </p:sp>
    </p:spTree>
    <p:extLst>
      <p:ext uri="{BB962C8B-B14F-4D97-AF65-F5344CB8AC3E}">
        <p14:creationId xmlns:p14="http://schemas.microsoft.com/office/powerpoint/2010/main" val="63902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000" dirty="0"/>
              <a:t>Note this correspondence</a:t>
            </a:r>
            <a:r>
              <a:rPr lang="en-US" sz="1000" baseline="0" dirty="0"/>
              <a:t> between Meredith and Andy regarding the GOM </a:t>
            </a:r>
            <a:r>
              <a:rPr lang="en-US" sz="1000" baseline="0" dirty="0" err="1"/>
              <a:t>specicialy</a:t>
            </a:r>
            <a:r>
              <a:rPr lang="en-US" sz="1000" baseline="0" dirty="0"/>
              <a:t>: </a:t>
            </a:r>
          </a:p>
          <a:p>
            <a:pPr rtl="0"/>
            <a:endParaRPr lang="en-US" sz="1000" dirty="0"/>
          </a:p>
          <a:p>
            <a:pPr rtl="0"/>
            <a:r>
              <a:rPr lang="en-US" sz="1000" dirty="0"/>
              <a:t>From: Meredith </a:t>
            </a:r>
            <a:r>
              <a:rPr lang="en-US" sz="1000" dirty="0" err="1"/>
              <a:t>Westington</a:t>
            </a:r>
            <a:r>
              <a:rPr lang="en-US" sz="1000" dirty="0"/>
              <a:t> - NOAA Federal</a:t>
            </a:r>
          </a:p>
          <a:p>
            <a:pPr rtl="0"/>
            <a:r>
              <a:rPr lang="en-US" sz="1000" dirty="0"/>
              <a:t>Wed, Nov 21, 2:31 PM (5 days ago)</a:t>
            </a:r>
          </a:p>
          <a:p>
            <a:pPr rtl="0"/>
            <a:r>
              <a:rPr lang="en-US" sz="1000" dirty="0"/>
              <a:t>to Andy, me</a:t>
            </a:r>
          </a:p>
          <a:p>
            <a:pPr rtl="0"/>
            <a:endParaRPr lang="en-US" sz="1000" dirty="0"/>
          </a:p>
          <a:p>
            <a:pPr rtl="0"/>
            <a:r>
              <a:rPr lang="en-US" sz="1000" dirty="0"/>
              <a:t>P.S. The GOM EEZ is 47% mapped.  85,900 </a:t>
            </a:r>
            <a:r>
              <a:rPr lang="en-US" sz="1000" dirty="0" err="1"/>
              <a:t>sq</a:t>
            </a:r>
            <a:r>
              <a:rPr lang="en-US" sz="1000" dirty="0"/>
              <a:t> nm out of 182,800 </a:t>
            </a:r>
            <a:r>
              <a:rPr lang="en-US" sz="1000" dirty="0" err="1"/>
              <a:t>sq</a:t>
            </a:r>
            <a:r>
              <a:rPr lang="en-US" sz="1000" dirty="0"/>
              <a:t> nm is considered "minimally mapped."</a:t>
            </a:r>
          </a:p>
          <a:p>
            <a:pPr rtl="0"/>
            <a:endParaRPr lang="en-US" sz="1000" dirty="0"/>
          </a:p>
          <a:p>
            <a:pPr rtl="0"/>
            <a:endParaRPr lang="en-US" sz="1000" dirty="0"/>
          </a:p>
          <a:p>
            <a:pPr rtl="0"/>
            <a:r>
              <a:rPr lang="en-US" sz="1000" dirty="0"/>
              <a:t>On Wed, Nov 21, 2018 at 12:29 PM Meredith </a:t>
            </a:r>
            <a:r>
              <a:rPr lang="en-US" sz="1000" dirty="0" err="1"/>
              <a:t>Westington</a:t>
            </a:r>
            <a:r>
              <a:rPr lang="en-US" sz="1000" dirty="0"/>
              <a:t> - NOAA Federal &lt;meredith.westington@noaa.gov&gt; wrote:</a:t>
            </a:r>
          </a:p>
          <a:p>
            <a:pPr rtl="0"/>
            <a:r>
              <a:rPr lang="en-US" sz="1000" dirty="0"/>
              <a:t>I have the stats split in a way that is awkward to just pull out GOM.  I have GOM EEZ and combined Atlantic/GOM coastal waters.  When I made the decision to combine both GOM and Atlantic regions for coastal waters stats, it was because there wasn't a clear place to divide in the Florida Keys.  Do you want the GOM EEZ stats? </a:t>
            </a:r>
          </a:p>
          <a:p>
            <a:pPr rtl="0"/>
            <a:r>
              <a:rPr lang="en-US" sz="1000" dirty="0"/>
              <a:t>Meredith</a:t>
            </a:r>
          </a:p>
          <a:p>
            <a:pPr rtl="0"/>
            <a:endParaRPr lang="en-US" sz="1000" dirty="0"/>
          </a:p>
          <a:p>
            <a:pPr rtl="0"/>
            <a:endParaRPr lang="en-US" sz="1000" dirty="0"/>
          </a:p>
          <a:p>
            <a:pPr rtl="0"/>
            <a:r>
              <a:rPr lang="en-US" sz="1000" dirty="0"/>
              <a:t>On Wed, Nov 21, 2018 at 12:23 PM Andy Armstrong - NOAA Federal &lt;andy.armstrong@noaa.gov&gt; wrote:</a:t>
            </a:r>
          </a:p>
          <a:p>
            <a:pPr rtl="0"/>
            <a:r>
              <a:rPr lang="en-US" sz="1000" dirty="0"/>
              <a:t>Hi Meredith,</a:t>
            </a:r>
          </a:p>
          <a:p>
            <a:pPr rtl="0"/>
            <a:endParaRPr lang="en-US" sz="1000" dirty="0"/>
          </a:p>
          <a:p>
            <a:pPr rtl="0"/>
            <a:r>
              <a:rPr lang="en-US" sz="1000" dirty="0"/>
              <a:t>Looks good.  Did we have "mapped values" for the Gulf of Mexico, specifically?  Looks like the value shown here is lumped with Atlantic.</a:t>
            </a:r>
          </a:p>
          <a:p>
            <a:pPr rtl="0"/>
            <a:endParaRPr lang="en-US" sz="1000" dirty="0"/>
          </a:p>
          <a:p>
            <a:pPr rtl="0"/>
            <a:r>
              <a:rPr lang="en-US" sz="1000" dirty="0"/>
              <a:t>Best,</a:t>
            </a:r>
          </a:p>
          <a:p>
            <a:pPr rtl="0"/>
            <a:r>
              <a:rPr lang="en-US" sz="1000" dirty="0"/>
              <a:t>Andy</a:t>
            </a:r>
          </a:p>
        </p:txBody>
      </p:sp>
      <p:sp>
        <p:nvSpPr>
          <p:cNvPr id="4" name="Slide Number Placeholder 3"/>
          <p:cNvSpPr>
            <a:spLocks noGrp="1"/>
          </p:cNvSpPr>
          <p:nvPr>
            <p:ph type="sldNum" sz="quarter" idx="10"/>
          </p:nvPr>
        </p:nvSpPr>
        <p:spPr/>
        <p:txBody>
          <a:bodyPr/>
          <a:lstStyle/>
          <a:p>
            <a:fld id="{CDFA7255-6C7D-4B0F-88E4-81F231FABF6A}" type="slidenum">
              <a:rPr lang="en-US" smtClean="0"/>
              <a:t>9</a:t>
            </a:fld>
            <a:endParaRPr lang="en-US"/>
          </a:p>
        </p:txBody>
      </p:sp>
    </p:spTree>
    <p:extLst>
      <p:ext uri="{BB962C8B-B14F-4D97-AF65-F5344CB8AC3E}">
        <p14:creationId xmlns:p14="http://schemas.microsoft.com/office/powerpoint/2010/main" val="360802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000" dirty="0"/>
              <a:t>These are points copied from a slide in</a:t>
            </a:r>
            <a:r>
              <a:rPr lang="en-US" sz="1000" baseline="0" dirty="0"/>
              <a:t> the back up slides which helped set the context of the SB 2030 criterion </a:t>
            </a:r>
          </a:p>
          <a:p>
            <a:pPr rtl="0"/>
            <a:r>
              <a:rPr lang="en-US" sz="1000" baseline="0" dirty="0"/>
              <a:t>*Use Seabed 2030 100-m resolution goal</a:t>
            </a:r>
          </a:p>
          <a:p>
            <a:pPr rtl="0"/>
            <a:r>
              <a:rPr lang="en-US" sz="1000" baseline="0" dirty="0"/>
              <a:t>*Use all soundings since 1960 archived at NCEI</a:t>
            </a:r>
          </a:p>
          <a:p>
            <a:pPr rtl="0"/>
            <a:r>
              <a:rPr lang="en-US" sz="1000" baseline="0" dirty="0"/>
              <a:t>*Irrespective of source or perceived quality</a:t>
            </a:r>
          </a:p>
          <a:p>
            <a:pPr rtl="0"/>
            <a:r>
              <a:rPr lang="en-US" sz="1000" baseline="0" dirty="0"/>
              <a:t>*Basic criterion: At least 1 sounding in the cell</a:t>
            </a:r>
          </a:p>
          <a:p>
            <a:pPr rtl="0"/>
            <a:r>
              <a:rPr lang="en-US" sz="1000" baseline="0" dirty="0"/>
              <a:t>*Enhanced criterion: 3 or more soundings in the cell</a:t>
            </a:r>
          </a:p>
          <a:p>
            <a:pPr rtl="0"/>
            <a:endParaRPr lang="en-US" sz="1000" dirty="0"/>
          </a:p>
          <a:p>
            <a:pPr rtl="0"/>
            <a:r>
              <a:rPr lang="en-US" sz="1000" dirty="0"/>
              <a:t>NOTE: (These may not be the variable</a:t>
            </a:r>
            <a:r>
              <a:rPr lang="en-US" sz="1000" baseline="0" dirty="0"/>
              <a:t> criteria that Graham Allison introduced regrading number of soundings based on depth- </a:t>
            </a:r>
            <a:r>
              <a:rPr lang="en-US" sz="1000" dirty="0"/>
              <a:t>Justi)</a:t>
            </a:r>
          </a:p>
          <a:p>
            <a:pPr rtl="0"/>
            <a:endParaRPr lang="en-US" sz="1000" dirty="0"/>
          </a:p>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10</a:t>
            </a:fld>
            <a:endParaRPr lang="en-US"/>
          </a:p>
        </p:txBody>
      </p:sp>
    </p:spTree>
    <p:extLst>
      <p:ext uri="{BB962C8B-B14F-4D97-AF65-F5344CB8AC3E}">
        <p14:creationId xmlns:p14="http://schemas.microsoft.com/office/powerpoint/2010/main" val="256943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000" baseline="0" dirty="0"/>
              <a:t>*Uses Seabed 2030 100-m resolution goal</a:t>
            </a:r>
          </a:p>
          <a:p>
            <a:pPr rtl="0"/>
            <a:r>
              <a:rPr lang="en-US" sz="1000" baseline="0" dirty="0"/>
              <a:t>*Use all soundings since 1960 archived at NCEI</a:t>
            </a:r>
          </a:p>
          <a:p>
            <a:pPr rtl="0"/>
            <a:r>
              <a:rPr lang="en-US" sz="1000" baseline="0" dirty="0"/>
              <a:t>*Irrespective of source or perceived quality</a:t>
            </a:r>
          </a:p>
          <a:p>
            <a:pPr rtl="0"/>
            <a:r>
              <a:rPr lang="en-US" sz="1000" baseline="0" dirty="0"/>
              <a:t>*Basic criterion: At least 1 sounding in the cell</a:t>
            </a:r>
          </a:p>
          <a:p>
            <a:pPr rtl="0"/>
            <a:r>
              <a:rPr lang="en-US" sz="1000" baseline="0" dirty="0"/>
              <a:t>*Enhanced criterion: 3 or more soundings in the cell</a:t>
            </a:r>
          </a:p>
          <a:p>
            <a:pPr rtl="0"/>
            <a:endParaRPr lang="en-US" sz="1000" baseline="0" dirty="0"/>
          </a:p>
          <a:p>
            <a:pPr rtl="0"/>
            <a:r>
              <a:rPr lang="en-US" sz="1000" baseline="0" dirty="0"/>
              <a:t>NOTE:--In this case many areas, especially in national waters, appear empty—this is likely because most of the data in Non-US regions is from scientific cruises in </a:t>
            </a:r>
            <a:r>
              <a:rPr lang="en-US" sz="1000" baseline="0"/>
              <a:t>deeper water.  </a:t>
            </a:r>
          </a:p>
          <a:p>
            <a:pPr rtl="0"/>
            <a:endParaRPr lang="en-US" sz="1000" dirty="0"/>
          </a:p>
          <a:p>
            <a:pPr rtl="0"/>
            <a:r>
              <a:rPr lang="en-US" sz="1000" dirty="0"/>
              <a:t>NOTE: (These are not be the variable</a:t>
            </a:r>
            <a:r>
              <a:rPr lang="en-US" sz="1000" baseline="0" dirty="0"/>
              <a:t> criteria that Graham Allison introduced regrading number of soundings based on depth; All the US analysis for both coastal waters and EEZ uses the 100-m cell resolution standard- </a:t>
            </a:r>
            <a:r>
              <a:rPr lang="en-US" sz="1000" dirty="0"/>
              <a:t>Justi)</a:t>
            </a:r>
          </a:p>
          <a:p>
            <a:pPr rtl="0"/>
            <a:endParaRPr lang="en-US" sz="1000" dirty="0"/>
          </a:p>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11</a:t>
            </a:fld>
            <a:endParaRPr lang="en-US"/>
          </a:p>
        </p:txBody>
      </p:sp>
    </p:spTree>
    <p:extLst>
      <p:ext uri="{BB962C8B-B14F-4D97-AF65-F5344CB8AC3E}">
        <p14:creationId xmlns:p14="http://schemas.microsoft.com/office/powerpoint/2010/main" val="735969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Hydrographic Management and Engineering Program (IHMEP) International Hydrographic Organization (IHO) </a:t>
            </a:r>
          </a:p>
          <a:p>
            <a:endParaRPr lang="en-US" dirty="0"/>
          </a:p>
          <a:p>
            <a:r>
              <a:rPr lang="en-US" dirty="0"/>
              <a:t>International Hydrographic Science Applications Program (IHSAP) International Hydrographic Organization (IHO) </a:t>
            </a:r>
          </a:p>
        </p:txBody>
      </p:sp>
      <p:sp>
        <p:nvSpPr>
          <p:cNvPr id="4" name="Slide Number Placeholder 3"/>
          <p:cNvSpPr>
            <a:spLocks noGrp="1"/>
          </p:cNvSpPr>
          <p:nvPr>
            <p:ph type="sldNum" sz="quarter" idx="10"/>
          </p:nvPr>
        </p:nvSpPr>
        <p:spPr/>
        <p:txBody>
          <a:bodyPr/>
          <a:lstStyle/>
          <a:p>
            <a:fld id="{5C14B252-8EFF-4387-B930-F07556521AEC}" type="slidenum">
              <a:rPr lang="en-US" smtClean="0"/>
              <a:t>12</a:t>
            </a:fld>
            <a:endParaRPr lang="en-US"/>
          </a:p>
        </p:txBody>
      </p:sp>
    </p:spTree>
    <p:extLst>
      <p:ext uri="{BB962C8B-B14F-4D97-AF65-F5344CB8AC3E}">
        <p14:creationId xmlns:p14="http://schemas.microsoft.com/office/powerpoint/2010/main" val="3872173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599" y="6276122"/>
            <a:ext cx="5365459" cy="365125"/>
          </a:xfrm>
          <a:prstGeom prst="rect">
            <a:avLst/>
          </a:prstGeom>
        </p:spPr>
        <p:txBody>
          <a:bodyPr/>
          <a:lstStyle/>
          <a:p>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349" y="6049723"/>
            <a:ext cx="676525" cy="817921"/>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71276" y="6036734"/>
            <a:ext cx="2121007" cy="840556"/>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11/29/2018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11/29/2018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20790"/>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4700292" y="6266476"/>
            <a:ext cx="2743200" cy="365125"/>
          </a:xfrm>
        </p:spPr>
        <p:txBody>
          <a:bodyPr/>
          <a:lstStyle>
            <a:lvl1pPr algn="ctr">
              <a:defRPr/>
            </a:lvl1pPr>
          </a:lstStyle>
          <a:p>
            <a:fld id="{EC878826-814C-4FD2-96B3-D147818A5C89}" type="slidenum">
              <a:rPr lang="en-US" smtClean="0"/>
              <a:pPr/>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67" y="6040079"/>
            <a:ext cx="676525" cy="817921"/>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18137" y="6018762"/>
            <a:ext cx="2117682" cy="839238"/>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11/29/2018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11/29/2018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11/29/2018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11/29/2018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11/29/2018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11/29/2018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11/29/2018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11/29/2018</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Eric.Villalobos@navy.m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auticalcharts.noaa.gov/updat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linkedin.com/company/international-hydrographic-organization/" TargetMode="External"/><Relationship Id="rId4" Type="http://schemas.openxmlformats.org/officeDocument/2006/relationships/hyperlink" Target="http://www.nauticalcharts.noa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auticalcharts.noaa.gov/data/gis-data-and-service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5265" y="149902"/>
            <a:ext cx="9144000" cy="3902322"/>
          </a:xfrm>
        </p:spPr>
        <p:txBody>
          <a:bodyPr>
            <a:normAutofit fontScale="90000"/>
          </a:bodyPr>
          <a:lstStyle/>
          <a:p>
            <a:r>
              <a:rPr lang="en-US" dirty="0"/>
              <a:t>19</a:t>
            </a:r>
            <a:r>
              <a:rPr lang="en-US" baseline="30000" dirty="0"/>
              <a:t>th</a:t>
            </a:r>
            <a:r>
              <a:rPr lang="en-US" dirty="0"/>
              <a:t> Meeting of the </a:t>
            </a:r>
            <a:br>
              <a:rPr lang="en-US" dirty="0"/>
            </a:br>
            <a:r>
              <a:rPr lang="en-US" dirty="0" err="1"/>
              <a:t>Meso</a:t>
            </a:r>
            <a:r>
              <a:rPr lang="en-US" dirty="0"/>
              <a:t> America – Caribbean Sea</a:t>
            </a:r>
            <a:br>
              <a:rPr lang="en-US" dirty="0"/>
            </a:br>
            <a:r>
              <a:rPr lang="en-US" dirty="0"/>
              <a:t>Hydrographic Commission</a:t>
            </a:r>
            <a:br>
              <a:rPr lang="en-US" dirty="0"/>
            </a:br>
            <a:r>
              <a:rPr lang="en-US" dirty="0"/>
              <a:t/>
            </a:r>
            <a:br>
              <a:rPr lang="en-US" dirty="0"/>
            </a:br>
            <a:r>
              <a:rPr lang="en-US" sz="4400" dirty="0"/>
              <a:t>National Report by</a:t>
            </a:r>
            <a:endParaRPr lang="en-AU" sz="4400" dirty="0"/>
          </a:p>
        </p:txBody>
      </p:sp>
      <p:sp>
        <p:nvSpPr>
          <p:cNvPr id="3" name="Subtitle 2"/>
          <p:cNvSpPr>
            <a:spLocks noGrp="1"/>
          </p:cNvSpPr>
          <p:nvPr>
            <p:ph type="subTitle" idx="1"/>
          </p:nvPr>
        </p:nvSpPr>
        <p:spPr>
          <a:xfrm>
            <a:off x="1577163" y="4399480"/>
            <a:ext cx="9144000" cy="534027"/>
          </a:xfrm>
        </p:spPr>
        <p:txBody>
          <a:bodyPr/>
          <a:lstStyle/>
          <a:p>
            <a:r>
              <a:rPr lang="en-AU" dirty="0"/>
              <a:t>United States of America</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3482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7785" y="1123840"/>
            <a:ext cx="9144000" cy="4011474"/>
          </a:xfrm>
          <a:prstGeom prst="rect">
            <a:avLst/>
          </a:prstGeom>
        </p:spPr>
      </p:pic>
      <p:sp>
        <p:nvSpPr>
          <p:cNvPr id="13" name="TextBox 12"/>
          <p:cNvSpPr txBox="1"/>
          <p:nvPr/>
        </p:nvSpPr>
        <p:spPr>
          <a:xfrm>
            <a:off x="83128" y="225297"/>
            <a:ext cx="11792198" cy="707886"/>
          </a:xfrm>
          <a:prstGeom prst="rect">
            <a:avLst/>
          </a:prstGeom>
          <a:noFill/>
        </p:spPr>
        <p:txBody>
          <a:bodyPr wrap="square" rtlCol="0">
            <a:spAutoFit/>
          </a:bodyPr>
          <a:lstStyle/>
          <a:p>
            <a:pPr algn="ctr"/>
            <a:r>
              <a:rPr lang="en-US" sz="4000" dirty="0">
                <a:solidFill>
                  <a:schemeClr val="bg2">
                    <a:lumMod val="50000"/>
                  </a:schemeClr>
                </a:solidFill>
                <a:latin typeface="Calibri Light" panose="020F0302020204030204" pitchFamily="34" charset="0"/>
                <a:cs typeface="Calibri Light" panose="020F0302020204030204" pitchFamily="34" charset="0"/>
              </a:rPr>
              <a:t>Analysis of U.S. holdings for U.S. Gulf of Mexico waters </a:t>
            </a:r>
          </a:p>
        </p:txBody>
      </p:sp>
      <p:sp>
        <p:nvSpPr>
          <p:cNvPr id="3" name="TextBox 2"/>
          <p:cNvSpPr txBox="1"/>
          <p:nvPr/>
        </p:nvSpPr>
        <p:spPr>
          <a:xfrm>
            <a:off x="2328566" y="5183462"/>
            <a:ext cx="3266516" cy="830997"/>
          </a:xfrm>
          <a:prstGeom prst="rect">
            <a:avLst/>
          </a:prstGeom>
          <a:noFill/>
        </p:spPr>
        <p:txBody>
          <a:bodyPr wrap="square" rtlCol="0">
            <a:spAutoFit/>
          </a:bodyPr>
          <a:lstStyle/>
          <a:p>
            <a:r>
              <a:rPr lang="en-US" sz="1600" dirty="0"/>
              <a:t>Pink: 1-2 soundings per cell</a:t>
            </a:r>
          </a:p>
          <a:p>
            <a:endParaRPr lang="en-US" sz="1600" dirty="0"/>
          </a:p>
          <a:p>
            <a:r>
              <a:rPr lang="en-US" sz="1600" dirty="0"/>
              <a:t>Purple: 3 or more soundings per cell</a:t>
            </a:r>
          </a:p>
        </p:txBody>
      </p:sp>
      <p:sp>
        <p:nvSpPr>
          <p:cNvPr id="8" name="Rectangle 7"/>
          <p:cNvSpPr/>
          <p:nvPr/>
        </p:nvSpPr>
        <p:spPr>
          <a:xfrm>
            <a:off x="2142299" y="5293883"/>
            <a:ext cx="131806" cy="115330"/>
          </a:xfrm>
          <a:prstGeom prst="rect">
            <a:avLst/>
          </a:prstGeom>
          <a:solidFill>
            <a:srgbClr val="F567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42299" y="5776307"/>
            <a:ext cx="131806" cy="115330"/>
          </a:xfrm>
          <a:prstGeom prst="rect">
            <a:avLst/>
          </a:prstGeom>
          <a:solidFill>
            <a:srgbClr val="8E54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88769" y="871175"/>
            <a:ext cx="1066503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38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3128" y="225297"/>
            <a:ext cx="11792198" cy="707886"/>
          </a:xfrm>
          <a:prstGeom prst="rect">
            <a:avLst/>
          </a:prstGeom>
          <a:noFill/>
        </p:spPr>
        <p:txBody>
          <a:bodyPr wrap="square" rtlCol="0">
            <a:spAutoFit/>
          </a:bodyPr>
          <a:lstStyle/>
          <a:p>
            <a:pPr algn="ctr"/>
            <a:r>
              <a:rPr lang="en-US" sz="4000">
                <a:solidFill>
                  <a:schemeClr val="bg2">
                    <a:lumMod val="50000"/>
                  </a:schemeClr>
                </a:solidFill>
                <a:latin typeface="Calibri Light" panose="020F0302020204030204" pitchFamily="34" charset="0"/>
                <a:cs typeface="Calibri Light" panose="020F0302020204030204" pitchFamily="34" charset="0"/>
              </a:rPr>
              <a:t>IHO DCDB </a:t>
            </a:r>
            <a:r>
              <a:rPr lang="en-US" sz="4000" dirty="0">
                <a:solidFill>
                  <a:schemeClr val="bg2">
                    <a:lumMod val="50000"/>
                  </a:schemeClr>
                </a:solidFill>
                <a:latin typeface="Calibri Light" panose="020F0302020204030204" pitchFamily="34" charset="0"/>
                <a:cs typeface="Calibri Light" panose="020F0302020204030204" pitchFamily="34" charset="0"/>
              </a:rPr>
              <a:t>Holdings for MACHC Region </a:t>
            </a:r>
          </a:p>
        </p:txBody>
      </p:sp>
      <p:sp>
        <p:nvSpPr>
          <p:cNvPr id="3" name="TextBox 2"/>
          <p:cNvSpPr txBox="1"/>
          <p:nvPr/>
        </p:nvSpPr>
        <p:spPr>
          <a:xfrm>
            <a:off x="2328566" y="5183462"/>
            <a:ext cx="3266516" cy="830997"/>
          </a:xfrm>
          <a:prstGeom prst="rect">
            <a:avLst/>
          </a:prstGeom>
          <a:noFill/>
        </p:spPr>
        <p:txBody>
          <a:bodyPr wrap="square" rtlCol="0">
            <a:spAutoFit/>
          </a:bodyPr>
          <a:lstStyle/>
          <a:p>
            <a:r>
              <a:rPr lang="en-US" sz="1600" dirty="0"/>
              <a:t>Pink: 1-2 soundings per cell</a:t>
            </a:r>
          </a:p>
          <a:p>
            <a:endParaRPr lang="en-US" sz="1600" dirty="0"/>
          </a:p>
          <a:p>
            <a:r>
              <a:rPr lang="en-US" sz="1600" dirty="0"/>
              <a:t>Purple: 3 or more soundings per cell</a:t>
            </a:r>
          </a:p>
        </p:txBody>
      </p:sp>
      <p:sp>
        <p:nvSpPr>
          <p:cNvPr id="8" name="Rectangle 7"/>
          <p:cNvSpPr/>
          <p:nvPr/>
        </p:nvSpPr>
        <p:spPr>
          <a:xfrm>
            <a:off x="2142299" y="5293883"/>
            <a:ext cx="131806" cy="115330"/>
          </a:xfrm>
          <a:prstGeom prst="rect">
            <a:avLst/>
          </a:prstGeom>
          <a:solidFill>
            <a:srgbClr val="F567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42299" y="5776307"/>
            <a:ext cx="131806" cy="115330"/>
          </a:xfrm>
          <a:prstGeom prst="rect">
            <a:avLst/>
          </a:prstGeom>
          <a:solidFill>
            <a:srgbClr val="8E54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88769" y="871175"/>
            <a:ext cx="1066503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250" y="1027609"/>
            <a:ext cx="11363207" cy="4155853"/>
          </a:xfrm>
          <a:prstGeom prst="rect">
            <a:avLst/>
          </a:prstGeom>
        </p:spPr>
      </p:pic>
    </p:spTree>
    <p:extLst>
      <p:ext uri="{BB962C8B-B14F-4D97-AF65-F5344CB8AC3E}">
        <p14:creationId xmlns:p14="http://schemas.microsoft.com/office/powerpoint/2010/main" val="152932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Navy Hydrographic Plans in the MACHC region</a:t>
            </a:r>
          </a:p>
        </p:txBody>
      </p:sp>
      <p:sp>
        <p:nvSpPr>
          <p:cNvPr id="3" name="Content Placeholder 2"/>
          <p:cNvSpPr>
            <a:spLocks noGrp="1"/>
          </p:cNvSpPr>
          <p:nvPr>
            <p:ph idx="1"/>
          </p:nvPr>
        </p:nvSpPr>
        <p:spPr>
          <a:xfrm>
            <a:off x="838200" y="1120501"/>
            <a:ext cx="10372106" cy="5015346"/>
          </a:xfrm>
        </p:spPr>
        <p:txBody>
          <a:bodyPr>
            <a:normAutofit lnSpcReduction="10000"/>
          </a:bodyPr>
          <a:lstStyle/>
          <a:p>
            <a:r>
              <a:rPr lang="en-US" dirty="0"/>
              <a:t>“CAT A” and “CAT B” S-5 Training </a:t>
            </a:r>
          </a:p>
          <a:p>
            <a:r>
              <a:rPr lang="en-US" dirty="0"/>
              <a:t>Subject Matter Expert Exchange visits </a:t>
            </a:r>
          </a:p>
          <a:p>
            <a:pPr lvl="1"/>
            <a:r>
              <a:rPr lang="en-US" dirty="0"/>
              <a:t>hydrography, oceanography, and meteorology</a:t>
            </a:r>
          </a:p>
          <a:p>
            <a:r>
              <a:rPr lang="en-US" dirty="0"/>
              <a:t>Combined hydrographic surveys </a:t>
            </a:r>
          </a:p>
          <a:p>
            <a:pPr lvl="1"/>
            <a:r>
              <a:rPr lang="en-US" dirty="0"/>
              <a:t>TAGS, Airborne Coastal Survey (ACS) LIDAR System, and the Fleet Survey Team </a:t>
            </a:r>
          </a:p>
          <a:p>
            <a:r>
              <a:rPr lang="en-US" dirty="0"/>
              <a:t>Promoting use of new technologies (i.e. Autonomous Surface Vessel, Ocean Sensors) </a:t>
            </a:r>
          </a:p>
          <a:p>
            <a:r>
              <a:rPr lang="en-US" dirty="0"/>
              <a:t>Surveys Planned in 2019</a:t>
            </a:r>
          </a:p>
          <a:p>
            <a:pPr lvl="1"/>
            <a:r>
              <a:rPr lang="en-US" dirty="0"/>
              <a:t>Belize, Haiti, Honduras</a:t>
            </a:r>
          </a:p>
          <a:p>
            <a:endParaRPr lang="en-US" dirty="0"/>
          </a:p>
          <a:p>
            <a:pPr marL="0" indent="0">
              <a:buNone/>
            </a:pPr>
            <a:r>
              <a:rPr lang="en-US" dirty="0"/>
              <a:t>Point of contact:  </a:t>
            </a:r>
            <a:r>
              <a:rPr lang="en-US" dirty="0">
                <a:hlinkClick r:id="rId3"/>
              </a:rPr>
              <a:t>Eric.Villalobos@navy.mil</a:t>
            </a:r>
            <a:r>
              <a:rPr lang="en-US" dirty="0"/>
              <a:t>    </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12</a:t>
            </a:fld>
            <a:endParaRPr lang="en-US" dirty="0"/>
          </a:p>
        </p:txBody>
      </p:sp>
    </p:spTree>
    <p:extLst>
      <p:ext uri="{BB962C8B-B14F-4D97-AF65-F5344CB8AC3E}">
        <p14:creationId xmlns:p14="http://schemas.microsoft.com/office/powerpoint/2010/main" val="29699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Plans that affect the region</a:t>
            </a:r>
          </a:p>
        </p:txBody>
      </p:sp>
      <p:sp>
        <p:nvSpPr>
          <p:cNvPr id="3" name="Content Placeholder 2"/>
          <p:cNvSpPr>
            <a:spLocks noGrp="1"/>
          </p:cNvSpPr>
          <p:nvPr>
            <p:ph idx="1"/>
          </p:nvPr>
        </p:nvSpPr>
        <p:spPr>
          <a:xfrm>
            <a:off x="838200" y="910464"/>
            <a:ext cx="6078187" cy="3137118"/>
          </a:xfrm>
        </p:spPr>
        <p:txBody>
          <a:bodyPr>
            <a:normAutofit/>
          </a:bodyPr>
          <a:lstStyle/>
          <a:p>
            <a:r>
              <a:rPr lang="en-US" dirty="0"/>
              <a:t>New Earth Gravity Model (EGM) </a:t>
            </a:r>
          </a:p>
          <a:p>
            <a:pPr lvl="1"/>
            <a:r>
              <a:rPr lang="en-US" dirty="0"/>
              <a:t>in 2020, important for MSL and WGS  </a:t>
            </a:r>
          </a:p>
          <a:p>
            <a:r>
              <a:rPr lang="en-US" dirty="0"/>
              <a:t>New World Magnetic Model (WMM) </a:t>
            </a:r>
          </a:p>
          <a:p>
            <a:pPr lvl="1"/>
            <a:r>
              <a:rPr lang="en-US" dirty="0"/>
              <a:t>in 2020 and out-of-cycle update in 2019 for the northern latitudes  </a:t>
            </a:r>
          </a:p>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13</a:t>
            </a:fld>
            <a:endParaRPr lang="en-US" dirty="0"/>
          </a:p>
        </p:txBody>
      </p:sp>
      <p:pic>
        <p:nvPicPr>
          <p:cNvPr id="4" name="Picture 5">
            <a:extLst>
              <a:ext uri="{FF2B5EF4-FFF2-40B4-BE49-F238E27FC236}">
                <a16:creationId xmlns:a16="http://schemas.microsoft.com/office/drawing/2014/main" xmlns="" id="{AF34B341-5A3C-4540-B79D-BCF629943D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0123" y="910464"/>
            <a:ext cx="3584878" cy="5356012"/>
          </a:xfrm>
          <a:prstGeom prst="rect">
            <a:avLst/>
          </a:prstGeom>
        </p:spPr>
      </p:pic>
      <p:pic>
        <p:nvPicPr>
          <p:cNvPr id="6" name="Picture 6">
            <a:extLst>
              <a:ext uri="{FF2B5EF4-FFF2-40B4-BE49-F238E27FC236}">
                <a16:creationId xmlns:a16="http://schemas.microsoft.com/office/drawing/2014/main" xmlns="" id="{241F1EE7-B73A-C442-80D9-52197F1FC2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85596" y="2764749"/>
            <a:ext cx="3324528" cy="3271335"/>
          </a:xfrm>
          <a:prstGeom prst="rect">
            <a:avLst/>
          </a:prstGeom>
        </p:spPr>
      </p:pic>
    </p:spTree>
    <p:extLst>
      <p:ext uri="{BB962C8B-B14F-4D97-AF65-F5344CB8AC3E}">
        <p14:creationId xmlns:p14="http://schemas.microsoft.com/office/powerpoint/2010/main" val="333996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2019 Training and Exchanges</a:t>
            </a:r>
          </a:p>
        </p:txBody>
      </p:sp>
      <p:sp>
        <p:nvSpPr>
          <p:cNvPr id="3" name="Content Placeholder 2"/>
          <p:cNvSpPr>
            <a:spLocks noGrp="1"/>
          </p:cNvSpPr>
          <p:nvPr>
            <p:ph idx="1"/>
          </p:nvPr>
        </p:nvSpPr>
        <p:spPr>
          <a:xfrm>
            <a:off x="1151907" y="1078216"/>
            <a:ext cx="9393382" cy="5370822"/>
          </a:xfrm>
        </p:spPr>
        <p:txBody>
          <a:bodyPr>
            <a:noAutofit/>
          </a:bodyPr>
          <a:lstStyle/>
          <a:p>
            <a:pPr marL="0" indent="0">
              <a:buNone/>
            </a:pPr>
            <a:r>
              <a:rPr lang="en-US" dirty="0"/>
              <a:t>NOAA CAT B Training for Nautical Cartography </a:t>
            </a:r>
          </a:p>
          <a:p>
            <a:pPr lvl="1"/>
            <a:r>
              <a:rPr lang="en-US" sz="2800" dirty="0"/>
              <a:t>51 week training at NOAA</a:t>
            </a:r>
          </a:p>
          <a:p>
            <a:pPr lvl="1"/>
            <a:r>
              <a:rPr lang="en-US" sz="2800" dirty="0"/>
              <a:t>to be announced in early 2019</a:t>
            </a:r>
            <a:endParaRPr lang="en-US" dirty="0"/>
          </a:p>
          <a:p>
            <a:pPr marL="0" indent="0">
              <a:buNone/>
            </a:pPr>
            <a:r>
              <a:rPr lang="en-US" dirty="0"/>
              <a:t>5th Chart Adequacy Workshop </a:t>
            </a:r>
          </a:p>
          <a:p>
            <a:pPr lvl="1"/>
            <a:r>
              <a:rPr lang="en-US" sz="2800" dirty="0"/>
              <a:t>scheduled July-August 2019 </a:t>
            </a:r>
          </a:p>
          <a:p>
            <a:pPr lvl="1"/>
            <a:r>
              <a:rPr lang="en-US" sz="2800" dirty="0"/>
              <a:t>3 days duration at NOAA </a:t>
            </a:r>
          </a:p>
          <a:p>
            <a:pPr lvl="1"/>
            <a:r>
              <a:rPr lang="en-US" sz="2800" dirty="0"/>
              <a:t>Shachak.Peeri@noaa.gov </a:t>
            </a:r>
            <a:endParaRPr lang="en-US" dirty="0"/>
          </a:p>
          <a:p>
            <a:pPr marL="0" indent="0">
              <a:buNone/>
            </a:pPr>
            <a:r>
              <a:rPr lang="en-US" dirty="0"/>
              <a:t>US Hydro Conference</a:t>
            </a:r>
          </a:p>
          <a:p>
            <a:pPr lvl="1"/>
            <a:r>
              <a:rPr lang="en-US" dirty="0"/>
              <a:t>Biloxi, Mississippi March 19-21, 2019</a:t>
            </a:r>
          </a:p>
          <a:p>
            <a:pPr lvl="1"/>
            <a:r>
              <a:rPr lang="en-US" dirty="0">
                <a:solidFill>
                  <a:srgbClr val="FF0000"/>
                </a:solidFill>
              </a:rPr>
              <a:t>Registration now open!</a:t>
            </a:r>
          </a:p>
          <a:p>
            <a:pPr lvl="1"/>
            <a:r>
              <a:rPr lang="en-US" dirty="0"/>
              <a:t>https://thsoa.org/US-Hydro-2019</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pPr/>
              <a:t>14</a:t>
            </a:fld>
            <a:endParaRPr lang="en-US" dirty="0"/>
          </a:p>
        </p:txBody>
      </p:sp>
    </p:spTree>
    <p:extLst>
      <p:ext uri="{BB962C8B-B14F-4D97-AF65-F5344CB8AC3E}">
        <p14:creationId xmlns:p14="http://schemas.microsoft.com/office/powerpoint/2010/main" val="157712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Hydrography comes to Social Media!</a:t>
            </a:r>
          </a:p>
        </p:txBody>
      </p:sp>
      <p:sp>
        <p:nvSpPr>
          <p:cNvPr id="3" name="Content Placeholder 2"/>
          <p:cNvSpPr>
            <a:spLocks noGrp="1"/>
          </p:cNvSpPr>
          <p:nvPr>
            <p:ph idx="1"/>
          </p:nvPr>
        </p:nvSpPr>
        <p:spPr>
          <a:xfrm>
            <a:off x="838200" y="1053729"/>
            <a:ext cx="9410205" cy="5073939"/>
          </a:xfrm>
        </p:spPr>
        <p:txBody>
          <a:bodyPr>
            <a:noAutofit/>
          </a:bodyPr>
          <a:lstStyle/>
          <a:p>
            <a:r>
              <a:rPr lang="en-US" sz="2400" dirty="0"/>
              <a:t>NOAA OCS Blog: </a:t>
            </a:r>
            <a:r>
              <a:rPr lang="en-US" sz="2400" dirty="0">
                <a:hlinkClick r:id="rId3"/>
              </a:rPr>
              <a:t>www.nauticalcharts.noaa.gov/updates/</a:t>
            </a:r>
            <a:endParaRPr lang="en-US" sz="2400" dirty="0"/>
          </a:p>
          <a:p>
            <a:pPr marL="0" indent="0">
              <a:buNone/>
            </a:pPr>
            <a:endParaRPr lang="en-US" sz="1400" dirty="0"/>
          </a:p>
          <a:p>
            <a:r>
              <a:rPr lang="en-US" sz="2400" dirty="0"/>
              <a:t>Subscribe to the Coast Survey Biweekly newsletter: </a:t>
            </a:r>
            <a:r>
              <a:rPr lang="en-US" sz="2400" dirty="0">
                <a:hlinkClick r:id="rId4"/>
              </a:rPr>
              <a:t>www.nauticalcharts.noaa.gov</a:t>
            </a:r>
            <a:r>
              <a:rPr lang="en-US" sz="2400" dirty="0"/>
              <a:t> </a:t>
            </a:r>
            <a:r>
              <a:rPr lang="en-US" sz="1600" i="1" dirty="0"/>
              <a:t>(click the newspaper icon in the footer)</a:t>
            </a:r>
          </a:p>
          <a:p>
            <a:endParaRPr lang="en-US" sz="1400" dirty="0"/>
          </a:p>
          <a:p>
            <a:r>
              <a:rPr lang="en-US" sz="2400" dirty="0"/>
              <a:t>Join LinkedIn and connect to IHO: </a:t>
            </a:r>
            <a:r>
              <a:rPr lang="en-US" sz="2400" dirty="0">
                <a:hlinkClick r:id="rId5"/>
              </a:rPr>
              <a:t>www.linkedin.com/company/international-hydrographic-organization/</a:t>
            </a:r>
            <a:endParaRPr lang="en-US" sz="2400" dirty="0"/>
          </a:p>
          <a:p>
            <a:endParaRPr lang="en-US" sz="1400" dirty="0"/>
          </a:p>
          <a:p>
            <a:r>
              <a:rPr lang="en-US" sz="2400" dirty="0"/>
              <a:t>Old-fashioned Email—love to hear from you directly</a:t>
            </a:r>
          </a:p>
          <a:p>
            <a:pPr marL="457200" lvl="1" indent="0">
              <a:buNone/>
            </a:pPr>
            <a:r>
              <a:rPr lang="en-US" dirty="0"/>
              <a:t>Shep.Smith@noaa.gov</a:t>
            </a:r>
          </a:p>
          <a:p>
            <a:pPr marL="457200" lvl="1" indent="0">
              <a:buNone/>
            </a:pPr>
            <a:r>
              <a:rPr lang="en-US" dirty="0"/>
              <a:t>John.E.Lowell@nga.mil </a:t>
            </a:r>
          </a:p>
          <a:p>
            <a:pPr marL="457200" lvl="1" indent="0">
              <a:buNone/>
            </a:pPr>
            <a:r>
              <a:rPr lang="en-US" dirty="0"/>
              <a:t>Stanley.B.Harvey@navy.mil </a:t>
            </a:r>
          </a:p>
          <a:p>
            <a:endParaRPr lang="en-US" sz="2400" dirty="0"/>
          </a:p>
        </p:txBody>
      </p:sp>
      <p:sp>
        <p:nvSpPr>
          <p:cNvPr id="4" name="Slide Number Placeholder 3"/>
          <p:cNvSpPr>
            <a:spLocks noGrp="1"/>
          </p:cNvSpPr>
          <p:nvPr>
            <p:ph type="sldNum" sz="quarter" idx="12"/>
          </p:nvPr>
        </p:nvSpPr>
        <p:spPr/>
        <p:txBody>
          <a:bodyPr/>
          <a:lstStyle/>
          <a:p>
            <a:fld id="{EC878826-814C-4FD2-96B3-D147818A5C89}" type="slidenum">
              <a:rPr lang="en-US" smtClean="0"/>
              <a:pPr/>
              <a:t>15</a:t>
            </a:fld>
            <a:endParaRPr lang="en-US" dirty="0"/>
          </a:p>
        </p:txBody>
      </p:sp>
    </p:spTree>
    <p:extLst>
      <p:ext uri="{BB962C8B-B14F-4D97-AF65-F5344CB8AC3E}">
        <p14:creationId xmlns:p14="http://schemas.microsoft.com/office/powerpoint/2010/main" val="288381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79612" y="219075"/>
            <a:ext cx="9144000" cy="695325"/>
          </a:xfrm>
        </p:spPr>
        <p:txBody>
          <a:bodyPr>
            <a:normAutofit/>
          </a:bodyPr>
          <a:lstStyle/>
          <a:p>
            <a:pPr algn="ctr"/>
            <a:r>
              <a:rPr lang="en-US" altLang="en-US" sz="4000" dirty="0"/>
              <a:t>U.S. Hydrographic Leadership</a:t>
            </a:r>
          </a:p>
        </p:txBody>
      </p:sp>
      <p:sp>
        <p:nvSpPr>
          <p:cNvPr id="17411" name="Content Placeholder 2"/>
          <p:cNvSpPr>
            <a:spLocks noGrp="1"/>
          </p:cNvSpPr>
          <p:nvPr>
            <p:ph idx="1"/>
          </p:nvPr>
        </p:nvSpPr>
        <p:spPr>
          <a:xfrm>
            <a:off x="1279612" y="939452"/>
            <a:ext cx="7645400" cy="5052209"/>
          </a:xfrm>
        </p:spPr>
        <p:txBody>
          <a:bodyPr>
            <a:normAutofit/>
          </a:bodyPr>
          <a:lstStyle/>
          <a:p>
            <a:r>
              <a:rPr lang="en-US" altLang="en-US" sz="2000" b="1" dirty="0">
                <a:latin typeface="Arial" panose="020B0604020202020204" pitchFamily="34" charset="0"/>
                <a:cs typeface="Arial" panose="020B0604020202020204" pitchFamily="34" charset="0"/>
              </a:rPr>
              <a:t>NOAA </a:t>
            </a:r>
          </a:p>
          <a:p>
            <a:pPr lvl="1">
              <a:buFont typeface="Courier New" panose="02070309020205020404" pitchFamily="49" charset="0"/>
              <a:buChar char="o"/>
            </a:pPr>
            <a:r>
              <a:rPr lang="en-US" altLang="en-US" sz="1600" dirty="0">
                <a:latin typeface="Arial" panose="020B0604020202020204" pitchFamily="34" charset="0"/>
                <a:cs typeface="Arial" panose="020B0604020202020204" pitchFamily="34" charset="0"/>
              </a:rPr>
              <a:t>U.S. National Hydrographer &amp; Director, Office of Coast Survey</a:t>
            </a:r>
          </a:p>
          <a:p>
            <a:pPr lvl="2"/>
            <a:r>
              <a:rPr lang="en-US" altLang="en-US" sz="1600" b="1" dirty="0">
                <a:latin typeface="Arial" panose="020B0604020202020204" pitchFamily="34" charset="0"/>
                <a:cs typeface="Arial" panose="020B0604020202020204" pitchFamily="34" charset="0"/>
              </a:rPr>
              <a:t>Rear Admiral Shep Smith</a:t>
            </a:r>
          </a:p>
          <a:p>
            <a:pPr lvl="1">
              <a:buFont typeface="Courier New" panose="02070309020205020404" pitchFamily="49" charset="0"/>
              <a:buChar char="o"/>
            </a:pPr>
            <a:r>
              <a:rPr lang="en-US" altLang="en-US" sz="1600" dirty="0">
                <a:latin typeface="Arial" panose="020B0604020202020204" pitchFamily="34" charset="0"/>
                <a:cs typeface="Arial" panose="020B0604020202020204" pitchFamily="34" charset="0"/>
              </a:rPr>
              <a:t>Deputy Director, Office of Coast Survey</a:t>
            </a:r>
          </a:p>
          <a:p>
            <a:pPr lvl="2">
              <a:buFont typeface="Arial" panose="020B0604020202020204" pitchFamily="34" charset="0"/>
              <a:buChar char="•"/>
            </a:pPr>
            <a:r>
              <a:rPr lang="en-US" altLang="en-US" sz="1600" b="1" dirty="0">
                <a:latin typeface="Arial" panose="020B0604020202020204" pitchFamily="34" charset="0"/>
                <a:cs typeface="Arial" panose="020B0604020202020204" pitchFamily="34" charset="0"/>
              </a:rPr>
              <a:t>Katie Ries</a:t>
            </a:r>
          </a:p>
          <a:p>
            <a:r>
              <a:rPr lang="en-US" altLang="en-US" sz="2000" b="1" dirty="0">
                <a:latin typeface="Arial" panose="020B0604020202020204" pitchFamily="34" charset="0"/>
                <a:cs typeface="Arial" panose="020B0604020202020204" pitchFamily="34" charset="0"/>
              </a:rPr>
              <a:t>NGA</a:t>
            </a:r>
            <a:r>
              <a:rPr lang="en-US" altLang="en-US" sz="1400" b="1" dirty="0">
                <a:latin typeface="Arial" panose="020B0604020202020204" pitchFamily="34" charset="0"/>
                <a:cs typeface="Arial" panose="020B0604020202020204" pitchFamily="34" charset="0"/>
              </a:rPr>
              <a:t> </a:t>
            </a:r>
          </a:p>
          <a:p>
            <a:pPr lvl="1">
              <a:buFont typeface="Courier New" panose="02070309020205020404" pitchFamily="49" charset="0"/>
              <a:buChar char="o"/>
            </a:pPr>
            <a:r>
              <a:rPr lang="en-US" altLang="en-US" sz="1600" dirty="0">
                <a:latin typeface="Arial" panose="020B0604020202020204" pitchFamily="34" charset="0"/>
                <a:cs typeface="Arial" panose="020B0604020202020204" pitchFamily="34" charset="0"/>
              </a:rPr>
              <a:t>Senior GEOINT Authority-Maritime</a:t>
            </a:r>
          </a:p>
          <a:p>
            <a:pPr lvl="2"/>
            <a:r>
              <a:rPr lang="en-US" altLang="en-US" sz="1600" b="1" dirty="0">
                <a:latin typeface="Arial" panose="020B0604020202020204" pitchFamily="34" charset="0"/>
                <a:cs typeface="Arial" panose="020B0604020202020204" pitchFamily="34" charset="0"/>
              </a:rPr>
              <a:t>John Lowell </a:t>
            </a:r>
          </a:p>
          <a:p>
            <a:pPr lvl="1"/>
            <a:r>
              <a:rPr lang="en-US" altLang="en-US" sz="1600" dirty="0">
                <a:latin typeface="Arial" panose="020B0604020202020204" pitchFamily="34" charset="0"/>
                <a:cs typeface="Arial" panose="020B0604020202020204" pitchFamily="34" charset="0"/>
              </a:rPr>
              <a:t>Director, Maritime Office</a:t>
            </a:r>
          </a:p>
          <a:p>
            <a:pPr lvl="2"/>
            <a:r>
              <a:rPr lang="en-US" altLang="en-US" sz="1600" b="1" dirty="0">
                <a:latin typeface="Arial" panose="020B0604020202020204" pitchFamily="34" charset="0"/>
                <a:cs typeface="Arial" panose="020B0604020202020204" pitchFamily="34" charset="0"/>
              </a:rPr>
              <a:t>Captain Richard Kennedy </a:t>
            </a:r>
            <a:r>
              <a:rPr lang="en-US" altLang="en-US" sz="1600" b="1" dirty="0">
                <a:solidFill>
                  <a:srgbClr val="FF0000"/>
                </a:solidFill>
                <a:latin typeface="Arial" panose="020B0604020202020204" pitchFamily="34" charset="0"/>
                <a:cs typeface="Arial" panose="020B0604020202020204" pitchFamily="34" charset="0"/>
              </a:rPr>
              <a:t>(replaced Brian Connon, August 2018)</a:t>
            </a:r>
          </a:p>
          <a:p>
            <a:r>
              <a:rPr lang="en-US" altLang="en-US" sz="2000" b="1" dirty="0">
                <a:latin typeface="Arial" panose="020B0604020202020204" pitchFamily="34" charset="0"/>
                <a:cs typeface="Arial" panose="020B0604020202020204" pitchFamily="34" charset="0"/>
              </a:rPr>
              <a:t>Navy</a:t>
            </a:r>
            <a:r>
              <a:rPr lang="en-US" altLang="en-US" sz="2000" dirty="0">
                <a:latin typeface="Arial" panose="020B0604020202020204" pitchFamily="34" charset="0"/>
                <a:cs typeface="Arial" panose="020B0604020202020204" pitchFamily="34" charset="0"/>
              </a:rPr>
              <a:t> </a:t>
            </a:r>
          </a:p>
          <a:p>
            <a:pPr lvl="1">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Commander Naval Meteorological and Oceanography  Command (CNMOC) Oceanographer of the Navy, Hydrographer of the Navy, and Navigator of the Navy</a:t>
            </a:r>
          </a:p>
          <a:p>
            <a:pPr lvl="2">
              <a:defRPr/>
            </a:pPr>
            <a:r>
              <a:rPr lang="en-US" sz="1600" b="1" dirty="0">
                <a:latin typeface="Arial" panose="020B0604020202020204" pitchFamily="34" charset="0"/>
                <a:cs typeface="Arial" panose="020B0604020202020204" pitchFamily="34" charset="0"/>
              </a:rPr>
              <a:t>Rear Admiral John Okon </a:t>
            </a:r>
          </a:p>
          <a:p>
            <a:pPr lvl="1">
              <a:buFont typeface="Courier New" panose="02070309020205020404" pitchFamily="49" charset="0"/>
              <a:buChar char="o"/>
            </a:pPr>
            <a:r>
              <a:rPr lang="en-US" altLang="en-US" sz="1600" dirty="0">
                <a:latin typeface="Arial" panose="020B0604020202020204" pitchFamily="34" charset="0"/>
                <a:cs typeface="Arial" panose="020B0604020202020204" pitchFamily="34" charset="0"/>
              </a:rPr>
              <a:t>Deputy Hydrographer of the Navy</a:t>
            </a:r>
          </a:p>
          <a:p>
            <a:pPr lvl="2"/>
            <a:r>
              <a:rPr lang="en-US" altLang="en-US" sz="1600" b="1" dirty="0">
                <a:latin typeface="Arial" panose="020B0604020202020204" pitchFamily="34" charset="0"/>
                <a:cs typeface="Arial" panose="020B0604020202020204" pitchFamily="34" charset="0"/>
              </a:rPr>
              <a:t>Stanley Harvey</a:t>
            </a:r>
            <a:endParaRPr lang="en-US" altLang="en-US" sz="1600" dirty="0">
              <a:latin typeface="Arial" panose="020B0604020202020204" pitchFamily="34" charset="0"/>
              <a:cs typeface="Arial" panose="020B0604020202020204" pitchFamily="34" charset="0"/>
            </a:endParaRPr>
          </a:p>
        </p:txBody>
      </p:sp>
      <p:pic>
        <p:nvPicPr>
          <p:cNvPr id="1741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64024" y="2796989"/>
            <a:ext cx="1307501" cy="130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92000" y="966508"/>
            <a:ext cx="1312358" cy="163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78950" y="4380349"/>
            <a:ext cx="128905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831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Main Achievements 2018</a:t>
            </a:r>
          </a:p>
        </p:txBody>
      </p:sp>
      <p:sp>
        <p:nvSpPr>
          <p:cNvPr id="9" name="Content Placeholder 8"/>
          <p:cNvSpPr>
            <a:spLocks noGrp="1"/>
          </p:cNvSpPr>
          <p:nvPr>
            <p:ph idx="1"/>
          </p:nvPr>
        </p:nvSpPr>
        <p:spPr>
          <a:xfrm>
            <a:off x="244434" y="1393319"/>
            <a:ext cx="7199058" cy="4275117"/>
          </a:xfrm>
        </p:spPr>
        <p:txBody>
          <a:bodyPr>
            <a:normAutofit fontScale="92500" lnSpcReduction="20000"/>
          </a:bodyPr>
          <a:lstStyle/>
          <a:p>
            <a:pPr marL="0" indent="0">
              <a:buNone/>
            </a:pPr>
            <a:r>
              <a:rPr lang="en-US" dirty="0"/>
              <a:t>TRAINING</a:t>
            </a:r>
          </a:p>
          <a:p>
            <a:r>
              <a:rPr lang="en-US" dirty="0"/>
              <a:t>New NGA &amp; NOAA CAT B Courses in Cartography</a:t>
            </a:r>
          </a:p>
          <a:p>
            <a:r>
              <a:rPr lang="en-US" dirty="0"/>
              <a:t>4th annual NOAA Chart Adequacy Workshop—&gt;</a:t>
            </a:r>
          </a:p>
          <a:p>
            <a:endParaRPr lang="en-US" dirty="0"/>
          </a:p>
          <a:p>
            <a:pPr marL="0" indent="0">
              <a:buNone/>
            </a:pPr>
            <a:r>
              <a:rPr lang="en-US" dirty="0"/>
              <a:t>CHARTING  </a:t>
            </a:r>
          </a:p>
          <a:p>
            <a:r>
              <a:rPr lang="en-US" dirty="0"/>
              <a:t>New ENC coverage in Haiti, continuing in 2019</a:t>
            </a:r>
          </a:p>
          <a:p>
            <a:r>
              <a:rPr lang="en-US" dirty="0"/>
              <a:t>Beginning chart re-scheming for U.S. national waters, new ENCs already being issued.</a:t>
            </a:r>
          </a:p>
          <a:p>
            <a:r>
              <a:rPr lang="en-US" b="1" dirty="0">
                <a:solidFill>
                  <a:schemeClr val="bg2">
                    <a:lumMod val="50000"/>
                  </a:schemeClr>
                </a:solidFill>
              </a:rPr>
              <a:t>ENC First—faster updates, more detail on ENCs</a:t>
            </a:r>
          </a:p>
          <a:p>
            <a:r>
              <a:rPr lang="en-US" dirty="0"/>
              <a:t>Gradual reduction in paper and raster service</a:t>
            </a:r>
            <a:endParaRPr lang="en-US" b="1" dirty="0">
              <a:solidFill>
                <a:schemeClr val="bg2">
                  <a:lumMod val="50000"/>
                </a:schemeClr>
              </a:solidFill>
            </a:endParaRPr>
          </a:p>
          <a:p>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pPr/>
              <a:t>3</a:t>
            </a:fld>
            <a:endParaRPr lang="en-US" dirty="0"/>
          </a:p>
        </p:txBody>
      </p:sp>
      <p:sp>
        <p:nvSpPr>
          <p:cNvPr id="11" name="TextBox 10"/>
          <p:cNvSpPr txBox="1"/>
          <p:nvPr/>
        </p:nvSpPr>
        <p:spPr>
          <a:xfrm>
            <a:off x="7506195" y="3567142"/>
            <a:ext cx="4441371" cy="2769989"/>
          </a:xfrm>
          <a:prstGeom prst="rect">
            <a:avLst/>
          </a:prstGeom>
          <a:noFill/>
        </p:spPr>
        <p:txBody>
          <a:bodyPr wrap="square" rtlCol="0">
            <a:spAutoFit/>
          </a:bodyPr>
          <a:lstStyle/>
          <a:p>
            <a:r>
              <a:rPr lang="en-US" sz="2600" dirty="0"/>
              <a:t>SURVEYING</a:t>
            </a:r>
          </a:p>
          <a:p>
            <a:pPr marL="285750" indent="-285750">
              <a:buFont typeface="Arial" panose="020B0604020202020204" pitchFamily="34" charset="0"/>
              <a:buChar char="•"/>
            </a:pPr>
            <a:r>
              <a:rPr lang="en-US" sz="2600" dirty="0"/>
              <a:t>Colombia</a:t>
            </a:r>
          </a:p>
          <a:p>
            <a:pPr marL="285750" indent="-285750">
              <a:buFont typeface="Arial" panose="020B0604020202020204" pitchFamily="34" charset="0"/>
              <a:buChar char="•"/>
            </a:pPr>
            <a:r>
              <a:rPr lang="en-US" sz="2600" dirty="0"/>
              <a:t>Honduras</a:t>
            </a:r>
          </a:p>
          <a:p>
            <a:pPr marL="285750" indent="-285750">
              <a:buFont typeface="Arial" panose="020B0604020202020204" pitchFamily="34" charset="0"/>
              <a:buChar char="•"/>
            </a:pPr>
            <a:r>
              <a:rPr lang="en-US" sz="2600" dirty="0"/>
              <a:t>Suriname</a:t>
            </a:r>
          </a:p>
          <a:p>
            <a:pPr marL="285750" indent="-285750">
              <a:buFont typeface="Arial" panose="020B0604020202020204" pitchFamily="34" charset="0"/>
              <a:buChar char="•"/>
            </a:pPr>
            <a:r>
              <a:rPr lang="en-US" sz="2600" dirty="0"/>
              <a:t>Puerto Rico</a:t>
            </a:r>
          </a:p>
          <a:p>
            <a:pPr marL="285750" indent="-285750">
              <a:buFont typeface="Arial" panose="020B0604020202020204" pitchFamily="34" charset="0"/>
              <a:buChar char="•"/>
            </a:pPr>
            <a:r>
              <a:rPr lang="en-US" sz="2600" dirty="0"/>
              <a:t>Gulf Coast USA</a:t>
            </a:r>
          </a:p>
          <a:p>
            <a:endParaRPr lang="en-US"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4470" y="1023600"/>
            <a:ext cx="3263506" cy="2442410"/>
          </a:xfrm>
          <a:prstGeom prst="rect">
            <a:avLst/>
          </a:prstGeom>
        </p:spPr>
      </p:pic>
    </p:spTree>
    <p:extLst>
      <p:ext uri="{BB962C8B-B14F-4D97-AF65-F5344CB8AC3E}">
        <p14:creationId xmlns:p14="http://schemas.microsoft.com/office/powerpoint/2010/main" val="9714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2504" y="186600"/>
            <a:ext cx="11932941" cy="707886"/>
          </a:xfrm>
          <a:prstGeom prst="rect">
            <a:avLst/>
          </a:prstGeom>
          <a:noFill/>
        </p:spPr>
        <p:txBody>
          <a:bodyPr wrap="square" rtlCol="0">
            <a:spAutoFit/>
          </a:bodyPr>
          <a:lstStyle/>
          <a:p>
            <a:r>
              <a:rPr lang="en-US" sz="4000" dirty="0">
                <a:solidFill>
                  <a:schemeClr val="bg2">
                    <a:lumMod val="50000"/>
                  </a:schemeClr>
                </a:solidFill>
                <a:latin typeface="Calibri Light" panose="020F0302020204030204" pitchFamily="34" charset="0"/>
                <a:cs typeface="Calibri Light" panose="020F0302020204030204" pitchFamily="34" charset="0"/>
              </a:rPr>
              <a:t>Hurricane Maria Response: Sept 2017 and Aug-Nov 2018</a:t>
            </a:r>
          </a:p>
        </p:txBody>
      </p:sp>
      <p:pic>
        <p:nvPicPr>
          <p:cNvPr id="12" name="Picture 6" descr="C:\Users\douglas.a.wood\Pictures\Wood_JT-HurricaneRelief\Limetree_StCroix\XO,LaunchRecovery.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05975" y="4069080"/>
            <a:ext cx="2529841" cy="1874520"/>
          </a:xfrm>
          <a:prstGeom prst="rect">
            <a:avLst/>
          </a:prstGeom>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01619" y="1089404"/>
            <a:ext cx="2687964" cy="4863628"/>
          </a:xfrm>
          <a:prstGeom prst="rect">
            <a:avLst/>
          </a:prstGeom>
        </p:spPr>
      </p:pic>
      <p:pic>
        <p:nvPicPr>
          <p:cNvPr id="15" name="Picture 7" descr="N:\Public\Pictures\TJ_2017\DouglasWoodPictures\Hurricane_Maria_Response-24Sept-October\_TJ_Deploying2904_SanJuan_28Sept201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887119" y="1089404"/>
            <a:ext cx="2529840" cy="2834640"/>
          </a:xfrm>
          <a:prstGeom prst="rect">
            <a:avLst/>
          </a:prstGeom>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37228" y="1081633"/>
            <a:ext cx="3066857" cy="2375500"/>
          </a:xfrm>
          <a:prstGeom prst="rect">
            <a:avLst/>
          </a:prstGeom>
        </p:spPr>
      </p:pic>
      <p:pic>
        <p:nvPicPr>
          <p:cNvPr id="17" name="Picture 1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729014" y="3590204"/>
            <a:ext cx="3056214" cy="2375500"/>
          </a:xfrm>
          <a:prstGeom prst="rect">
            <a:avLst/>
          </a:prstGeom>
        </p:spPr>
      </p:pic>
      <p:pic>
        <p:nvPicPr>
          <p:cNvPr id="2" name="Picture 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20749" y="3590247"/>
            <a:ext cx="3784668" cy="2375457"/>
          </a:xfrm>
          <a:prstGeom prst="rect">
            <a:avLst/>
          </a:prstGeom>
        </p:spPr>
      </p:pic>
      <p:cxnSp>
        <p:nvCxnSpPr>
          <p:cNvPr id="18" name="Straight Connector 17"/>
          <p:cNvCxnSpPr/>
          <p:nvPr/>
        </p:nvCxnSpPr>
        <p:spPr>
          <a:xfrm>
            <a:off x="688769" y="871175"/>
            <a:ext cx="1066503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84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44653" y="177797"/>
            <a:ext cx="8672306" cy="707886"/>
          </a:xfrm>
          <a:prstGeom prst="rect">
            <a:avLst/>
          </a:prstGeom>
          <a:noFill/>
        </p:spPr>
        <p:txBody>
          <a:bodyPr wrap="square" rtlCol="0">
            <a:spAutoFit/>
          </a:bodyPr>
          <a:lstStyle/>
          <a:p>
            <a:pPr algn="ctr"/>
            <a:r>
              <a:rPr lang="en-US" sz="4000" dirty="0">
                <a:solidFill>
                  <a:schemeClr val="bg2">
                    <a:lumMod val="50000"/>
                  </a:schemeClr>
                </a:solidFill>
                <a:latin typeface="Calibri Light" panose="020F0302020204030204" pitchFamily="34" charset="0"/>
                <a:cs typeface="Calibri Light" panose="020F0302020204030204" pitchFamily="34" charset="0"/>
              </a:rPr>
              <a:t>Hurricane Maria Response</a:t>
            </a:r>
          </a:p>
        </p:txBody>
      </p:sp>
      <p:pic>
        <p:nvPicPr>
          <p:cNvPr id="10" name="Picture 2" descr="H:\Surveys\HurricaneResponse2017\TJ_HurricaneResponse_Presentation\LimeTree Container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2120" y="3511078"/>
            <a:ext cx="5003820" cy="2537000"/>
          </a:xfrm>
          <a:prstGeom prst="rect">
            <a:avLst/>
          </a:prstGeom>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32237" y="3576609"/>
            <a:ext cx="3554563" cy="338554"/>
          </a:xfrm>
          <a:prstGeom prst="rect">
            <a:avLst/>
          </a:prstGeom>
          <a:noFill/>
          <a:effectLst>
            <a:outerShdw blurRad="50800" dir="5400000" algn="ctr" rotWithShape="0">
              <a:schemeClr val="bg1"/>
            </a:outerShdw>
          </a:effectLst>
        </p:spPr>
        <p:txBody>
          <a:bodyPr wrap="none" rtlCol="0">
            <a:spAutoFit/>
          </a:bodyPr>
          <a:lstStyle/>
          <a:p>
            <a:r>
              <a:rPr lang="en-US" sz="1600" b="1" i="1" dirty="0">
                <a:solidFill>
                  <a:schemeClr val="bg1"/>
                </a:solidFill>
                <a:latin typeface="Arial" panose="020B0604020202020204" pitchFamily="34" charset="0"/>
                <a:cs typeface="Arial" panose="020B0604020202020204" pitchFamily="34" charset="0"/>
              </a:rPr>
              <a:t>Containers, </a:t>
            </a:r>
            <a:r>
              <a:rPr lang="en-US" sz="1600" b="1" i="1" dirty="0" err="1">
                <a:solidFill>
                  <a:schemeClr val="bg1"/>
                </a:solidFill>
                <a:latin typeface="Arial" panose="020B0604020202020204" pitchFamily="34" charset="0"/>
                <a:cs typeface="Arial" panose="020B0604020202020204" pitchFamily="34" charset="0"/>
              </a:rPr>
              <a:t>Limetree</a:t>
            </a:r>
            <a:r>
              <a:rPr lang="en-US" sz="1600" b="1" i="1" dirty="0">
                <a:solidFill>
                  <a:schemeClr val="bg1"/>
                </a:solidFill>
                <a:latin typeface="Arial" panose="020B0604020202020204" pitchFamily="34" charset="0"/>
                <a:cs typeface="Arial" panose="020B0604020202020204" pitchFamily="34" charset="0"/>
              </a:rPr>
              <a:t> Bay, St Croix</a:t>
            </a:r>
          </a:p>
        </p:txBody>
      </p:sp>
      <p:pic>
        <p:nvPicPr>
          <p:cNvPr id="16" name="Picture 3" descr="H:\Surveys\HurricaneResponse2017\TJ_HurricaneResponse_Presentation\RedHook Wreck3.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11240" y="1021894"/>
            <a:ext cx="4424700" cy="2376626"/>
          </a:xfrm>
          <a:prstGeom prst="rect">
            <a:avLst/>
          </a:prstGeom>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44653" y="1021894"/>
            <a:ext cx="4216051" cy="2376626"/>
          </a:xfrm>
          <a:prstGeom prst="rect">
            <a:avLst/>
          </a:prstGeom>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1731378" y="2994435"/>
            <a:ext cx="4293035" cy="338554"/>
          </a:xfrm>
          <a:prstGeom prst="rect">
            <a:avLst/>
          </a:prstGeom>
          <a:noFill/>
          <a:effectLst>
            <a:outerShdw blurRad="50800" dir="5400000" algn="ctr" rotWithShape="0">
              <a:schemeClr val="bg1"/>
            </a:outerShdw>
          </a:effectLst>
        </p:spPr>
        <p:txBody>
          <a:bodyPr wrap="none" rtlCol="0">
            <a:spAutoFit/>
          </a:bodyPr>
          <a:lstStyle/>
          <a:p>
            <a:r>
              <a:rPr lang="en-US" sz="1600" b="1" i="1" dirty="0">
                <a:solidFill>
                  <a:schemeClr val="bg1"/>
                </a:solidFill>
                <a:latin typeface="Arial" panose="020B0604020202020204" pitchFamily="34" charset="0"/>
                <a:cs typeface="Arial" panose="020B0604020202020204" pitchFamily="34" charset="0"/>
              </a:rPr>
              <a:t>Wreck, Charlotte Amalie, St Thomas, USVI</a:t>
            </a:r>
          </a:p>
        </p:txBody>
      </p:sp>
      <p:pic>
        <p:nvPicPr>
          <p:cNvPr id="20" name="Picture 4" descr="H:\Surveys\HurricaneResponse2017\TJ_HurricaneResponse_Presentation\St. Thomas Charlotte Amalie Wreck.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744652" y="3528574"/>
            <a:ext cx="3589348" cy="2537000"/>
          </a:xfrm>
          <a:prstGeom prst="rect">
            <a:avLst/>
          </a:prstGeom>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744652" y="3558493"/>
            <a:ext cx="2765372" cy="584775"/>
          </a:xfrm>
          <a:prstGeom prst="rect">
            <a:avLst/>
          </a:prstGeom>
          <a:noFill/>
          <a:effectLst>
            <a:outerShdw blurRad="50800" dir="5400000" algn="ctr" rotWithShape="0">
              <a:schemeClr val="bg1"/>
            </a:outerShdw>
          </a:effectLst>
        </p:spPr>
        <p:txBody>
          <a:bodyPr wrap="none" rtlCol="0">
            <a:spAutoFit/>
          </a:bodyPr>
          <a:lstStyle/>
          <a:p>
            <a:r>
              <a:rPr lang="en-US" sz="1600" b="1" i="1" dirty="0">
                <a:latin typeface="Arial" panose="020B0604020202020204" pitchFamily="34" charset="0"/>
                <a:cs typeface="Arial" panose="020B0604020202020204" pitchFamily="34" charset="0"/>
              </a:rPr>
              <a:t>Wrecks, Charlotte Amalie, </a:t>
            </a:r>
          </a:p>
          <a:p>
            <a:r>
              <a:rPr lang="en-US" sz="1600" b="1" i="1" dirty="0">
                <a:latin typeface="Arial" panose="020B0604020202020204" pitchFamily="34" charset="0"/>
                <a:cs typeface="Arial" panose="020B0604020202020204" pitchFamily="34" charset="0"/>
              </a:rPr>
              <a:t>St Thomas, USVI</a:t>
            </a:r>
          </a:p>
        </p:txBody>
      </p:sp>
      <p:cxnSp>
        <p:nvCxnSpPr>
          <p:cNvPr id="14" name="Straight Connector 13"/>
          <p:cNvCxnSpPr/>
          <p:nvPr/>
        </p:nvCxnSpPr>
        <p:spPr>
          <a:xfrm>
            <a:off x="688769" y="871175"/>
            <a:ext cx="1066503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89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Current Gulf of Mexico (US coast) ENC suite</a:t>
            </a:r>
          </a:p>
        </p:txBody>
      </p:sp>
      <p:sp>
        <p:nvSpPr>
          <p:cNvPr id="3" name="Content Placeholder 2"/>
          <p:cNvSpPr>
            <a:spLocks noGrp="1"/>
          </p:cNvSpPr>
          <p:nvPr>
            <p:ph idx="1"/>
          </p:nvPr>
        </p:nvSpPr>
        <p:spPr/>
        <p:txBody>
          <a:bodyPr/>
          <a:lstStyle/>
          <a:p>
            <a:pPr marL="0" indent="0">
              <a:buNone/>
            </a:pPr>
            <a:r>
              <a:rPr lang="en-US" dirty="0"/>
              <a:t>  </a:t>
            </a:r>
          </a:p>
        </p:txBody>
      </p:sp>
      <p:sp>
        <p:nvSpPr>
          <p:cNvPr id="4" name="Slide Number Placeholder 3"/>
          <p:cNvSpPr>
            <a:spLocks noGrp="1"/>
          </p:cNvSpPr>
          <p:nvPr>
            <p:ph type="sldNum" sz="quarter" idx="12"/>
          </p:nvPr>
        </p:nvSpPr>
        <p:spPr/>
        <p:txBody>
          <a:bodyPr/>
          <a:lstStyle/>
          <a:p>
            <a:fld id="{EC878826-814C-4FD2-96B3-D147818A5C89}" type="slidenum">
              <a:rPr lang="en-US" smtClean="0"/>
              <a:pPr/>
              <a:t>6</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1906" y="924367"/>
            <a:ext cx="8934599" cy="505698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6996" y="3737619"/>
            <a:ext cx="1713124" cy="1377815"/>
          </a:xfrm>
          <a:prstGeom prst="rect">
            <a:avLst/>
          </a:prstGeom>
        </p:spPr>
      </p:pic>
    </p:spTree>
    <p:extLst>
      <p:ext uri="{BB962C8B-B14F-4D97-AF65-F5344CB8AC3E}">
        <p14:creationId xmlns:p14="http://schemas.microsoft.com/office/powerpoint/2010/main" val="125486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53" y="259414"/>
            <a:ext cx="11970327" cy="540511"/>
          </a:xfrm>
        </p:spPr>
        <p:txBody>
          <a:bodyPr>
            <a:normAutofit fontScale="90000"/>
          </a:bodyPr>
          <a:lstStyle/>
          <a:p>
            <a:pPr algn="ctr"/>
            <a:r>
              <a:rPr lang="en-US" dirty="0"/>
              <a:t>Gulf of Mexico (US Coast) ENC Re-scheme Proposal (draft)</a:t>
            </a:r>
          </a:p>
        </p:txBody>
      </p:sp>
      <p:sp>
        <p:nvSpPr>
          <p:cNvPr id="3" name="Content Placeholder 2"/>
          <p:cNvSpPr>
            <a:spLocks noGrp="1"/>
          </p:cNvSpPr>
          <p:nvPr>
            <p:ph idx="1"/>
          </p:nvPr>
        </p:nvSpPr>
        <p:spPr/>
        <p:txBody>
          <a:bodyPr/>
          <a:lstStyle/>
          <a:p>
            <a:pPr marL="0" indent="0">
              <a:buNone/>
            </a:pPr>
            <a:r>
              <a:rPr lang="en-US" dirty="0"/>
              <a:t>  </a:t>
            </a:r>
          </a:p>
        </p:txBody>
      </p:sp>
      <p:sp>
        <p:nvSpPr>
          <p:cNvPr id="4" name="Slide Number Placeholder 3"/>
          <p:cNvSpPr>
            <a:spLocks noGrp="1"/>
          </p:cNvSpPr>
          <p:nvPr>
            <p:ph type="sldNum" sz="quarter" idx="12"/>
          </p:nvPr>
        </p:nvSpPr>
        <p:spPr/>
        <p:txBody>
          <a:bodyPr/>
          <a:lstStyle/>
          <a:p>
            <a:fld id="{EC878826-814C-4FD2-96B3-D147818A5C89}" type="slidenum">
              <a:rPr lang="en-US" smtClean="0"/>
              <a:pPr/>
              <a:t>7</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4411" y="994960"/>
            <a:ext cx="9144793" cy="5182049"/>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204" y="4299739"/>
            <a:ext cx="1713124" cy="1377815"/>
          </a:xfrm>
          <a:prstGeom prst="rect">
            <a:avLst/>
          </a:prstGeom>
        </p:spPr>
      </p:pic>
    </p:spTree>
    <p:extLst>
      <p:ext uri="{BB962C8B-B14F-4D97-AF65-F5344CB8AC3E}">
        <p14:creationId xmlns:p14="http://schemas.microsoft.com/office/powerpoint/2010/main" val="169814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Progress on MSDI</a:t>
            </a:r>
          </a:p>
        </p:txBody>
      </p:sp>
      <p:sp>
        <p:nvSpPr>
          <p:cNvPr id="3" name="Content Placeholder 2"/>
          <p:cNvSpPr>
            <a:spLocks noGrp="1"/>
          </p:cNvSpPr>
          <p:nvPr>
            <p:ph idx="1"/>
          </p:nvPr>
        </p:nvSpPr>
        <p:spPr>
          <a:xfrm>
            <a:off x="838201" y="1330036"/>
            <a:ext cx="10515600" cy="4561313"/>
          </a:xfrm>
        </p:spPr>
        <p:txBody>
          <a:bodyPr>
            <a:normAutofit lnSpcReduction="10000"/>
          </a:bodyPr>
          <a:lstStyle/>
          <a:p>
            <a:r>
              <a:rPr lang="en-US" dirty="0"/>
              <a:t>U.S. Open Data Policy</a:t>
            </a:r>
          </a:p>
          <a:p>
            <a:pPr lvl="1"/>
            <a:r>
              <a:rPr lang="en-US" dirty="0"/>
              <a:t>Principles:  Discoverable, Accessible, Described, Reusable, Complete, Timely, Managed Post Release (ie, point of contact)</a:t>
            </a:r>
          </a:p>
          <a:p>
            <a:pPr lvl="1"/>
            <a:r>
              <a:rPr lang="en-US" dirty="0"/>
              <a:t>Subject to any partner (international, commercial) restrictions. </a:t>
            </a:r>
          </a:p>
          <a:p>
            <a:r>
              <a:rPr lang="en-US" dirty="0"/>
              <a:t>Marine Spatial Data Infrastructure - Concept Development Study</a:t>
            </a:r>
          </a:p>
          <a:p>
            <a:r>
              <a:rPr lang="en-US" dirty="0"/>
              <a:t>Supporting non-traditional users of nautical chart information—ENC Direct to GIS</a:t>
            </a:r>
          </a:p>
          <a:p>
            <a:r>
              <a:rPr lang="en-US" dirty="0"/>
              <a:t>ENC-derived theme layers are distributed via OGC compliant Web Services</a:t>
            </a:r>
          </a:p>
          <a:p>
            <a:pPr marL="457200" lvl="1" indent="0">
              <a:buNone/>
            </a:pPr>
            <a:endParaRPr lang="en-US" u="sng" dirty="0">
              <a:hlinkClick r:id="rId3"/>
            </a:endParaRPr>
          </a:p>
          <a:p>
            <a:pPr marL="457200" lvl="1" indent="0">
              <a:buNone/>
            </a:pPr>
            <a:r>
              <a:rPr lang="en-US" u="sng" dirty="0">
                <a:hlinkClick r:id="rId3"/>
              </a:rPr>
              <a:t>https://nauticalcharts.noaa.gov/data/gis-data-and-services.html</a:t>
            </a:r>
            <a:endParaRPr lang="en-US" dirty="0"/>
          </a:p>
          <a:p>
            <a:pPr lvl="1"/>
            <a:endParaRPr lang="en-US" sz="2000" dirty="0"/>
          </a:p>
          <a:p>
            <a:endParaRPr lang="en-US" sz="2400" dirty="0"/>
          </a:p>
        </p:txBody>
      </p:sp>
      <p:sp>
        <p:nvSpPr>
          <p:cNvPr id="5" name="Slide Number Placeholder 4"/>
          <p:cNvSpPr>
            <a:spLocks noGrp="1"/>
          </p:cNvSpPr>
          <p:nvPr>
            <p:ph type="sldNum" sz="quarter" idx="12"/>
          </p:nvPr>
        </p:nvSpPr>
        <p:spPr/>
        <p:txBody>
          <a:bodyPr/>
          <a:lstStyle/>
          <a:p>
            <a:fld id="{EC878826-814C-4FD2-96B3-D147818A5C89}" type="slidenum">
              <a:rPr lang="en-US" smtClean="0"/>
              <a:t>8</a:t>
            </a:fld>
            <a:endParaRPr lang="en-US" dirty="0"/>
          </a:p>
        </p:txBody>
      </p:sp>
    </p:spTree>
    <p:extLst>
      <p:ext uri="{BB962C8B-B14F-4D97-AF65-F5344CB8AC3E}">
        <p14:creationId xmlns:p14="http://schemas.microsoft.com/office/powerpoint/2010/main" val="3065158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5004" y="1999303"/>
            <a:ext cx="5303520" cy="4098182"/>
          </a:xfrm>
          <a:prstGeom prst="rect">
            <a:avLst/>
          </a:prstGeom>
        </p:spPr>
      </p:pic>
      <p:sp>
        <p:nvSpPr>
          <p:cNvPr id="13" name="TextBox 12"/>
          <p:cNvSpPr txBox="1"/>
          <p:nvPr/>
        </p:nvSpPr>
        <p:spPr>
          <a:xfrm>
            <a:off x="1744653" y="225297"/>
            <a:ext cx="8672306" cy="707886"/>
          </a:xfrm>
          <a:prstGeom prst="rect">
            <a:avLst/>
          </a:prstGeom>
          <a:noFill/>
        </p:spPr>
        <p:txBody>
          <a:bodyPr wrap="square" rtlCol="0">
            <a:spAutoFit/>
          </a:bodyPr>
          <a:lstStyle/>
          <a:p>
            <a:pPr algn="ctr"/>
            <a:r>
              <a:rPr lang="en-US" sz="4000" dirty="0">
                <a:solidFill>
                  <a:schemeClr val="bg2">
                    <a:lumMod val="50000"/>
                  </a:schemeClr>
                </a:solidFill>
                <a:latin typeface="Calibri Light" panose="020F0302020204030204" pitchFamily="34" charset="0"/>
                <a:cs typeface="Calibri Light" panose="020F0302020204030204" pitchFamily="34" charset="0"/>
              </a:rPr>
              <a:t>US Waters that have been “mapped”</a:t>
            </a:r>
          </a:p>
        </p:txBody>
      </p:sp>
      <p:sp>
        <p:nvSpPr>
          <p:cNvPr id="2" name="Rectangle 1"/>
          <p:cNvSpPr/>
          <p:nvPr/>
        </p:nvSpPr>
        <p:spPr>
          <a:xfrm>
            <a:off x="6920592" y="4302560"/>
            <a:ext cx="2036135" cy="338554"/>
          </a:xfrm>
          <a:prstGeom prst="rect">
            <a:avLst/>
          </a:prstGeom>
        </p:spPr>
        <p:txBody>
          <a:bodyPr wrap="none">
            <a:spAutoFit/>
          </a:bodyPr>
          <a:lstStyle/>
          <a:p>
            <a:r>
              <a:rPr lang="en-US" sz="1600" dirty="0"/>
              <a:t>* Includes Great Lakes</a:t>
            </a:r>
          </a:p>
        </p:txBody>
      </p:sp>
      <p:sp>
        <p:nvSpPr>
          <p:cNvPr id="3" name="Rectangle 2"/>
          <p:cNvSpPr/>
          <p:nvPr/>
        </p:nvSpPr>
        <p:spPr>
          <a:xfrm>
            <a:off x="1768883" y="1245389"/>
            <a:ext cx="4675762" cy="923330"/>
          </a:xfrm>
          <a:prstGeom prst="rect">
            <a:avLst/>
          </a:prstGeom>
        </p:spPr>
        <p:txBody>
          <a:bodyPr wrap="square">
            <a:spAutoFit/>
          </a:bodyPr>
          <a:lstStyle/>
          <a:p>
            <a:pPr algn="ctr"/>
            <a:r>
              <a:rPr lang="en-US" b="1" dirty="0">
                <a:solidFill>
                  <a:srgbClr val="002060"/>
                </a:solidFill>
              </a:rPr>
              <a:t>Total US waters</a:t>
            </a:r>
          </a:p>
          <a:p>
            <a:pPr algn="ctr"/>
            <a:r>
              <a:rPr lang="en-US" b="1" dirty="0">
                <a:solidFill>
                  <a:srgbClr val="7030A0"/>
                </a:solidFill>
              </a:rPr>
              <a:t>42% mapped </a:t>
            </a:r>
          </a:p>
          <a:p>
            <a:pPr algn="ctr"/>
            <a:r>
              <a:rPr lang="en-US" b="1" dirty="0">
                <a:solidFill>
                  <a:srgbClr val="002060"/>
                </a:solidFill>
              </a:rPr>
              <a:t>with at least 1 sounding per 100 m grid cell</a:t>
            </a:r>
          </a:p>
        </p:txBody>
      </p:sp>
      <p:graphicFrame>
        <p:nvGraphicFramePr>
          <p:cNvPr id="14" name="Table 13"/>
          <p:cNvGraphicFramePr>
            <a:graphicFrameLocks noGrp="1"/>
          </p:cNvGraphicFramePr>
          <p:nvPr>
            <p:extLst/>
          </p:nvPr>
        </p:nvGraphicFramePr>
        <p:xfrm>
          <a:off x="6701051" y="2361618"/>
          <a:ext cx="3895612" cy="1765300"/>
        </p:xfrm>
        <a:graphic>
          <a:graphicData uri="http://schemas.openxmlformats.org/drawingml/2006/table">
            <a:tbl>
              <a:tblPr firstRow="1" bandRow="1">
                <a:tableStyleId>{5C22544A-7EE6-4342-B048-85BDC9FD1C3A}</a:tableStyleId>
              </a:tblPr>
              <a:tblGrid>
                <a:gridCol w="973903">
                  <a:extLst>
                    <a:ext uri="{9D8B030D-6E8A-4147-A177-3AD203B41FA5}">
                      <a16:colId xmlns:a16="http://schemas.microsoft.com/office/drawing/2014/main" xmlns="" val="20000"/>
                    </a:ext>
                  </a:extLst>
                </a:gridCol>
                <a:gridCol w="690833">
                  <a:extLst>
                    <a:ext uri="{9D8B030D-6E8A-4147-A177-3AD203B41FA5}">
                      <a16:colId xmlns:a16="http://schemas.microsoft.com/office/drawing/2014/main" xmlns="" val="20001"/>
                    </a:ext>
                  </a:extLst>
                </a:gridCol>
                <a:gridCol w="1394298">
                  <a:extLst>
                    <a:ext uri="{9D8B030D-6E8A-4147-A177-3AD203B41FA5}">
                      <a16:colId xmlns:a16="http://schemas.microsoft.com/office/drawing/2014/main" xmlns="" val="20002"/>
                    </a:ext>
                  </a:extLst>
                </a:gridCol>
                <a:gridCol w="836578">
                  <a:extLst>
                    <a:ext uri="{9D8B030D-6E8A-4147-A177-3AD203B41FA5}">
                      <a16:colId xmlns:a16="http://schemas.microsoft.com/office/drawing/2014/main" xmlns="" val="20003"/>
                    </a:ext>
                  </a:extLst>
                </a:gridCol>
              </a:tblGrid>
              <a:tr h="370840">
                <a:tc>
                  <a:txBody>
                    <a:bodyPr/>
                    <a:lstStyle/>
                    <a:p>
                      <a:r>
                        <a:rPr lang="en-US" sz="1050" b="1" dirty="0">
                          <a:latin typeface="+mn-lt"/>
                        </a:rPr>
                        <a:t>Zones</a:t>
                      </a:r>
                    </a:p>
                  </a:txBody>
                  <a:tcPr anchor="ctr"/>
                </a:tc>
                <a:tc>
                  <a:txBody>
                    <a:bodyPr/>
                    <a:lstStyle/>
                    <a:p>
                      <a:r>
                        <a:rPr lang="en-US" sz="1050" b="1" dirty="0">
                          <a:latin typeface="+mn-lt"/>
                        </a:rPr>
                        <a:t>% Mapped</a:t>
                      </a:r>
                    </a:p>
                  </a:txBody>
                  <a:tcPr anchor="ctr"/>
                </a:tc>
                <a:tc>
                  <a:txBody>
                    <a:bodyPr/>
                    <a:lstStyle/>
                    <a:p>
                      <a:r>
                        <a:rPr lang="en-US" sz="1050" b="1" dirty="0">
                          <a:latin typeface="+mn-lt"/>
                        </a:rPr>
                        <a:t>Area mapped (</a:t>
                      </a:r>
                      <a:r>
                        <a:rPr lang="en-US" sz="1050" b="1" dirty="0" err="1">
                          <a:latin typeface="+mn-lt"/>
                        </a:rPr>
                        <a:t>sq</a:t>
                      </a:r>
                      <a:r>
                        <a:rPr lang="en-US" sz="1050" b="1" dirty="0">
                          <a:latin typeface="+mn-lt"/>
                        </a:rPr>
                        <a:t> nm) with modern surveys (&gt;1960)</a:t>
                      </a:r>
                    </a:p>
                  </a:txBody>
                  <a:tcPr anchor="ctr"/>
                </a:tc>
                <a:tc>
                  <a:txBody>
                    <a:bodyPr/>
                    <a:lstStyle/>
                    <a:p>
                      <a:r>
                        <a:rPr lang="en-US" sz="1050" b="1" dirty="0">
                          <a:latin typeface="+mn-lt"/>
                        </a:rPr>
                        <a:t>Total Area (</a:t>
                      </a:r>
                      <a:r>
                        <a:rPr lang="en-US" sz="1050" b="1" dirty="0" err="1">
                          <a:latin typeface="+mn-lt"/>
                        </a:rPr>
                        <a:t>sq</a:t>
                      </a:r>
                      <a:r>
                        <a:rPr lang="en-US" sz="1050" b="1" dirty="0">
                          <a:latin typeface="+mn-lt"/>
                        </a:rPr>
                        <a:t> nm)</a:t>
                      </a:r>
                    </a:p>
                  </a:txBody>
                  <a:tcPr anchor="ctr"/>
                </a:tc>
                <a:extLst>
                  <a:ext uri="{0D108BD9-81ED-4DB2-BD59-A6C34878D82A}">
                    <a16:rowId xmlns:a16="http://schemas.microsoft.com/office/drawing/2014/main" xmlns="" val="10000"/>
                  </a:ext>
                </a:extLst>
              </a:tr>
              <a:tr h="370840">
                <a:tc>
                  <a:txBody>
                    <a:bodyPr/>
                    <a:lstStyle/>
                    <a:p>
                      <a:r>
                        <a:rPr lang="en-US" sz="1050" b="0" dirty="0">
                          <a:latin typeface="+mn-lt"/>
                        </a:rPr>
                        <a:t>EEZ</a:t>
                      </a:r>
                    </a:p>
                  </a:txBody>
                  <a:tcPr anchor="ctr"/>
                </a:tc>
                <a:tc>
                  <a:txBody>
                    <a:bodyPr/>
                    <a:lstStyle/>
                    <a:p>
                      <a:pPr algn="ctr"/>
                      <a:r>
                        <a:rPr lang="en-US" sz="1050" b="0" dirty="0">
                          <a:solidFill>
                            <a:srgbClr val="002060"/>
                          </a:solidFill>
                          <a:latin typeface="+mn-lt"/>
                        </a:rPr>
                        <a:t>43%</a:t>
                      </a:r>
                    </a:p>
                  </a:txBody>
                  <a:tcPr anchor="ctr"/>
                </a:tc>
                <a:tc>
                  <a:txBody>
                    <a:bodyPr/>
                    <a:lstStyle/>
                    <a:p>
                      <a:pPr algn="ctr"/>
                      <a:r>
                        <a:rPr lang="en-US" sz="1050" b="0" dirty="0">
                          <a:solidFill>
                            <a:srgbClr val="002060"/>
                          </a:solidFill>
                          <a:latin typeface="+mn-lt"/>
                        </a:rPr>
                        <a:t>1,472,500</a:t>
                      </a:r>
                    </a:p>
                  </a:txBody>
                  <a:tcPr anchor="ctr"/>
                </a:tc>
                <a:tc>
                  <a:txBody>
                    <a:bodyPr/>
                    <a:lstStyle/>
                    <a:p>
                      <a:pPr algn="ctr" fontAlgn="b"/>
                      <a:r>
                        <a:rPr lang="en-US" sz="1050" b="0" i="0" u="none" strike="noStrike" dirty="0">
                          <a:solidFill>
                            <a:srgbClr val="002060"/>
                          </a:solidFill>
                          <a:effectLst/>
                          <a:latin typeface="+mn-lt"/>
                        </a:rPr>
                        <a:t>3,438,000</a:t>
                      </a:r>
                    </a:p>
                  </a:txBody>
                  <a:tcPr marL="9525" marR="9525" marT="9525" marB="0" anchor="ctr"/>
                </a:tc>
                <a:extLst>
                  <a:ext uri="{0D108BD9-81ED-4DB2-BD59-A6C34878D82A}">
                    <a16:rowId xmlns:a16="http://schemas.microsoft.com/office/drawing/2014/main" xmlns="" val="10001"/>
                  </a:ext>
                </a:extLst>
              </a:tr>
              <a:tr h="370840">
                <a:tc>
                  <a:txBody>
                    <a:bodyPr/>
                    <a:lstStyle/>
                    <a:p>
                      <a:r>
                        <a:rPr lang="en-US" sz="1050" b="0" dirty="0">
                          <a:latin typeface="+mn-lt"/>
                        </a:rPr>
                        <a:t>Coastal W</a:t>
                      </a:r>
                      <a:r>
                        <a:rPr lang="en-US" sz="1050" b="0" baseline="0" dirty="0">
                          <a:latin typeface="+mn-lt"/>
                        </a:rPr>
                        <a:t>aters*</a:t>
                      </a:r>
                      <a:endParaRPr lang="en-US" sz="1050" b="0" dirty="0">
                        <a:latin typeface="+mn-lt"/>
                      </a:endParaRPr>
                    </a:p>
                  </a:txBody>
                  <a:tcPr anchor="ctr"/>
                </a:tc>
                <a:tc>
                  <a:txBody>
                    <a:bodyPr/>
                    <a:lstStyle/>
                    <a:p>
                      <a:pPr algn="ctr"/>
                      <a:r>
                        <a:rPr lang="en-US" sz="1050" b="0" dirty="0">
                          <a:solidFill>
                            <a:srgbClr val="002060"/>
                          </a:solidFill>
                          <a:latin typeface="+mn-lt"/>
                        </a:rPr>
                        <a:t>32%</a:t>
                      </a:r>
                    </a:p>
                  </a:txBody>
                  <a:tcPr anchor="ctr"/>
                </a:tc>
                <a:tc>
                  <a:txBody>
                    <a:bodyPr/>
                    <a:lstStyle/>
                    <a:p>
                      <a:pPr algn="ctr"/>
                      <a:r>
                        <a:rPr lang="en-US" sz="1050" b="0" dirty="0">
                          <a:solidFill>
                            <a:srgbClr val="002060"/>
                          </a:solidFill>
                          <a:latin typeface="+mn-lt"/>
                        </a:rPr>
                        <a:t>49,400</a:t>
                      </a:r>
                    </a:p>
                  </a:txBody>
                  <a:tcPr anchor="ctr"/>
                </a:tc>
                <a:tc>
                  <a:txBody>
                    <a:bodyPr/>
                    <a:lstStyle/>
                    <a:p>
                      <a:pPr algn="ctr"/>
                      <a:r>
                        <a:rPr lang="en-US" sz="1050" b="0" dirty="0">
                          <a:solidFill>
                            <a:srgbClr val="002060"/>
                          </a:solidFill>
                          <a:latin typeface="+mn-lt"/>
                        </a:rPr>
                        <a:t>154,000</a:t>
                      </a:r>
                    </a:p>
                  </a:txBody>
                  <a:tcPr anchor="ctr"/>
                </a:tc>
                <a:extLst>
                  <a:ext uri="{0D108BD9-81ED-4DB2-BD59-A6C34878D82A}">
                    <a16:rowId xmlns:a16="http://schemas.microsoft.com/office/drawing/2014/main" xmlns="" val="10002"/>
                  </a:ext>
                </a:extLst>
              </a:tr>
              <a:tr h="370840">
                <a:tc>
                  <a:txBody>
                    <a:bodyPr/>
                    <a:lstStyle/>
                    <a:p>
                      <a:r>
                        <a:rPr lang="en-US" sz="1050" b="0" dirty="0">
                          <a:latin typeface="+mn-lt"/>
                        </a:rPr>
                        <a:t>Total</a:t>
                      </a:r>
                      <a:r>
                        <a:rPr lang="en-US" sz="1050" b="0" baseline="0" dirty="0">
                          <a:latin typeface="+mn-lt"/>
                        </a:rPr>
                        <a:t> </a:t>
                      </a:r>
                    </a:p>
                    <a:p>
                      <a:r>
                        <a:rPr lang="en-US" sz="1050" b="0" baseline="0" dirty="0">
                          <a:latin typeface="+mn-lt"/>
                        </a:rPr>
                        <a:t>US waters</a:t>
                      </a:r>
                      <a:endParaRPr lang="en-US" sz="1050" b="0" dirty="0">
                        <a:latin typeface="+mn-lt"/>
                      </a:endParaRPr>
                    </a:p>
                  </a:txBody>
                  <a:tcPr anchor="ctr"/>
                </a:tc>
                <a:tc>
                  <a:txBody>
                    <a:bodyPr/>
                    <a:lstStyle/>
                    <a:p>
                      <a:pPr algn="ctr"/>
                      <a:r>
                        <a:rPr lang="en-US" sz="1050" b="0" dirty="0">
                          <a:solidFill>
                            <a:srgbClr val="002060"/>
                          </a:solidFill>
                          <a:latin typeface="+mn-lt"/>
                        </a:rPr>
                        <a:t>42%</a:t>
                      </a:r>
                    </a:p>
                  </a:txBody>
                  <a:tcPr anchor="ctr"/>
                </a:tc>
                <a:tc>
                  <a:txBody>
                    <a:bodyPr/>
                    <a:lstStyle/>
                    <a:p>
                      <a:pPr algn="ctr"/>
                      <a:r>
                        <a:rPr lang="en-US" sz="1050" b="0" dirty="0">
                          <a:solidFill>
                            <a:srgbClr val="002060"/>
                          </a:solidFill>
                          <a:latin typeface="+mn-lt"/>
                        </a:rPr>
                        <a:t>1,521,900</a:t>
                      </a:r>
                    </a:p>
                  </a:txBody>
                  <a:tcPr anchor="ctr"/>
                </a:tc>
                <a:tc>
                  <a:txBody>
                    <a:bodyPr/>
                    <a:lstStyle/>
                    <a:p>
                      <a:pPr algn="ctr"/>
                      <a:r>
                        <a:rPr lang="en-US" sz="1050" b="0" dirty="0">
                          <a:solidFill>
                            <a:srgbClr val="002060"/>
                          </a:solidFill>
                          <a:latin typeface="+mn-lt"/>
                        </a:rPr>
                        <a:t>3,592,000</a:t>
                      </a:r>
                    </a:p>
                  </a:txBody>
                  <a:tcPr anchor="ctr"/>
                </a:tc>
                <a:extLst>
                  <a:ext uri="{0D108BD9-81ED-4DB2-BD59-A6C34878D82A}">
                    <a16:rowId xmlns:a16="http://schemas.microsoft.com/office/drawing/2014/main" xmlns="" val="10003"/>
                  </a:ext>
                </a:extLst>
              </a:tr>
            </a:tbl>
          </a:graphicData>
        </a:graphic>
      </p:graphicFrame>
      <p:cxnSp>
        <p:nvCxnSpPr>
          <p:cNvPr id="10" name="Straight Connector 9"/>
          <p:cNvCxnSpPr/>
          <p:nvPr/>
        </p:nvCxnSpPr>
        <p:spPr>
          <a:xfrm>
            <a:off x="688769" y="871175"/>
            <a:ext cx="1066503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181047"/>
      </p:ext>
    </p:extLst>
  </p:cSld>
  <p:clrMapOvr>
    <a:masterClrMapping/>
  </p:clrMapOvr>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7811</TotalTime>
  <Words>1926</Words>
  <Application>Microsoft Office PowerPoint</Application>
  <PresentationFormat>Widescreen</PresentationFormat>
  <Paragraphs>225</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Times New Roman</vt:lpstr>
      <vt:lpstr>IHO_Presentations_template-Blank</vt:lpstr>
      <vt:lpstr>19th Meeting of the  Meso America – Caribbean Sea Hydrographic Commission  National Report by</vt:lpstr>
      <vt:lpstr>U.S. Hydrographic Leadership</vt:lpstr>
      <vt:lpstr>Main Achievements 2018</vt:lpstr>
      <vt:lpstr>PowerPoint Presentation</vt:lpstr>
      <vt:lpstr>PowerPoint Presentation</vt:lpstr>
      <vt:lpstr>Current Gulf of Mexico (US coast) ENC suite</vt:lpstr>
      <vt:lpstr>Gulf of Mexico (US Coast) ENC Re-scheme Proposal (draft)</vt:lpstr>
      <vt:lpstr>Progress on MSDI</vt:lpstr>
      <vt:lpstr>PowerPoint Presentation</vt:lpstr>
      <vt:lpstr>PowerPoint Presentation</vt:lpstr>
      <vt:lpstr>PowerPoint Presentation</vt:lpstr>
      <vt:lpstr>U.S. Navy Hydrographic Plans in the MACHC region</vt:lpstr>
      <vt:lpstr>Plans that affect the region</vt:lpstr>
      <vt:lpstr>2019 Training and Exchanges</vt:lpstr>
      <vt:lpstr>Hydrography comes to Social Media!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Owner</dc:creator>
  <cp:lastModifiedBy>Alberto Costa Neves</cp:lastModifiedBy>
  <cp:revision>104</cp:revision>
  <dcterms:created xsi:type="dcterms:W3CDTF">2017-10-26T13:07:26Z</dcterms:created>
  <dcterms:modified xsi:type="dcterms:W3CDTF">2018-11-29T21:09:03Z</dcterms:modified>
</cp:coreProperties>
</file>