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1" r:id="rId2"/>
    <p:sldId id="281" r:id="rId3"/>
    <p:sldId id="277" r:id="rId4"/>
    <p:sldId id="275" r:id="rId5"/>
    <p:sldId id="273" r:id="rId6"/>
    <p:sldId id="274" r:id="rId7"/>
    <p:sldId id="292" r:id="rId8"/>
    <p:sldId id="293" r:id="rId9"/>
    <p:sldId id="268" r:id="rId10"/>
    <p:sldId id="287" r:id="rId11"/>
    <p:sldId id="260" r:id="rId12"/>
    <p:sldId id="258" r:id="rId13"/>
    <p:sldId id="257" r:id="rId14"/>
    <p:sldId id="259" r:id="rId15"/>
    <p:sldId id="261" r:id="rId16"/>
    <p:sldId id="278" r:id="rId17"/>
    <p:sldId id="289" r:id="rId18"/>
    <p:sldId id="269" r:id="rId19"/>
    <p:sldId id="266" r:id="rId20"/>
    <p:sldId id="270" r:id="rId21"/>
    <p:sldId id="279" r:id="rId22"/>
    <p:sldId id="280" r:id="rId23"/>
    <p:sldId id="265" r:id="rId24"/>
    <p:sldId id="267" r:id="rId25"/>
    <p:sldId id="282" r:id="rId26"/>
    <p:sldId id="283" r:id="rId27"/>
    <p:sldId id="284" r:id="rId28"/>
    <p:sldId id="262" r:id="rId29"/>
    <p:sldId id="264" r:id="rId30"/>
    <p:sldId id="291" r:id="rId31"/>
    <p:sldId id="290" r:id="rId32"/>
    <p:sldId id="285" r:id="rId33"/>
    <p:sldId id="263" r:id="rId34"/>
    <p:sldId id="276" r:id="rId35"/>
    <p:sldId id="286"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enkins"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0" autoAdjust="0"/>
  </p:normalViewPr>
  <p:slideViewPr>
    <p:cSldViewPr>
      <p:cViewPr varScale="1">
        <p:scale>
          <a:sx n="78" d="100"/>
          <a:sy n="78" d="100"/>
        </p:scale>
        <p:origin x="946" y="64"/>
      </p:cViewPr>
      <p:guideLst>
        <p:guide orient="horz" pos="2160"/>
        <p:guide pos="2880"/>
      </p:guideLst>
    </p:cSldViewPr>
  </p:slideViewPr>
  <p:outlineViewPr>
    <p:cViewPr>
      <p:scale>
        <a:sx n="33" d="100"/>
        <a:sy n="33" d="100"/>
      </p:scale>
      <p:origin x="0" y="21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3925E-A3AD-4C1E-A7B4-3282BAAE1D6E}" type="datetimeFigureOut">
              <a:rPr lang="en-US" smtClean="0"/>
              <a:pPr/>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1E4E1-41B8-4211-A62D-0D0B292932B3}" type="slidenum">
              <a:rPr lang="en-US" smtClean="0"/>
              <a:pPr/>
              <a:t>‹#›</a:t>
            </a:fld>
            <a:endParaRPr lang="en-US"/>
          </a:p>
        </p:txBody>
      </p:sp>
    </p:spTree>
    <p:extLst>
      <p:ext uri="{BB962C8B-B14F-4D97-AF65-F5344CB8AC3E}">
        <p14:creationId xmlns:p14="http://schemas.microsoft.com/office/powerpoint/2010/main" val="218526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B18C9CEA-7CBE-44BC-B3F3-D8BA6EE40760}" type="slidenum">
              <a:rPr lang="en-US" smtClean="0"/>
              <a:pPr/>
              <a:t>5</a:t>
            </a:fld>
            <a:endParaRPr lang="en-US" smtClean="0"/>
          </a:p>
        </p:txBody>
      </p:sp>
    </p:spTree>
    <p:extLst>
      <p:ext uri="{BB962C8B-B14F-4D97-AF65-F5344CB8AC3E}">
        <p14:creationId xmlns:p14="http://schemas.microsoft.com/office/powerpoint/2010/main" val="189222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DCEF634F-D3A4-4B7E-AF29-6C2D239A53CF}" type="slidenum">
              <a:rPr lang="en-US" smtClean="0"/>
              <a:pPr/>
              <a:t>6</a:t>
            </a:fld>
            <a:endParaRPr lang="en-US" smtClean="0"/>
          </a:p>
        </p:txBody>
      </p:sp>
    </p:spTree>
    <p:extLst>
      <p:ext uri="{BB962C8B-B14F-4D97-AF65-F5344CB8AC3E}">
        <p14:creationId xmlns:p14="http://schemas.microsoft.com/office/powerpoint/2010/main" val="402314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883194-9336-48DD-A5BC-4826CF9E0E8B}"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83194-9336-48DD-A5BC-4826CF9E0E8B}"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83194-9336-48DD-A5BC-4826CF9E0E8B}"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83194-9336-48DD-A5BC-4826CF9E0E8B}"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83194-9336-48DD-A5BC-4826CF9E0E8B}"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883194-9336-48DD-A5BC-4826CF9E0E8B}"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883194-9336-48DD-A5BC-4826CF9E0E8B}" type="datetimeFigureOut">
              <a:rPr lang="en-US" smtClean="0"/>
              <a:pPr/>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883194-9336-48DD-A5BC-4826CF9E0E8B}"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83194-9336-48DD-A5BC-4826CF9E0E8B}"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83194-9336-48DD-A5BC-4826CF9E0E8B}"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83194-9336-48DD-A5BC-4826CF9E0E8B}"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F5259-B5E1-41DF-8481-A17980B7B6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83194-9336-48DD-A5BC-4826CF9E0E8B}" type="datetimeFigureOut">
              <a:rPr lang="en-US" smtClean="0"/>
              <a:pPr/>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F5259-B5E1-41DF-8481-A17980B7B6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jenkins@portauthority.b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endParaRPr lang="en-US" dirty="0"/>
          </a:p>
        </p:txBody>
      </p:sp>
      <p:sp>
        <p:nvSpPr>
          <p:cNvPr id="5" name="Content Placeholder 4"/>
          <p:cNvSpPr>
            <a:spLocks noGrp="1"/>
          </p:cNvSpPr>
          <p:nvPr>
            <p:ph idx="1"/>
          </p:nvPr>
        </p:nvSpPr>
        <p:spPr>
          <a:xfrm>
            <a:off x="457200" y="2819400"/>
            <a:ext cx="8229600" cy="3306763"/>
          </a:xfrm>
        </p:spPr>
        <p:txBody>
          <a:bodyPr/>
          <a:lstStyle/>
          <a:p>
            <a:pPr>
              <a:buNone/>
            </a:pPr>
            <a:r>
              <a:rPr lang="en-US" dirty="0" smtClean="0"/>
              <a:t>            National Report Belize 2018</a:t>
            </a:r>
          </a:p>
          <a:p>
            <a:pPr>
              <a:buNone/>
            </a:pPr>
            <a:r>
              <a:rPr lang="en-US" dirty="0" smtClean="0"/>
              <a:t>        </a:t>
            </a:r>
            <a:r>
              <a:rPr lang="en-US" dirty="0" err="1" smtClean="0"/>
              <a:t>Meso</a:t>
            </a:r>
            <a:r>
              <a:rPr lang="en-US" dirty="0" smtClean="0"/>
              <a:t> American and Caribbean Sea 19</a:t>
            </a:r>
            <a:r>
              <a:rPr lang="en-US" baseline="30000" dirty="0" smtClean="0"/>
              <a:t>th</a:t>
            </a:r>
            <a:r>
              <a:rPr lang="en-US" dirty="0" smtClean="0"/>
              <a:t>    </a:t>
            </a:r>
          </a:p>
          <a:p>
            <a:pPr>
              <a:buNone/>
            </a:pPr>
            <a:r>
              <a:rPr lang="en-US" dirty="0" smtClean="0"/>
              <a:t>              Hydrographic Commission</a:t>
            </a:r>
          </a:p>
          <a:p>
            <a:pPr>
              <a:buNone/>
            </a:pPr>
            <a:r>
              <a:rPr lang="en-US" dirty="0" smtClean="0"/>
              <a:t>      28</a:t>
            </a:r>
            <a:r>
              <a:rPr lang="en-US" baseline="30000" dirty="0" smtClean="0"/>
              <a:t>th</a:t>
            </a:r>
            <a:r>
              <a:rPr lang="en-US" dirty="0" smtClean="0"/>
              <a:t> November- 2</a:t>
            </a:r>
            <a:r>
              <a:rPr lang="en-US" baseline="30000" dirty="0" smtClean="0"/>
              <a:t>nd</a:t>
            </a:r>
            <a:r>
              <a:rPr lang="en-US" dirty="0" smtClean="0"/>
              <a:t> December, 2018   </a:t>
            </a:r>
          </a:p>
          <a:p>
            <a:pPr>
              <a:buNone/>
            </a:pPr>
            <a:r>
              <a:rPr lang="en-US" dirty="0" smtClean="0"/>
              <a:t>                   Cartagena, Colombia                  </a:t>
            </a:r>
            <a:endParaRPr lang="en-US" dirty="0"/>
          </a:p>
        </p:txBody>
      </p:sp>
      <p:pic>
        <p:nvPicPr>
          <p:cNvPr id="30721" name="Picture 1" descr="L:\BPA Logo 2017.PNG"/>
          <p:cNvPicPr>
            <a:picLocks noChangeAspect="1" noChangeArrowheads="1"/>
          </p:cNvPicPr>
          <p:nvPr/>
        </p:nvPicPr>
        <p:blipFill>
          <a:blip r:embed="rId2" cstate="print"/>
          <a:srcRect/>
          <a:stretch>
            <a:fillRect/>
          </a:stretch>
        </p:blipFill>
        <p:spPr bwMode="auto">
          <a:xfrm>
            <a:off x="304800" y="228601"/>
            <a:ext cx="8534400" cy="26669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mjenkins.BPA\Documents\0662-0.ti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14400" y="0"/>
            <a:ext cx="7010399" cy="6858000"/>
          </a:xfrm>
          <a:prstGeom prst="rect">
            <a:avLst/>
          </a:prstGeom>
          <a:noFill/>
        </p:spPr>
      </p:pic>
      <p:sp>
        <p:nvSpPr>
          <p:cNvPr id="5" name="Oval 4"/>
          <p:cNvSpPr/>
          <p:nvPr/>
        </p:nvSpPr>
        <p:spPr>
          <a:xfrm>
            <a:off x="2362200" y="4191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95600" y="4419600"/>
            <a:ext cx="1524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14600" y="5029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0" y="5410200"/>
            <a:ext cx="1524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Belize City Harbor </a:t>
            </a:r>
            <a:endParaRPr lang="en-US" dirty="0"/>
          </a:p>
        </p:txBody>
      </p:sp>
      <p:pic>
        <p:nvPicPr>
          <p:cNvPr id="4" name="Content Placeholder 3" descr="C:\Users\Merlene Bailey\Downloads\Belize_City.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04109" y="1662387"/>
            <a:ext cx="5735782" cy="440158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Caye Channel entrance</a:t>
            </a:r>
            <a:endParaRPr lang="en-US" dirty="0"/>
          </a:p>
        </p:txBody>
      </p:sp>
      <p:pic>
        <p:nvPicPr>
          <p:cNvPr id="4" name="Content Placeholder 3" descr="C:\Users\Merlene Bailey\Downloads\buzzard_shoal.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04109" y="1662387"/>
            <a:ext cx="5735782" cy="4401589"/>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Bight Port</a:t>
            </a:r>
            <a:endParaRPr lang="en-US" dirty="0"/>
          </a:p>
        </p:txBody>
      </p:sp>
      <p:pic>
        <p:nvPicPr>
          <p:cNvPr id="4" name="Content Placeholder 3" descr="C:\Users\Merlene Bailey\Downloads\commerce_bight.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04109" y="1662387"/>
            <a:ext cx="5735782" cy="440158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Creek/ Harvest Caye Port approaches</a:t>
            </a:r>
            <a:endParaRPr lang="en-US" dirty="0"/>
          </a:p>
        </p:txBody>
      </p:sp>
      <p:pic>
        <p:nvPicPr>
          <p:cNvPr id="4" name="Content Placeholder 3" descr="C:\Users\Merlene Bailey\Downloads\big_creek.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04109" y="1662387"/>
            <a:ext cx="5735782" cy="4401589"/>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New Chart.</a:t>
            </a:r>
            <a:endParaRPr lang="en-US" sz="2800" dirty="0"/>
          </a:p>
        </p:txBody>
      </p:sp>
      <p:pic>
        <p:nvPicPr>
          <p:cNvPr id="4" name="Picture 2" descr="C:\Users\mjenkins.BPA\AppData\Local\Microsoft\Windows\Temporary Internet Files\Content.Outlook\E7UK4VIK\0522_Belize Circulation_0 (2).ti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1219200"/>
            <a:ext cx="8534400" cy="533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7" name="Picture 3" descr="C:\Users\mjenkins.BPA\Desktop\chart.JPG"/>
          <p:cNvPicPr>
            <a:picLocks noGrp="1" noChangeAspect="1" noChangeArrowheads="1"/>
          </p:cNvPicPr>
          <p:nvPr>
            <p:ph idx="1"/>
          </p:nvPr>
        </p:nvPicPr>
        <p:blipFill>
          <a:blip r:embed="rId2" cstate="print"/>
          <a:srcRect/>
          <a:stretch>
            <a:fillRect/>
          </a:stretch>
        </p:blipFill>
        <p:spPr bwMode="auto">
          <a:xfrm>
            <a:off x="304800" y="228600"/>
            <a:ext cx="8458199" cy="6248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Charts and Publications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Admiralty paper chart #522 available December 2018.</a:t>
            </a:r>
          </a:p>
          <a:p>
            <a:r>
              <a:rPr lang="en-US" dirty="0" smtClean="0"/>
              <a:t>Admiralty paper chart #1797 will be available January 2019</a:t>
            </a:r>
          </a:p>
          <a:p>
            <a:r>
              <a:rPr lang="en-US" dirty="0" smtClean="0"/>
              <a:t>Band 4 ENC GB400522 edition 6 already in use</a:t>
            </a:r>
          </a:p>
          <a:p>
            <a:r>
              <a:rPr lang="en-US" dirty="0" smtClean="0"/>
              <a:t>The Authority is presently compiling a national list of Aids to Navigation and mooring locations. This will be completed by early 2019.</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t>
            </a:r>
            <a:endParaRPr lang="en-US" dirty="0"/>
          </a:p>
        </p:txBody>
      </p:sp>
      <p:sp>
        <p:nvSpPr>
          <p:cNvPr id="3" name="Content Placeholder 2"/>
          <p:cNvSpPr>
            <a:spLocks noGrp="1"/>
          </p:cNvSpPr>
          <p:nvPr>
            <p:ph idx="1"/>
          </p:nvPr>
        </p:nvSpPr>
        <p:spPr/>
        <p:txBody>
          <a:bodyPr/>
          <a:lstStyle/>
          <a:p>
            <a:r>
              <a:rPr lang="en-US" dirty="0" smtClean="0"/>
              <a:t>Through the CME program Belize was able to secure commitments to have surveys be conducted in the Northern part of the country.</a:t>
            </a:r>
          </a:p>
          <a:p>
            <a:r>
              <a:rPr lang="en-US" dirty="0" smtClean="0"/>
              <a:t>Priority areas were identified by both the Belize Port Authority and Coastal Zone Management.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Initial confirmation from UKHO was that financial funding was only available for surveys to be conducted in Block 1 and 2 out of 10 blocks.</a:t>
            </a:r>
          </a:p>
          <a:p>
            <a:r>
              <a:rPr lang="en-US" dirty="0" smtClean="0"/>
              <a:t>Additional finances has been allocated and UKHO has now finalized that all 10 blocks will be surveyed.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MACHC 19 Belize Report</a:t>
            </a:r>
            <a:endParaRPr lang="en-US" dirty="0"/>
          </a:p>
        </p:txBody>
      </p:sp>
      <p:sp>
        <p:nvSpPr>
          <p:cNvPr id="3" name="Content Placeholder 2"/>
          <p:cNvSpPr>
            <a:spLocks noGrp="1"/>
          </p:cNvSpPr>
          <p:nvPr>
            <p:ph idx="1"/>
          </p:nvPr>
        </p:nvSpPr>
        <p:spPr/>
        <p:txBody>
          <a:bodyPr/>
          <a:lstStyle/>
          <a:p>
            <a:r>
              <a:rPr lang="en-US" dirty="0" smtClean="0"/>
              <a:t>The Belize Port Authority is a statutory body falling under the Ministry of Transportation and National Emergency Management. It is administered by a board comprising of a Chairman ( representing the Minister), two ex-officio members ( Financial Secretary &amp; CEO) and seven other members nominated by the Minister for a period of two years.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mjenkins.BPA\Desktop\Lidar survey North Belize.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14400" y="304800"/>
            <a:ext cx="6781799" cy="58213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t>The Belize Port Authority has not invested in new survey equipments but is committed to do its part to fulfill its mandate to carry out hydrographic surveys. The Authority continues to partner with groups such as the National Oceanography Centre from the United Kingdom.</a:t>
            </a:r>
            <a:endParaRPr lang="en-US" sz="1800" dirty="0"/>
          </a:p>
        </p:txBody>
      </p:sp>
      <p:pic>
        <p:nvPicPr>
          <p:cNvPr id="38914" name="Picture 2" descr="C:\Users\mjenkins.BPA\AppData\Local\Microsoft\Windows\Temporary Internet Files\Content.Outlook\E7UK4VIK\20181116_11173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48922" y="1600200"/>
            <a:ext cx="8046156" cy="45259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t>This autonomous boat is a scientific survey vessel with sensor payloads such as multi beam echo sounder, side scan sonar and a range of other sensors such as </a:t>
            </a:r>
            <a:r>
              <a:rPr lang="en-US" sz="1800" dirty="0" err="1" smtClean="0"/>
              <a:t>fluorometer</a:t>
            </a:r>
            <a:r>
              <a:rPr lang="en-US" sz="1800" dirty="0" smtClean="0"/>
              <a:t>, ph meter etc. The ASV will conduct much needed oceanographic sampling and research.</a:t>
            </a:r>
            <a:endParaRPr lang="en-US" sz="1800" dirty="0"/>
          </a:p>
        </p:txBody>
      </p:sp>
      <p:pic>
        <p:nvPicPr>
          <p:cNvPr id="39938" name="Picture 2" descr="C:\Users\mjenkins.BPA\AppData\Local\Microsoft\Windows\Temporary Internet Files\Content.Outlook\E7UK4VIK\20181116_110328.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48922" y="1600200"/>
            <a:ext cx="8046156" cy="45259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304800"/>
            <a:ext cx="8382000" cy="609599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sz="3200" dirty="0" smtClean="0"/>
              <a:t>MACHC 18 a resolution was passed to utilize survey equipments from the Gulf Of Honduras Project as spare parts in other countries.</a:t>
            </a:r>
            <a:endParaRPr lang="en-US" sz="3200" dirty="0"/>
          </a:p>
        </p:txBody>
      </p:sp>
      <p:sp>
        <p:nvSpPr>
          <p:cNvPr id="3" name="Content Placeholder 2"/>
          <p:cNvSpPr>
            <a:spLocks noGrp="1"/>
          </p:cNvSpPr>
          <p:nvPr>
            <p:ph idx="1"/>
          </p:nvPr>
        </p:nvSpPr>
        <p:spPr>
          <a:xfrm>
            <a:off x="457200" y="1676400"/>
            <a:ext cx="8229600" cy="4449763"/>
          </a:xfrm>
        </p:spPr>
        <p:txBody>
          <a:bodyPr>
            <a:normAutofit fontScale="62500" lnSpcReduction="20000"/>
          </a:bodyPr>
          <a:lstStyle/>
          <a:p>
            <a:pPr>
              <a:buNone/>
            </a:pPr>
            <a:endParaRPr lang="en-US" dirty="0"/>
          </a:p>
          <a:p>
            <a:r>
              <a:rPr lang="en-US" dirty="0" err="1"/>
              <a:t>Navisound</a:t>
            </a:r>
            <a:r>
              <a:rPr lang="en-US" dirty="0"/>
              <a:t> </a:t>
            </a:r>
            <a:r>
              <a:rPr lang="en-US" dirty="0" err="1" smtClean="0"/>
              <a:t>Echosounder</a:t>
            </a:r>
            <a:r>
              <a:rPr lang="en-US" dirty="0" smtClean="0"/>
              <a:t>/N210 ( </a:t>
            </a:r>
            <a:r>
              <a:rPr lang="en-US" b="1" dirty="0" smtClean="0"/>
              <a:t>may be used by commission for spare parts</a:t>
            </a:r>
            <a:r>
              <a:rPr lang="en-US" dirty="0" smtClean="0"/>
              <a:t>)</a:t>
            </a:r>
            <a:endParaRPr lang="en-US" dirty="0"/>
          </a:p>
          <a:p>
            <a:r>
              <a:rPr lang="en-US" dirty="0" smtClean="0"/>
              <a:t>Ser#95524</a:t>
            </a:r>
            <a:endParaRPr lang="en-US" dirty="0"/>
          </a:p>
          <a:p>
            <a:r>
              <a:rPr lang="en-US" dirty="0"/>
              <a:t>Cable connection </a:t>
            </a:r>
            <a:r>
              <a:rPr lang="en-US" dirty="0" smtClean="0"/>
              <a:t>broken</a:t>
            </a:r>
            <a:endParaRPr lang="en-US" dirty="0"/>
          </a:p>
          <a:p>
            <a:pPr>
              <a:buNone/>
            </a:pPr>
            <a:endParaRPr lang="en-US" dirty="0"/>
          </a:p>
          <a:p>
            <a:r>
              <a:rPr lang="en-US" dirty="0" err="1"/>
              <a:t>Yellowfin</a:t>
            </a:r>
            <a:r>
              <a:rPr lang="en-US" dirty="0"/>
              <a:t> </a:t>
            </a:r>
            <a:r>
              <a:rPr lang="en-US" dirty="0" err="1"/>
              <a:t>Sidescan</a:t>
            </a:r>
            <a:r>
              <a:rPr lang="en-US" dirty="0"/>
              <a:t>/ </a:t>
            </a:r>
            <a:r>
              <a:rPr lang="en-US" dirty="0" smtClean="0"/>
              <a:t>4618 (</a:t>
            </a:r>
            <a:r>
              <a:rPr lang="en-US" b="1" dirty="0" smtClean="0"/>
              <a:t>may be used by commission for spare parts</a:t>
            </a:r>
            <a:r>
              <a:rPr lang="en-US" dirty="0" smtClean="0"/>
              <a:t>)</a:t>
            </a:r>
            <a:endParaRPr lang="en-US" dirty="0"/>
          </a:p>
          <a:p>
            <a:r>
              <a:rPr lang="en-US" dirty="0" smtClean="0"/>
              <a:t>Ser#872-000-150</a:t>
            </a:r>
            <a:endParaRPr lang="en-US" dirty="0"/>
          </a:p>
          <a:p>
            <a:r>
              <a:rPr lang="en-US" dirty="0"/>
              <a:t>Needs repairs.</a:t>
            </a:r>
          </a:p>
          <a:p>
            <a:r>
              <a:rPr lang="en-US" dirty="0" err="1"/>
              <a:t>Valeport</a:t>
            </a:r>
            <a:r>
              <a:rPr lang="en-US" dirty="0"/>
              <a:t> Tide Gauge/ </a:t>
            </a:r>
            <a:r>
              <a:rPr lang="en-US" dirty="0" smtClean="0"/>
              <a:t>740006 ( </a:t>
            </a:r>
            <a:r>
              <a:rPr lang="en-US" b="1" dirty="0" smtClean="0"/>
              <a:t>may be used by commission for spare parts</a:t>
            </a:r>
            <a:r>
              <a:rPr lang="en-US" dirty="0" smtClean="0"/>
              <a:t>)</a:t>
            </a:r>
            <a:endParaRPr lang="en-US" dirty="0"/>
          </a:p>
          <a:p>
            <a:r>
              <a:rPr lang="en-US" dirty="0" smtClean="0"/>
              <a:t>Ser#4765</a:t>
            </a:r>
            <a:endParaRPr lang="en-US" dirty="0"/>
          </a:p>
          <a:p>
            <a:r>
              <a:rPr lang="en-US" dirty="0"/>
              <a:t>Needs </a:t>
            </a:r>
            <a:r>
              <a:rPr lang="en-US" dirty="0" smtClean="0"/>
              <a:t>Calibration</a:t>
            </a: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Maritime Safety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In 2018  there was one reported grounding of a sailing vessel namely “ TROTAMUNDOS”</a:t>
            </a:r>
          </a:p>
          <a:p>
            <a:r>
              <a:rPr lang="en-US" dirty="0" smtClean="0"/>
              <a:t>The said vessel is a USA registered vessel and on Amy 1</a:t>
            </a:r>
            <a:r>
              <a:rPr lang="en-US" baseline="30000" dirty="0" smtClean="0"/>
              <a:t>st</a:t>
            </a:r>
            <a:r>
              <a:rPr lang="en-US" dirty="0" smtClean="0"/>
              <a:t> , 2018 it ran aground in the area of English Caye.</a:t>
            </a:r>
          </a:p>
          <a:p>
            <a:r>
              <a:rPr lang="en-US" dirty="0" smtClean="0"/>
              <a:t>Investigation revealed that all navigational lights in the area was working and that captain made a navigational error that caused incident.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Belize Port Authority made two (2) marine notices to NAVSAFETYIV for this year 2018.</a:t>
            </a:r>
          </a:p>
          <a:p>
            <a:r>
              <a:rPr lang="en-US" dirty="0" smtClean="0"/>
              <a:t>On Feb. 2</a:t>
            </a:r>
            <a:r>
              <a:rPr lang="en-US" baseline="30000" dirty="0" smtClean="0"/>
              <a:t>nd</a:t>
            </a:r>
            <a:r>
              <a:rPr lang="en-US" dirty="0" smtClean="0"/>
              <a:t> #8 and #12 buoy in the turning basin was reported missing. This notice was not released since the aids were considered minor and </a:t>
            </a:r>
            <a:r>
              <a:rPr lang="en-US" dirty="0" err="1" smtClean="0"/>
              <a:t>NAVarea</a:t>
            </a:r>
            <a:r>
              <a:rPr lang="en-US" dirty="0" smtClean="0"/>
              <a:t> believed that the local port authority had the situation under control.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 October 19</a:t>
            </a:r>
            <a:r>
              <a:rPr lang="en-US" baseline="30000" dirty="0" smtClean="0"/>
              <a:t>th</a:t>
            </a:r>
            <a:r>
              <a:rPr lang="en-US" dirty="0" smtClean="0"/>
              <a:t>, 2018 the Authority sent out an MSI in regards to North Of English Caye Buoy missing.</a:t>
            </a:r>
          </a:p>
          <a:p>
            <a:r>
              <a:rPr lang="en-US" dirty="0" smtClean="0"/>
              <a:t>At the MACHC 18 it was mandated that all non functioning aids must be reported to NAVAREAIV but it has been noted that minor aids do not need to be reported.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hl</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The BPA has a dedicated dive team that conducts all aids to navigation maintenance and marine casualty investigations.</a:t>
            </a:r>
            <a:endParaRPr lang="en-US" dirty="0"/>
          </a:p>
        </p:txBody>
      </p:sp>
      <p:pic>
        <p:nvPicPr>
          <p:cNvPr id="1026" name="Picture 2" descr="E:\PA2301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381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building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was no hydrographic training conducted during 2018.</a:t>
            </a:r>
          </a:p>
          <a:p>
            <a:r>
              <a:rPr lang="en-US" dirty="0" smtClean="0"/>
              <a:t>Correspondence was sent to the embassy of Mexico here in Belize in regards to Mexico conducting some surveys which would have been mutually beneficial. </a:t>
            </a:r>
          </a:p>
          <a:p>
            <a:r>
              <a:rPr lang="en-US" dirty="0" smtClean="0"/>
              <a:t>No reply was had but the Port Authority is still hopeful that this effort can still be actualized in 2019 and at the same time some much needed training can be given to the Belize authority by the Mexican survey team.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Hydrographic Office</a:t>
            </a:r>
            <a:endParaRPr lang="en-US" dirty="0"/>
          </a:p>
        </p:txBody>
      </p:sp>
      <p:sp>
        <p:nvSpPr>
          <p:cNvPr id="3" name="Content Placeholder 2"/>
          <p:cNvSpPr>
            <a:spLocks noGrp="1"/>
          </p:cNvSpPr>
          <p:nvPr>
            <p:ph idx="1"/>
          </p:nvPr>
        </p:nvSpPr>
        <p:spPr/>
        <p:txBody>
          <a:bodyPr>
            <a:normAutofit lnSpcReduction="10000"/>
          </a:bodyPr>
          <a:lstStyle/>
          <a:p>
            <a:r>
              <a:rPr lang="en-US" dirty="0" smtClean="0"/>
              <a:t>Organization: Belize Port Authority</a:t>
            </a:r>
          </a:p>
          <a:p>
            <a:r>
              <a:rPr lang="en-US" dirty="0" smtClean="0"/>
              <a:t>Ports Commissioner: Mrs. Merlene Martinez</a:t>
            </a:r>
          </a:p>
          <a:p>
            <a:r>
              <a:rPr lang="en-US" dirty="0" smtClean="0"/>
              <a:t>Submitted by: Michael Jenkins</a:t>
            </a:r>
          </a:p>
          <a:p>
            <a:r>
              <a:rPr lang="en-US" dirty="0" smtClean="0"/>
              <a:t>Chief Safety and Security Manager</a:t>
            </a:r>
          </a:p>
          <a:p>
            <a:r>
              <a:rPr lang="en-US" dirty="0" smtClean="0"/>
              <a:t>Hydrographic Department(Safety and Security)</a:t>
            </a:r>
          </a:p>
          <a:p>
            <a:r>
              <a:rPr lang="en-US" dirty="0" smtClean="0">
                <a:hlinkClick r:id="rId2"/>
              </a:rPr>
              <a:t>mjenkins@portauthority.bz</a:t>
            </a:r>
            <a:endParaRPr lang="en-US" dirty="0" smtClean="0"/>
          </a:p>
          <a:p>
            <a:r>
              <a:rPr lang="en-US" dirty="0" smtClean="0"/>
              <a:t>bzportauth@btl.net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Collaborative efforts has been had with Coastal Zone Management in conducting aerial photography of coastal islands.</a:t>
            </a:r>
            <a:endParaRPr lang="en-US" sz="2800" dirty="0"/>
          </a:p>
        </p:txBody>
      </p:sp>
      <p:pic>
        <p:nvPicPr>
          <p:cNvPr id="2050" name="Picture 2" descr="C:\Users\mjenkins.BPA\Downloads\Robinsons_Ship_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77527" y="1600200"/>
            <a:ext cx="6788945" cy="452596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jenkins.BPA\Downloads\Coffee_Caye_4.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8534399" cy="6248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Challenges</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GMDSS Area A1 coverage is still a challenge.</a:t>
            </a:r>
          </a:p>
          <a:p>
            <a:r>
              <a:rPr lang="en-US" smtClean="0"/>
              <a:t>Collaborative efforts through signed MOU with the National Coast Guard and other NGO’s allows for effective communication to be had from areas where VHF channel 16 signal is weak.</a:t>
            </a:r>
          </a:p>
          <a:p>
            <a:r>
              <a:rPr lang="en-US" smtClean="0"/>
              <a:t>Acquisition of new survey equipments and upgrade to a multibeam system and the subsequent training needed for proper husbandry and use of equipments.( replacement of those that may be used as spare parts)</a:t>
            </a:r>
          </a:p>
          <a:p>
            <a:r>
              <a:rPr lang="en-US" smtClean="0"/>
              <a:t>They are three (3) major lighthouses that requires immediate structural repairs. The structures historical and navigational importance places the repairs on high priority. Sourcing of material for repairs and funding which was estimated at half million Belize dollars is a challenge. This is high priority for the Authority.</a:t>
            </a:r>
          </a:p>
          <a:p>
            <a:endParaRPr lang="en-US"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Deterioration of lighthouse structure</a:t>
            </a:r>
            <a:endParaRPr lang="en-US"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676400" y="1066800"/>
            <a:ext cx="5715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Erosion causing the lighthouse to be compromised</a:t>
            </a:r>
            <a:endParaRPr lang="en-US" dirty="0"/>
          </a:p>
        </p:txBody>
      </p:sp>
      <p:pic>
        <p:nvPicPr>
          <p:cNvPr id="35842" name="Picture 2" descr="C:\Users\mjenkins.BPA\Desktop\DSCN055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48922" y="1600200"/>
            <a:ext cx="8046156" cy="45259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Stakeholders  planetary meeting where Government agencies and NGO’s discussed future hydrographic needs and use of data, held on the 21</a:t>
            </a:r>
            <a:r>
              <a:rPr lang="en-US" sz="2800" baseline="30000" dirty="0" smtClean="0"/>
              <a:t>st</a:t>
            </a:r>
            <a:r>
              <a:rPr lang="en-US" sz="2800" dirty="0" smtClean="0"/>
              <a:t> November, 2018</a:t>
            </a:r>
            <a:endParaRPr lang="en-US" sz="2800" dirty="0"/>
          </a:p>
        </p:txBody>
      </p:sp>
      <p:pic>
        <p:nvPicPr>
          <p:cNvPr id="45058" name="Picture 2" descr="C:\Users\mjenkins.BPA\AppData\Local\Microsoft\Windows\Temporary Internet Files\Content.Outlook\E7UK4VIK\20181121_11250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48922" y="1600200"/>
            <a:ext cx="8046156" cy="452596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153400" cy="5745163"/>
          </a:xfrm>
        </p:spPr>
        <p:style>
          <a:lnRef idx="1">
            <a:schemeClr val="accent3"/>
          </a:lnRef>
          <a:fillRef idx="2">
            <a:schemeClr val="accent3"/>
          </a:fillRef>
          <a:effectRef idx="1">
            <a:schemeClr val="accent3"/>
          </a:effectRef>
          <a:fontRef idx="minor">
            <a:schemeClr val="dk1"/>
          </a:fontRef>
        </p:style>
        <p:txBody>
          <a:bodyPr/>
          <a:lstStyle/>
          <a:p>
            <a:pPr algn="just"/>
            <a:endParaRPr lang="en-US" dirty="0" smtClean="0"/>
          </a:p>
          <a:p>
            <a:pPr algn="just">
              <a:buNone/>
            </a:pPr>
            <a:r>
              <a:rPr lang="en-US" dirty="0" smtClean="0"/>
              <a:t>                                  </a:t>
            </a:r>
            <a:r>
              <a:rPr lang="en-US" sz="3600" dirty="0" smtClean="0"/>
              <a:t>THE END</a:t>
            </a:r>
          </a:p>
          <a:p>
            <a:pPr algn="just">
              <a:buNone/>
            </a:pPr>
            <a:endParaRPr lang="en-US" sz="3600" dirty="0" smtClean="0"/>
          </a:p>
          <a:p>
            <a:pPr algn="just">
              <a:buNone/>
            </a:pPr>
            <a:r>
              <a:rPr lang="en-US" sz="3600" dirty="0" smtClean="0"/>
              <a:t>                            Thank You!!</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Belize Port Authority is staffed by 79 employees including the Ports Commissioner</a:t>
            </a:r>
            <a:endParaRPr lang="en-US" sz="3200" dirty="0"/>
          </a:p>
        </p:txBody>
      </p:sp>
      <p:pic>
        <p:nvPicPr>
          <p:cNvPr id="4" name="Content Placeholder 3" descr="Organogram October 2017 (2).jpg"/>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0" y="1447800"/>
            <a:ext cx="8915400" cy="5410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381000"/>
            <a:ext cx="8229600" cy="6248400"/>
          </a:xfrm>
        </p:spPr>
        <p:txBody>
          <a:bodyPr rtlCol="0">
            <a:normAutofit/>
          </a:bodyPr>
          <a:lstStyle/>
          <a:p>
            <a:pPr marL="438912" indent="-320040" eaLnBrk="1" fontAlgn="auto" hangingPunct="1">
              <a:spcBef>
                <a:spcPts val="0"/>
              </a:spcBef>
              <a:spcAft>
                <a:spcPts val="0"/>
              </a:spcAft>
              <a:buFontTx/>
              <a:buNone/>
              <a:defRPr/>
            </a:pPr>
            <a:r>
              <a:rPr lang="en-US" sz="4400" b="1" dirty="0" smtClean="0">
                <a:solidFill>
                  <a:schemeClr val="accent1">
                    <a:lumMod val="60000"/>
                    <a:lumOff val="40000"/>
                  </a:schemeClr>
                </a:solidFill>
                <a:effectLst>
                  <a:outerShdw blurRad="38100" dist="38100" dir="2700000" algn="tl">
                    <a:srgbClr val="000000">
                      <a:alpha val="43137"/>
                    </a:srgbClr>
                  </a:outerShdw>
                </a:effectLst>
                <a:latin typeface="+mj-lt"/>
              </a:rPr>
              <a:t>TASKS</a:t>
            </a:r>
          </a:p>
          <a:p>
            <a:pPr marL="438912" indent="-320040" eaLnBrk="1" fontAlgn="auto" hangingPunct="1">
              <a:spcBef>
                <a:spcPts val="0"/>
              </a:spcBef>
              <a:spcAft>
                <a:spcPts val="0"/>
              </a:spcAft>
              <a:buFontTx/>
              <a:buNone/>
              <a:defRPr/>
            </a:pPr>
            <a:endParaRPr lang="en-US" dirty="0" smtClean="0"/>
          </a:p>
          <a:p>
            <a:pPr marL="438912" indent="-320040" eaLnBrk="1" fontAlgn="auto" hangingPunct="1">
              <a:spcBef>
                <a:spcPts val="0"/>
              </a:spcBef>
              <a:spcAft>
                <a:spcPts val="0"/>
              </a:spcAft>
              <a:buFontTx/>
              <a:buNone/>
              <a:defRPr/>
            </a:pPr>
            <a:endParaRPr lang="en-US" dirty="0" smtClean="0"/>
          </a:p>
          <a:p>
            <a:pPr marL="438912" indent="-320040" eaLnBrk="1" fontAlgn="auto" hangingPunct="1">
              <a:spcBef>
                <a:spcPts val="0"/>
              </a:spcBef>
              <a:spcAft>
                <a:spcPts val="0"/>
              </a:spcAft>
              <a:buFont typeface="Wingdings 2"/>
              <a:buChar char=""/>
              <a:defRPr/>
            </a:pPr>
            <a:r>
              <a:rPr lang="en-US" dirty="0" smtClean="0"/>
              <a:t>Patrol all waters to ensure boating and navigation safety;</a:t>
            </a:r>
          </a:p>
          <a:p>
            <a:pPr marL="438912" indent="-320040" eaLnBrk="1" fontAlgn="auto" hangingPunct="1">
              <a:spcBef>
                <a:spcPts val="0"/>
              </a:spcBef>
              <a:spcAft>
                <a:spcPts val="0"/>
              </a:spcAft>
              <a:buFont typeface="Wingdings 2"/>
              <a:buChar char=""/>
              <a:defRPr/>
            </a:pPr>
            <a:r>
              <a:rPr lang="en-US" dirty="0" smtClean="0"/>
              <a:t>Respond to and broadcasting all relevant information relating to search and rescue and evacuation operations;</a:t>
            </a:r>
          </a:p>
          <a:p>
            <a:pPr marL="438912" indent="-320040" eaLnBrk="1" fontAlgn="auto" hangingPunct="1">
              <a:spcBef>
                <a:spcPts val="0"/>
              </a:spcBef>
              <a:spcAft>
                <a:spcPts val="0"/>
              </a:spcAft>
              <a:buFont typeface="Wingdings 2"/>
              <a:buChar char=""/>
              <a:defRPr/>
            </a:pPr>
            <a:r>
              <a:rPr lang="en-US" dirty="0" smtClean="0"/>
              <a:t>Disseminate accurate and updated information relevant to the mariners in an efficient manner;</a:t>
            </a:r>
          </a:p>
          <a:p>
            <a:pPr marL="438912" indent="-320040" eaLnBrk="1" fontAlgn="auto" hangingPunct="1">
              <a:spcBef>
                <a:spcPts val="0"/>
              </a:spcBef>
              <a:spcAft>
                <a:spcPts val="0"/>
              </a:spcAft>
              <a:buFont typeface="Wingdings 2"/>
              <a:buNone/>
              <a:defRPr/>
            </a:pPr>
            <a:endParaRPr lang="en-US" dirty="0" smtClean="0"/>
          </a:p>
          <a:p>
            <a:pPr marL="438912" indent="-320040" eaLnBrk="1" fontAlgn="auto" hangingPunct="1">
              <a:spcBef>
                <a:spcPts val="0"/>
              </a:spcBef>
              <a:spcAft>
                <a:spcPts val="0"/>
              </a:spcAft>
              <a:buFontTx/>
              <a:buNone/>
              <a:defRPr/>
            </a:pPr>
            <a:endParaRPr lang="en-US" dirty="0" smtClean="0"/>
          </a:p>
          <a:p>
            <a:pPr marL="438912" indent="-320040" eaLnBrk="1" fontAlgn="auto" hangingPunct="1">
              <a:spcBef>
                <a:spcPts val="0"/>
              </a:spcBef>
              <a:spcAft>
                <a:spcPts val="0"/>
              </a:spcAft>
              <a:buFontTx/>
              <a:buNone/>
              <a:defRPr/>
            </a:pPr>
            <a:endParaRPr lang="en-US" dirty="0" smtClean="0"/>
          </a:p>
        </p:txBody>
      </p:sp>
      <p:pic>
        <p:nvPicPr>
          <p:cNvPr id="3" name="Picture 2" descr="C:\Documents and Settings\rbarrow\Local Settings\Temporary Internet Files\Content.Word\Patrol boat Dock opening 012.jpg"/>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6324600" y="0"/>
            <a:ext cx="2819400" cy="1905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lumMod val="60000"/>
                    <a:lumOff val="40000"/>
                  </a:schemeClr>
                </a:solidFill>
                <a:effectLst>
                  <a:outerShdw blurRad="38100" dist="38100" dir="2700000" algn="tl">
                    <a:srgbClr val="FFFFFF"/>
                  </a:outerShdw>
                </a:effectLst>
              </a:rPr>
              <a:t>ASSIGNED TASK</a:t>
            </a:r>
          </a:p>
        </p:txBody>
      </p:sp>
      <p:sp>
        <p:nvSpPr>
          <p:cNvPr id="18435" name="Rectangle 3"/>
          <p:cNvSpPr>
            <a:spLocks noGrp="1" noChangeArrowheads="1"/>
          </p:cNvSpPr>
          <p:nvPr>
            <p:ph idx="1"/>
          </p:nvPr>
        </p:nvSpPr>
        <p:spPr>
          <a:xfrm>
            <a:off x="457200" y="1774825"/>
            <a:ext cx="8229600" cy="4854575"/>
          </a:xfrm>
        </p:spPr>
        <p:txBody>
          <a:bodyPr/>
          <a:lstStyle/>
          <a:p>
            <a:pPr eaLnBrk="1" hangingPunct="1">
              <a:buFont typeface="Wingdings 2" pitchFamily="18" charset="2"/>
              <a:buNone/>
            </a:pPr>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buFont typeface="Wingdings 2" pitchFamily="18" charset="2"/>
              <a:buNone/>
            </a:pPr>
            <a:endParaRPr lang="en-US" sz="2800" dirty="0" smtClean="0"/>
          </a:p>
        </p:txBody>
      </p:sp>
      <p:sp>
        <p:nvSpPr>
          <p:cNvPr id="4" name="Rectangle 3"/>
          <p:cNvSpPr txBox="1">
            <a:spLocks noRot="1" noChangeArrowheads="1"/>
          </p:cNvSpPr>
          <p:nvPr/>
        </p:nvSpPr>
        <p:spPr>
          <a:xfrm>
            <a:off x="838200" y="1752600"/>
            <a:ext cx="7499350" cy="5410200"/>
          </a:xfrm>
          <a:prstGeom prst="rect">
            <a:avLst/>
          </a:prstGeom>
        </p:spPr>
        <p:txBody>
          <a:bodyPr lIns="54864" tIns="91440">
            <a:normAutofit fontScale="62500" lnSpcReduction="20000"/>
          </a:bodyPr>
          <a:lstStyle/>
          <a:p>
            <a:pPr marL="274320" indent="-274320" eaLnBrk="1" fontAlgn="auto" hangingPunct="1">
              <a:lnSpc>
                <a:spcPct val="80000"/>
              </a:lnSpc>
              <a:spcBef>
                <a:spcPts val="580"/>
              </a:spcBef>
              <a:spcAft>
                <a:spcPts val="0"/>
              </a:spcAft>
              <a:buClr>
                <a:schemeClr val="accent1"/>
              </a:buClr>
              <a:buSzPct val="80000"/>
              <a:buFont typeface="Wingdings" pitchFamily="2" charset="2"/>
              <a:buChar char="Ø"/>
              <a:defRPr/>
            </a:pPr>
            <a:r>
              <a:rPr lang="en-US" sz="3800" dirty="0">
                <a:latin typeface="+mn-lt"/>
              </a:rPr>
              <a:t>Security	-	ISPS Code</a:t>
            </a:r>
          </a:p>
          <a:p>
            <a:pPr marL="274320" indent="-274320" eaLnBrk="1" fontAlgn="auto" hangingPunct="1">
              <a:lnSpc>
                <a:spcPct val="80000"/>
              </a:lnSpc>
              <a:spcBef>
                <a:spcPts val="580"/>
              </a:spcBef>
              <a:spcAft>
                <a:spcPts val="0"/>
              </a:spcAft>
              <a:buClr>
                <a:schemeClr val="accent1"/>
              </a:buClr>
              <a:buSzPct val="80000"/>
              <a:buFont typeface="Wingdings" pitchFamily="2" charset="2"/>
              <a:buNone/>
              <a:defRPr/>
            </a:pPr>
            <a:r>
              <a:rPr lang="en-US" sz="3800" dirty="0">
                <a:latin typeface="+mn-lt"/>
              </a:rPr>
              <a:t>			-	Company Assets</a:t>
            </a:r>
          </a:p>
          <a:p>
            <a:pPr marL="274320" indent="-274320" eaLnBrk="1" fontAlgn="auto" hangingPunct="1">
              <a:lnSpc>
                <a:spcPct val="80000"/>
              </a:lnSpc>
              <a:spcBef>
                <a:spcPts val="580"/>
              </a:spcBef>
              <a:spcAft>
                <a:spcPts val="0"/>
              </a:spcAft>
              <a:buClr>
                <a:schemeClr val="accent1"/>
              </a:buClr>
              <a:buSzPct val="80000"/>
              <a:buFont typeface="Wingdings" pitchFamily="2" charset="2"/>
              <a:buNone/>
              <a:defRPr/>
            </a:pPr>
            <a:endParaRPr lang="en-US" sz="3800"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pitchFamily="2" charset="2"/>
              <a:buChar char="Ø"/>
              <a:defRPr/>
            </a:pPr>
            <a:r>
              <a:rPr lang="en-US" sz="3800" dirty="0">
                <a:latin typeface="+mn-lt"/>
              </a:rPr>
              <a:t>Inspections &amp; Licensing of  local vessels</a:t>
            </a:r>
          </a:p>
          <a:p>
            <a:pPr marL="274320" indent="-274320" eaLnBrk="1" fontAlgn="auto" hangingPunct="1">
              <a:lnSpc>
                <a:spcPct val="80000"/>
              </a:lnSpc>
              <a:spcBef>
                <a:spcPts val="580"/>
              </a:spcBef>
              <a:spcAft>
                <a:spcPts val="0"/>
              </a:spcAft>
              <a:buClr>
                <a:schemeClr val="accent1"/>
              </a:buClr>
              <a:buSzPct val="80000"/>
              <a:buFont typeface="Wingdings 2"/>
              <a:buChar char=""/>
              <a:defRPr/>
            </a:pPr>
            <a:endParaRPr lang="en-US" sz="3800"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pitchFamily="2" charset="2"/>
              <a:buChar char="Ø"/>
              <a:defRPr/>
            </a:pPr>
            <a:r>
              <a:rPr lang="en-US" sz="3800" dirty="0">
                <a:latin typeface="+mn-lt"/>
              </a:rPr>
              <a:t>Licensing for Boat Masters </a:t>
            </a:r>
          </a:p>
          <a:p>
            <a:pPr marL="274320" indent="-274320" eaLnBrk="1" fontAlgn="auto" hangingPunct="1">
              <a:lnSpc>
                <a:spcPct val="80000"/>
              </a:lnSpc>
              <a:spcBef>
                <a:spcPts val="580"/>
              </a:spcBef>
              <a:spcAft>
                <a:spcPts val="0"/>
              </a:spcAft>
              <a:buClr>
                <a:schemeClr val="accent1"/>
              </a:buClr>
              <a:buSzPct val="80000"/>
              <a:buFont typeface="Wingdings 2"/>
              <a:buChar char=""/>
              <a:defRPr/>
            </a:pPr>
            <a:endParaRPr lang="en-US" sz="3800"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pitchFamily="2" charset="2"/>
              <a:buChar char="Ø"/>
              <a:defRPr/>
            </a:pPr>
            <a:r>
              <a:rPr lang="en-US" sz="3800" dirty="0">
                <a:latin typeface="+mn-lt"/>
              </a:rPr>
              <a:t>Conduct casualty &amp; other marine related </a:t>
            </a:r>
            <a:r>
              <a:rPr lang="en-US" sz="3800" dirty="0" smtClean="0"/>
              <a:t>investigations</a:t>
            </a:r>
            <a:endParaRPr lang="en-US" sz="3800"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2"/>
              <a:buChar char=""/>
              <a:defRPr/>
            </a:pPr>
            <a:endParaRPr lang="en-US" sz="3800"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pitchFamily="2" charset="2"/>
              <a:buChar char="Ø"/>
              <a:defRPr/>
            </a:pPr>
            <a:r>
              <a:rPr lang="en-US" sz="3800" dirty="0">
                <a:latin typeface="+mn-lt"/>
              </a:rPr>
              <a:t>Maintenance of Navigational Aids</a:t>
            </a:r>
          </a:p>
          <a:p>
            <a:pPr marL="274320" indent="-274320" eaLnBrk="1" fontAlgn="auto" hangingPunct="1">
              <a:lnSpc>
                <a:spcPct val="80000"/>
              </a:lnSpc>
              <a:spcBef>
                <a:spcPts val="580"/>
              </a:spcBef>
              <a:spcAft>
                <a:spcPts val="0"/>
              </a:spcAft>
              <a:buClr>
                <a:schemeClr val="accent1"/>
              </a:buClr>
              <a:buSzPct val="80000"/>
              <a:defRPr/>
            </a:pPr>
            <a:endParaRPr lang="en-US" sz="3800"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pitchFamily="2" charset="2"/>
              <a:buChar char="Ø"/>
              <a:defRPr/>
            </a:pPr>
            <a:r>
              <a:rPr lang="en-US" sz="3800" dirty="0">
                <a:latin typeface="+mn-lt"/>
              </a:rPr>
              <a:t>Hydrographic </a:t>
            </a:r>
            <a:r>
              <a:rPr lang="en-US" sz="3800" dirty="0" smtClean="0">
                <a:latin typeface="+mn-lt"/>
              </a:rPr>
              <a:t>survey</a:t>
            </a:r>
          </a:p>
          <a:p>
            <a:pPr marL="274320" indent="-274320" eaLnBrk="1" fontAlgn="auto" hangingPunct="1">
              <a:lnSpc>
                <a:spcPct val="80000"/>
              </a:lnSpc>
              <a:spcBef>
                <a:spcPts val="580"/>
              </a:spcBef>
              <a:spcAft>
                <a:spcPts val="0"/>
              </a:spcAft>
              <a:buClr>
                <a:schemeClr val="accent1"/>
              </a:buClr>
              <a:buSzPct val="80000"/>
              <a:defRPr/>
            </a:pPr>
            <a:endParaRPr lang="en-US" sz="3800" dirty="0" smtClean="0">
              <a:latin typeface="+mn-lt"/>
            </a:endParaRPr>
          </a:p>
          <a:p>
            <a:pPr marL="274320" indent="-274320" eaLnBrk="1" fontAlgn="auto" hangingPunct="1">
              <a:lnSpc>
                <a:spcPct val="80000"/>
              </a:lnSpc>
              <a:spcBef>
                <a:spcPts val="580"/>
              </a:spcBef>
              <a:spcAft>
                <a:spcPts val="0"/>
              </a:spcAft>
              <a:buClr>
                <a:schemeClr val="accent1"/>
              </a:buClr>
              <a:buSzPct val="80000"/>
              <a:buFont typeface="Wingdings" pitchFamily="2" charset="2"/>
              <a:buChar char="Ø"/>
              <a:defRPr/>
            </a:pPr>
            <a:r>
              <a:rPr lang="en-US" sz="3800" dirty="0" smtClean="0"/>
              <a:t>Port State Control</a:t>
            </a:r>
            <a:endParaRPr lang="en-US" sz="3800"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pitchFamily="2" charset="2"/>
              <a:buChar char="Ø"/>
              <a:defRPr/>
            </a:pPr>
            <a:endParaRPr lang="en-US" sz="2400" dirty="0">
              <a:latin typeface="+mn-lt"/>
            </a:endParaRPr>
          </a:p>
          <a:p>
            <a:pPr marL="274320" indent="-274320" eaLnBrk="1" fontAlgn="auto" hangingPunct="1">
              <a:lnSpc>
                <a:spcPct val="80000"/>
              </a:lnSpc>
              <a:spcBef>
                <a:spcPts val="580"/>
              </a:spcBef>
              <a:spcAft>
                <a:spcPts val="0"/>
              </a:spcAft>
              <a:buClr>
                <a:schemeClr val="accent1"/>
              </a:buClr>
              <a:buSzPct val="80000"/>
              <a:defRPr/>
            </a:pPr>
            <a:endParaRPr lang="en-US" sz="2400"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pitchFamily="2" charset="2"/>
              <a:buChar char="Ø"/>
              <a:defRPr/>
            </a:pPr>
            <a:endParaRPr lang="en-US" sz="2400"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2"/>
              <a:buChar char=""/>
              <a:defRPr/>
            </a:pPr>
            <a:endParaRPr lang="en-US" sz="2400" b="1" dirty="0">
              <a:latin typeface="+mn-lt"/>
            </a:endParaRPr>
          </a:p>
          <a:p>
            <a:pPr marL="274320" indent="-274320" eaLnBrk="1" fontAlgn="auto" hangingPunct="1">
              <a:lnSpc>
                <a:spcPct val="80000"/>
              </a:lnSpc>
              <a:spcBef>
                <a:spcPts val="580"/>
              </a:spcBef>
              <a:spcAft>
                <a:spcPts val="0"/>
              </a:spcAft>
              <a:buClr>
                <a:schemeClr val="accent1"/>
              </a:buClr>
              <a:buSzPct val="80000"/>
              <a:buFont typeface="Wingdings" pitchFamily="2" charset="2"/>
              <a:buNone/>
              <a:defRPr/>
            </a:pPr>
            <a:r>
              <a:rPr lang="en-US" sz="2400" b="1" dirty="0">
                <a:latin typeface="+mn-lt"/>
              </a:rPr>
              <a:t>				</a:t>
            </a:r>
          </a:p>
          <a:p>
            <a:pPr marL="274320" indent="-274320" eaLnBrk="1" fontAlgn="auto" hangingPunct="1">
              <a:lnSpc>
                <a:spcPct val="80000"/>
              </a:lnSpc>
              <a:spcBef>
                <a:spcPts val="580"/>
              </a:spcBef>
              <a:spcAft>
                <a:spcPts val="0"/>
              </a:spcAft>
              <a:buClr>
                <a:schemeClr val="accent1"/>
              </a:buClr>
              <a:buSzPct val="80000"/>
              <a:buFont typeface="Wingdings" pitchFamily="2" charset="2"/>
              <a:buNone/>
              <a:defRPr/>
            </a:pPr>
            <a:endParaRPr lang="en-US" b="1" dirty="0">
              <a:latin typeface="+mn-lt"/>
            </a:endParaRPr>
          </a:p>
        </p:txBody>
      </p:sp>
      <p:pic>
        <p:nvPicPr>
          <p:cNvPr id="5" name="Picture 4" descr="C:\Documents and Settings\rbarrow\Local Settings\Temporary Internet Files\Content.Word\Patrol boat Dock opening 012.jpg"/>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6477000" y="0"/>
            <a:ext cx="2667000" cy="1447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down)">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down)">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wipe(down)">
                                      <p:cBhvr>
                                        <p:cTn id="42" dur="500"/>
                                        <p:tgtEl>
                                          <p:spTgt spid="4">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8" end="18"/>
                                            </p:txEl>
                                          </p:spTgt>
                                        </p:tgtEl>
                                        <p:attrNameLst>
                                          <p:attrName>style.visibility</p:attrName>
                                        </p:attrNameLst>
                                      </p:cBhvr>
                                      <p:to>
                                        <p:strVal val="visible"/>
                                      </p:to>
                                    </p:set>
                                    <p:animEffect transition="in" filter="wipe(down)">
                                      <p:cBhvr>
                                        <p:cTn id="47" dur="500"/>
                                        <p:tgtEl>
                                          <p:spTgt spid="4">
                                            <p:txEl>
                                              <p:pRg st="18" end="1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0-#ppt_w/2"/>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 carry out the duties of the authority two new vessels has been added into service. </a:t>
            </a:r>
          </a:p>
          <a:p>
            <a:r>
              <a:rPr lang="en-US" dirty="0" smtClean="0"/>
              <a:t>One vessel is presently dry docked and has completed full refurbishment and the installation of twin 200hp outboard engines.</a:t>
            </a:r>
          </a:p>
          <a:p>
            <a:r>
              <a:rPr lang="en-US" dirty="0" smtClean="0"/>
              <a:t>To fulfill the mandate of the Authority and our day to day operations in 2018 total expenditure amounted to $3,568,467.74 </a:t>
            </a:r>
            <a:r>
              <a:rPr lang="en-US" dirty="0" err="1" smtClean="0"/>
              <a:t>Bz</a:t>
            </a:r>
            <a:r>
              <a:rPr lang="en-US"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r>
              <a:rPr lang="en-US" dirty="0" smtClean="0"/>
              <a:t>Since the start of 2018 to present the Belize Port Authority has inspected 6,011 vessels for registration and licensing.</a:t>
            </a:r>
          </a:p>
          <a:p>
            <a:r>
              <a:rPr lang="en-US" dirty="0" smtClean="0"/>
              <a:t>Total imports 648,536 metric tons</a:t>
            </a:r>
          </a:p>
          <a:p>
            <a:r>
              <a:rPr lang="en-US" dirty="0" smtClean="0"/>
              <a:t>Total export 634,302  metric tons</a:t>
            </a:r>
          </a:p>
          <a:p>
            <a:r>
              <a:rPr lang="en-US" dirty="0" smtClean="0"/>
              <a:t>Total cargo through put 1,282,536 metric tons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Surveys</a:t>
            </a:r>
            <a:endParaRPr lang="en-US" dirty="0"/>
          </a:p>
        </p:txBody>
      </p:sp>
      <p:sp>
        <p:nvSpPr>
          <p:cNvPr id="3" name="Content Placeholder 2"/>
          <p:cNvSpPr>
            <a:spLocks noGrp="1"/>
          </p:cNvSpPr>
          <p:nvPr>
            <p:ph idx="1"/>
          </p:nvPr>
        </p:nvSpPr>
        <p:spPr/>
        <p:txBody>
          <a:bodyPr/>
          <a:lstStyle/>
          <a:p>
            <a:r>
              <a:rPr lang="en-US" dirty="0" smtClean="0"/>
              <a:t>In 2018 the BPA was please to facilitate surveys through the Commonwealth Marine </a:t>
            </a:r>
            <a:r>
              <a:rPr lang="en-US" dirty="0"/>
              <a:t>E</a:t>
            </a:r>
            <a:r>
              <a:rPr lang="en-US" dirty="0" smtClean="0"/>
              <a:t>conomies program. Surveys were concentrated in areas of Belize City Harbor, English Caye Channel entrance, Commerce Bight pier development and the Big Creek Placencia Harbor.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1109</Words>
  <Application>Microsoft Office PowerPoint</Application>
  <PresentationFormat>On-screen Show (4:3)</PresentationFormat>
  <Paragraphs>113</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Wingdings</vt:lpstr>
      <vt:lpstr>Wingdings 2</vt:lpstr>
      <vt:lpstr>Office Theme</vt:lpstr>
      <vt:lpstr>PowerPoint Presentation</vt:lpstr>
      <vt:lpstr>MACHC 19 Belize Report</vt:lpstr>
      <vt:lpstr>Hydrographic Office</vt:lpstr>
      <vt:lpstr>The Belize Port Authority is staffed by 79 employees including the Ports Commissioner</vt:lpstr>
      <vt:lpstr>PowerPoint Presentation</vt:lpstr>
      <vt:lpstr>ASSIGNED TASK</vt:lpstr>
      <vt:lpstr>PowerPoint Presentation</vt:lpstr>
      <vt:lpstr>PowerPoint Presentation</vt:lpstr>
      <vt:lpstr>New Surveys</vt:lpstr>
      <vt:lpstr>PowerPoint Presentation</vt:lpstr>
      <vt:lpstr>Belize City Harbor </vt:lpstr>
      <vt:lpstr>English Caye Channel entrance</vt:lpstr>
      <vt:lpstr>Commerce Bight Port</vt:lpstr>
      <vt:lpstr>Big Creek/ Harvest Caye Port approaches</vt:lpstr>
      <vt:lpstr>New Chart.</vt:lpstr>
      <vt:lpstr>PowerPoint Presentation</vt:lpstr>
      <vt:lpstr>New Charts and Publications</vt:lpstr>
      <vt:lpstr>Future </vt:lpstr>
      <vt:lpstr>PowerPoint Presentation</vt:lpstr>
      <vt:lpstr>PowerPoint Presentation</vt:lpstr>
      <vt:lpstr>The Belize Port Authority has not invested in new survey equipments but is committed to do its part to fulfill its mandate to carry out hydrographic surveys. The Authority continues to partner with groups such as the National Oceanography Centre from the United Kingdom.</vt:lpstr>
      <vt:lpstr>This autonomous boat is a scientific survey vessel with sensor payloads such as multi beam echo sounder, side scan sonar and a range of other sensors such as fluorometer, ph meter etc. The ASV will conduct much needed oceanographic sampling and research.</vt:lpstr>
      <vt:lpstr>PowerPoint Presentation</vt:lpstr>
      <vt:lpstr>MACHC 18 a resolution was passed to utilize survey equipments from the Gulf Of Honduras Project as spare parts in other countries.</vt:lpstr>
      <vt:lpstr>Maritime Safety Information</vt:lpstr>
      <vt:lpstr>PowerPoint Presentation</vt:lpstr>
      <vt:lpstr>PowerPoint Presentation</vt:lpstr>
      <vt:lpstr>hl</vt:lpstr>
      <vt:lpstr>Capacity building</vt:lpstr>
      <vt:lpstr>Collaborative efforts has been had with Coastal Zone Management in conducting aerial photography of coastal islands.</vt:lpstr>
      <vt:lpstr>PowerPoint Presentation</vt:lpstr>
      <vt:lpstr>Challenges</vt:lpstr>
      <vt:lpstr>Deterioration of lighthouse structure</vt:lpstr>
      <vt:lpstr>Erosion causing the lighthouse to be compromised</vt:lpstr>
      <vt:lpstr>Stakeholders  planetary meeting where Government agencies and NGO’s discussed future hydrographic needs and use of data, held on the 21st November, 2018</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mjenkins</dc:creator>
  <cp:lastModifiedBy>Alberto Costa Neves</cp:lastModifiedBy>
  <cp:revision>16</cp:revision>
  <dcterms:created xsi:type="dcterms:W3CDTF">2018-11-12T16:52:15Z</dcterms:created>
  <dcterms:modified xsi:type="dcterms:W3CDTF">2018-12-06T00:09:24Z</dcterms:modified>
</cp:coreProperties>
</file>