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18"/>
  </p:notesMasterIdLst>
  <p:sldIdLst>
    <p:sldId id="261" r:id="rId3"/>
    <p:sldId id="263" r:id="rId4"/>
    <p:sldId id="269" r:id="rId5"/>
    <p:sldId id="265" r:id="rId6"/>
    <p:sldId id="266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78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56" autoAdjust="0"/>
  </p:normalViewPr>
  <p:slideViewPr>
    <p:cSldViewPr>
      <p:cViewPr varScale="1">
        <p:scale>
          <a:sx n="92" d="100"/>
          <a:sy n="92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CE9F8-6FB8-47A9-9332-DBCE81A9264D}" type="datetimeFigureOut">
              <a:rPr lang="es-CO" smtClean="0"/>
              <a:t>29/11/2018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2B35B-9CFD-40FF-92C3-1E5C92A76F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806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162F9-1F15-4E5F-AE73-2F1203DCE9ED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723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162F9-1F15-4E5F-AE73-2F1203DCE9ED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046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s-E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162F9-1F15-4E5F-AE73-2F1203DCE9ED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391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162F9-1F15-4E5F-AE73-2F1203DCE9ED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0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162F9-1F15-4E5F-AE73-2F1203DCE9ED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334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162F9-1F15-4E5F-AE73-2F1203DCE9ED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166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  <a:p>
            <a:r>
              <a:rPr lang="es-ES" baseline="0" dirty="0" smtClean="0"/>
              <a:t> </a:t>
            </a:r>
          </a:p>
          <a:p>
            <a:r>
              <a:rPr lang="es-ES" baseline="0" dirty="0" smtClean="0"/>
              <a:t> 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162F9-1F15-4E5F-AE73-2F1203DCE9ED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489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162F9-1F15-4E5F-AE73-2F1203DCE9ED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684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162F9-1F15-4E5F-AE73-2F1203DCE9ED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458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162F9-1F15-4E5F-AE73-2F1203DCE9ED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572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 Marcador de contenido"/>
          <p:cNvSpPr>
            <a:spLocks noGrp="1"/>
          </p:cNvSpPr>
          <p:nvPr>
            <p:ph sz="quarter" idx="10"/>
          </p:nvPr>
        </p:nvSpPr>
        <p:spPr>
          <a:xfrm>
            <a:off x="395536" y="1917105"/>
            <a:ext cx="4752528" cy="396081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j-lt"/>
                <a:cs typeface="Arial" panose="020B0604020202020204" pitchFamily="34" charset="0"/>
              </a:defRPr>
            </a:lvl1pPr>
            <a:lvl2pPr>
              <a:defRPr sz="1200">
                <a:latin typeface="+mj-lt"/>
                <a:cs typeface="Arial" panose="020B0604020202020204" pitchFamily="34" charset="0"/>
              </a:defRPr>
            </a:lvl2pPr>
            <a:lvl3pPr>
              <a:defRPr sz="1200">
                <a:latin typeface="+mj-lt"/>
                <a:cs typeface="Arial" panose="020B0604020202020204" pitchFamily="34" charset="0"/>
              </a:defRPr>
            </a:lvl3pPr>
            <a:lvl4pPr>
              <a:defRPr sz="1200">
                <a:latin typeface="+mj-lt"/>
                <a:cs typeface="Arial" panose="020B0604020202020204" pitchFamily="34" charset="0"/>
              </a:defRPr>
            </a:lvl4pPr>
            <a:lvl5pPr>
              <a:defRPr sz="12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8" name="1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5626968" cy="106613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9" name="13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5435600" y="1916832"/>
            <a:ext cx="3168650" cy="39608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4 Rectángulo"/>
          <p:cNvSpPr/>
          <p:nvPr userDrawn="1"/>
        </p:nvSpPr>
        <p:spPr>
          <a:xfrm>
            <a:off x="6300192" y="188640"/>
            <a:ext cx="25922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35" y="44624"/>
            <a:ext cx="1233137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 Marcador de contenido"/>
          <p:cNvSpPr>
            <a:spLocks noGrp="1"/>
          </p:cNvSpPr>
          <p:nvPr>
            <p:ph sz="quarter" idx="10"/>
          </p:nvPr>
        </p:nvSpPr>
        <p:spPr>
          <a:xfrm>
            <a:off x="3923928" y="1989113"/>
            <a:ext cx="4752528" cy="3960813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j-lt"/>
                <a:cs typeface="Arial" panose="020B0604020202020204" pitchFamily="34" charset="0"/>
              </a:defRPr>
            </a:lvl1pPr>
            <a:lvl2pPr>
              <a:defRPr sz="1200">
                <a:latin typeface="+mj-lt"/>
                <a:cs typeface="Arial" panose="020B0604020202020204" pitchFamily="34" charset="0"/>
              </a:defRPr>
            </a:lvl2pPr>
            <a:lvl3pPr>
              <a:defRPr sz="1200">
                <a:latin typeface="+mj-lt"/>
                <a:cs typeface="Arial" panose="020B0604020202020204" pitchFamily="34" charset="0"/>
              </a:defRPr>
            </a:lvl3pPr>
            <a:lvl4pPr>
              <a:defRPr sz="1200">
                <a:latin typeface="+mj-lt"/>
                <a:cs typeface="Arial" panose="020B0604020202020204" pitchFamily="34" charset="0"/>
              </a:defRPr>
            </a:lvl4pPr>
            <a:lvl5pPr>
              <a:defRPr sz="12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8" name="11 Título"/>
          <p:cNvSpPr>
            <a:spLocks noGrp="1"/>
          </p:cNvSpPr>
          <p:nvPr>
            <p:ph type="title"/>
          </p:nvPr>
        </p:nvSpPr>
        <p:spPr>
          <a:xfrm>
            <a:off x="385192" y="332656"/>
            <a:ext cx="5626968" cy="106613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9" name="13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395536" y="1988840"/>
            <a:ext cx="3168650" cy="39608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2" name="11 Rectángulo"/>
          <p:cNvSpPr/>
          <p:nvPr userDrawn="1"/>
        </p:nvSpPr>
        <p:spPr>
          <a:xfrm>
            <a:off x="6300192" y="188640"/>
            <a:ext cx="25922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35" y="44624"/>
            <a:ext cx="1233137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1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9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E75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>
          <a:xfrm>
            <a:off x="0" y="6351760"/>
            <a:ext cx="9144000" cy="144016"/>
          </a:xfrm>
          <a:prstGeom prst="rect">
            <a:avLst/>
          </a:prstGeom>
          <a:solidFill>
            <a:srgbClr val="003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2" name="1 CuadroTexto"/>
          <p:cNvSpPr txBox="1"/>
          <p:nvPr userDrawn="1"/>
        </p:nvSpPr>
        <p:spPr>
          <a:xfrm>
            <a:off x="2838609" y="6525344"/>
            <a:ext cx="3466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i="1" dirty="0" smtClean="0">
                <a:solidFill>
                  <a:schemeClr val="bg1"/>
                </a:solidFill>
              </a:rPr>
              <a:t>“Consolidemos nuestro país marítimo”</a:t>
            </a:r>
          </a:p>
        </p:txBody>
      </p:sp>
      <p:sp>
        <p:nvSpPr>
          <p:cNvPr id="9" name="8 Rectángulo"/>
          <p:cNvSpPr/>
          <p:nvPr userDrawn="1"/>
        </p:nvSpPr>
        <p:spPr>
          <a:xfrm>
            <a:off x="0" y="188640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35" y="44624"/>
            <a:ext cx="1233137" cy="1440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76" r:id="rId3"/>
    <p:sldLayoutId id="2147483777" r:id="rId4"/>
    <p:sldLayoutId id="2147483778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E75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0" y="6351760"/>
            <a:ext cx="9144000" cy="144016"/>
          </a:xfrm>
          <a:prstGeom prst="rect">
            <a:avLst/>
          </a:prstGeom>
          <a:solidFill>
            <a:srgbClr val="003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2838609" y="6525344"/>
            <a:ext cx="3466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i="1" dirty="0" smtClean="0">
                <a:solidFill>
                  <a:schemeClr val="bg1"/>
                </a:solidFill>
              </a:rPr>
              <a:t>“Consolidemos nuestro país marítimo”</a:t>
            </a:r>
          </a:p>
        </p:txBody>
      </p:sp>
      <p:sp>
        <p:nvSpPr>
          <p:cNvPr id="4" name="3 Rectángulo"/>
          <p:cNvSpPr/>
          <p:nvPr userDrawn="1"/>
        </p:nvSpPr>
        <p:spPr>
          <a:xfrm>
            <a:off x="1043608" y="1772816"/>
            <a:ext cx="734481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920880" cy="18303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321852" y="628104"/>
            <a:ext cx="8822148" cy="495989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want to get with this?</a:t>
            </a:r>
          </a:p>
          <a:p>
            <a:endParaRPr lang="en-US" sz="2800" dirty="0">
              <a:solidFill>
                <a:srgbClr val="0056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regional scheme for usage bands 1, 2 and 3. </a:t>
            </a:r>
          </a:p>
          <a:p>
            <a:endParaRPr lang="en-US" sz="2800" dirty="0">
              <a:solidFill>
                <a:srgbClr val="0056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we do it?</a:t>
            </a:r>
          </a:p>
          <a:p>
            <a:endParaRPr lang="en-US" sz="1800" dirty="0" smtClean="0">
              <a:solidFill>
                <a:srgbClr val="0056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rgbClr val="0056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UNIFY :</a:t>
            </a:r>
          </a:p>
          <a:p>
            <a:endParaRPr lang="en-US" sz="1800" dirty="0" smtClean="0">
              <a:solidFill>
                <a:srgbClr val="0056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Compilation scale by purpose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similar cell size, coverage area (respectable geographic extent bands 1, 2, 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Rectangular / adjacent cells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SCAMIN (We all do not apply the recommended by OHI)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Consistency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quality CATZOC</a:t>
            </a:r>
            <a:endParaRPr lang="en-US" sz="1800" dirty="0">
              <a:solidFill>
                <a:srgbClr val="0056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the WEND principles,  Agreements between countries.</a:t>
            </a:r>
          </a:p>
          <a:p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500" dirty="0"/>
          </a:p>
        </p:txBody>
      </p:sp>
    </p:spTree>
    <p:extLst>
      <p:ext uri="{BB962C8B-B14F-4D97-AF65-F5344CB8AC3E}">
        <p14:creationId xmlns:p14="http://schemas.microsoft.com/office/powerpoint/2010/main" val="3766959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6591" y="17738"/>
            <a:ext cx="79606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s-ES" sz="2800" dirty="0" smtClean="0">
                <a:solidFill>
                  <a:srgbClr val="0056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Preliminary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solidFill>
                  <a:srgbClr val="0056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 proposal. </a:t>
            </a:r>
          </a:p>
          <a:p>
            <a:pPr lvl="0" algn="just" defTabSz="914400"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Usage coastal (3)</a:t>
            </a:r>
          </a:p>
          <a:p>
            <a:pPr lvl="0" algn="just" defTabSz="914400"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Compilation Scale 180.000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defRPr/>
            </a:pPr>
            <a:endParaRPr lang="es-ES" dirty="0" smtClean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defRPr/>
            </a:pPr>
            <a:r>
              <a:rPr lang="es-ES" dirty="0" smtClean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148367"/>
            <a:ext cx="2486025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1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s-ES" sz="21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07504" y="1138967"/>
            <a:ext cx="8856984" cy="5229341"/>
            <a:chOff x="1204440" y="693156"/>
            <a:chExt cx="7003915" cy="3448552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440" y="693156"/>
              <a:ext cx="7003915" cy="3448552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4235126" y="2515784"/>
              <a:ext cx="483146" cy="327216"/>
              <a:chOff x="4235126" y="2515784"/>
              <a:chExt cx="483146" cy="327216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4235126" y="2515784"/>
                <a:ext cx="348229" cy="3272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4672553" y="2623794"/>
                <a:ext cx="45719" cy="219206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45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36512" y="1628800"/>
            <a:ext cx="9144000" cy="4150058"/>
            <a:chOff x="0" y="1353971"/>
            <a:chExt cx="9144000" cy="415005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53971"/>
              <a:ext cx="9144000" cy="4150058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5366930" y="3832207"/>
              <a:ext cx="2371009" cy="14006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406061" y="2015411"/>
              <a:ext cx="3165939" cy="18167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752389" y="3832209"/>
              <a:ext cx="2614542" cy="14006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4572000" y="2015413"/>
              <a:ext cx="3165939" cy="18167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87867" y="230446"/>
            <a:ext cx="6409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s-ES" sz="2800" dirty="0">
                <a:solidFill>
                  <a:srgbClr val="0056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Preliminary example proposal. </a:t>
            </a:r>
          </a:p>
          <a:p>
            <a:pPr lvl="0" algn="just" defTabSz="914400"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Usage General (2)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Compilation scale 700.000</a:t>
            </a:r>
          </a:p>
        </p:txBody>
      </p:sp>
    </p:spTree>
    <p:extLst>
      <p:ext uri="{BB962C8B-B14F-4D97-AF65-F5344CB8AC3E}">
        <p14:creationId xmlns:p14="http://schemas.microsoft.com/office/powerpoint/2010/main" val="33467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740873" y="452087"/>
            <a:ext cx="7909455" cy="246799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BENEFITS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Guarantees display on the ECDIS of uniform coverage and information at the appropriate scales for different nautical purpose.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Remove areas of overlap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Avoid gaps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Organization in production and reduce maintenance by numerous cells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Basis for the generation of the other products </a:t>
            </a:r>
          </a:p>
          <a:p>
            <a:pPr marL="0" indent="0" algn="just">
              <a:buNone/>
            </a:pPr>
            <a:endParaRPr lang="es-ES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83568" y="1772816"/>
            <a:ext cx="7956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Countries must produce as a region, to ensure that our charts satisfy the need of the end user.</a:t>
            </a:r>
            <a:b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achieve this, it is necessary to adopt standardized schemes by the CHR and assume the challenge of making agreements for the publication of data.</a:t>
            </a:r>
            <a:endParaRPr lang="es-CO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9216"/>
          <a:stretch/>
        </p:blipFill>
        <p:spPr>
          <a:xfrm>
            <a:off x="827584" y="1196752"/>
            <a:ext cx="7488832" cy="5112568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3440430" y="3063017"/>
            <a:ext cx="2486025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4000" dirty="0">
                <a:solidFill>
                  <a:schemeClr val="tx2"/>
                </a:solidFill>
              </a:rPr>
              <a:t>Thank you</a:t>
            </a:r>
            <a:endParaRPr lang="es-ES" sz="4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7112" b="5008"/>
          <a:stretch/>
        </p:blipFill>
        <p:spPr>
          <a:xfrm>
            <a:off x="740789" y="1124744"/>
            <a:ext cx="7708498" cy="53198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softEdge rad="2794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3010" y="4688252"/>
            <a:ext cx="3781038" cy="614467"/>
          </a:xfrm>
        </p:spPr>
        <p:txBody>
          <a:bodyPr>
            <a:noAutofit/>
          </a:bodyPr>
          <a:lstStyle/>
          <a:p>
            <a:pPr algn="l"/>
            <a:r>
              <a:rPr lang="en-GB" sz="1400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Lecturers: </a:t>
            </a:r>
            <a:r>
              <a:rPr lang="en-GB" sz="1400" dirty="0" smtClean="0">
                <a:solidFill>
                  <a:schemeClr val="tx1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 </a:t>
            </a:r>
            <a:br>
              <a:rPr lang="en-GB" sz="1400" dirty="0" smtClean="0">
                <a:solidFill>
                  <a:schemeClr val="tx1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solidFill>
                  <a:schemeClr val="tx1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OLGA LUCIA BONFANTE LOZADA  </a:t>
            </a:r>
            <a:br>
              <a:rPr lang="en-GB" sz="1400" dirty="0" smtClean="0">
                <a:solidFill>
                  <a:schemeClr val="tx1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</a:b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PhD (c)</a:t>
            </a:r>
            <a: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1 CuadroTexto"/>
          <p:cNvSpPr txBox="1"/>
          <p:nvPr/>
        </p:nvSpPr>
        <p:spPr>
          <a:xfrm>
            <a:off x="1898747" y="6010322"/>
            <a:ext cx="5495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MACHC Meeting, 26</a:t>
            </a:r>
            <a:r>
              <a:rPr lang="en-US" sz="1200" baseline="30000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 November – 1</a:t>
            </a:r>
            <a:r>
              <a:rPr lang="en-US" sz="1200" baseline="30000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st</a:t>
            </a:r>
            <a:r>
              <a:rPr lang="en-US" sz="1200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 December 2018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Franklin Gothic Heavy" panose="020B0903020102020204" pitchFamily="34" charset="0"/>
              <a:ea typeface="Cambria Math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31748" y="2303610"/>
            <a:ext cx="6926580" cy="1200329"/>
          </a:xfrm>
          <a:prstGeom prst="rect">
            <a:avLst/>
          </a:prstGeom>
          <a:noFill/>
          <a:effectLst>
            <a:glow rad="12573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529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Franklin Gothic Heavy" panose="020B0903020102020204" pitchFamily="34" charset="0"/>
                <a:cs typeface="Arial" panose="020B0604020202020204" pitchFamily="34" charset="0"/>
              </a:rPr>
              <a:t>ACADEMIC PROPOSAL OF A METHODOLOGY TO STANDARDIZE THE REGIONAL ENC SCHEMES. </a:t>
            </a:r>
          </a:p>
          <a:p>
            <a:pPr algn="ctr"/>
            <a:r>
              <a:rPr lang="en-GB" sz="2400" dirty="0" smtClean="0">
                <a:solidFill>
                  <a:srgbClr val="00529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Franklin Gothic Heavy" panose="020B0903020102020204" pitchFamily="34" charset="0"/>
                <a:cs typeface="Arial" panose="020B0604020202020204" pitchFamily="34" charset="0"/>
              </a:rPr>
              <a:t>CASE OF STUDY: CARIBBEAN SEA</a:t>
            </a:r>
            <a:endParaRPr lang="en-GB" sz="2400" dirty="0">
              <a:solidFill>
                <a:srgbClr val="00529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211758" y="4158798"/>
            <a:ext cx="6846570" cy="0"/>
          </a:xfrm>
          <a:prstGeom prst="line">
            <a:avLst/>
          </a:prstGeom>
          <a:ln w="31750">
            <a:solidFill>
              <a:srgbClr val="005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4973200" y="4372181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Director</a:t>
            </a:r>
          </a:p>
          <a:p>
            <a:r>
              <a:rPr lang="es-CO" sz="1400" b="1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RAFAEL </a:t>
            </a:r>
            <a:r>
              <a:rPr lang="es-CO" sz="1400" b="1" dirty="0">
                <a:latin typeface="Franklin Gothic Heavy" panose="020B0903020102020204" pitchFamily="34" charset="0"/>
                <a:cs typeface="Arial" panose="020B0604020202020204" pitchFamily="34" charset="0"/>
              </a:rPr>
              <a:t>RICARDO TORRES </a:t>
            </a:r>
            <a:r>
              <a:rPr lang="es-CO" sz="1400" b="1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PARRA </a:t>
            </a:r>
          </a:p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, PhD.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1223010" y="1772816"/>
            <a:ext cx="6846570" cy="0"/>
          </a:xfrm>
          <a:prstGeom prst="line">
            <a:avLst/>
          </a:prstGeom>
          <a:ln w="31750">
            <a:solidFill>
              <a:srgbClr val="005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5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608741" y="1750881"/>
            <a:ext cx="8167979" cy="1799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1800" dirty="0" smtClean="0"/>
              <a:t>To propose an standardization on the ENCs regional schemes which allows to compile efficient and consistent products, aimed at contribute with a safe navigation through the implementation of a case of study (Caribbean Sea).</a:t>
            </a:r>
          </a:p>
          <a:p>
            <a:pPr marL="0" indent="0" algn="just">
              <a:buFont typeface="Arial" pitchFamily="34" charset="0"/>
              <a:buNone/>
            </a:pPr>
            <a:endParaRPr lang="en-GB" sz="1800" dirty="0" smtClean="0"/>
          </a:p>
          <a:p>
            <a:pPr marL="0" indent="0" algn="just">
              <a:buFont typeface="Arial" pitchFamily="34" charset="0"/>
              <a:buNone/>
            </a:pPr>
            <a:endParaRPr lang="en-GB" sz="1800" dirty="0" smtClean="0"/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  <a:p>
            <a:pPr marL="0" indent="0" algn="just">
              <a:buFont typeface="Arial" pitchFamily="34" charset="0"/>
              <a:buNone/>
            </a:pPr>
            <a:endParaRPr lang="en-GB" sz="1500" dirty="0" smtClean="0"/>
          </a:p>
          <a:p>
            <a:pPr marL="0" indent="0" algn="just">
              <a:buFont typeface="Arial" pitchFamily="34" charset="0"/>
              <a:buNone/>
            </a:pPr>
            <a:endParaRPr lang="en-GB" sz="1500" dirty="0" smtClean="0"/>
          </a:p>
          <a:p>
            <a:pPr marL="0" indent="0" algn="just">
              <a:buFont typeface="Arial" pitchFamily="34" charset="0"/>
              <a:buNone/>
            </a:pPr>
            <a:endParaRPr lang="en-GB" sz="15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8741" y="682935"/>
            <a:ext cx="2743200" cy="827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MAIN GOAL:</a:t>
            </a:r>
            <a:endParaRPr lang="es-E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08976"/>
              </p:ext>
            </p:extLst>
          </p:nvPr>
        </p:nvGraphicFramePr>
        <p:xfrm>
          <a:off x="251520" y="1196752"/>
          <a:ext cx="860932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661"/>
                <a:gridCol w="4304661"/>
              </a:tblGrid>
              <a:tr h="685087">
                <a:tc>
                  <a:txBody>
                    <a:bodyPr/>
                    <a:lstStyle/>
                    <a:p>
                      <a:r>
                        <a:rPr lang="en-GB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ENCs (ECC) and INT Paper</a:t>
                      </a:r>
                      <a:r>
                        <a:rPr lang="en-GB" sz="14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Charts Committee  </a:t>
                      </a:r>
                      <a:r>
                        <a:rPr lang="en-GB" sz="14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(ICC)</a:t>
                      </a: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Committee promotes</a:t>
                      </a:r>
                      <a:r>
                        <a:rPr lang="en-GB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availability of the ENC data and INT charts. </a:t>
                      </a:r>
                      <a:endParaRPr lang="en-GB" sz="14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06756"/>
              </p:ext>
            </p:extLst>
          </p:nvPr>
        </p:nvGraphicFramePr>
        <p:xfrm>
          <a:off x="251520" y="2008221"/>
          <a:ext cx="8609322" cy="428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048"/>
                <a:gridCol w="1538131"/>
                <a:gridCol w="5352143"/>
              </a:tblGrid>
              <a:tr h="0">
                <a:tc>
                  <a:txBody>
                    <a:bodyPr/>
                    <a:lstStyle/>
                    <a:p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MACHC Meeting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actions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00218">
                <a:tc>
                  <a:txBody>
                    <a:bodyPr/>
                    <a:lstStyle/>
                    <a:p>
                      <a:r>
                        <a:rPr lang="es-E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XIII, Guatemala 2012</a:t>
                      </a:r>
                      <a:endParaRPr lang="es-E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ECC - ICC</a:t>
                      </a:r>
                      <a:endParaRPr lang="es-E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First approach to a consistent plan to compile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maintain the cartographic scheme in the Caribbean region, monitoring the compilation process. The Integrated Cartography Committee of </a:t>
                      </a: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MACHC - MICC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established.  </a:t>
                      </a: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87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XIV,</a:t>
                      </a:r>
                      <a:r>
                        <a:rPr lang="es-CO" sz="1400" kern="1200" baseline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San Martin</a:t>
                      </a:r>
                      <a:r>
                        <a:rPr lang="es-CO" sz="14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2013 </a:t>
                      </a:r>
                      <a:endParaRPr lang="es-ES" sz="14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MICC</a:t>
                      </a:r>
                      <a:endParaRPr lang="es-E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Stakeholders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carry on working, planning and improving their ENCs. The folio is increasing its ENC according the needs of the region. </a:t>
                      </a: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844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May 2017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(videoconferencia) </a:t>
                      </a:r>
                      <a:endParaRPr lang="es-E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MICC</a:t>
                      </a:r>
                      <a:endParaRPr lang="en-GB" sz="1400" noProof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Still remain to solve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some overlap issues both in INT paper charts and ENC.</a:t>
                      </a:r>
                      <a:endParaRPr lang="en-GB" sz="1400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 of 252 ports still don´t</a:t>
                      </a:r>
                      <a:r>
                        <a:rPr lang="en-GB" sz="14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have ENC coverage.</a:t>
                      </a:r>
                      <a:endParaRPr lang="en-GB" sz="14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84449">
                <a:tc>
                  <a:txBody>
                    <a:bodyPr/>
                    <a:lstStyle/>
                    <a:p>
                      <a:r>
                        <a:rPr lang="es-E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VI, Noruega, 2016</a:t>
                      </a:r>
                      <a:endParaRPr lang="es-E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WENDWG6</a:t>
                      </a:r>
                      <a:endParaRPr lang="es-E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WENDWG6-04.1A2 Overlapping Data: Report on scenarios and test cases on ECDIS (IC-ENC)</a:t>
                      </a:r>
                      <a:endParaRPr lang="es-E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69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VIII, Argentina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2018</a:t>
                      </a:r>
                      <a:endParaRPr lang="es-E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WENDWG</a:t>
                      </a:r>
                      <a:endParaRPr lang="es-E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IHO technical decision:</a:t>
                      </a:r>
                      <a:r>
                        <a:rPr lang="es-E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remove the overlaped data in areas with evident risks for navigation. CL 19/2018 </a:t>
                      </a: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Adopted new resolution of IHO.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491067" y="193906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BACKGROUND </a:t>
            </a:r>
            <a:endParaRPr lang="es-E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96752"/>
            <a:ext cx="8356663" cy="4813205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28673" y="274999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STATUS</a:t>
            </a:r>
            <a:endParaRPr lang="es-E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8673" y="6000670"/>
            <a:ext cx="8192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Catalogue online IHO coverage and avalibility of ENCs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</a:rPr>
              <a:t>Fuente: http://iho.maps.arcgis.com/apps/webappviewer/index.html?id=459311d1c7144a2696f44773b922d058</a:t>
            </a:r>
            <a:endParaRPr lang="es-CO" sz="1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547664" y="0"/>
            <a:ext cx="67305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5290"/>
                </a:solidFill>
              </a:rPr>
              <a:t>There were not ENCs regional schemes according the standards and there were not approved by  all the members states.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5290"/>
                </a:solidFill>
              </a:rPr>
              <a:t>the unpredictable </a:t>
            </a:r>
            <a:r>
              <a:rPr lang="en-US" dirty="0" smtClean="0">
                <a:solidFill>
                  <a:srgbClr val="005290"/>
                </a:solidFill>
              </a:rPr>
              <a:t>behavior </a:t>
            </a:r>
            <a:r>
              <a:rPr lang="en-US" dirty="0">
                <a:solidFill>
                  <a:srgbClr val="005290"/>
                </a:solidFill>
              </a:rPr>
              <a:t>of </a:t>
            </a:r>
            <a:r>
              <a:rPr lang="en-US" dirty="0" smtClean="0">
                <a:solidFill>
                  <a:srgbClr val="005290"/>
                </a:solidFill>
              </a:rPr>
              <a:t>ECDIS, in </a:t>
            </a:r>
            <a:r>
              <a:rPr lang="en-GB" dirty="0" smtClean="0">
                <a:solidFill>
                  <a:srgbClr val="005290"/>
                </a:solidFill>
              </a:rPr>
              <a:t>overlapping areas</a:t>
            </a:r>
          </a:p>
          <a:p>
            <a:r>
              <a:rPr lang="en-GB" dirty="0" smtClean="0">
                <a:solidFill>
                  <a:srgbClr val="005290"/>
                </a:solidFill>
              </a:rPr>
              <a:t>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https://iho.int/iho_pubs/IHO-bulletin/briefmeetingreports/2016/Marzo_SP_2016.pdf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000" dirty="0">
              <a:solidFill>
                <a:srgbClr val="0052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31777" t="47653"/>
          <a:stretch/>
        </p:blipFill>
        <p:spPr>
          <a:xfrm>
            <a:off x="467544" y="2452548"/>
            <a:ext cx="8100392" cy="38195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b="9620"/>
          <a:stretch/>
        </p:blipFill>
        <p:spPr>
          <a:xfrm>
            <a:off x="1" y="0"/>
            <a:ext cx="4572000" cy="2460732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V="1">
            <a:off x="597506" y="3789040"/>
            <a:ext cx="2030278" cy="152815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-23064" y="2263247"/>
            <a:ext cx="21627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http://chart.iho.int:8080/iho/main.do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710789" y="2453138"/>
            <a:ext cx="2835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Coverage and availability of electronic nautical charts, coastal purpose. </a:t>
            </a:r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206009" y="6056698"/>
            <a:ext cx="33404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Source: UKHO Digital Catalogue </a:t>
            </a:r>
            <a:endParaRPr lang="es-CO" sz="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087977" y="1391576"/>
            <a:ext cx="408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 form of the 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compilation  scale</a:t>
            </a:r>
            <a:r>
              <a:rPr lang="es-ES" dirty="0" smtClean="0">
                <a:solidFill>
                  <a:srgbClr val="005290"/>
                </a:solidFill>
              </a:rPr>
              <a:t>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solidFill>
                <a:srgbClr val="00529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029095" y="64568"/>
            <a:ext cx="3635847" cy="581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Are the ENCs  equivalents to the paper chart Scheme INT 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2627784" y="3475485"/>
            <a:ext cx="498520" cy="43131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3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12" y="1196752"/>
            <a:ext cx="8709162" cy="50777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0021" y="476672"/>
            <a:ext cx="768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regional standardized Schemes, not uniforms SCAMIN values</a:t>
            </a:r>
            <a:endParaRPr lang="en-US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3"/>
          <a:stretch>
            <a:fillRect/>
          </a:stretch>
        </p:blipFill>
        <p:spPr>
          <a:xfrm>
            <a:off x="603655" y="1196752"/>
            <a:ext cx="8183381" cy="5154182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4860032" y="3861048"/>
            <a:ext cx="1196646" cy="11973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1187624" y="387100"/>
            <a:ext cx="565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Gaps, not full coverage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solidFill>
                <a:srgbClr val="00529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778056" y="3282742"/>
            <a:ext cx="657546" cy="58562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2401320" y="2741470"/>
            <a:ext cx="1376736" cy="63442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6186569" y="2227686"/>
            <a:ext cx="2717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Coverage and availability of electronic nautical charts, </a:t>
            </a:r>
          </a:p>
          <a:p>
            <a:pPr algn="just"/>
            <a:r>
              <a:rPr lang="es-CO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General purpose (2). </a:t>
            </a:r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161031" y="6021288"/>
            <a:ext cx="33404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Source: UKHO Digital Catalogue </a:t>
            </a:r>
            <a:endParaRPr lang="es-CO" sz="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/>
          <a:srcRect l="1132" r="9399"/>
          <a:stretch/>
        </p:blipFill>
        <p:spPr>
          <a:xfrm>
            <a:off x="-12728" y="1511336"/>
            <a:ext cx="9169833" cy="478597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-23645" y="6090277"/>
            <a:ext cx="22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Catalogue </a:t>
            </a:r>
            <a:r>
              <a:rPr lang="es-CO" sz="1000" dirty="0">
                <a:latin typeface="Arial" panose="020B0604020202020204" pitchFamily="34" charset="0"/>
                <a:ea typeface="Times New Roman" panose="02020603050405020304" pitchFamily="18" charset="0"/>
              </a:rPr>
              <a:t>online de la 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MACHC - </a:t>
            </a:r>
            <a:r>
              <a:rPr lang="es-CO" sz="1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OHI</a:t>
            </a:r>
            <a:r>
              <a:rPr lang="es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39552" y="764704"/>
            <a:ext cx="6478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horizontal consistency CO300026  - VE300100 </a:t>
            </a:r>
          </a:p>
          <a:p>
            <a:endParaRPr lang="es-ES" dirty="0" smtClean="0"/>
          </a:p>
          <a:p>
            <a:r>
              <a:rPr lang="es-ES" dirty="0"/>
              <a:t>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b="1627"/>
          <a:stretch/>
        </p:blipFill>
        <p:spPr>
          <a:xfrm>
            <a:off x="2195925" y="2060848"/>
            <a:ext cx="6039231" cy="4208562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507282" y="364594"/>
            <a:ext cx="6484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usage band and the same compilation scale</a:t>
            </a:r>
            <a:endParaRPr lang="en-US" sz="2000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593</Words>
  <Application>Microsoft Office PowerPoint</Application>
  <PresentationFormat>Presentación en pantalla (4:3)</PresentationFormat>
  <Paragraphs>110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Franklin Gothic Heavy</vt:lpstr>
      <vt:lpstr>Times New Roman</vt:lpstr>
      <vt:lpstr>Wingdings</vt:lpstr>
      <vt:lpstr>Tema2</vt:lpstr>
      <vt:lpstr>Tema3</vt:lpstr>
      <vt:lpstr>Presentación de PowerPoint</vt:lpstr>
      <vt:lpstr>Lecturers:   OLGA LUCIA BONFANTE LOZADA   PhD (c)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PlantillaDimar</dc:title>
  <dc:creator>ACOES</dc:creator>
  <cp:keywords>Dimar</cp:keywords>
  <cp:lastModifiedBy>User</cp:lastModifiedBy>
  <cp:revision>66</cp:revision>
  <dcterms:created xsi:type="dcterms:W3CDTF">2013-02-26T01:02:42Z</dcterms:created>
  <dcterms:modified xsi:type="dcterms:W3CDTF">2018-11-29T14:50:50Z</dcterms:modified>
</cp:coreProperties>
</file>