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65" r:id="rId3"/>
    <p:sldId id="270" r:id="rId4"/>
    <p:sldId id="271" r:id="rId5"/>
    <p:sldId id="273" r:id="rId6"/>
    <p:sldId id="272" r:id="rId7"/>
    <p:sldId id="274" r:id="rId8"/>
    <p:sldId id="267" r:id="rId9"/>
    <p:sldId id="257" r:id="rId10"/>
    <p:sldId id="282" r:id="rId11"/>
    <p:sldId id="283" r:id="rId12"/>
    <p:sldId id="258" r:id="rId13"/>
    <p:sldId id="275" r:id="rId14"/>
    <p:sldId id="276" r:id="rId15"/>
    <p:sldId id="278" r:id="rId16"/>
    <p:sldId id="280" r:id="rId17"/>
    <p:sldId id="279" r:id="rId18"/>
    <p:sldId id="264" r:id="rId19"/>
    <p:sldId id="261" r:id="rId20"/>
    <p:sldId id="281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F600"/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caro\AppData\Local\Microsoft\Windows\INetCache\Content.Outlook\HWJJWIIZ\C-55_CO_B2-2018091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caro\AppData\Local\Microsoft\Windows\INetCache\Content.Outlook\HWJJWIIZ\C-55_CO_B2-20180912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&lt;=200 </a:t>
            </a:r>
          </a:p>
        </c:rich>
      </c:tx>
      <c:layout>
        <c:manualLayout>
          <c:xMode val="edge"/>
          <c:yMode val="edge"/>
          <c:x val="0.74474206633261752"/>
          <c:y val="0.774192701718736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651643427407114E-4"/>
          <c:y val="0.19847102154070276"/>
          <c:w val="0.60232274668188013"/>
          <c:h val="0.68533886148297718"/>
        </c:manualLayout>
      </c:layout>
      <c:pie3DChart>
        <c:varyColors val="1"/>
        <c:ser>
          <c:idx val="0"/>
          <c:order val="0"/>
          <c:tx>
            <c:strRef>
              <c:f>'C:\Users\lcaro\AppData\Local\Microsoft\Windows\INetCache\Content.Outlook\HWJJWIIZ\[C-55_Jancy_2018.xlsx]2017'!$A$59</c:f>
              <c:strCache>
                <c:ptCount val="1"/>
                <c:pt idx="0">
                  <c:v>&lt;=200</c:v>
                </c:pt>
              </c:strCache>
            </c:strRef>
          </c:tx>
          <c:dPt>
            <c:idx val="0"/>
            <c:bubble3D val="0"/>
            <c:explosion val="18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E7-4A82-A29F-6FE58055050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E7-4A82-A29F-6FE580550509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E7-4A82-A29F-6FE580550509}"/>
              </c:ext>
            </c:extLst>
          </c:dPt>
          <c:dLbls>
            <c:dLbl>
              <c:idx val="0"/>
              <c:layout>
                <c:manualLayout>
                  <c:x val="0.148991022350834"/>
                  <c:y val="-0.115542079265213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89.31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4E7-4A82-A29F-6FE58055050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11989715776434E-2"/>
                  <c:y val="1.34735156963175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8.95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4E7-4A82-A29F-6FE58055050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4774516821760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1.74</a:t>
                    </a:r>
                  </a:p>
                  <a:p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4E7-4A82-A29F-6FE5805505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'C:\Users\lcaro\AppData\Local\Microsoft\Windows\INetCache\Content.Outlook\HWJJWIIZ\[C-55_Jancy_2018.xlsx]2017'!$B$58:$D$58</c:f>
              <c:strCache>
                <c:ptCount val="3"/>
                <c:pt idx="0">
                  <c:v>Adecuadamente Levantado</c:v>
                </c:pt>
                <c:pt idx="1">
                  <c:v>Requiere Nuevo Levantamiento</c:v>
                </c:pt>
                <c:pt idx="2">
                  <c:v>Nunca Levantado sistemáticamente</c:v>
                </c:pt>
              </c:strCache>
            </c:strRef>
          </c:cat>
          <c:val>
            <c:numRef>
              <c:f>'C:\Users\lcaro\AppData\Local\Microsoft\Windows\INetCache\Content.Outlook\HWJJWIIZ\[C-55_Jancy_2018.xlsx]2017'!$B$59:$D$59</c:f>
              <c:numCache>
                <c:formatCode>General</c:formatCode>
                <c:ptCount val="3"/>
                <c:pt idx="0">
                  <c:v>89.307546741797907</c:v>
                </c:pt>
                <c:pt idx="1">
                  <c:v>8.9477600239089661</c:v>
                </c:pt>
                <c:pt idx="2">
                  <c:v>1.7446932342931225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4E7-4A82-A29F-6FE580550509}"/>
            </c:ext>
          </c:extLst>
        </c:ser>
        <c:ser>
          <c:idx val="1"/>
          <c:order val="1"/>
          <c:tx>
            <c:strRef>
              <c:f>'C:\Users\lcaro\AppData\Local\Microsoft\Windows\INetCache\Content.Outlook\HWJJWIIZ\[C-55_Jancy_2018.xlsx]2017'!$A$60</c:f>
              <c:strCache>
                <c:ptCount val="1"/>
                <c:pt idx="0">
                  <c:v>&gt;200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94E7-4A82-A29F-6FE58055050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4E7-4A82-A29F-6FE58055050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4E7-4A82-A29F-6FE580550509}"/>
              </c:ext>
            </c:extLst>
          </c:dPt>
          <c:cat>
            <c:strRef>
              <c:f>'C:\Users\lcaro\AppData\Local\Microsoft\Windows\INetCache\Content.Outlook\HWJJWIIZ\[C-55_Jancy_2018.xlsx]2017'!$B$58:$D$58</c:f>
              <c:strCache>
                <c:ptCount val="3"/>
                <c:pt idx="0">
                  <c:v>Adecuadamente Levantado</c:v>
                </c:pt>
                <c:pt idx="1">
                  <c:v>Requiere Nuevo Levantamiento</c:v>
                </c:pt>
                <c:pt idx="2">
                  <c:v>Nunca Levantado sistemáticamente</c:v>
                </c:pt>
              </c:strCache>
            </c:strRef>
          </c:cat>
          <c:val>
            <c:numRef>
              <c:f>'C:\Users\lcaro\AppData\Local\Microsoft\Windows\INetCache\Content.Outlook\HWJJWIIZ\[C-55_Jancy_2018.xlsx]2017'!$B$60:$D$60</c:f>
              <c:numCache>
                <c:formatCode>General</c:formatCode>
                <c:ptCount val="3"/>
                <c:pt idx="0">
                  <c:v>49.765288554734752</c:v>
                </c:pt>
                <c:pt idx="1">
                  <c:v>4.1285305615821688</c:v>
                </c:pt>
                <c:pt idx="2">
                  <c:v>46.106180883683081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94E7-4A82-A29F-6FE580550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531703447179858"/>
          <c:y val="3.2986312033855957E-2"/>
          <c:w val="0.45468296552820142"/>
          <c:h val="0.44248687628397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&gt;200 </a:t>
            </a:r>
          </a:p>
        </c:rich>
      </c:tx>
      <c:layout>
        <c:manualLayout>
          <c:xMode val="edge"/>
          <c:yMode val="edge"/>
          <c:x val="0.76348348348348349"/>
          <c:y val="0.756941942257217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381686097019064E-3"/>
          <c:y val="0.15905235432064585"/>
          <c:w val="0.64075855265684434"/>
          <c:h val="0.70841061950116224"/>
        </c:manualLayout>
      </c:layout>
      <c:pie3DChart>
        <c:varyColors val="1"/>
        <c:ser>
          <c:idx val="1"/>
          <c:order val="0"/>
          <c:tx>
            <c:strRef>
              <c:f>'C:\Users\lcaro\AppData\Local\Microsoft\Windows\INetCache\Content.Outlook\HWJJWIIZ\[C-55_Jancy_2018.xlsx]2017'!$A$60</c:f>
              <c:strCache>
                <c:ptCount val="1"/>
                <c:pt idx="0">
                  <c:v>&gt;200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51-4BE1-8041-6FC883257642}"/>
              </c:ext>
            </c:extLst>
          </c:dPt>
          <c:dPt>
            <c:idx val="1"/>
            <c:bubble3D val="0"/>
            <c:explosion val="63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51-4BE1-8041-6FC88325764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51-4BE1-8041-6FC883257642}"/>
              </c:ext>
            </c:extLst>
          </c:dPt>
          <c:dLbls>
            <c:dLbl>
              <c:idx val="0"/>
              <c:layout>
                <c:manualLayout>
                  <c:x val="2.6327984464179405E-2"/>
                  <c:y val="-0.2560671916010498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49.77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B51-4BE1-8041-6FC88325764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5328914738055133E-2"/>
                  <c:y val="-4.26666666666666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4.13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B51-4BE1-8041-6FC88325764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762836915833647E-2"/>
                  <c:y val="-0.2323485564304461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46.11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B51-4BE1-8041-6FC88325764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'C:\Users\lcaro\AppData\Local\Microsoft\Windows\INetCache\Content.Outlook\HWJJWIIZ\[C-55_Jancy_2018.xlsx]2017'!$B$60:$D$60</c:f>
              <c:numCache>
                <c:formatCode>General</c:formatCode>
                <c:ptCount val="3"/>
                <c:pt idx="0">
                  <c:v>49.765288554734752</c:v>
                </c:pt>
                <c:pt idx="1">
                  <c:v>4.1285305615821688</c:v>
                </c:pt>
                <c:pt idx="2">
                  <c:v>46.106180883683081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B51-4BE1-8041-6FC883257642}"/>
            </c:ext>
          </c:extLst>
        </c:ser>
        <c:ser>
          <c:idx val="2"/>
          <c:order val="1"/>
          <c:tx>
            <c:strRef>
              <c:f>'C:\Users\lcaro\AppData\Local\Microsoft\Windows\INetCache\Content.Outlook\HWJJWIIZ\[C-55_Jancy_2018.xlsx]2016'!$B$58</c:f>
              <c:strCache>
                <c:ptCount val="1"/>
                <c:pt idx="0">
                  <c:v>Adecuadamente Levantado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9B51-4BE1-8041-6FC88325764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B51-4BE1-8041-6FC8832576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B51-4BE1-8041-6FC883257642}"/>
              </c:ext>
            </c:extLst>
          </c:dPt>
          <c:val>
            <c:numRef>
              <c:f>'C:\Users\lcaro\AppData\Local\Microsoft\Windows\INetCache\Content.Outlook\HWJJWIIZ\[C-55_Jancy_2018.xlsx]2016'!$C$58:$D$58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9B51-4BE1-8041-6FC883257642}"/>
            </c:ext>
          </c:extLst>
        </c:ser>
        <c:ser>
          <c:idx val="0"/>
          <c:order val="2"/>
          <c:tx>
            <c:strRef>
              <c:f>'C:\Users\lcaro\AppData\Local\Microsoft\Windows\INetCache\Content.Outlook\HWJJWIIZ\[C-55_Jancy_2018.xlsx]2016'!$A$59</c:f>
              <c:strCache>
                <c:ptCount val="1"/>
                <c:pt idx="0">
                  <c:v>&lt;=200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B51-4BE1-8041-6FC88325764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B51-4BE1-8041-6FC8832576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B51-4BE1-8041-6FC8832576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'C:\Users\lcaro\AppData\Local\Microsoft\Windows\INetCache\Content.Outlook\HWJJWIIZ\[C-55_Jancy_2018.xlsx]2016'!$B$58:$D$58</c:f>
              <c:strCache>
                <c:ptCount val="3"/>
                <c:pt idx="0">
                  <c:v>Adecuadamente Levantado</c:v>
                </c:pt>
                <c:pt idx="1">
                  <c:v>Requiere Nuevo Levantamiento</c:v>
                </c:pt>
                <c:pt idx="2">
                  <c:v>Nunca Levantado sistemáticamente</c:v>
                </c:pt>
              </c:strCache>
            </c:strRef>
          </c:cat>
          <c:val>
            <c:numRef>
              <c:f>'C:\Users\lcaro\AppData\Local\Microsoft\Windows\INetCache\Content.Outlook\HWJJWIIZ\[C-55_Jancy_2018.xlsx]2016'!$B$59:$D$59</c:f>
              <c:numCache>
                <c:formatCode>General</c:formatCode>
                <c:ptCount val="3"/>
                <c:pt idx="0">
                  <c:v>87.856660805389083</c:v>
                </c:pt>
                <c:pt idx="1">
                  <c:v>7.7364220615186499</c:v>
                </c:pt>
                <c:pt idx="2">
                  <c:v>4.4069171330922687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9B51-4BE1-8041-6FC8832576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111335741635731"/>
          <c:y val="8.1106219358054746E-2"/>
          <c:w val="0.38796360850159051"/>
          <c:h val="0.47867727070715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9B22A-55EC-4A68-A1AE-1A1AE03C8C3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B252-8EFF-4387-B930-F075565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276122"/>
            <a:ext cx="536545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International Hydrographic Organization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i="1" dirty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49" y="6049723"/>
            <a:ext cx="676525" cy="817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76" y="6036734"/>
            <a:ext cx="2121007" cy="8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6E37-4826-409A-84BF-C23BE3AFE5AD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737A-A71E-4586-A91E-10B206952AFF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724182" cy="2158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20790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00292" y="6266476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C878826-814C-4FD2-96B3-D147818A5C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International Hydrographic Organization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i="1" dirty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6040079"/>
            <a:ext cx="676525" cy="81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137" y="6018762"/>
            <a:ext cx="2117682" cy="8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D8A9-F208-4318-BC74-B3344BEA26B5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B1D-B7C6-4688-9D52-777E0A492BB3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16E03-FAB4-4246-838E-712AF3C131B7}" type="datetime1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D911-1E11-4707-B3EF-A7D446B4076E}" type="datetime1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6D49-534C-4821-8ABB-97E9F0832A6F}" type="datetime1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B816-9769-4CDC-B9A1-47A4932BA44A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7E5F-198F-4D2D-8AD0-EFCE6F5EBE91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B590C-9002-419D-8032-E96BBEE3DDA4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5265" y="149902"/>
            <a:ext cx="9144000" cy="3902322"/>
          </a:xfrm>
        </p:spPr>
        <p:txBody>
          <a:bodyPr>
            <a:normAutofit fontScale="90000"/>
          </a:bodyPr>
          <a:lstStyle/>
          <a:p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Meeting of the </a:t>
            </a:r>
            <a:br>
              <a:rPr lang="en-US" dirty="0"/>
            </a:br>
            <a:r>
              <a:rPr lang="en-US" dirty="0" err="1"/>
              <a:t>Meso</a:t>
            </a:r>
            <a:r>
              <a:rPr lang="en-US" dirty="0"/>
              <a:t> America – Caribbean Sea</a:t>
            </a:r>
            <a:br>
              <a:rPr lang="en-US" dirty="0"/>
            </a:br>
            <a:r>
              <a:rPr lang="en-US" dirty="0"/>
              <a:t>Hydrographic Commission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400" dirty="0"/>
              <a:t>National Report by</a:t>
            </a:r>
            <a:endParaRPr lang="en-AU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163" y="4399480"/>
            <a:ext cx="9144000" cy="53402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[</a:t>
            </a:r>
            <a:r>
              <a:rPr lang="en-AU" sz="3600" dirty="0"/>
              <a:t>COLOMBIA</a:t>
            </a:r>
            <a:r>
              <a:rPr lang="en-AU" dirty="0"/>
              <a:t>]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6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205A1549-A51C-45ED-962C-9446DA7B1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5807"/>
            <a:ext cx="12192000" cy="4927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DF723C5C-DB46-46EB-8735-8DF07823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78" y="962889"/>
            <a:ext cx="7450419" cy="50514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99FFC2FD-A855-4329-B817-D62B079DF638}"/>
              </a:ext>
            </a:extLst>
          </p:cNvPr>
          <p:cNvSpPr txBox="1"/>
          <p:nvPr/>
        </p:nvSpPr>
        <p:spPr>
          <a:xfrm>
            <a:off x="8547881" y="3798417"/>
            <a:ext cx="29065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6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SEPRHC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DA9081A5-1CE3-41A0-9E51-92F935246638}"/>
              </a:ext>
            </a:extLst>
          </p:cNvPr>
          <p:cNvSpPr txBox="1"/>
          <p:nvPr/>
        </p:nvSpPr>
        <p:spPr>
          <a:xfrm>
            <a:off x="8512609" y="4643269"/>
            <a:ext cx="30686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66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SWAtHC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98286667-647A-4443-A35D-5964C83F4411}"/>
              </a:ext>
            </a:extLst>
          </p:cNvPr>
          <p:cNvSpPr txBox="1"/>
          <p:nvPr/>
        </p:nvSpPr>
        <p:spPr>
          <a:xfrm>
            <a:off x="8619466" y="1193533"/>
            <a:ext cx="2854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66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MACHC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73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11</a:t>
            </a:fld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BC57535-09E6-45E5-BEAE-CCFB573C46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572" y="1052945"/>
            <a:ext cx="4020633" cy="56803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2B9323D-542A-42BF-97BA-14000901D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929" y="2624296"/>
            <a:ext cx="5939999" cy="411415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1EA6A465-18EE-4D72-B2C6-DF5F23F7C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1" y="1039092"/>
            <a:ext cx="7578436" cy="15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ED29982-D9F0-4F0A-BF74-DFD47952ED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9090"/>
            <a:ext cx="12192000" cy="4973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challenges and/or obstructions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B774ECC-196C-4C9D-BDC4-3A8B2A904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3992" y="1495593"/>
            <a:ext cx="8978999" cy="4267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Image result for fugro venturer">
            <a:extLst>
              <a:ext uri="{FF2B5EF4-FFF2-40B4-BE49-F238E27FC236}">
                <a16:creationId xmlns="" xmlns:a16="http://schemas.microsoft.com/office/drawing/2014/main" id="{A745E803-66A6-49FB-92DA-52505381F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101" y="1357744"/>
            <a:ext cx="4807526" cy="240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BF42248-A94C-4E3A-9684-7FEDF25B4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01" y="3848910"/>
            <a:ext cx="2668060" cy="191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41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challenges and/or obstructions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13</a:t>
            </a:fld>
            <a:endParaRPr lang="en-US" dirty="0"/>
          </a:p>
        </p:txBody>
      </p:sp>
      <p:pic>
        <p:nvPicPr>
          <p:cNvPr id="12290" name="Picture 2" descr="Image result for arc roncador">
            <a:extLst>
              <a:ext uri="{FF2B5EF4-FFF2-40B4-BE49-F238E27FC236}">
                <a16:creationId xmlns="" xmlns:a16="http://schemas.microsoft.com/office/drawing/2014/main" id="{567AEB71-F3CB-434F-AAE7-0433F6502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400" y="993949"/>
            <a:ext cx="9601200" cy="50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4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challenges and/or obstructions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20CA4B1-A8FD-449E-89E8-F2BD3E056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45" y="1168747"/>
            <a:ext cx="3812830" cy="18884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59F6B22-4FD4-431E-8BE4-38C5ED7E9B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79512"/>
            <a:ext cx="5116255" cy="266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1F65034-227A-4194-A397-A799C14BEC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60" y="3426054"/>
            <a:ext cx="5029199" cy="284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7498C0B9-0B31-4AE0-864C-8091C5B901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490" y="3490675"/>
            <a:ext cx="4641274" cy="276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56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challenges and/or obstructions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95325"/>
            <a:ext cx="120777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challenges and/or obstructions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825"/>
            <a:ext cx="105156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obstructions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B1278F0-FE5F-4D77-BA71-41D70A6CC94E}"/>
              </a:ext>
            </a:extLst>
          </p:cNvPr>
          <p:cNvSpPr txBox="1"/>
          <p:nvPr/>
        </p:nvSpPr>
        <p:spPr>
          <a:xfrm>
            <a:off x="955964" y="1399307"/>
            <a:ext cx="5605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Financial and physical resources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448D99A4-9743-4B92-B8FE-82F6025D3961}"/>
              </a:ext>
            </a:extLst>
          </p:cNvPr>
          <p:cNvSpPr txBox="1"/>
          <p:nvPr/>
        </p:nvSpPr>
        <p:spPr>
          <a:xfrm>
            <a:off x="5038479" y="2291076"/>
            <a:ext cx="630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High rotation of specialized people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25630F0B-9912-49A5-BD04-75C77252D041}"/>
              </a:ext>
            </a:extLst>
          </p:cNvPr>
          <p:cNvSpPr txBox="1"/>
          <p:nvPr/>
        </p:nvSpPr>
        <p:spPr>
          <a:xfrm>
            <a:off x="955964" y="3257710"/>
            <a:ext cx="6288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High demand of naval requirements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92A83BDA-3D7A-4D2C-A627-1F31778284F5}"/>
              </a:ext>
            </a:extLst>
          </p:cNvPr>
          <p:cNvSpPr txBox="1"/>
          <p:nvPr/>
        </p:nvSpPr>
        <p:spPr>
          <a:xfrm>
            <a:off x="5038479" y="4266263"/>
            <a:ext cx="581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Hydrography political awareness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30617444-FC0B-4245-A939-1D42502B3CD7}"/>
              </a:ext>
            </a:extLst>
          </p:cNvPr>
          <p:cNvSpPr txBox="1"/>
          <p:nvPr/>
        </p:nvSpPr>
        <p:spPr>
          <a:xfrm>
            <a:off x="955964" y="5299842"/>
            <a:ext cx="10194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Materialization of coordination and cooperation intentions</a:t>
            </a:r>
          </a:p>
        </p:txBody>
      </p:sp>
    </p:spTree>
    <p:extLst>
      <p:ext uri="{BB962C8B-B14F-4D97-AF65-F5344CB8AC3E}">
        <p14:creationId xmlns:p14="http://schemas.microsoft.com/office/powerpoint/2010/main" val="74270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on MSDI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9967FD3-E166-4DFE-AD3F-7B1E27380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01" y="1052945"/>
            <a:ext cx="7259782" cy="47521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25EC5F56-07B0-4C88-9FB6-4641F3FA4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2500" y="1052945"/>
            <a:ext cx="3860205" cy="253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 Imagen">
            <a:extLst>
              <a:ext uri="{FF2B5EF4-FFF2-40B4-BE49-F238E27FC236}">
                <a16:creationId xmlns="" xmlns:a16="http://schemas.microsoft.com/office/drawing/2014/main" id="{5D86C211-2AF9-47A1-86F7-ED4FFB2245B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0697" y="3681598"/>
            <a:ext cx="1472008" cy="220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BF7D3285-C077-4385-A504-DBF2173724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33612" y="4277964"/>
            <a:ext cx="1209293" cy="181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2D7AF659-0FDF-4B1D-A2F3-8C2D544F4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4507" y="3681598"/>
            <a:ext cx="2140333" cy="23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Resultado de imagen para tritonia buenaventura">
            <a:extLst>
              <a:ext uri="{FF2B5EF4-FFF2-40B4-BE49-F238E27FC236}">
                <a16:creationId xmlns="" xmlns:a16="http://schemas.microsoft.com/office/drawing/2014/main" id="{B3E9B870-D379-408E-A668-9B1C6F0E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8243" y="2880261"/>
            <a:ext cx="1848605" cy="122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Plans that affect the region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80A2C6A-840C-4F01-9C8D-A26FF5703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002632"/>
            <a:ext cx="9906000" cy="489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igno más 6">
            <a:extLst>
              <a:ext uri="{FF2B5EF4-FFF2-40B4-BE49-F238E27FC236}">
                <a16:creationId xmlns="" xmlns:a16="http://schemas.microsoft.com/office/drawing/2014/main" id="{5A7696E9-37C4-4912-8DCC-43153D443369}"/>
              </a:ext>
            </a:extLst>
          </p:cNvPr>
          <p:cNvSpPr/>
          <p:nvPr/>
        </p:nvSpPr>
        <p:spPr>
          <a:xfrm>
            <a:off x="2632364" y="3408219"/>
            <a:ext cx="360218" cy="318654"/>
          </a:xfrm>
          <a:prstGeom prst="mathPlus">
            <a:avLst/>
          </a:prstGeom>
          <a:solidFill>
            <a:srgbClr val="0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igno más 7">
            <a:extLst>
              <a:ext uri="{FF2B5EF4-FFF2-40B4-BE49-F238E27FC236}">
                <a16:creationId xmlns="" xmlns:a16="http://schemas.microsoft.com/office/drawing/2014/main" id="{E8580BB7-37C1-45FE-971C-4E0F504A7008}"/>
              </a:ext>
            </a:extLst>
          </p:cNvPr>
          <p:cNvSpPr/>
          <p:nvPr/>
        </p:nvSpPr>
        <p:spPr>
          <a:xfrm>
            <a:off x="2493818" y="2715491"/>
            <a:ext cx="360218" cy="318654"/>
          </a:xfrm>
          <a:prstGeom prst="mathPlus">
            <a:avLst/>
          </a:prstGeom>
          <a:solidFill>
            <a:srgbClr val="0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igno más 8">
            <a:extLst>
              <a:ext uri="{FF2B5EF4-FFF2-40B4-BE49-F238E27FC236}">
                <a16:creationId xmlns="" xmlns:a16="http://schemas.microsoft.com/office/drawing/2014/main" id="{E901266A-89BE-4F5B-B77C-0909A02526F3}"/>
              </a:ext>
            </a:extLst>
          </p:cNvPr>
          <p:cNvSpPr/>
          <p:nvPr/>
        </p:nvSpPr>
        <p:spPr>
          <a:xfrm>
            <a:off x="3297381" y="2964873"/>
            <a:ext cx="360218" cy="318654"/>
          </a:xfrm>
          <a:prstGeom prst="mathPlus">
            <a:avLst/>
          </a:prstGeom>
          <a:solidFill>
            <a:srgbClr val="0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CCC69D28-18E3-41F1-9660-F8ECB7E0B33D}"/>
              </a:ext>
            </a:extLst>
          </p:cNvPr>
          <p:cNvSpPr txBox="1"/>
          <p:nvPr/>
        </p:nvSpPr>
        <p:spPr>
          <a:xfrm>
            <a:off x="4085518" y="2978727"/>
            <a:ext cx="2602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>
                <a:solidFill>
                  <a:srgbClr val="0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ROCRAM – CA</a:t>
            </a:r>
          </a:p>
          <a:p>
            <a:pPr algn="ctr"/>
            <a:r>
              <a:rPr lang="es-C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 COUNCIL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igno más 10">
            <a:extLst>
              <a:ext uri="{FF2B5EF4-FFF2-40B4-BE49-F238E27FC236}">
                <a16:creationId xmlns="" xmlns:a16="http://schemas.microsoft.com/office/drawing/2014/main" id="{B7ABA019-E583-43F2-AD49-692557681DB1}"/>
              </a:ext>
            </a:extLst>
          </p:cNvPr>
          <p:cNvSpPr/>
          <p:nvPr/>
        </p:nvSpPr>
        <p:spPr>
          <a:xfrm>
            <a:off x="4395492" y="4817399"/>
            <a:ext cx="360218" cy="31865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6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18" name="Gráfico 17">
            <a:extLst>
              <a:ext uri="{FF2B5EF4-FFF2-40B4-BE49-F238E27FC236}">
                <a16:creationId xmlns="" xmlns:a16="http://schemas.microsoft.com/office/drawing/2014/main" id="{67C58EDB-F400-450D-A7D5-A0E33C6D6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545431"/>
              </p:ext>
            </p:extLst>
          </p:nvPr>
        </p:nvGraphicFramePr>
        <p:xfrm>
          <a:off x="41561" y="1011963"/>
          <a:ext cx="5840803" cy="2797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="" xmlns:a16="http://schemas.microsoft.com/office/drawing/2014/main" id="{00AB4427-7405-4E30-9E3A-00C2CA9FB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525322"/>
              </p:ext>
            </p:extLst>
          </p:nvPr>
        </p:nvGraphicFramePr>
        <p:xfrm>
          <a:off x="5610101" y="1090045"/>
          <a:ext cx="6457208" cy="2797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449B48FC-11D3-4C7F-8AFE-B29DC1AC52F1}"/>
              </a:ext>
            </a:extLst>
          </p:cNvPr>
          <p:cNvSpPr txBox="1"/>
          <p:nvPr/>
        </p:nvSpPr>
        <p:spPr>
          <a:xfrm>
            <a:off x="6595321" y="3947568"/>
            <a:ext cx="26909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800" b="1" dirty="0"/>
              <a:t>95% </a:t>
            </a:r>
          </a:p>
          <a:p>
            <a:pPr algn="ctr"/>
            <a:r>
              <a:rPr lang="es-CO" sz="2400" b="1" i="1" dirty="0" err="1"/>
              <a:t>Paper</a:t>
            </a:r>
            <a:r>
              <a:rPr lang="es-CO" sz="2400" b="1" i="1" dirty="0"/>
              <a:t> chart </a:t>
            </a:r>
            <a:r>
              <a:rPr lang="es-CO" sz="2400" b="1" i="1" dirty="0" err="1"/>
              <a:t>scheme</a:t>
            </a:r>
            <a:endParaRPr lang="en-US" sz="2400" b="1" i="1" dirty="0"/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B2D5F38B-59F1-41CF-831E-B11F3816A793}"/>
              </a:ext>
            </a:extLst>
          </p:cNvPr>
          <p:cNvSpPr txBox="1"/>
          <p:nvPr/>
        </p:nvSpPr>
        <p:spPr>
          <a:xfrm>
            <a:off x="9785572" y="3952073"/>
            <a:ext cx="24064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800" b="1" dirty="0"/>
              <a:t>73% </a:t>
            </a:r>
          </a:p>
          <a:p>
            <a:pPr algn="ctr"/>
            <a:r>
              <a:rPr lang="es-CO" sz="2400" b="1" i="1" dirty="0" err="1"/>
              <a:t>ENC´s</a:t>
            </a:r>
            <a:r>
              <a:rPr lang="es-CO" sz="2400" b="1" i="1" dirty="0"/>
              <a:t> </a:t>
            </a:r>
            <a:r>
              <a:rPr lang="es-CO" sz="2400" b="1" i="1" dirty="0" err="1"/>
              <a:t>scheme</a:t>
            </a:r>
            <a:endParaRPr lang="en-US" sz="2400" b="1" i="1" dirty="0"/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B3D07C32-3837-4A7A-8722-6168D467F1E1}"/>
              </a:ext>
            </a:extLst>
          </p:cNvPr>
          <p:cNvSpPr txBox="1"/>
          <p:nvPr/>
        </p:nvSpPr>
        <p:spPr>
          <a:xfrm>
            <a:off x="79609" y="4111757"/>
            <a:ext cx="6016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800" b="1" dirty="0"/>
              <a:t>200.000 km²</a:t>
            </a:r>
          </a:p>
          <a:p>
            <a:pPr algn="ctr"/>
            <a:r>
              <a:rPr lang="es-CO" sz="2400" b="1" i="1" dirty="0"/>
              <a:t>2012 - 2018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59021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Plans that affect the region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20</a:t>
            </a:fld>
            <a:endParaRPr lang="en-US" dirty="0"/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D377F8E8-D940-4800-AF95-534A032145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831" y="3650621"/>
            <a:ext cx="4191293" cy="30130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361C1A55-C20B-4403-93F9-31F105C446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831" y="977864"/>
            <a:ext cx="3323556" cy="257646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028E715F-41CB-4050-8A19-EF72A628D0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147" y="3159879"/>
            <a:ext cx="4487332" cy="350105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EB25F8AA-844B-40E4-9E8E-23DC41148F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5" y="982668"/>
            <a:ext cx="3522272" cy="282662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4604321C-2130-49DE-9F23-55585EE4CD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501" y="4383400"/>
            <a:ext cx="1210623" cy="202863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45BCAA18-1887-43CB-9DC3-8CDDE5CA59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346" y="977864"/>
            <a:ext cx="4615134" cy="2576467"/>
          </a:xfrm>
          <a:prstGeom prst="rect">
            <a:avLst/>
          </a:prstGeom>
        </p:spPr>
      </p:pic>
      <p:pic>
        <p:nvPicPr>
          <p:cNvPr id="24" name="Picture 3" descr="D:\Users\lolarte\Downloads\WhatsApp Image 2018-07-25 at 09.47.09.jpeg">
            <a:extLst>
              <a:ext uri="{FF2B5EF4-FFF2-40B4-BE49-F238E27FC236}">
                <a16:creationId xmlns="" xmlns:a16="http://schemas.microsoft.com/office/drawing/2014/main" id="{18076C1F-963F-4E8C-B976-FA7AD315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53" y="3992040"/>
            <a:ext cx="3658004" cy="24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6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BC1C2DCF-F093-4867-B820-0DFFC5EC39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7781"/>
            <a:ext cx="12192000" cy="33165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009533FE-76F3-4CFA-9989-40D1699B88AA}"/>
              </a:ext>
            </a:extLst>
          </p:cNvPr>
          <p:cNvSpPr/>
          <p:nvPr/>
        </p:nvSpPr>
        <p:spPr>
          <a:xfrm>
            <a:off x="1004455" y="337235"/>
            <a:ext cx="104601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una región como Mesoamérica y el Caribe, </a:t>
            </a:r>
          </a:p>
          <a:p>
            <a:pPr algn="ctr"/>
            <a:r>
              <a:rPr lang="es-CO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hidrografía es Sinónimo de progreso y prosperidad.</a:t>
            </a:r>
          </a:p>
          <a:p>
            <a:pPr algn="ctr"/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634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3</a:t>
            </a:fld>
            <a:endParaRPr lang="en-US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B6BCD64A-9C38-48B0-B589-A7EB76955A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27" y="817776"/>
            <a:ext cx="7468247" cy="5724640"/>
          </a:xfrm>
          <a:prstGeom prst="rect">
            <a:avLst/>
          </a:prstGeom>
        </p:spPr>
      </p:pic>
      <p:pic>
        <p:nvPicPr>
          <p:cNvPr id="14" name="Imagen 1">
            <a:extLst>
              <a:ext uri="{FF2B5EF4-FFF2-40B4-BE49-F238E27FC236}">
                <a16:creationId xmlns="" xmlns:a16="http://schemas.microsoft.com/office/drawing/2014/main" id="{F2CC98BD-A3FD-489F-93CD-B239A947F7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558" y="1067386"/>
            <a:ext cx="3126201" cy="181628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2" descr="\\172.25.70.149\Compartida CNAT\12. FOTOS CNAT\CCCP\IMG_0196.JPG">
            <a:extLst>
              <a:ext uri="{FF2B5EF4-FFF2-40B4-BE49-F238E27FC236}">
                <a16:creationId xmlns="" xmlns:a16="http://schemas.microsoft.com/office/drawing/2014/main" id="{E12B7509-4DCC-43D3-8B14-4171A512A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3557" y="4845663"/>
            <a:ext cx="3126202" cy="18162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172.25.70.149\Compartida CNAT\12. FOTOS CNAT\CIOH\SAM_0405.JPG">
            <a:extLst>
              <a:ext uri="{FF2B5EF4-FFF2-40B4-BE49-F238E27FC236}">
                <a16:creationId xmlns="" xmlns:a16="http://schemas.microsoft.com/office/drawing/2014/main" id="{35DA97A3-104B-424A-89A6-B44D63A26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3557" y="3027939"/>
            <a:ext cx="3126202" cy="17011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423C393-5541-45BE-89EE-4A8AC0D9A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255" y="940564"/>
            <a:ext cx="7992628" cy="24884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D155B37-63E6-4CBB-B086-DF4147B11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940564"/>
            <a:ext cx="3145497" cy="2488437"/>
          </a:xfrm>
          <a:prstGeom prst="rect">
            <a:avLst/>
          </a:prstGeom>
        </p:spPr>
      </p:pic>
      <p:pic>
        <p:nvPicPr>
          <p:cNvPr id="5122" name="Picture 2" descr="Image result for san andrÃ©s y providencia">
            <a:extLst>
              <a:ext uri="{FF2B5EF4-FFF2-40B4-BE49-F238E27FC236}">
                <a16:creationId xmlns="" xmlns:a16="http://schemas.microsoft.com/office/drawing/2014/main" id="{B51C1805-C663-49B9-8384-45C74E34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3690642" cy="248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corales san andrÃ©s y providencia">
            <a:extLst>
              <a:ext uri="{FF2B5EF4-FFF2-40B4-BE49-F238E27FC236}">
                <a16:creationId xmlns="" xmlns:a16="http://schemas.microsoft.com/office/drawing/2014/main" id="{410CB1ED-868D-4C6B-800F-472A3B293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155" y="3429000"/>
            <a:ext cx="3317915" cy="2488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>
            <a:extLst>
              <a:ext uri="{FF2B5EF4-FFF2-40B4-BE49-F238E27FC236}">
                <a16:creationId xmlns="" xmlns:a16="http://schemas.microsoft.com/office/drawing/2014/main" id="{71287926-68E9-4E6F-BEA9-60A63CDC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820" y="3428975"/>
            <a:ext cx="3534566" cy="248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B4BDB3A4-58B6-4A60-AD02-706CEB6FE3C9}"/>
              </a:ext>
            </a:extLst>
          </p:cNvPr>
          <p:cNvSpPr txBox="1"/>
          <p:nvPr/>
        </p:nvSpPr>
        <p:spPr>
          <a:xfrm>
            <a:off x="4011406" y="913438"/>
            <a:ext cx="378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/>
              <a:t>NAVOCEANO - COL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462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6145955-DF04-40DC-9F2A-FF0A8A293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96" y="1136073"/>
            <a:ext cx="10498192" cy="458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13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52062BC2-B95D-4EB7-800C-27B2D991F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74" y="1122481"/>
            <a:ext cx="5860474" cy="471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Image result for direcciÃ³n general marÃ­tima centro de alerta de tsunami">
            <a:extLst>
              <a:ext uri="{FF2B5EF4-FFF2-40B4-BE49-F238E27FC236}">
                <a16:creationId xmlns="" xmlns:a16="http://schemas.microsoft.com/office/drawing/2014/main" id="{BFE28DDD-8BDB-4697-9C2F-A9EF6F10F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801" y="1011642"/>
            <a:ext cx="4745399" cy="254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direcciÃ³n general marÃ­tima centro de alerta de tsunami">
            <a:extLst>
              <a:ext uri="{FF2B5EF4-FFF2-40B4-BE49-F238E27FC236}">
                <a16:creationId xmlns="" xmlns:a16="http://schemas.microsoft.com/office/drawing/2014/main" id="{50DD838A-1CBF-4967-B5F0-AE14C52EE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6991" y="3715663"/>
            <a:ext cx="3713018" cy="227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9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412B808-CF3B-451E-84D4-3F04F9894B1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4511"/>
            <a:ext cx="2680970" cy="34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486D152-843E-4B95-83E9-A4FB117C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67" y="1180255"/>
            <a:ext cx="7000995" cy="4680495"/>
          </a:xfrm>
          <a:prstGeom prst="rect">
            <a:avLst/>
          </a:prstGeom>
        </p:spPr>
      </p:pic>
      <p:pic>
        <p:nvPicPr>
          <p:cNvPr id="8" name="Imagen 7" descr="C:\Users\c\AppData\Local\Microsoft\Windows\INetCache\Content.Word\derrotero.png">
            <a:extLst>
              <a:ext uri="{FF2B5EF4-FFF2-40B4-BE49-F238E27FC236}">
                <a16:creationId xmlns="" xmlns:a16="http://schemas.microsoft.com/office/drawing/2014/main" id="{F0A9012C-184B-4BB0-8629-D7C0A58D402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884" y="1959386"/>
            <a:ext cx="2599690" cy="341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lista de luces">
            <a:extLst>
              <a:ext uri="{FF2B5EF4-FFF2-40B4-BE49-F238E27FC236}">
                <a16:creationId xmlns="" xmlns:a16="http://schemas.microsoft.com/office/drawing/2014/main" id="{B6BF0F9E-CD6A-45F9-B7EC-14CD758A79B1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970" y="2799333"/>
            <a:ext cx="2689860" cy="336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54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8</a:t>
            </a:fld>
            <a:endParaRPr lang="en-US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FC2A2EB3-A1C5-497A-AA9C-C709B4DB66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65" y="1541374"/>
            <a:ext cx="5539980" cy="394908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78854112-1C3E-4CCA-A6FA-55D8C8C17A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505" y="1541374"/>
            <a:ext cx="5476240" cy="39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0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achievements during the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775A31D7-6BE2-49B3-B7A1-198DDFE2C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96" y="1033108"/>
            <a:ext cx="4702699" cy="46533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GB" sz="1800" b="1" dirty="0"/>
              <a:t>Maritime Safety Information</a:t>
            </a:r>
          </a:p>
          <a:p>
            <a:pPr marL="0" indent="0" eaLnBrk="1" hangingPunct="1">
              <a:buNone/>
              <a:defRPr/>
            </a:pPr>
            <a:endParaRPr lang="es-CO" sz="1600" b="1" dirty="0"/>
          </a:p>
          <a:p>
            <a:pPr marL="0" indent="0" eaLnBrk="1" hangingPunct="1">
              <a:buNone/>
              <a:defRPr/>
            </a:pPr>
            <a:endParaRPr lang="es-CO" sz="1600" b="1" dirty="0"/>
          </a:p>
          <a:p>
            <a:pPr marL="0" indent="0" eaLnBrk="1" hangingPunct="1">
              <a:buNone/>
              <a:defRPr/>
            </a:pPr>
            <a:endParaRPr lang="es-CO" sz="1600" b="1" dirty="0"/>
          </a:p>
          <a:p>
            <a:pPr marL="0" indent="0" eaLnBrk="1" hangingPunct="1">
              <a:buNone/>
              <a:defRPr/>
            </a:pPr>
            <a:endParaRPr lang="es-CO" sz="1600" b="1" dirty="0"/>
          </a:p>
          <a:p>
            <a:pPr marL="0" indent="0" eaLnBrk="1" hangingPunct="1">
              <a:buNone/>
              <a:defRPr/>
            </a:pPr>
            <a:endParaRPr lang="es-CO" sz="1600" b="1" dirty="0"/>
          </a:p>
          <a:p>
            <a:pPr lvl="1" eaLnBrk="1" hangingPunct="1">
              <a:defRPr/>
            </a:pPr>
            <a:endParaRPr lang="es-CO" sz="3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877AF8DA-044A-4204-9DF8-925754481438}"/>
              </a:ext>
            </a:extLst>
          </p:cNvPr>
          <p:cNvSpPr txBox="1">
            <a:spLocks/>
          </p:cNvSpPr>
          <p:nvPr/>
        </p:nvSpPr>
        <p:spPr bwMode="auto">
          <a:xfrm>
            <a:off x="6893305" y="1006373"/>
            <a:ext cx="4460495" cy="4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538" indent="-3635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"/>
              <a:defRPr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538163" indent="-174625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01700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77913" indent="-176213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252538" indent="-174625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GB" sz="1600" b="1" kern="0" dirty="0">
                <a:solidFill>
                  <a:schemeClr val="tx1"/>
                </a:solidFill>
                <a:effectLst/>
              </a:rPr>
              <a:t>Aids to Navigation Level 1 </a:t>
            </a: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marL="0" indent="0" algn="ctr" eaLnBrk="1" hangingPunct="1">
              <a:buNone/>
              <a:defRPr/>
            </a:pPr>
            <a:endParaRPr lang="en-GB" sz="1600" b="1" kern="0" dirty="0">
              <a:solidFill>
                <a:schemeClr val="tx1"/>
              </a:solidFill>
              <a:effectLst/>
            </a:endParaRPr>
          </a:p>
          <a:p>
            <a:pPr lvl="1" algn="ctr" eaLnBrk="1" hangingPunct="1">
              <a:defRPr/>
            </a:pPr>
            <a:endParaRPr lang="en-GB" sz="3200" b="1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42649FA-4ADA-43BB-87BB-D3E2BDD2A8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96" y="1466230"/>
            <a:ext cx="4702699" cy="28302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366F023A-FF90-45E6-84AA-E2495194D0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24" y="1466230"/>
            <a:ext cx="5847195" cy="438539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43C26D2-2289-453C-958A-0C3F7DA6EDCA}"/>
              </a:ext>
            </a:extLst>
          </p:cNvPr>
          <p:cNvSpPr txBox="1">
            <a:spLocks/>
          </p:cNvSpPr>
          <p:nvPr/>
        </p:nvSpPr>
        <p:spPr bwMode="auto">
          <a:xfrm>
            <a:off x="893620" y="4324226"/>
            <a:ext cx="10386579" cy="153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3538" indent="-3635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"/>
              <a:defRPr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538163" indent="-174625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01700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77913" indent="-176213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252538" indent="-174625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  <a:buSzPct val="60000"/>
              <a:buFont typeface="Arial Narrow" panose="020B0606020202030204" pitchFamily="34" charset="0"/>
              <a:buChar char="–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itchFamily="2" charset="2"/>
              <a:buChar char="n"/>
              <a:defRPr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2018. Lidar course </a:t>
            </a:r>
            <a:r>
              <a:rPr lang="es-CO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(ECU)</a:t>
            </a: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2018. MSI (BRA)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2018. CAT B Hydro course (KOA)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2018. Multibeam data processing (COL)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2018. MSI (CHL)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2018. </a:t>
            </a:r>
            <a:r>
              <a:rPr lang="en-GB" sz="18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AtoN</a:t>
            </a:r>
            <a:r>
              <a:rPr lang="en-GB" sz="1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(COL)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GB" sz="1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</p:sld>
</file>

<file path=ppt/theme/theme1.xml><?xml version="1.0" encoding="utf-8"?>
<a:theme xmlns:a="http://schemas.openxmlformats.org/drawingml/2006/main" name="IHO_Presentations_template-Blank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O presentations template" id="{02FEB0FD-5DB0-4DCA-8FD3-AD77DA5C0D37}" vid="{4295DFCE-4179-4A75-B3EC-50B8EFC8F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IHO_Presentations_template-Blank</Template>
  <TotalTime>617</TotalTime>
  <Words>241</Words>
  <Application>Microsoft Office PowerPoint</Application>
  <PresentationFormat>Widescreen</PresentationFormat>
  <Paragraphs>91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Wingdings</vt:lpstr>
      <vt:lpstr>IHO_Presentations_template-Blank</vt:lpstr>
      <vt:lpstr>19th Meeting of the  Meso America – Caribbean Sea Hydrographic Commission  National Report by</vt:lpstr>
      <vt:lpstr>Main achievements during the year</vt:lpstr>
      <vt:lpstr>Main achievements during the year</vt:lpstr>
      <vt:lpstr>Main achievements during the year</vt:lpstr>
      <vt:lpstr>Main achievements during the year</vt:lpstr>
      <vt:lpstr>Main achievements during the year</vt:lpstr>
      <vt:lpstr>Main achievements during the year</vt:lpstr>
      <vt:lpstr>Main achievements during the year</vt:lpstr>
      <vt:lpstr>Main achievements during the year</vt:lpstr>
      <vt:lpstr>Main achievements during the year</vt:lpstr>
      <vt:lpstr>Main achievements during the year</vt:lpstr>
      <vt:lpstr>Main challenges and/or obstructions</vt:lpstr>
      <vt:lpstr>Main challenges and/or obstructions</vt:lpstr>
      <vt:lpstr>Main challenges and/or obstructions</vt:lpstr>
      <vt:lpstr>Main challenges and/or obstructions</vt:lpstr>
      <vt:lpstr>Main challenges and/or obstructions</vt:lpstr>
      <vt:lpstr>Main obstructions</vt:lpstr>
      <vt:lpstr>Progress on MSDI</vt:lpstr>
      <vt:lpstr>Plans that affect the region</vt:lpstr>
      <vt:lpstr>Plans that affect the region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of JCOMM-5 to HSSC 9 6-10 November 2017,  Ottawa, Canada</dc:title>
  <dc:creator>Owner</dc:creator>
  <cp:lastModifiedBy>Alberto Costa Neves</cp:lastModifiedBy>
  <cp:revision>83</cp:revision>
  <dcterms:created xsi:type="dcterms:W3CDTF">2017-10-26T13:07:26Z</dcterms:created>
  <dcterms:modified xsi:type="dcterms:W3CDTF">2018-12-06T00:11:16Z</dcterms:modified>
</cp:coreProperties>
</file>