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9B22A-55EC-4A68-A1AE-1A1AE03C8C3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B252-8EFF-4387-B930-F07556521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276122"/>
            <a:ext cx="53654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49" y="6049723"/>
            <a:ext cx="676525" cy="81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76" y="6036734"/>
            <a:ext cx="2121007" cy="8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6E37-4826-409A-84BF-C23BE3AFE5AD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737A-A71E-4586-A91E-10B206952AFF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724182" cy="21587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20790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00292" y="6266476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C878826-814C-4FD2-96B3-D147818A5C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6040079"/>
            <a:ext cx="676525" cy="81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137" y="6018762"/>
            <a:ext cx="2117682" cy="8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D8A9-F208-4318-BC74-B3344BEA26B5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B1D-B7C6-4688-9D52-777E0A492BB3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16E03-FAB4-4246-838E-712AF3C131B7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D911-1E11-4707-B3EF-A7D446B4076E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6D49-534C-4821-8ABB-97E9F0832A6F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B816-9769-4CDC-B9A1-47A4932BA44A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7E5F-198F-4D2D-8AD0-EFCE6F5EBE91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B590C-9002-419D-8032-E96BBEE3DDA4}" type="datetime1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cretariatecnica.gob.sv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AÑO 2018\22. Presentacion SIRGAS\Nueva carpeta (2)\550px-El_Salvador_(orthographic_projection).svg.png"/>
          <p:cNvPicPr>
            <a:picLocks noChangeAspect="1" noChangeArrowheads="1"/>
          </p:cNvPicPr>
          <p:nvPr/>
        </p:nvPicPr>
        <p:blipFill>
          <a:blip r:embed="rId2">
            <a:lum bright="10000" contrast="-8000"/>
          </a:blip>
          <a:srcRect/>
          <a:stretch>
            <a:fillRect/>
          </a:stretch>
        </p:blipFill>
        <p:spPr bwMode="auto">
          <a:xfrm>
            <a:off x="3493467" y="306940"/>
            <a:ext cx="6215063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499" y="351692"/>
            <a:ext cx="9144000" cy="2504778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19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> </a:t>
            </a:r>
            <a:r>
              <a:rPr lang="en-US" sz="4000" b="1" dirty="0"/>
              <a:t>Meeting of the </a:t>
            </a:r>
            <a:br>
              <a:rPr lang="en-US" sz="4000" b="1" dirty="0"/>
            </a:br>
            <a:r>
              <a:rPr lang="en-US" sz="4000" b="1" dirty="0" smtClean="0"/>
              <a:t>Meso America – Caribbean Sea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Hydrographic Commission</a:t>
            </a:r>
            <a:r>
              <a:rPr lang="en-US" sz="4000" dirty="0"/>
              <a:t/>
            </a:r>
            <a:br>
              <a:rPr lang="en-US" sz="4000" dirty="0"/>
            </a:br>
            <a:endParaRPr lang="en-AU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610" y="5642126"/>
            <a:ext cx="9144000" cy="534027"/>
          </a:xfrm>
        </p:spPr>
        <p:txBody>
          <a:bodyPr/>
          <a:lstStyle/>
          <a:p>
            <a:r>
              <a:rPr lang="en-AU" b="1" dirty="0" smtClean="0">
                <a:solidFill>
                  <a:schemeClr val="tx2"/>
                </a:solidFill>
              </a:rPr>
              <a:t>MIEMBRO ASOCIADO</a:t>
            </a:r>
            <a:endParaRPr lang="en-AU" b="1" dirty="0">
              <a:solidFill>
                <a:schemeClr val="tx2"/>
              </a:solidFill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054" y="2230581"/>
            <a:ext cx="1850599" cy="1825487"/>
          </a:xfrm>
          <a:prstGeom prst="rect">
            <a:avLst/>
          </a:prstGeom>
          <a:ln w="127000" cap="sq">
            <a:noFill/>
            <a:miter lim="800000"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293947" y="4207584"/>
            <a:ext cx="582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SV" sz="2400" b="1" dirty="0" smtClean="0">
                <a:solidFill>
                  <a:schemeClr val="tx2"/>
                </a:solidFill>
                <a:cs typeface="Times New Roman" pitchFamily="18" charset="0"/>
              </a:rPr>
              <a:t>INSTITUTO  GEOGRÁFICO  Y  DEL CATASTRO  NACIONAL DE EL SALVADOR</a:t>
            </a:r>
            <a:endParaRPr lang="es-SV" sz="24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E:\Revisión de Boyas\20180613_0837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895" y="1371601"/>
            <a:ext cx="2758597" cy="1551711"/>
          </a:xfrm>
          <a:prstGeom prst="rect">
            <a:avLst/>
          </a:prstGeom>
          <a:noFill/>
        </p:spPr>
      </p:pic>
      <p:pic>
        <p:nvPicPr>
          <p:cNvPr id="17413" name="Picture 5" descr="C:\001\Fotos\20181107_1043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708" y="2923309"/>
            <a:ext cx="2309091" cy="17318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EL SALVADOR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7410" name="Picture 2" descr="C:\001\Nueva carpeta\Nueva carpeta\descarga (1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55" y="1049481"/>
            <a:ext cx="2880367" cy="1956955"/>
          </a:xfrm>
          <a:prstGeom prst="rect">
            <a:avLst/>
          </a:prstGeom>
          <a:noFill/>
        </p:spPr>
      </p:pic>
      <p:pic>
        <p:nvPicPr>
          <p:cNvPr id="17411" name="Picture 3" descr="C:\001\Nueva carpeta\Nueva carpeta\images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3939" y="1039082"/>
            <a:ext cx="2998642" cy="1700572"/>
          </a:xfrm>
          <a:prstGeom prst="rect">
            <a:avLst/>
          </a:prstGeom>
          <a:noFill/>
        </p:spPr>
      </p:pic>
      <p:pic>
        <p:nvPicPr>
          <p:cNvPr id="17414" name="Picture 6" descr="C:\001\Fotos\20181107_11310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5055" y="2258292"/>
            <a:ext cx="2216726" cy="1662545"/>
          </a:xfrm>
          <a:prstGeom prst="rect">
            <a:avLst/>
          </a:prstGeom>
          <a:noFill/>
        </p:spPr>
      </p:pic>
      <p:pic>
        <p:nvPicPr>
          <p:cNvPr id="17412" name="Picture 4" descr="C:\001\Nueva carpeta\muelle-puerto-la-liberta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7230" y="1016578"/>
            <a:ext cx="2405638" cy="1504949"/>
          </a:xfrm>
          <a:prstGeom prst="rect">
            <a:avLst/>
          </a:prstGeom>
          <a:noFill/>
        </p:spPr>
      </p:pic>
      <p:pic>
        <p:nvPicPr>
          <p:cNvPr id="17415" name="Picture 7" descr="C:\001\Fotos\20181107_11341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545" y="3546764"/>
            <a:ext cx="2840183" cy="2130137"/>
          </a:xfrm>
          <a:prstGeom prst="rect">
            <a:avLst/>
          </a:prstGeom>
          <a:noFill/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972" y="2700005"/>
            <a:ext cx="1753612" cy="27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3" descr="Bahia de La Union y Aprox NG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816" y="4734343"/>
            <a:ext cx="2529528" cy="178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 descr="E:\001\Fotos\20181107_10205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81" y="4178300"/>
            <a:ext cx="2205952" cy="1654464"/>
          </a:xfrm>
          <a:prstGeom prst="rect">
            <a:avLst/>
          </a:prstGeom>
          <a:noFill/>
        </p:spPr>
      </p:pic>
      <p:pic>
        <p:nvPicPr>
          <p:cNvPr id="17421" name="Picture 13" descr="C:\001\Fotos\20181107_102046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19" y="2673927"/>
            <a:ext cx="1828799" cy="1371599"/>
          </a:xfrm>
          <a:prstGeom prst="rect">
            <a:avLst/>
          </a:prstGeom>
          <a:noFill/>
        </p:spPr>
      </p:pic>
      <p:pic>
        <p:nvPicPr>
          <p:cNvPr id="17423" name="Picture 15" descr="E:\Revisión de Boyas\20180613_100929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607" y="3435927"/>
            <a:ext cx="1293668" cy="2299855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2424545" y="2493817"/>
            <a:ext cx="7218219" cy="196734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6000" b="1" dirty="0" smtClean="0">
                <a:solidFill>
                  <a:srgbClr val="002060"/>
                </a:solidFill>
              </a:rPr>
              <a:t>MUCHAS GRACIAS THANK YOU </a:t>
            </a:r>
            <a:endParaRPr lang="es-SV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680" y="3963618"/>
            <a:ext cx="3745232" cy="20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Levantamiento Batimetrico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94083" y="1035643"/>
            <a:ext cx="6257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dirty="0" smtClean="0"/>
              <a:t>Levantamiento batimétrico comprendiendo el Canal Externo de acceso y Dársena de maniobra del Puerto, el cual posee una extensión de 23.5 kilómetros.  Procesamiento de datos Hypack-2016: 207 líneas = 477.2 kms. 8,086 valores de profundidad.</a:t>
            </a:r>
            <a:endParaRPr lang="es-SV" sz="2400" dirty="0"/>
          </a:p>
        </p:txBody>
      </p:sp>
      <p:pic>
        <p:nvPicPr>
          <p:cNvPr id="9" name="Picture 2" descr="C:\HYPACK 2016\Projects\plu\Archive\Fotos La Unión\20180425_085607_HD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633" y="1068087"/>
            <a:ext cx="3541289" cy="1907125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0" name="Picture 6" descr="C:\HYPACK 2016\Projects\plu\Archive\Fotos La Unión\20180424_0728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19054" y="3615222"/>
            <a:ext cx="2780215" cy="1801090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</p:pic>
      <p:pic>
        <p:nvPicPr>
          <p:cNvPr id="12" name="Picture 8" descr="C:\HYPACK 2016\Projects\plu\Archive\Fotos La Unión\20180418_07072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977291" y="3770372"/>
            <a:ext cx="2716086" cy="1520734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3" name="Picture 5" descr="C:\HYPACK 2016\Projects\plu\Archive\Fotos La Unión\20180418_0706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675076" y="3755988"/>
            <a:ext cx="2722980" cy="1535014"/>
          </a:xfrm>
          <a:prstGeom prst="rect">
            <a:avLst/>
          </a:prstGeom>
          <a:noFill/>
          <a:ln w="25400">
            <a:noFill/>
          </a:ln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4" name="Picture 2" descr="C:\HYPACK 2016\Projects\plu\Archive\Fotos La Unión\20180503_12385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15" y="3464269"/>
            <a:ext cx="2449825" cy="1411561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1" name="Picture 10" descr="U:\Roque_Machado\Instalación de Valeport 740\20180207_14493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755" y="3166317"/>
            <a:ext cx="2455414" cy="1447247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Levantamientos Batimetricos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94084" y="1121611"/>
            <a:ext cx="1066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chemeClr val="tx2"/>
                </a:solidFill>
              </a:rPr>
              <a:t>RESULTADOS:  2 Hojas Hidrográficas</a:t>
            </a:r>
            <a:r>
              <a:rPr lang="es-SV" sz="2400" dirty="0" smtClean="0">
                <a:solidFill>
                  <a:schemeClr val="tx2"/>
                </a:solidFill>
              </a:rPr>
              <a:t> 1:15 000. </a:t>
            </a:r>
            <a:r>
              <a:rPr lang="es-MX" sz="2400" dirty="0" smtClean="0">
                <a:solidFill>
                  <a:schemeClr val="tx2"/>
                </a:solidFill>
              </a:rPr>
              <a:t>Profundidades a cada 25 metros, reflejando contornos a cada 1 metro y ayudas a la navegación existentes sobre el canal.</a:t>
            </a:r>
            <a:endParaRPr lang="es-SV" sz="2400" dirty="0">
              <a:solidFill>
                <a:schemeClr val="tx2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03388" y="2232025"/>
          <a:ext cx="399097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23488635" imgH="21869209" progId="AcroExch.Document.DC">
                  <p:embed/>
                </p:oleObj>
              </mc:Choice>
              <mc:Fallback>
                <p:oleObj name="Acrobat Document" r:id="rId3" imgW="23488635" imgH="21869209" progId="AcroExch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2232025"/>
                        <a:ext cx="3990975" cy="3714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302375" y="2227263"/>
          <a:ext cx="3987800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5" imgW="23485714" imgH="21866667" progId="AcroExch.Document.DC">
                  <p:embed/>
                </p:oleObj>
              </mc:Choice>
              <mc:Fallback>
                <p:oleObj name="Acrobat Document" r:id="rId5" imgW="23485714" imgH="21866667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75" y="2227263"/>
                        <a:ext cx="3987800" cy="3714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Levantamiento Batimetrico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00292" y="6137522"/>
            <a:ext cx="2743200" cy="365125"/>
          </a:xfrm>
        </p:spPr>
        <p:txBody>
          <a:bodyPr/>
          <a:lstStyle/>
          <a:p>
            <a:fld id="{EC878826-814C-4FD2-96B3-D147818A5C8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676854" y="961619"/>
            <a:ext cx="10999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dirty="0" smtClean="0"/>
              <a:t>Levantamiento batimétrico comprendiendo Dársena Operativa del Puerto de Acajutla, en proceso de ejecución, para este proyecto de ha planificando 33 líneas longitudinales espaciadas a cada 25 metros y 6 transversales espaciadas a 250 metros haciendo un total de 23.77 km. Lineales por medir.</a:t>
            </a:r>
          </a:p>
          <a:p>
            <a:pPr algn="just"/>
            <a:r>
              <a:rPr lang="es-SV" sz="2400" dirty="0" smtClean="0"/>
              <a:t>Dentro del puerto y en sus proximidades existen 18 ayudas a la navegación que se confirmaran en el periodo del proyecto.</a:t>
            </a:r>
            <a:endParaRPr lang="es-SV" sz="2400" dirty="0"/>
          </a:p>
        </p:txBody>
      </p:sp>
      <p:pic>
        <p:nvPicPr>
          <p:cNvPr id="2051" name="Picture 3" descr="E:\001\Fotos\20181107_1021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02" y="4754830"/>
            <a:ext cx="1837787" cy="1378340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2052" name="Picture 4" descr="E:\001\Fotos\20181107_1051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473" y="4184074"/>
            <a:ext cx="1350015" cy="1981200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2053" name="Picture 5" descr="E:\001\Fotos\20181107_1145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1927" y="3756013"/>
            <a:ext cx="2140930" cy="1605698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2054" name="Picture 6" descr="E:\001\Fotos\20181107_1134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66" y="3750494"/>
            <a:ext cx="3480687" cy="2038341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2055" name="Picture 7" descr="E:\001\Fotos\20181107_10364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4777" y="3354185"/>
            <a:ext cx="1842127" cy="1258577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2057" name="Picture 9" descr="E:\001\Fotos\20181107_10281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4942" y="2955909"/>
            <a:ext cx="1668660" cy="1155028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835" y="2922954"/>
            <a:ext cx="1773382" cy="322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Equipo y su instalacion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94083" y="1030785"/>
            <a:ext cx="10694531" cy="183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Ecosonda (Odom MKIII), Laptop  HP (i5 4G Ram), Llave Hypack-2016, GPS (Base y Rover), Sensor de movimiento (Thinksensor), Perfilador de sonido en el agua (Teledyne), Mareógrafo temporal (Valeport 740),Generador eléctrico SUA4500, monitor y complementos.</a:t>
            </a:r>
            <a:endParaRPr lang="es-SV" sz="2400" dirty="0"/>
          </a:p>
        </p:txBody>
      </p:sp>
      <p:pic>
        <p:nvPicPr>
          <p:cNvPr id="10" name="Picture 2" descr="C:\HYPACK 2016\Projects\plu\Archive\Fotos La Unión\20180418_0721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498644" y="3711213"/>
            <a:ext cx="2954218" cy="1354016"/>
          </a:xfrm>
          <a:prstGeom prst="rect">
            <a:avLst/>
          </a:prstGeom>
          <a:noFill/>
          <a:ln w="25400">
            <a:noFill/>
          </a:ln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213" y="3084954"/>
            <a:ext cx="3251972" cy="182566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3" name="Picture 2" descr="U:\Roque_Machado\Instalación de Valeport 740\20180208_1015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737" y="2531248"/>
            <a:ext cx="1163053" cy="1858231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4" name="Picture 4" descr="U:\Roque_Machado\Instalación de Valeport 740\20180207_085224_HD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847" y="2894041"/>
            <a:ext cx="1794342" cy="2984361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15" name="Picture 3" descr="U:\Roque_Machado\Instalación de Valeport 740\20180208_103441_Burst0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5153" y="2495536"/>
            <a:ext cx="1612029" cy="1887920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pic>
        <p:nvPicPr>
          <p:cNvPr id="4097" name="Picture 1" descr="E:\001\2018\Nueva carpeta\20180418_07544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659" y="4484656"/>
            <a:ext cx="2441713" cy="1465028"/>
          </a:xfrm>
          <a:prstGeom prst="rect">
            <a:avLst/>
          </a:prstGeom>
          <a:noFill/>
          <a:effectLst>
            <a:outerShdw blurRad="63500" sx="102000" sy="102000" algn="ctr" rotWithShape="0">
              <a:schemeClr val="accent2">
                <a:lumMod val="50000"/>
                <a:alpha val="40000"/>
              </a:scheme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2369128" y="3366654"/>
            <a:ext cx="7329054" cy="2308324"/>
          </a:xfrm>
          <a:prstGeom prst="rect">
            <a:avLst/>
          </a:prstGeom>
          <a:solidFill>
            <a:schemeClr val="accent2">
              <a:lumMod val="50000"/>
              <a:alpha val="9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4800" b="1" dirty="0" smtClean="0">
                <a:solidFill>
                  <a:srgbClr val="FFFF00"/>
                </a:solidFill>
              </a:rPr>
              <a:t>2019</a:t>
            </a:r>
          </a:p>
          <a:p>
            <a:pPr algn="ctr"/>
            <a:r>
              <a:rPr lang="es-SV" sz="4800" b="1" dirty="0" smtClean="0">
                <a:solidFill>
                  <a:srgbClr val="FFFF00"/>
                </a:solidFill>
              </a:rPr>
              <a:t>ADQUISICION DE EQUIPO Y SOFTWARE</a:t>
            </a:r>
            <a:endParaRPr lang="es-SV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Publicacion Almanaque de Mareas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94083" y="1030785"/>
            <a:ext cx="10694531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Calculo de los pronósticos para el puerto de Acajutla, La Libertad y La Unión.</a:t>
            </a:r>
            <a:endParaRPr lang="es-SV" sz="2400" dirty="0">
              <a:solidFill>
                <a:schemeClr val="tx2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853440" y="1675228"/>
            <a:ext cx="7894320" cy="2676783"/>
            <a:chOff x="2377440" y="2636520"/>
            <a:chExt cx="7894320" cy="267678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160" y="2667000"/>
              <a:ext cx="32385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649" y="4191000"/>
              <a:ext cx="2182111" cy="112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028" y="2706702"/>
              <a:ext cx="2023291" cy="1438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2639" y="2682965"/>
              <a:ext cx="1984103" cy="26169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20" name="19 Rectángulo"/>
            <p:cNvSpPr/>
            <p:nvPr/>
          </p:nvSpPr>
          <p:spPr>
            <a:xfrm>
              <a:off x="2377440" y="2636520"/>
              <a:ext cx="3322320" cy="2667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</p:grpSp>
      <p:pic>
        <p:nvPicPr>
          <p:cNvPr id="21" name="Picture 12" descr="S:\Back - Up Calculo\!!!PERSONAL DE CALCULO\DELEON\Bodega_De_Le@n\Fotos_Acajutla-Mareógrafo\HPIM171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6430" y="2485238"/>
            <a:ext cx="2542369" cy="339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14400" y="4759572"/>
            <a:ext cx="78075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Se mantiene observación constante de la marea, a través de un mareógrafo (Sea Level) Bartex 4100, ubicado en el Puerto de La Unión.</a:t>
            </a:r>
            <a:endParaRPr kumimoji="0" lang="es-SV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Capacitaciones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34449" y="1062113"/>
            <a:ext cx="10934091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Recibidas:</a:t>
            </a:r>
            <a:endParaRPr lang="es-ES" sz="20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000" dirty="0" smtClean="0">
                <a:solidFill>
                  <a:schemeClr val="tx2"/>
                </a:solidFill>
              </a:rPr>
              <a:t>Especialidad en Hidrografía y Cartografía, becado por 1 año en el Instituto Oceanográfico del Golfo y Mar Caribe en la Ciudad de Veracruz México. (2017). Bajo el Fortalecimiento de Capacidades Hidrográficas de Mesoamérica y Caribe (FOCAHIMECA)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sz="20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000" dirty="0" smtClean="0">
                <a:solidFill>
                  <a:schemeClr val="tx2"/>
                </a:solidFill>
              </a:rPr>
              <a:t>Hidrografía para Cartografía y manejo de Desastres, Acreditación Internacional Categoría B, realizado en la Ciudad de Tokio, Japón. (2017)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sz="20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000" dirty="0" smtClean="0">
                <a:solidFill>
                  <a:schemeClr val="tx2"/>
                </a:solidFill>
              </a:rPr>
              <a:t>Maritime Safety Information, realizado en Niteroi en Rio de Janeiro, Brasil. (2018).</a:t>
            </a:r>
          </a:p>
          <a:p>
            <a:pPr marL="457200" indent="-457200" algn="just">
              <a:lnSpc>
                <a:spcPct val="120000"/>
              </a:lnSpc>
            </a:pPr>
            <a:endParaRPr lang="es-ES" sz="20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</a:pPr>
            <a:r>
              <a:rPr lang="es-ES" sz="2000" dirty="0" smtClean="0">
                <a:solidFill>
                  <a:schemeClr val="tx2"/>
                </a:solidFill>
              </a:rPr>
              <a:t>4.    Taller Procesamiento de Datos Multihaz a realizarse en diciembre de 2018 en Cartagena de Indias, Colombia.</a:t>
            </a:r>
            <a:endParaRPr lang="es-SV" sz="2000" dirty="0"/>
          </a:p>
        </p:txBody>
      </p:sp>
      <p:grpSp>
        <p:nvGrpSpPr>
          <p:cNvPr id="10" name="9 Grupo"/>
          <p:cNvGrpSpPr/>
          <p:nvPr/>
        </p:nvGrpSpPr>
        <p:grpSpPr>
          <a:xfrm>
            <a:off x="2192976" y="1156232"/>
            <a:ext cx="8878899" cy="5147585"/>
            <a:chOff x="2192976" y="1156232"/>
            <a:chExt cx="8878899" cy="5147585"/>
          </a:xfrm>
        </p:grpSpPr>
        <p:pic>
          <p:nvPicPr>
            <p:cNvPr id="7" name="Picture 2" descr="C:\Users\mmescobar\AppData\Local\Temp\WLMDSS.tmp\WLM948D.tmp\DSC_463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976" y="1156232"/>
              <a:ext cx="3786971" cy="251522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schemeClr val="accent1">
                  <a:lumMod val="75000"/>
                  <a:alpha val="40000"/>
                </a:schemeClr>
              </a:outerShdw>
            </a:effec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64" r="4241" b="4563"/>
            <a:stretch>
              <a:fillRect/>
            </a:stretch>
          </p:blipFill>
          <p:spPr bwMode="auto">
            <a:xfrm>
              <a:off x="3445464" y="3742619"/>
              <a:ext cx="2525799" cy="2561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pic>
          <p:nvPicPr>
            <p:cNvPr id="9" name="8 Imagen" descr="E:\11 Documentos Villalta\28 IPGH 2018\DHN_1081 (2).JPG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460" y="1361305"/>
              <a:ext cx="4936415" cy="280535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chemeClr val="accent1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Capacitaciones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34449" y="951273"/>
            <a:ext cx="10934091" cy="365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Necesarias: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400" dirty="0" smtClean="0">
                <a:solidFill>
                  <a:schemeClr val="tx2"/>
                </a:solidFill>
              </a:rPr>
              <a:t>Acreditación de Hidrógrafo Categoria A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sz="11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400" dirty="0" smtClean="0">
                <a:solidFill>
                  <a:schemeClr val="tx2"/>
                </a:solidFill>
              </a:rPr>
              <a:t>Cartógrafo Náutico Categoria B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sz="12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400" dirty="0" smtClean="0">
                <a:solidFill>
                  <a:schemeClr val="tx2"/>
                </a:solidFill>
              </a:rPr>
              <a:t>Soporte Técnico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sz="14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400" dirty="0" smtClean="0">
                <a:solidFill>
                  <a:schemeClr val="tx2"/>
                </a:solidFill>
              </a:rPr>
              <a:t>Cursos de entrenamientos o Talleres 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s-ES" sz="1200" dirty="0" smtClean="0">
              <a:solidFill>
                <a:schemeClr val="tx2"/>
              </a:solidFill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s-ES" sz="2400" dirty="0" smtClean="0">
                <a:solidFill>
                  <a:schemeClr val="tx2"/>
                </a:solidFill>
              </a:rPr>
              <a:t>Cooperación Internacional (convenios, proyectos, intercambios etc.)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872837" y="5045517"/>
            <a:ext cx="10681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Participación en las mesas de trabajo del Comité Técnico de la Política del Mar y La Costa, (marco legal) en Secretaria Técnica de Planificación . </a:t>
            </a:r>
            <a:r>
              <a:rPr lang="es-MX" dirty="0" smtClean="0">
                <a:latin typeface="Times New Roman" pitchFamily="18" charset="0"/>
                <a:cs typeface="Times New Roman" pitchFamily="18" charset="0"/>
                <a:hlinkClick r:id="rId2"/>
              </a:rPr>
              <a:t>www.secretariatecnica.gob.sv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Retos y obstaculos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734449" y="840433"/>
            <a:ext cx="10934091" cy="54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Retos: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 Seguir promoviendo que el País se adhiera a la OHI. (2019)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Recuperar la Capacidad plena no solo de hacer hidrografía sino actualizar la  </a:t>
            </a:r>
          </a:p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   Cartografía Náutica de todo nuestro mar territorial.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 Trabajo en equipo con las demás instituciones de nuestro país, según necesidades.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 Comunicación y Compromiso</a:t>
            </a:r>
          </a:p>
          <a:p>
            <a:pPr algn="just">
              <a:lnSpc>
                <a:spcPct val="120000"/>
              </a:lnSpc>
            </a:pPr>
            <a:endParaRPr lang="es-ES" sz="2400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s-ES" sz="2400" dirty="0" smtClean="0">
                <a:solidFill>
                  <a:schemeClr val="tx2"/>
                </a:solidFill>
              </a:rPr>
              <a:t>Obstáculos: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 Personal no Certificado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 No se cuenta con una Comisión Hidrográfica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s-ES" sz="2400" dirty="0" smtClean="0">
                <a:solidFill>
                  <a:schemeClr val="tx2"/>
                </a:solidFill>
              </a:rPr>
              <a:t> No se cuenta con estudios universitarios </a:t>
            </a:r>
          </a:p>
          <a:p>
            <a:pPr algn="just">
              <a:lnSpc>
                <a:spcPct val="120000"/>
              </a:lnSpc>
            </a:pPr>
            <a:endParaRPr lang="es-E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HO_Presentations_template-Blank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02FEB0FD-5DB0-4DCA-8FD3-AD77DA5C0D37}" vid="{4295DFCE-4179-4A75-B3EC-50B8EFC8F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IHO_Presentations_template-Blank</Template>
  <TotalTime>844</TotalTime>
  <Words>529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IHO_Presentations_template-Blank</vt:lpstr>
      <vt:lpstr>Acrobat Document</vt:lpstr>
      <vt:lpstr>19th Meeting of the  Meso America – Caribbean Sea Hydrographic Commission </vt:lpstr>
      <vt:lpstr>Levantamiento Batimetrico</vt:lpstr>
      <vt:lpstr>Levantamientos Batimetricos</vt:lpstr>
      <vt:lpstr>Levantamiento Batimetrico </vt:lpstr>
      <vt:lpstr>Equipo y su instalacion</vt:lpstr>
      <vt:lpstr>Publicacion Almanaque de Mareas</vt:lpstr>
      <vt:lpstr>Capacitaciones</vt:lpstr>
      <vt:lpstr>Capacitaciones</vt:lpstr>
      <vt:lpstr>Retos y obstaculos</vt:lpstr>
      <vt:lpstr>EL SALVADOR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of JCOMM-5 to HSSC 9 6-10 November 2017,  Ottawa, Canada</dc:title>
  <dc:creator>Owner</dc:creator>
  <cp:lastModifiedBy>Alberto Costa Neves</cp:lastModifiedBy>
  <cp:revision>143</cp:revision>
  <dcterms:created xsi:type="dcterms:W3CDTF">2017-10-26T13:07:26Z</dcterms:created>
  <dcterms:modified xsi:type="dcterms:W3CDTF">2018-12-06T00:14:46Z</dcterms:modified>
</cp:coreProperties>
</file>