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71" r:id="rId6"/>
    <p:sldId id="272" r:id="rId7"/>
    <p:sldId id="264" r:id="rId8"/>
    <p:sldId id="273" r:id="rId9"/>
    <p:sldId id="269" r:id="rId10"/>
    <p:sldId id="274" r:id="rId11"/>
    <p:sldId id="275" r:id="rId12"/>
    <p:sldId id="261" r:id="rId13"/>
    <p:sldId id="276" r:id="rId14"/>
    <p:sldId id="267" r:id="rId15"/>
    <p:sldId id="277" r:id="rId16"/>
    <p:sldId id="278" r:id="rId17"/>
    <p:sldId id="268" r:id="rId18"/>
    <p:sldId id="27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917" autoAdjust="0"/>
  </p:normalViewPr>
  <p:slideViewPr>
    <p:cSldViewPr snapToGrid="0">
      <p:cViewPr varScale="1">
        <p:scale>
          <a:sx n="50" d="100"/>
          <a:sy n="50" d="100"/>
        </p:scale>
        <p:origin x="-15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Buenos días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Como</a:t>
            </a:r>
            <a:r>
              <a:rPr lang="es-ES" baseline="0" dirty="0" smtClean="0"/>
              <a:t> ustedes saben, el IHM y la ESHIDRO se localizan en la ciudad de Cádiz, situada en Andalucía, en el Sur de España.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Aquí pueden ver parte del edificio principal de nuestras instalaciones.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Cursos oficiales de la OHI que España imparte en la ESHIDRO. </a:t>
            </a:r>
            <a:r>
              <a:rPr lang="es-ES" dirty="0" err="1" smtClean="0"/>
              <a:t>Cat</a:t>
            </a:r>
            <a:r>
              <a:rPr lang="es-ES" dirty="0" smtClean="0"/>
              <a:t> A y B.</a:t>
            </a:r>
          </a:p>
          <a:p>
            <a:r>
              <a:rPr lang="es-ES" dirty="0" smtClean="0"/>
              <a:t>Becas, Existe un programa del Ministerio de Defensa para becar estudiantes </a:t>
            </a:r>
            <a:r>
              <a:rPr lang="es-ES" dirty="0" err="1" smtClean="0"/>
              <a:t>extarnjeros</a:t>
            </a:r>
            <a:r>
              <a:rPr lang="es-ES" dirty="0" smtClean="0"/>
              <a:t> que cursan los cursos.</a:t>
            </a:r>
          </a:p>
          <a:p>
            <a:endParaRPr lang="es-ES" dirty="0" smtClean="0"/>
          </a:p>
          <a:p>
            <a:r>
              <a:rPr lang="es-ES" dirty="0" smtClean="0"/>
              <a:t>Gestionar un master junto con la OHI en universidades que tienen</a:t>
            </a:r>
            <a:r>
              <a:rPr lang="es-ES" baseline="0" dirty="0" smtClean="0"/>
              <a:t> relación con el IHM.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Cursos oficiales de la OHI que España imparte en la ESHIDRO. </a:t>
            </a:r>
            <a:r>
              <a:rPr lang="es-ES" dirty="0" err="1" smtClean="0"/>
              <a:t>Cat</a:t>
            </a:r>
            <a:r>
              <a:rPr lang="es-ES" dirty="0" smtClean="0"/>
              <a:t> A y B.</a:t>
            </a:r>
          </a:p>
          <a:p>
            <a:r>
              <a:rPr lang="es-ES" dirty="0" smtClean="0"/>
              <a:t>Becas, Existe un programa del Ministerio de Defensa para becar estudiantes </a:t>
            </a:r>
            <a:r>
              <a:rPr lang="es-ES" dirty="0" err="1" smtClean="0"/>
              <a:t>extarnjeros</a:t>
            </a:r>
            <a:r>
              <a:rPr lang="es-ES" dirty="0" smtClean="0"/>
              <a:t> que cursan los cursos.</a:t>
            </a:r>
          </a:p>
          <a:p>
            <a:endParaRPr lang="es-ES" dirty="0" smtClean="0"/>
          </a:p>
          <a:p>
            <a:r>
              <a:rPr lang="es-ES" dirty="0" smtClean="0"/>
              <a:t>Gestionar un master junto con la OHI en universidades que tienen</a:t>
            </a:r>
            <a:r>
              <a:rPr lang="es-ES" baseline="0" dirty="0" smtClean="0"/>
              <a:t> relación con el IHM.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Buque que realiza campaña en zona de MACHC:</a:t>
            </a:r>
          </a:p>
          <a:p>
            <a:pPr marL="228600" indent="-228600">
              <a:buAutoNum type="arabicPeriod"/>
            </a:pPr>
            <a:r>
              <a:rPr lang="es-ES" dirty="0" smtClean="0"/>
              <a:t>Equipos </a:t>
            </a:r>
          </a:p>
          <a:p>
            <a:pPr marL="228600" indent="-228600">
              <a:buAutoNum type="arabicPeriod"/>
            </a:pPr>
            <a:r>
              <a:rPr lang="es-ES" dirty="0" smtClean="0"/>
              <a:t>Personal</a:t>
            </a:r>
          </a:p>
          <a:p>
            <a:pPr marL="228600" indent="-228600">
              <a:buAutoNum type="arabicPeriod"/>
            </a:pPr>
            <a:r>
              <a:rPr lang="es-ES" dirty="0" smtClean="0"/>
              <a:t>Medios</a:t>
            </a:r>
          </a:p>
          <a:p>
            <a:pPr marL="228600" indent="-228600">
              <a:buAutoNum type="arabicPeriod"/>
            </a:pPr>
            <a:r>
              <a:rPr lang="es-ES" dirty="0" smtClean="0"/>
              <a:t>Profesores</a:t>
            </a:r>
          </a:p>
          <a:p>
            <a:pPr marL="228600" indent="-228600">
              <a:buAutoNum type="arabicPeriod"/>
            </a:pPr>
            <a:endParaRPr lang="es-ES" dirty="0" smtClean="0"/>
          </a:p>
          <a:p>
            <a:pPr marL="228600" indent="-228600">
              <a:buAutoNum type="arabicPeriod"/>
            </a:pPr>
            <a:r>
              <a:rPr lang="es-ES" dirty="0" smtClean="0"/>
              <a:t>En un solo buque, se puede hacer varios cursos y sus prácticas en la mar.</a:t>
            </a:r>
          </a:p>
          <a:p>
            <a:pPr marL="228600" indent="-228600">
              <a:buAutoNum type="arabicPeriod"/>
            </a:pPr>
            <a:r>
              <a:rPr lang="es-ES" dirty="0" smtClean="0"/>
              <a:t>Viviendo</a:t>
            </a:r>
            <a:r>
              <a:rPr lang="es-ES" baseline="0" dirty="0" smtClean="0"/>
              <a:t> a bordo.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Buque Escuela y Cooperación Pesquera «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».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Meter imagen de 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. Si existe interés se puede usar para esta formación integral con apoyo de los programas de desarrollo de la OHI.</a:t>
            </a:r>
            <a:endParaRPr lang="es-ES" dirty="0" smtClean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Buque que realiza campaña en zona de MACHC:</a:t>
            </a:r>
          </a:p>
          <a:p>
            <a:pPr marL="228600" indent="-228600">
              <a:buAutoNum type="arabicPeriod"/>
            </a:pPr>
            <a:r>
              <a:rPr lang="es-ES" dirty="0" smtClean="0"/>
              <a:t>Equipos </a:t>
            </a:r>
          </a:p>
          <a:p>
            <a:pPr marL="228600" indent="-228600">
              <a:buAutoNum type="arabicPeriod"/>
            </a:pPr>
            <a:r>
              <a:rPr lang="es-ES" dirty="0" smtClean="0"/>
              <a:t>Personal</a:t>
            </a:r>
          </a:p>
          <a:p>
            <a:pPr marL="228600" indent="-228600">
              <a:buAutoNum type="arabicPeriod"/>
            </a:pPr>
            <a:r>
              <a:rPr lang="es-ES" dirty="0" smtClean="0"/>
              <a:t>Medios</a:t>
            </a:r>
          </a:p>
          <a:p>
            <a:pPr marL="228600" indent="-228600">
              <a:buAutoNum type="arabicPeriod"/>
            </a:pPr>
            <a:r>
              <a:rPr lang="es-ES" dirty="0" smtClean="0"/>
              <a:t>Profesores</a:t>
            </a:r>
          </a:p>
          <a:p>
            <a:pPr marL="228600" indent="-228600">
              <a:buAutoNum type="arabicPeriod"/>
            </a:pPr>
            <a:endParaRPr lang="es-ES" dirty="0" smtClean="0"/>
          </a:p>
          <a:p>
            <a:pPr marL="228600" indent="-228600">
              <a:buAutoNum type="arabicPeriod"/>
            </a:pPr>
            <a:r>
              <a:rPr lang="es-ES" dirty="0" smtClean="0"/>
              <a:t>En un solo buque, se puede hacer varios cursos y sus prácticas en la mar.</a:t>
            </a:r>
          </a:p>
          <a:p>
            <a:pPr marL="228600" indent="-228600">
              <a:buAutoNum type="arabicPeriod"/>
            </a:pPr>
            <a:r>
              <a:rPr lang="es-ES" dirty="0" smtClean="0"/>
              <a:t>Viviendo</a:t>
            </a:r>
            <a:r>
              <a:rPr lang="es-ES" baseline="0" dirty="0" smtClean="0"/>
              <a:t> a bordo.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Buque Escuela y Cooperación Pesquera «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».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Meter imagen de 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. Si existe interés se puede usar para esta formación integral con apoyo de los programas de desarrollo de la OHI.</a:t>
            </a:r>
            <a:endParaRPr lang="es-ES" dirty="0" smtClean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Buque que realiza campaña en zona de MACHC:</a:t>
            </a:r>
          </a:p>
          <a:p>
            <a:pPr marL="228600" indent="-228600">
              <a:buAutoNum type="arabicPeriod"/>
            </a:pPr>
            <a:r>
              <a:rPr lang="es-ES" dirty="0" smtClean="0"/>
              <a:t>Equipos </a:t>
            </a:r>
          </a:p>
          <a:p>
            <a:pPr marL="228600" indent="-228600">
              <a:buAutoNum type="arabicPeriod"/>
            </a:pPr>
            <a:r>
              <a:rPr lang="es-ES" dirty="0" smtClean="0"/>
              <a:t>Personal</a:t>
            </a:r>
          </a:p>
          <a:p>
            <a:pPr marL="228600" indent="-228600">
              <a:buAutoNum type="arabicPeriod"/>
            </a:pPr>
            <a:r>
              <a:rPr lang="es-ES" dirty="0" smtClean="0"/>
              <a:t>Medios</a:t>
            </a:r>
          </a:p>
          <a:p>
            <a:pPr marL="228600" indent="-228600">
              <a:buAutoNum type="arabicPeriod"/>
            </a:pPr>
            <a:r>
              <a:rPr lang="es-ES" dirty="0" smtClean="0"/>
              <a:t>Profesores</a:t>
            </a:r>
          </a:p>
          <a:p>
            <a:pPr marL="228600" indent="-228600">
              <a:buAutoNum type="arabicPeriod"/>
            </a:pPr>
            <a:endParaRPr lang="es-ES" dirty="0" smtClean="0"/>
          </a:p>
          <a:p>
            <a:pPr marL="228600" indent="-228600">
              <a:buAutoNum type="arabicPeriod"/>
            </a:pPr>
            <a:r>
              <a:rPr lang="es-ES" dirty="0" smtClean="0"/>
              <a:t>En un solo buque, se puede hacer varios cursos y sus prácticas en la mar.</a:t>
            </a:r>
          </a:p>
          <a:p>
            <a:pPr marL="228600" indent="-228600">
              <a:buAutoNum type="arabicPeriod"/>
            </a:pPr>
            <a:r>
              <a:rPr lang="es-ES" dirty="0" smtClean="0"/>
              <a:t>Viviendo</a:t>
            </a:r>
            <a:r>
              <a:rPr lang="es-ES" baseline="0" dirty="0" smtClean="0"/>
              <a:t> a bordo.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Buque Escuela y Cooperación Pesquera «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».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Meter imagen de </a:t>
            </a:r>
            <a:r>
              <a:rPr lang="es-ES" baseline="0" dirty="0" err="1" smtClean="0"/>
              <a:t>Intermares</a:t>
            </a:r>
            <a:r>
              <a:rPr lang="es-ES" baseline="0" dirty="0" smtClean="0"/>
              <a:t>. Si existe interés se puede usar para esta formación integral con apoyo de los programas de desarrollo de la OHI.</a:t>
            </a:r>
            <a:endParaRPr lang="es-ES" dirty="0" smtClean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9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Colaboración y participación en términos bilaterales en Proyectos entre países, no como formación, sino colaboración: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Proyectos conjuntos: </a:t>
            </a:r>
            <a:r>
              <a:rPr lang="es-ES" dirty="0" err="1" smtClean="0"/>
              <a:t>porejemplo</a:t>
            </a:r>
            <a:r>
              <a:rPr lang="es-ES" dirty="0" smtClean="0"/>
              <a:t> levantamientos hidrográficos, producción</a:t>
            </a:r>
            <a:r>
              <a:rPr lang="es-ES" baseline="0" dirty="0" smtClean="0"/>
              <a:t> cartográfica, estudios en oceanografía, prevención de riesgos desde zonas muy concretas y reducidas a amplias áreas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Proyectos de colaboración nacional: ampliación de plataforma, investigación ZEE, o proyectos en la Antártida.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Obviamente incluye el apoyo de personal en campañas de países MACHC.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Incluye también colaboración con otros organismos en investigación y conocimiento del medio marino.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El IHM ya colabora y tiene acuerdos con gran número de organismos civiles y universidades en España que tienen relación con el medio marino, y se puede usar ese valor para una mejor integración de equipos en todas las ramas del conocimiento y gestión marítima.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Podemos concluir</a:t>
            </a:r>
            <a:r>
              <a:rPr lang="es-ES" baseline="0" dirty="0" smtClean="0"/>
              <a:t> que el IHM:</a:t>
            </a:r>
          </a:p>
          <a:p>
            <a:pPr marL="228600" indent="-228600">
              <a:buAutoNum type="arabicPeriod"/>
            </a:pPr>
            <a:r>
              <a:rPr lang="es-ES" baseline="0" dirty="0" smtClean="0"/>
              <a:t>Quiere implicarse en la MACHC en los términos indicados.</a:t>
            </a:r>
          </a:p>
          <a:p>
            <a:pPr marL="228600" indent="-228600">
              <a:buAutoNum type="arabicPeriod" startAt="2"/>
            </a:pPr>
            <a:r>
              <a:rPr lang="es-ES" baseline="0" dirty="0" smtClean="0"/>
              <a:t>Su apoyo a la OHI y la MACHC en el desarrollo de capacidades en idioma español.</a:t>
            </a:r>
          </a:p>
          <a:p>
            <a:pPr marL="0" indent="0">
              <a:buNone/>
            </a:pPr>
            <a:r>
              <a:rPr lang="es-ES" baseline="0" dirty="0" smtClean="0"/>
              <a:t>3. Que existen formas de colaboraciones bilaterales o multilaterales que abarcan los campos relacionados con el </a:t>
            </a:r>
            <a:r>
              <a:rPr lang="es-ES" baseline="0" dirty="0" err="1" smtClean="0"/>
              <a:t>concimiento</a:t>
            </a:r>
            <a:r>
              <a:rPr lang="es-ES" baseline="0" dirty="0" smtClean="0"/>
              <a:t> y gestión del medio marino.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Buenos días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Como</a:t>
            </a:r>
            <a:r>
              <a:rPr lang="es-ES" baseline="0" dirty="0" smtClean="0"/>
              <a:t> ustedes saben, el IHM y la ESHIDRO se localizan en la ciudad de Cádiz, situada en Andalucía, en el Sur de España.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Aquí pueden ver parte del edificio principal de nuestras instalaciones.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¿Que </a:t>
            </a:r>
            <a:r>
              <a:rPr lang="en-US" dirty="0" err="1" smtClean="0"/>
              <a:t>hacemos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Observador</a:t>
            </a:r>
            <a:r>
              <a:rPr lang="en-US" dirty="0" smtClean="0"/>
              <a:t>. </a:t>
            </a:r>
            <a:r>
              <a:rPr lang="en-US" dirty="0" err="1" smtClean="0"/>
              <a:t>Agredecemos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invitación</a:t>
            </a:r>
            <a:r>
              <a:rPr lang="en-US" baseline="0" dirty="0" smtClean="0"/>
              <a:t> d</a:t>
            </a:r>
            <a:r>
              <a:rPr lang="en-US" dirty="0" smtClean="0"/>
              <a:t>el </a:t>
            </a:r>
            <a:r>
              <a:rPr lang="en-US" dirty="0" err="1" smtClean="0"/>
              <a:t>presidente</a:t>
            </a:r>
            <a:r>
              <a:rPr lang="en-US" dirty="0" smtClean="0"/>
              <a:t> de la MACHC para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asistir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Conferencia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fué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dirty="0" smtClean="0"/>
              <a:t> 2015.</a:t>
            </a:r>
          </a:p>
          <a:p>
            <a:r>
              <a:rPr lang="en-US" dirty="0" err="1" smtClean="0"/>
              <a:t>Cuales</a:t>
            </a:r>
            <a:r>
              <a:rPr lang="en-US" dirty="0" smtClean="0"/>
              <a:t> son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1. </a:t>
            </a:r>
            <a:r>
              <a:rPr lang="en-US" dirty="0" err="1" smtClean="0"/>
              <a:t>Aumentar</a:t>
            </a:r>
            <a:r>
              <a:rPr lang="en-US" dirty="0" smtClean="0"/>
              <a:t> </a:t>
            </a:r>
            <a:r>
              <a:rPr lang="en-US" dirty="0" err="1" smtClean="0"/>
              <a:t>compromiso</a:t>
            </a:r>
            <a:r>
              <a:rPr lang="en-US" dirty="0" smtClean="0"/>
              <a:t> e </a:t>
            </a:r>
            <a:r>
              <a:rPr lang="en-US" dirty="0" err="1" smtClean="0"/>
              <a:t>implicación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2. </a:t>
            </a:r>
            <a:r>
              <a:rPr lang="en-US" dirty="0" err="1" smtClean="0"/>
              <a:t>Colaborar</a:t>
            </a:r>
            <a:r>
              <a:rPr lang="en-US" dirty="0" smtClean="0"/>
              <a:t> para </a:t>
            </a:r>
            <a:r>
              <a:rPr lang="en-US" dirty="0" err="1" smtClean="0"/>
              <a:t>alcanzar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fines que se </a:t>
            </a:r>
            <a:r>
              <a:rPr lang="en-US" dirty="0" err="1" smtClean="0"/>
              <a:t>definan</a:t>
            </a:r>
            <a:r>
              <a:rPr lang="en-US" dirty="0" smtClean="0"/>
              <a:t> </a:t>
            </a:r>
            <a:r>
              <a:rPr lang="es-ES" dirty="0" smtClean="0"/>
              <a:t>para mejorar la seguridad a la navegación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MACHC .</a:t>
            </a:r>
          </a:p>
          <a:p>
            <a:pPr lvl="1"/>
            <a:r>
              <a:rPr lang="en-US" dirty="0" smtClean="0"/>
              <a:t>3. </a:t>
            </a:r>
            <a:r>
              <a:rPr lang="en-US" dirty="0" err="1" smtClean="0"/>
              <a:t>Apoyar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capacidades</a:t>
            </a:r>
            <a:r>
              <a:rPr lang="en-US" dirty="0" smtClean="0"/>
              <a:t> de </a:t>
            </a:r>
            <a:r>
              <a:rPr lang="en-US" dirty="0" err="1" smtClean="0"/>
              <a:t>paises</a:t>
            </a:r>
            <a:r>
              <a:rPr lang="en-US" dirty="0" smtClean="0"/>
              <a:t> de la MACHC</a:t>
            </a:r>
          </a:p>
          <a:p>
            <a:pPr lvl="1"/>
            <a:r>
              <a:rPr lang="en-US" dirty="0" smtClean="0"/>
              <a:t>4. </a:t>
            </a:r>
            <a:r>
              <a:rPr lang="en-US" dirty="0" err="1" smtClean="0"/>
              <a:t>Posibilidad</a:t>
            </a:r>
            <a:r>
              <a:rPr lang="en-US" dirty="0" smtClean="0"/>
              <a:t> de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bilaterales</a:t>
            </a:r>
            <a:r>
              <a:rPr lang="en-US" dirty="0" smtClean="0"/>
              <a:t> o </a:t>
            </a:r>
            <a:r>
              <a:rPr lang="en-US" dirty="0" err="1" smtClean="0"/>
              <a:t>multilaterales</a:t>
            </a:r>
            <a:r>
              <a:rPr lang="en-US" dirty="0" smtClean="0"/>
              <a:t> con </a:t>
            </a:r>
            <a:r>
              <a:rPr lang="en-US" dirty="0" err="1" smtClean="0"/>
              <a:t>paises</a:t>
            </a:r>
            <a:r>
              <a:rPr lang="en-US" dirty="0" smtClean="0"/>
              <a:t> MACHC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hidrografía</a:t>
            </a:r>
            <a:r>
              <a:rPr lang="en-US" dirty="0" smtClean="0"/>
              <a:t>, </a:t>
            </a:r>
            <a:r>
              <a:rPr lang="en-US" dirty="0" err="1" smtClean="0"/>
              <a:t>cartografía</a:t>
            </a:r>
            <a:r>
              <a:rPr lang="en-US" dirty="0" smtClean="0"/>
              <a:t>, </a:t>
            </a:r>
            <a:r>
              <a:rPr lang="en-US" dirty="0" err="1" smtClean="0"/>
              <a:t>oceanografía</a:t>
            </a:r>
            <a:r>
              <a:rPr lang="en-US" dirty="0" smtClean="0"/>
              <a:t>,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espacios</a:t>
            </a:r>
            <a:r>
              <a:rPr lang="en-US" dirty="0" smtClean="0"/>
              <a:t> </a:t>
            </a:r>
            <a:r>
              <a:rPr lang="en-US" dirty="0" err="1" smtClean="0"/>
              <a:t>marítimos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delimitación</a:t>
            </a:r>
            <a:r>
              <a:rPr lang="en-US" dirty="0" smtClean="0"/>
              <a:t>, o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que se </a:t>
            </a:r>
            <a:r>
              <a:rPr lang="en-US" dirty="0" err="1" smtClean="0"/>
              <a:t>decidan</a:t>
            </a:r>
            <a:r>
              <a:rPr lang="en-U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¿Quienes somos? </a:t>
            </a:r>
          </a:p>
          <a:p>
            <a:r>
              <a:rPr lang="es-ES" dirty="0" smtClean="0"/>
              <a:t>En las instalaciones</a:t>
            </a:r>
            <a:r>
              <a:rPr lang="es-ES" baseline="0" dirty="0" smtClean="0"/>
              <a:t> del IHM se encuentra la Escuela de Hidrografía Alejandro </a:t>
            </a:r>
            <a:r>
              <a:rPr lang="es-ES" baseline="0" dirty="0" err="1" smtClean="0"/>
              <a:t>Malaspina</a:t>
            </a:r>
            <a:r>
              <a:rPr lang="es-ES" baseline="0" dirty="0" smtClean="0"/>
              <a:t>. Somos uno de los países firmantes de la </a:t>
            </a:r>
            <a:r>
              <a:rPr lang="es-ES" baseline="0" dirty="0" err="1" smtClean="0"/>
              <a:t>cración</a:t>
            </a:r>
            <a:r>
              <a:rPr lang="es-ES" baseline="0" dirty="0" smtClean="0"/>
              <a:t> de la OHI en Mónaco en 1921.</a:t>
            </a:r>
            <a:endParaRPr lang="es-ES" dirty="0" smtClean="0"/>
          </a:p>
          <a:p>
            <a:r>
              <a:rPr lang="es-ES" dirty="0" smtClean="0"/>
              <a:t>En el informe nacional podrán ver nuestras capacidades, productos y medios con los que contamos.</a:t>
            </a:r>
          </a:p>
          <a:p>
            <a:r>
              <a:rPr lang="es-ES" dirty="0" smtClean="0"/>
              <a:t>Nuestra presencia y capacidad se desarrolla en tres CCHH: </a:t>
            </a:r>
            <a:r>
              <a:rPr lang="es-ES" dirty="0" err="1" smtClean="0"/>
              <a:t>CHAtO</a:t>
            </a:r>
            <a:r>
              <a:rPr lang="es-ES" dirty="0" smtClean="0"/>
              <a:t>,</a:t>
            </a:r>
            <a:r>
              <a:rPr lang="es-ES" baseline="0" dirty="0" smtClean="0"/>
              <a:t> CHMMN y la CHA, además de participar en los grupos de trabajo y en traducciones al español de diversas publicaciones de la OHI</a:t>
            </a:r>
            <a:r>
              <a:rPr lang="es-ES" dirty="0" smtClean="0"/>
              <a:t>.</a:t>
            </a:r>
          </a:p>
          <a:p>
            <a:r>
              <a:rPr lang="es-ES" dirty="0" smtClean="0"/>
              <a:t>Algunos</a:t>
            </a:r>
            <a:r>
              <a:rPr lang="es-ES" baseline="0" dirty="0" smtClean="0"/>
              <a:t> de ustedes conocen nuestros medios </a:t>
            </a:r>
            <a:r>
              <a:rPr lang="es-ES" dirty="0" smtClean="0"/>
              <a:t>y equipamiento</a:t>
            </a:r>
            <a:r>
              <a:rPr lang="es-ES" baseline="0" dirty="0" smtClean="0"/>
              <a:t> para: </a:t>
            </a:r>
            <a:r>
              <a:rPr lang="es-ES" dirty="0" smtClean="0"/>
              <a:t>adquisición y procesado de los datos en el medio marino</a:t>
            </a:r>
            <a:r>
              <a:rPr lang="es-ES" baseline="0" dirty="0" smtClean="0"/>
              <a:t> en los campos de la </a:t>
            </a:r>
            <a:r>
              <a:rPr lang="es-ES" dirty="0" smtClean="0"/>
              <a:t>Hidrografía, Cartografía, Oceanografía, en despliegues</a:t>
            </a:r>
            <a:r>
              <a:rPr lang="es-ES" baseline="0" dirty="0" smtClean="0"/>
              <a:t> hidrográficos en la Antártida, nuestra experiencia en MSI como Coordinadores NAVAREA III, y les destacaremos nuestro apoyo al desarrollo de capacidades en español y los medios que se pueden ofrecer, basándonos en nuestra experiencia de enseñanza en español, 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Nuestras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posibildades</a:t>
            </a:r>
            <a:r>
              <a:rPr lang="es-ES" baseline="0" dirty="0" smtClean="0"/>
              <a:t> de colaboración de acuerdo con el concepto CB de la OHI y las fases determinadas en la MACHC .</a:t>
            </a:r>
          </a:p>
          <a:p>
            <a:r>
              <a:rPr lang="es-ES" dirty="0" smtClean="0"/>
              <a:t>Existen varias fases de la MACHC, desde formación básica a marineros y cabos hasta cursos de especialización </a:t>
            </a:r>
            <a:r>
              <a:rPr lang="es-ES" dirty="0" err="1" smtClean="0"/>
              <a:t>cat</a:t>
            </a:r>
            <a:r>
              <a:rPr lang="es-ES" dirty="0" smtClean="0"/>
              <a:t> A y B.</a:t>
            </a:r>
          </a:p>
          <a:p>
            <a:r>
              <a:rPr lang="es-ES" dirty="0" smtClean="0"/>
              <a:t>Muy de acuerdo con las fases del programa</a:t>
            </a:r>
          </a:p>
          <a:p>
            <a:r>
              <a:rPr lang="es-ES" dirty="0" smtClean="0"/>
              <a:t>Tenemos el conocimiento</a:t>
            </a:r>
            <a:r>
              <a:rPr lang="es-ES" baseline="0" dirty="0" smtClean="0"/>
              <a:t> y la capacidad ya que son cursos que damos en la Escuela de Hidrografía.</a:t>
            </a:r>
            <a:endParaRPr lang="es-ES" dirty="0" smtClean="0"/>
          </a:p>
          <a:p>
            <a:r>
              <a:rPr lang="es-ES" dirty="0" smtClean="0"/>
              <a:t>Tenemos esa capacidad en España y fuera de España. Con apoyo de la OHI y países anfitriones.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Nuestras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posibildades</a:t>
            </a:r>
            <a:r>
              <a:rPr lang="es-ES" baseline="0" dirty="0" smtClean="0"/>
              <a:t> de colaboración de acuerdo con el concepto CB de la OHI y las fases determinadas en la MACHC .</a:t>
            </a:r>
          </a:p>
          <a:p>
            <a:r>
              <a:rPr lang="es-ES" dirty="0" smtClean="0"/>
              <a:t>Existen varias fases de la MACHC, desde formación básica a marineros y cabos hasta cursos de especialización </a:t>
            </a:r>
            <a:r>
              <a:rPr lang="es-ES" dirty="0" err="1" smtClean="0"/>
              <a:t>cat</a:t>
            </a:r>
            <a:r>
              <a:rPr lang="es-ES" dirty="0" smtClean="0"/>
              <a:t> A y B.</a:t>
            </a:r>
          </a:p>
          <a:p>
            <a:r>
              <a:rPr lang="es-ES" dirty="0" smtClean="0"/>
              <a:t>Muy de acuerdo con las fases del programa</a:t>
            </a:r>
          </a:p>
          <a:p>
            <a:r>
              <a:rPr lang="es-ES" dirty="0" smtClean="0"/>
              <a:t>Tenemos el conocimiento</a:t>
            </a:r>
            <a:r>
              <a:rPr lang="es-ES" baseline="0" dirty="0" smtClean="0"/>
              <a:t> y la capacidad ya que son cursos que damos en la Escuela de Hidrografía.</a:t>
            </a:r>
            <a:endParaRPr lang="es-ES" dirty="0" smtClean="0"/>
          </a:p>
          <a:p>
            <a:r>
              <a:rPr lang="es-ES" dirty="0" smtClean="0"/>
              <a:t>Tenemos esa capacidad en España y fuera de España. Con apoyo de la OHI y países anfitriones.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Dividir en dos bloques 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 en España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Dividir en dos bloques 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 en España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Dividir en dos bloques 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CB OHI y MACHC en España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hmesp@fn.mde.e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jbuscal@fn.mde.es" TargetMode="External"/><Relationship Id="rId4" Type="http://schemas.openxmlformats.org/officeDocument/2006/relationships/hyperlink" Target="mailto:eshidro@fn.mde.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iho.int/mtg_docs/rhc/MACHC/MACHC19/MACHC19-05.6-National_Report-Spain_Regional_Projects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7.png"/><Relationship Id="rId5" Type="http://schemas.openxmlformats.org/officeDocument/2006/relationships/image" Target="../media/image19.jpeg"/><Relationship Id="rId10" Type="http://schemas.openxmlformats.org/officeDocument/2006/relationships/image" Target="../media/image6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XIX </a:t>
            </a:r>
            <a:r>
              <a:rPr lang="en-US" dirty="0" err="1" smtClean="0"/>
              <a:t>Reunión</a:t>
            </a:r>
            <a:r>
              <a:rPr lang="en-US" dirty="0" smtClean="0"/>
              <a:t> de la </a:t>
            </a:r>
            <a:r>
              <a:rPr lang="en-US" dirty="0" err="1" smtClean="0"/>
              <a:t>Comisión</a:t>
            </a:r>
            <a:r>
              <a:rPr lang="en-US" dirty="0" smtClean="0"/>
              <a:t> de </a:t>
            </a:r>
            <a:r>
              <a:rPr lang="en-US" dirty="0" err="1" smtClean="0"/>
              <a:t>Hidrográfica</a:t>
            </a:r>
            <a:r>
              <a:rPr lang="en-US" dirty="0" smtClean="0"/>
              <a:t> de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 y Mar Caribe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Informe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1151314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Instituto</a:t>
            </a:r>
            <a:r>
              <a:rPr lang="en-AU" sz="2800" dirty="0" smtClean="0"/>
              <a:t> </a:t>
            </a:r>
            <a:r>
              <a:rPr lang="en-AU" sz="2800" dirty="0" err="1" smtClean="0"/>
              <a:t>Hidrográfico</a:t>
            </a:r>
            <a:r>
              <a:rPr lang="en-AU" sz="2800" dirty="0" smtClean="0"/>
              <a:t> de la Marina</a:t>
            </a:r>
          </a:p>
          <a:p>
            <a:r>
              <a:rPr lang="en-AU" sz="2800" dirty="0" err="1" smtClean="0"/>
              <a:t>Escuela</a:t>
            </a:r>
            <a:r>
              <a:rPr lang="en-AU" sz="2800" dirty="0" smtClean="0"/>
              <a:t> de </a:t>
            </a:r>
            <a:r>
              <a:rPr lang="en-AU" sz="2800" dirty="0" err="1" smtClean="0"/>
              <a:t>Hidrografía</a:t>
            </a:r>
            <a:r>
              <a:rPr lang="en-AU" sz="2800" dirty="0" smtClean="0"/>
              <a:t> «Alejandro </a:t>
            </a:r>
            <a:r>
              <a:rPr lang="en-AU" sz="2800" dirty="0" err="1" smtClean="0"/>
              <a:t>Malaspina</a:t>
            </a:r>
            <a:r>
              <a:rPr lang="en-AU" sz="2800" dirty="0" smtClean="0"/>
              <a:t>»</a:t>
            </a:r>
            <a:endParaRPr lang="en-AU" sz="2800" dirty="0"/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scudo I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8" y="3206840"/>
            <a:ext cx="10525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21" y="3168205"/>
            <a:ext cx="997514" cy="9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Building: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1158875"/>
            <a:ext cx="10598238" cy="4021383"/>
          </a:xfrm>
        </p:spPr>
        <p:txBody>
          <a:bodyPr>
            <a:noAutofit/>
          </a:bodyPr>
          <a:lstStyle/>
          <a:p>
            <a:pPr lvl="1"/>
            <a:r>
              <a:rPr lang="es-ES" sz="2000" dirty="0"/>
              <a:t>1.	Geo-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Meteorological</a:t>
            </a:r>
            <a:r>
              <a:rPr lang="es-ES" sz="2000" dirty="0"/>
              <a:t> and </a:t>
            </a:r>
            <a:r>
              <a:rPr lang="es-ES" sz="2000" dirty="0" err="1"/>
              <a:t>Oceanography</a:t>
            </a:r>
            <a:r>
              <a:rPr lang="es-ES" sz="2000" dirty="0"/>
              <a:t> GEOMETOC (3,5 </a:t>
            </a:r>
            <a:r>
              <a:rPr lang="es-ES" sz="2000" dirty="0" err="1"/>
              <a:t>months</a:t>
            </a:r>
            <a:r>
              <a:rPr lang="es-ES" sz="2000" dirty="0"/>
              <a:t>)/ Geo-información Meteorológica y Oceanografía GEOMETOC  (3,5 meses).</a:t>
            </a:r>
          </a:p>
          <a:p>
            <a:pPr lvl="1"/>
            <a:r>
              <a:rPr lang="es-ES" sz="2000" dirty="0"/>
              <a:t>2.	</a:t>
            </a:r>
            <a:r>
              <a:rPr lang="es-ES" sz="2000" dirty="0" err="1"/>
              <a:t>Hydrography</a:t>
            </a:r>
            <a:r>
              <a:rPr lang="es-ES" sz="2000" dirty="0"/>
              <a:t> and </a:t>
            </a:r>
            <a:r>
              <a:rPr lang="es-ES" sz="2000" dirty="0" err="1"/>
              <a:t>Cartography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petty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(2 and 3 </a:t>
            </a:r>
            <a:r>
              <a:rPr lang="es-ES" sz="2000" dirty="0" err="1"/>
              <a:t>class</a:t>
            </a:r>
            <a:r>
              <a:rPr lang="es-ES" sz="2000" dirty="0"/>
              <a:t>) and </a:t>
            </a:r>
            <a:r>
              <a:rPr lang="es-ES" sz="2000" dirty="0" err="1"/>
              <a:t>seaman</a:t>
            </a:r>
            <a:r>
              <a:rPr lang="es-ES" sz="2000" dirty="0"/>
              <a:t> (3.5 </a:t>
            </a:r>
            <a:r>
              <a:rPr lang="es-ES" sz="2000" dirty="0" err="1"/>
              <a:t>months</a:t>
            </a:r>
            <a:r>
              <a:rPr lang="es-ES" sz="2000" dirty="0"/>
              <a:t>)/ Hidrografía y Cartografía para cabos primeros y cabos (3,5 meses).</a:t>
            </a:r>
          </a:p>
          <a:p>
            <a:pPr lvl="1"/>
            <a:r>
              <a:rPr lang="es-ES" sz="2000" dirty="0"/>
              <a:t>3.	Elemental </a:t>
            </a:r>
            <a:r>
              <a:rPr lang="es-ES" sz="2000" dirty="0" err="1"/>
              <a:t>Hydrography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seaman</a:t>
            </a:r>
            <a:r>
              <a:rPr lang="es-ES" sz="2000" dirty="0"/>
              <a:t>/ </a:t>
            </a:r>
            <a:r>
              <a:rPr lang="es-ES" sz="2000" dirty="0" err="1"/>
              <a:t>sailors</a:t>
            </a:r>
            <a:r>
              <a:rPr lang="es-ES" sz="2000" dirty="0"/>
              <a:t> (2 </a:t>
            </a:r>
            <a:r>
              <a:rPr lang="es-ES" sz="2000" dirty="0" err="1"/>
              <a:t>months</a:t>
            </a:r>
            <a:r>
              <a:rPr lang="es-ES" sz="2000" dirty="0"/>
              <a:t>)/ Hidrografía Elemental para marineros (2 meses).</a:t>
            </a:r>
          </a:p>
          <a:p>
            <a:pPr lvl="1"/>
            <a:r>
              <a:rPr lang="es-ES" sz="2000" dirty="0"/>
              <a:t>4.	</a:t>
            </a:r>
            <a:r>
              <a:rPr lang="es-ES" sz="2000" dirty="0" err="1"/>
              <a:t>Course</a:t>
            </a:r>
            <a:r>
              <a:rPr lang="es-ES" sz="2000" dirty="0"/>
              <a:t> </a:t>
            </a:r>
            <a:r>
              <a:rPr lang="es-ES" sz="2000" dirty="0" err="1"/>
              <a:t>acquisition</a:t>
            </a:r>
            <a:r>
              <a:rPr lang="es-ES" sz="2000" dirty="0"/>
              <a:t> and </a:t>
            </a:r>
            <a:r>
              <a:rPr lang="es-ES" sz="2000" dirty="0" err="1"/>
              <a:t>processing</a:t>
            </a:r>
            <a:r>
              <a:rPr lang="es-ES" sz="2000" dirty="0"/>
              <a:t> of </a:t>
            </a:r>
            <a:r>
              <a:rPr lang="es-ES" sz="2000" dirty="0" err="1"/>
              <a:t>bathymetric</a:t>
            </a:r>
            <a:r>
              <a:rPr lang="es-ES" sz="2000" dirty="0"/>
              <a:t> data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and non-</a:t>
            </a:r>
            <a:r>
              <a:rPr lang="es-ES" sz="2000" dirty="0" err="1"/>
              <a:t>commissioned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(3.5 </a:t>
            </a:r>
            <a:r>
              <a:rPr lang="es-ES" sz="2000" dirty="0" err="1"/>
              <a:t>months</a:t>
            </a:r>
            <a:r>
              <a:rPr lang="es-ES" sz="2000" dirty="0"/>
              <a:t>)/ Curso adquisición y procesado de datos batimétricos para oficiales y suboficiales (3,5 meses).</a:t>
            </a:r>
          </a:p>
          <a:p>
            <a:pPr lvl="1"/>
            <a:r>
              <a:rPr lang="es-ES" sz="2000" dirty="0"/>
              <a:t>5.	Training </a:t>
            </a:r>
            <a:r>
              <a:rPr lang="es-ES" sz="2000" dirty="0" err="1"/>
              <a:t>course</a:t>
            </a:r>
            <a:r>
              <a:rPr lang="es-ES" sz="2000" dirty="0"/>
              <a:t> </a:t>
            </a:r>
            <a:r>
              <a:rPr lang="es-ES" sz="2000" dirty="0" err="1"/>
              <a:t>management</a:t>
            </a:r>
            <a:r>
              <a:rPr lang="es-ES" sz="2000" dirty="0"/>
              <a:t> of </a:t>
            </a:r>
            <a:r>
              <a:rPr lang="es-ES" sz="2000" dirty="0" err="1"/>
              <a:t>hydrographic</a:t>
            </a:r>
            <a:r>
              <a:rPr lang="es-ES" sz="2000" dirty="0"/>
              <a:t> </a:t>
            </a:r>
            <a:r>
              <a:rPr lang="es-ES" sz="2000" dirty="0" err="1"/>
              <a:t>equipment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petty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(2 and 3 </a:t>
            </a:r>
            <a:r>
              <a:rPr lang="es-ES" sz="2000" dirty="0" err="1"/>
              <a:t>class</a:t>
            </a:r>
            <a:r>
              <a:rPr lang="es-ES" sz="2000" dirty="0"/>
              <a:t>) and </a:t>
            </a:r>
            <a:r>
              <a:rPr lang="es-ES" sz="2000" dirty="0" err="1"/>
              <a:t>seaman</a:t>
            </a:r>
            <a:r>
              <a:rPr lang="es-ES" sz="2000" dirty="0"/>
              <a:t> (1 </a:t>
            </a:r>
            <a:r>
              <a:rPr lang="es-ES" sz="2000" dirty="0" err="1"/>
              <a:t>month</a:t>
            </a:r>
            <a:r>
              <a:rPr lang="es-ES" sz="2000" dirty="0"/>
              <a:t>) / Curso adiestramiento manejo de equipos hidrográficos para cabos primeros y cabos (1 mes).</a:t>
            </a:r>
          </a:p>
          <a:p>
            <a:pPr lvl="1"/>
            <a:r>
              <a:rPr lang="es-ES" sz="2000" dirty="0"/>
              <a:t>6.	</a:t>
            </a:r>
            <a:r>
              <a:rPr lang="es-ES" sz="2000" dirty="0" err="1"/>
              <a:t>Photogrammetry</a:t>
            </a:r>
            <a:r>
              <a:rPr lang="es-ES" sz="2000" dirty="0"/>
              <a:t> (2 </a:t>
            </a:r>
            <a:r>
              <a:rPr lang="es-ES" sz="2000" dirty="0" err="1"/>
              <a:t>weeks</a:t>
            </a:r>
            <a:r>
              <a:rPr lang="es-ES" sz="2000" dirty="0"/>
              <a:t>)/ Fotogrametría (2 semanas).</a:t>
            </a:r>
          </a:p>
          <a:p>
            <a:pPr lvl="1"/>
            <a:r>
              <a:rPr lang="es-ES" sz="2000" dirty="0"/>
              <a:t>7.	</a:t>
            </a:r>
            <a:r>
              <a:rPr lang="es-ES" sz="2000" dirty="0" err="1"/>
              <a:t>Graphic</a:t>
            </a:r>
            <a:r>
              <a:rPr lang="es-ES" sz="2000" dirty="0"/>
              <a:t> </a:t>
            </a:r>
            <a:r>
              <a:rPr lang="es-ES" sz="2000" dirty="0" err="1"/>
              <a:t>Arts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sailors</a:t>
            </a:r>
            <a:r>
              <a:rPr lang="es-ES" sz="2000" dirty="0"/>
              <a:t>/</a:t>
            </a:r>
            <a:r>
              <a:rPr lang="es-ES" sz="2000" dirty="0" err="1"/>
              <a:t>seaman</a:t>
            </a:r>
            <a:r>
              <a:rPr lang="es-ES" sz="2000" dirty="0"/>
              <a:t> (4 </a:t>
            </a:r>
            <a:r>
              <a:rPr lang="es-ES" sz="2000" dirty="0" err="1"/>
              <a:t>weeks</a:t>
            </a:r>
            <a:r>
              <a:rPr lang="es-ES" sz="2000" dirty="0"/>
              <a:t>)/ Artes Gráficas para marineros (4 semanas).</a:t>
            </a:r>
          </a:p>
          <a:p>
            <a:pPr lvl="1"/>
            <a:r>
              <a:rPr lang="es-ES" sz="2000" dirty="0"/>
              <a:t>8.	AWNIS (</a:t>
            </a:r>
            <a:r>
              <a:rPr lang="es-ES" sz="2000" dirty="0" err="1"/>
              <a:t>Allied</a:t>
            </a:r>
            <a:r>
              <a:rPr lang="es-ES" sz="2000" dirty="0"/>
              <a:t> </a:t>
            </a:r>
            <a:r>
              <a:rPr lang="es-ES" sz="2000" dirty="0" err="1"/>
              <a:t>Worldwide</a:t>
            </a:r>
            <a:r>
              <a:rPr lang="es-ES" sz="2000" dirty="0"/>
              <a:t> </a:t>
            </a:r>
            <a:r>
              <a:rPr lang="es-ES" sz="2000" dirty="0" err="1"/>
              <a:t>Navigational</a:t>
            </a:r>
            <a:r>
              <a:rPr lang="es-ES" sz="2000" dirty="0"/>
              <a:t> 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System</a:t>
            </a:r>
            <a:r>
              <a:rPr lang="es-ES" sz="2000" dirty="0"/>
              <a:t>)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and non-</a:t>
            </a:r>
            <a:r>
              <a:rPr lang="es-ES" sz="2000" dirty="0" err="1"/>
              <a:t>commissioned</a:t>
            </a:r>
            <a:r>
              <a:rPr lang="es-ES" sz="2000" dirty="0"/>
              <a:t> </a:t>
            </a:r>
            <a:r>
              <a:rPr lang="es-ES" sz="2000" dirty="0" err="1"/>
              <a:t>officers</a:t>
            </a:r>
            <a:r>
              <a:rPr lang="es-ES" sz="2000" dirty="0"/>
              <a:t> (1 </a:t>
            </a:r>
            <a:r>
              <a:rPr lang="es-ES" sz="2000" dirty="0" err="1"/>
              <a:t>week</a:t>
            </a:r>
            <a:r>
              <a:rPr lang="es-ES" sz="2000" dirty="0"/>
              <a:t>)/ AWNIS (</a:t>
            </a:r>
            <a:r>
              <a:rPr lang="es-ES" sz="2000" dirty="0" err="1"/>
              <a:t>Allied</a:t>
            </a:r>
            <a:r>
              <a:rPr lang="es-ES" sz="2000" dirty="0"/>
              <a:t> </a:t>
            </a:r>
            <a:r>
              <a:rPr lang="es-ES" sz="2000" dirty="0" err="1"/>
              <a:t>Worldwide</a:t>
            </a:r>
            <a:r>
              <a:rPr lang="es-ES" sz="2000" dirty="0"/>
              <a:t> </a:t>
            </a:r>
            <a:r>
              <a:rPr lang="es-ES" sz="2000" dirty="0" err="1"/>
              <a:t>Navigational</a:t>
            </a:r>
            <a:r>
              <a:rPr lang="es-ES" sz="2000" dirty="0"/>
              <a:t> 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System</a:t>
            </a:r>
            <a:r>
              <a:rPr lang="es-ES" sz="2000" dirty="0"/>
              <a:t>) para oficiales y suboficiales (1 semana).</a:t>
            </a:r>
          </a:p>
          <a:p>
            <a:pPr lvl="1"/>
            <a:endParaRPr lang="es-E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Building: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1158875"/>
            <a:ext cx="10598238" cy="4021383"/>
          </a:xfrm>
        </p:spPr>
        <p:txBody>
          <a:bodyPr>
            <a:noAutofit/>
          </a:bodyPr>
          <a:lstStyle/>
          <a:p>
            <a:pPr lvl="2"/>
            <a:r>
              <a:rPr lang="en-US" sz="2800" dirty="0"/>
              <a:t>Vertical reference systems and tides in hydrographic surveys: includes vertical reference, equipment and data management (3 weeks) in Spanish language.</a:t>
            </a:r>
            <a:endParaRPr lang="es-ES" sz="2800" dirty="0"/>
          </a:p>
          <a:p>
            <a:pPr lvl="2"/>
            <a:r>
              <a:rPr lang="en-US" sz="2800" dirty="0"/>
              <a:t>Maritime Safety Information (MSI) in Spanish language (3 days).</a:t>
            </a:r>
            <a:endParaRPr lang="es-ES" sz="2800" dirty="0"/>
          </a:p>
          <a:p>
            <a:pPr lvl="2"/>
            <a:r>
              <a:rPr lang="en-US" sz="2800" dirty="0"/>
              <a:t>Training course management of hydrographic equipment (2 weeks) /  Basic Hydrographic Survey Course in Spanish language</a:t>
            </a:r>
            <a:endParaRPr lang="es-ES" sz="2800" dirty="0"/>
          </a:p>
          <a:p>
            <a:pPr lvl="2"/>
            <a:r>
              <a:rPr lang="en-US" sz="2800" dirty="0"/>
              <a:t>Bathymetric data processing course (2 weeks)/ MBES Processing in Spanish language.</a:t>
            </a:r>
            <a:endParaRPr lang="es-ES" sz="2800" dirty="0"/>
          </a:p>
          <a:p>
            <a:pPr lvl="2"/>
            <a:r>
              <a:rPr lang="en-US" sz="2800" dirty="0"/>
              <a:t>Seabed Classification Workshop (5 days) in Spanish language</a:t>
            </a:r>
            <a:endParaRPr lang="es-ES" sz="2800" dirty="0"/>
          </a:p>
          <a:p>
            <a:pPr lvl="2"/>
            <a:r>
              <a:rPr lang="en-US" sz="2800" dirty="0"/>
              <a:t>Port and Shallow Water Survey Course (5 days) in Spanish language.</a:t>
            </a:r>
            <a:endParaRPr lang="es-ES" sz="2800" dirty="0"/>
          </a:p>
          <a:p>
            <a:pPr lvl="1"/>
            <a:endParaRPr lang="es-ES" sz="2800" dirty="0" smtClean="0"/>
          </a:p>
          <a:p>
            <a:pPr lvl="1"/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Capacity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: </a:t>
            </a:r>
            <a:r>
              <a:rPr lang="es-ES" dirty="0" smtClean="0"/>
              <a:t>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06049" cy="215876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Cursos</a:t>
            </a:r>
            <a:r>
              <a:rPr lang="en-US" sz="3200" dirty="0" smtClean="0"/>
              <a:t> de </a:t>
            </a:r>
            <a:r>
              <a:rPr lang="en-US" sz="3200" dirty="0" err="1" smtClean="0"/>
              <a:t>Hidrografía</a:t>
            </a:r>
            <a:r>
              <a:rPr lang="en-US" sz="3200" dirty="0" smtClean="0"/>
              <a:t> Cat. A y B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España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Becas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Otros</a:t>
            </a:r>
            <a:r>
              <a:rPr lang="en-US" sz="3200" dirty="0" smtClean="0"/>
              <a:t> </a:t>
            </a:r>
            <a:r>
              <a:rPr lang="en-US" sz="3200" dirty="0" err="1" smtClean="0"/>
              <a:t>cursos</a:t>
            </a:r>
            <a:r>
              <a:rPr lang="en-US" sz="3200" dirty="0" smtClean="0"/>
              <a:t> con OHI. </a:t>
            </a:r>
            <a:r>
              <a:rPr lang="en-US" sz="3200" dirty="0" err="1" smtClean="0"/>
              <a:t>Máster</a:t>
            </a:r>
            <a:r>
              <a:rPr lang="en-US" sz="3200" dirty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Universidades</a:t>
            </a:r>
            <a:r>
              <a:rPr lang="en-US" sz="3200" dirty="0"/>
              <a:t> </a:t>
            </a:r>
            <a:r>
              <a:rPr lang="en-US" sz="3200" dirty="0" smtClean="0"/>
              <a:t>a </a:t>
            </a:r>
            <a:r>
              <a:rPr lang="en-US" sz="3200" dirty="0" err="1" smtClean="0"/>
              <a:t>través</a:t>
            </a:r>
            <a:r>
              <a:rPr lang="en-US" sz="3200" dirty="0" smtClean="0"/>
              <a:t> del IHM.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Capacity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: </a:t>
            </a:r>
            <a:r>
              <a:rPr lang="es-ES" dirty="0" smtClean="0"/>
              <a:t>formación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28603" r="21397" b="18173"/>
          <a:stretch/>
        </p:blipFill>
        <p:spPr bwMode="auto">
          <a:xfrm>
            <a:off x="2024957" y="964843"/>
            <a:ext cx="8237285" cy="50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8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Capacity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: </a:t>
            </a:r>
            <a:r>
              <a:rPr lang="es-ES" dirty="0" smtClean="0"/>
              <a:t>formación integral en 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67949" cy="215876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Buque</a:t>
            </a:r>
            <a:r>
              <a:rPr lang="en-US" sz="3200" dirty="0" smtClean="0"/>
              <a:t>/s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países</a:t>
            </a:r>
            <a:r>
              <a:rPr lang="en-US" sz="3200" dirty="0" smtClean="0"/>
              <a:t> de la MACHC.</a:t>
            </a:r>
          </a:p>
          <a:p>
            <a:r>
              <a:rPr lang="en-US" sz="3200" dirty="0" smtClean="0"/>
              <a:t>Con </a:t>
            </a:r>
            <a:r>
              <a:rPr lang="en-US" sz="3200" dirty="0" err="1" smtClean="0"/>
              <a:t>alumnos</a:t>
            </a:r>
            <a:r>
              <a:rPr lang="en-US" sz="3200" dirty="0" smtClean="0"/>
              <a:t> a </a:t>
            </a:r>
            <a:r>
              <a:rPr lang="en-US" sz="3200" dirty="0" err="1" smtClean="0"/>
              <a:t>bordo</a:t>
            </a:r>
            <a:endParaRPr lang="en-US" sz="3200" dirty="0" smtClean="0"/>
          </a:p>
          <a:p>
            <a:r>
              <a:rPr lang="en-US" sz="3200" dirty="0" err="1" smtClean="0"/>
              <a:t>Varios</a:t>
            </a:r>
            <a:r>
              <a:rPr lang="en-US" sz="3200" dirty="0" smtClean="0"/>
              <a:t> </a:t>
            </a:r>
            <a:r>
              <a:rPr lang="en-US" sz="3200" dirty="0" err="1" smtClean="0"/>
              <a:t>cursos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BECP «</a:t>
            </a:r>
            <a:r>
              <a:rPr lang="en-US" sz="3200" dirty="0" err="1" smtClean="0"/>
              <a:t>Intermares</a:t>
            </a:r>
            <a:r>
              <a:rPr lang="en-US" sz="3200" dirty="0" smtClean="0"/>
              <a:t>».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1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Capacity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: BECP «</a:t>
            </a:r>
            <a:r>
              <a:rPr lang="es-ES" dirty="0" err="1"/>
              <a:t>Intermares</a:t>
            </a:r>
            <a:r>
              <a:rPr lang="es-ES" dirty="0" smtClean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67949" cy="21587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eso American - Caribbean Sea Hydrographic Commission  (MACHC)\Intermares\DbjDpHHW4AAm2w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7" y="1052512"/>
            <a:ext cx="4020623" cy="30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o American - Caribbean Sea Hydrographic Commission  (MACHC)\Intermares\DsbzGHGXoAEVGc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071562"/>
            <a:ext cx="4972052" cy="27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eso American - Caribbean Sea Hydrographic Commission  (MACHC)\Intermares\34070954_1915326535152991_7072098428108406784_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2203"/>
          <a:stretch/>
        </p:blipFill>
        <p:spPr bwMode="auto">
          <a:xfrm>
            <a:off x="1257300" y="3981450"/>
            <a:ext cx="5181600" cy="20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eso American - Caribbean Sea Hydrographic Commission  (MACHC)\Intermares\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905250"/>
            <a:ext cx="3543302" cy="19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7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/>
              <a:t>Capacity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: BECP «</a:t>
            </a:r>
            <a:r>
              <a:rPr lang="es-ES" dirty="0" err="1"/>
              <a:t>Intermares</a:t>
            </a:r>
            <a:r>
              <a:rPr lang="es-ES" dirty="0" smtClean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67949" cy="21587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eso American - Caribbean Sea Hydrographic Commission  (MACHC)\Intermares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6" y="1310987"/>
            <a:ext cx="4156127" cy="27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eso American - Caribbean Sea Hydrographic Commission  (MACHC)\Intermares\5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310987"/>
            <a:ext cx="25400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eso American - Caribbean Sea Hydrographic Commission  (MACHC)\Intermares\6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23" y="1310987"/>
            <a:ext cx="4055100" cy="30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eso American - Caribbean Sea Hydrographic Commission  (MACHC)\Intermares\0d-intermares-29072009_00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20575"/>
            <a:ext cx="2857768" cy="19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eso American - Caribbean Sea Hydrographic Commission  (MACHC)\Intermares\91e-intermares-jr-01092009_0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773" y="3627340"/>
            <a:ext cx="2743200" cy="18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19599" y="4901118"/>
            <a:ext cx="438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Formación integral a bordo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7000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Proyectos bilaterales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8899" cy="215876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Proyectos</a:t>
            </a:r>
            <a:r>
              <a:rPr lang="en-US" sz="3200" dirty="0" smtClean="0"/>
              <a:t> </a:t>
            </a:r>
            <a:r>
              <a:rPr lang="en-US" sz="3200" dirty="0" err="1" smtClean="0"/>
              <a:t>bilaterales</a:t>
            </a:r>
            <a:r>
              <a:rPr lang="en-US" sz="3200" dirty="0" smtClean="0"/>
              <a:t> de </a:t>
            </a:r>
            <a:r>
              <a:rPr lang="en-US" sz="3200" dirty="0" err="1" smtClean="0"/>
              <a:t>colaboración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en-US" sz="3200" dirty="0" err="1" smtClean="0"/>
              <a:t>Proyectos</a:t>
            </a:r>
            <a:r>
              <a:rPr lang="en-US" sz="3200" dirty="0" smtClean="0"/>
              <a:t> </a:t>
            </a:r>
            <a:r>
              <a:rPr lang="en-US" sz="3200" dirty="0" err="1" smtClean="0"/>
              <a:t>conjuntos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	- ZEE, </a:t>
            </a:r>
            <a:r>
              <a:rPr lang="en-US" sz="3200" dirty="0" err="1" smtClean="0"/>
              <a:t>plataforma</a:t>
            </a:r>
            <a:r>
              <a:rPr lang="en-US" sz="3200" dirty="0" smtClean="0"/>
              <a:t> continental, IDE (MSDI)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Antártida</a:t>
            </a:r>
          </a:p>
          <a:p>
            <a:pPr marL="0" indent="0">
              <a:buNone/>
            </a:pPr>
            <a:r>
              <a:rPr lang="en-US" sz="3200" dirty="0" smtClean="0"/>
              <a:t>	- Con </a:t>
            </a:r>
            <a:r>
              <a:rPr lang="en-US" sz="3200" dirty="0" err="1" smtClean="0"/>
              <a:t>otros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organismos</a:t>
            </a:r>
            <a:r>
              <a:rPr lang="en-US" sz="3200" dirty="0" smtClean="0"/>
              <a:t> con </a:t>
            </a:r>
            <a:r>
              <a:rPr lang="en-US" sz="3200" dirty="0" err="1" smtClean="0"/>
              <a:t>conocimiento</a:t>
            </a:r>
            <a:r>
              <a:rPr lang="en-US" sz="3200" dirty="0" smtClean="0"/>
              <a:t> del </a:t>
            </a:r>
            <a:r>
              <a:rPr lang="en-US" sz="3200" dirty="0" err="1" smtClean="0"/>
              <a:t>medio</a:t>
            </a:r>
            <a:r>
              <a:rPr lang="en-US" sz="3200" dirty="0" smtClean="0"/>
              <a:t> 	</a:t>
            </a:r>
            <a:r>
              <a:rPr lang="en-US" sz="3200" dirty="0" err="1" smtClean="0"/>
              <a:t>marino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Existen</a:t>
            </a:r>
            <a:r>
              <a:rPr lang="en-US" sz="3200" dirty="0" smtClean="0"/>
              <a:t> entre IHM y </a:t>
            </a:r>
            <a:r>
              <a:rPr lang="en-US" sz="3200" dirty="0" err="1" smtClean="0"/>
              <a:t>organizaciones</a:t>
            </a:r>
            <a:r>
              <a:rPr lang="en-US" sz="3200" dirty="0" smtClean="0"/>
              <a:t> / </a:t>
            </a:r>
            <a:r>
              <a:rPr lang="en-US" sz="3200" dirty="0" err="1" smtClean="0"/>
              <a:t>universidades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0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C</a:t>
            </a:r>
            <a:r>
              <a:rPr lang="en-US" dirty="0" err="1" smtClean="0"/>
              <a:t>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210799" cy="215876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Implicación</a:t>
            </a:r>
            <a:r>
              <a:rPr lang="en-US" sz="3200" dirty="0" smtClean="0"/>
              <a:t> con MACHC</a:t>
            </a:r>
          </a:p>
          <a:p>
            <a:endParaRPr lang="en-US" sz="3200" dirty="0" smtClean="0"/>
          </a:p>
          <a:p>
            <a:r>
              <a:rPr lang="en-US" sz="3200" dirty="0" smtClean="0"/>
              <a:t>CB: </a:t>
            </a:r>
            <a:r>
              <a:rPr lang="en-US" sz="3200" dirty="0" err="1" smtClean="0"/>
              <a:t>formación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español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Colaboraciones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 err="1" smtClean="0"/>
              <a:t>Contacto</a:t>
            </a:r>
            <a:r>
              <a:rPr lang="en-US" sz="2400" dirty="0" smtClean="0"/>
              <a:t>:	</a:t>
            </a:r>
            <a:r>
              <a:rPr lang="en-US" sz="2400" dirty="0" smtClean="0">
                <a:hlinkClick r:id="rId3"/>
              </a:rPr>
              <a:t>ihmesp@fn.mde.es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eshidro@fn.mde.es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		CF José </a:t>
            </a:r>
            <a:r>
              <a:rPr lang="en-US" sz="2400" dirty="0" err="1" smtClean="0"/>
              <a:t>María</a:t>
            </a:r>
            <a:r>
              <a:rPr lang="en-US" sz="2400" dirty="0" smtClean="0"/>
              <a:t> Bustamante </a:t>
            </a:r>
            <a:r>
              <a:rPr lang="en-US" sz="2400" dirty="0" err="1" smtClean="0"/>
              <a:t>Calabuig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5"/>
              </a:rPr>
              <a:t>jbuscal@fn.mde.es</a:t>
            </a:r>
            <a:r>
              <a:rPr lang="en-US" sz="2400" dirty="0" smtClean="0"/>
              <a:t>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1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Hidrográfico</a:t>
            </a:r>
            <a:r>
              <a:rPr lang="en-US" dirty="0" smtClean="0"/>
              <a:t> de la Marina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95651" y="4552950"/>
            <a:ext cx="5486399" cy="764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Muchas gracias por su atención</a:t>
            </a:r>
            <a:endParaRPr lang="es-ES" sz="3200" dirty="0"/>
          </a:p>
        </p:txBody>
      </p:sp>
      <p:pic>
        <p:nvPicPr>
          <p:cNvPr id="11" name="Picture 2" descr="Escudo I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06690"/>
            <a:ext cx="2047940" cy="204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014955"/>
            <a:ext cx="2042585" cy="20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Hidrográfico</a:t>
            </a:r>
            <a:r>
              <a:rPr lang="en-US" dirty="0" smtClean="0"/>
              <a:t> de la Marina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44" y="1001346"/>
            <a:ext cx="7077359" cy="471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6" descr="Casa de Contratacion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4428" y="1001347"/>
            <a:ext cx="4471604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10" y="3154863"/>
            <a:ext cx="4291281" cy="27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nstituto</a:t>
            </a:r>
            <a:r>
              <a:rPr lang="en-US" dirty="0" smtClean="0"/>
              <a:t> </a:t>
            </a:r>
            <a:r>
              <a:rPr lang="en-US" dirty="0" err="1" smtClean="0"/>
              <a:t>Hidrográfico</a:t>
            </a:r>
            <a:r>
              <a:rPr lang="en-US" dirty="0" smtClean="0"/>
              <a:t> de la Marina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824062" cy="384107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Observador</a:t>
            </a:r>
            <a:endParaRPr lang="en-US" sz="3200" dirty="0" smtClean="0"/>
          </a:p>
          <a:p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objetivos</a:t>
            </a:r>
            <a:r>
              <a:rPr lang="en-US" sz="3200" dirty="0" smtClean="0"/>
              <a:t> con la MACHC: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Compromiso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Seguridad</a:t>
            </a:r>
            <a:r>
              <a:rPr lang="en-US" sz="3200" dirty="0" smtClean="0"/>
              <a:t> a la </a:t>
            </a:r>
            <a:r>
              <a:rPr lang="en-US" sz="3200" dirty="0" err="1" smtClean="0"/>
              <a:t>navegación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Apoyar</a:t>
            </a:r>
            <a:r>
              <a:rPr lang="en-US" sz="3200" dirty="0" smtClean="0"/>
              <a:t> CB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español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Acuerdos</a:t>
            </a:r>
            <a:r>
              <a:rPr lang="en-US" sz="3200" dirty="0" smtClean="0"/>
              <a:t> con </a:t>
            </a:r>
            <a:r>
              <a:rPr lang="en-US" sz="3200" dirty="0" err="1" smtClean="0"/>
              <a:t>países</a:t>
            </a:r>
            <a:r>
              <a:rPr lang="en-US" sz="3200" dirty="0" smtClean="0"/>
              <a:t> MACHC.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1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945968" cy="4008505"/>
          </a:xfrm>
        </p:spPr>
        <p:txBody>
          <a:bodyPr>
            <a:noAutofit/>
          </a:bodyPr>
          <a:lstStyle/>
          <a:p>
            <a:r>
              <a:rPr lang="en-US" sz="3200" dirty="0" smtClean="0"/>
              <a:t>IHM e ESHIDRO.</a:t>
            </a:r>
          </a:p>
          <a:p>
            <a:r>
              <a:rPr lang="en-US" sz="3200" dirty="0" err="1" smtClean="0"/>
              <a:t>Informe</a:t>
            </a:r>
            <a:r>
              <a:rPr lang="en-US" sz="3200" dirty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web de la MACHC</a:t>
            </a:r>
            <a:r>
              <a:rPr lang="en-US" sz="3200" dirty="0" smtClean="0"/>
              <a:t>. </a:t>
            </a:r>
            <a:r>
              <a:rPr lang="en-US" sz="1800" smtClean="0">
                <a:hlinkClick r:id="rId3"/>
              </a:rPr>
              <a:t>www.iho.int/mtg_docs/rhc/MACHC/MACHC19/MACHC19-05.6-National_Report-Spain_Regional_Projects.pdf</a:t>
            </a:r>
            <a:r>
              <a:rPr lang="en-US" sz="1800" smtClean="0"/>
              <a:t> </a:t>
            </a:r>
            <a:endParaRPr lang="en-US" sz="1800" dirty="0" smtClean="0"/>
          </a:p>
          <a:p>
            <a:pPr lvl="1"/>
            <a:r>
              <a:rPr lang="en-US" sz="3200" dirty="0" smtClean="0"/>
              <a:t>CHA/HCA</a:t>
            </a:r>
            <a:r>
              <a:rPr lang="en-US" sz="3200" dirty="0" smtClean="0"/>
              <a:t>, CHMMN/MBSHC y </a:t>
            </a:r>
            <a:r>
              <a:rPr lang="en-US" sz="3200" dirty="0" err="1" smtClean="0"/>
              <a:t>CHAtO</a:t>
            </a:r>
            <a:r>
              <a:rPr lang="en-US" sz="3200" dirty="0" smtClean="0"/>
              <a:t>/</a:t>
            </a:r>
            <a:r>
              <a:rPr lang="en-US" sz="3200" dirty="0" err="1" smtClean="0"/>
              <a:t>EAtHC</a:t>
            </a:r>
            <a:r>
              <a:rPr lang="en-US" sz="3200" dirty="0" smtClean="0"/>
              <a:t> y GT/WG.</a:t>
            </a:r>
          </a:p>
          <a:p>
            <a:pPr lvl="1"/>
            <a:r>
              <a:rPr lang="en-US" sz="3200" dirty="0" err="1" smtClean="0"/>
              <a:t>Medios</a:t>
            </a:r>
            <a:r>
              <a:rPr lang="en-US" sz="3200" dirty="0" smtClean="0"/>
              <a:t> y </a:t>
            </a:r>
            <a:r>
              <a:rPr lang="en-US" sz="3200" dirty="0" err="1" smtClean="0"/>
              <a:t>equipamiento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Coordinador</a:t>
            </a:r>
            <a:r>
              <a:rPr lang="en-US" sz="3200" dirty="0" smtClean="0"/>
              <a:t> NAVAREA III.</a:t>
            </a:r>
          </a:p>
          <a:p>
            <a:pPr lvl="1"/>
            <a:r>
              <a:rPr lang="en-US" sz="3200" dirty="0" smtClean="0"/>
              <a:t>CB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español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Acuerdos</a:t>
            </a:r>
            <a:r>
              <a:rPr lang="en-US" sz="3200" dirty="0" smtClean="0"/>
              <a:t> con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nstituto</a:t>
            </a:r>
            <a:r>
              <a:rPr lang="en-US" dirty="0" smtClean="0"/>
              <a:t> </a:t>
            </a:r>
            <a:r>
              <a:rPr lang="en-US" dirty="0" err="1" smtClean="0"/>
              <a:t>Hidrográfico</a:t>
            </a:r>
            <a:r>
              <a:rPr lang="en-US" dirty="0" smtClean="0"/>
              <a:t> de la Marina</a:t>
            </a:r>
            <a:endParaRPr lang="en-US" dirty="0"/>
          </a:p>
        </p:txBody>
      </p:sp>
      <p:pic>
        <p:nvPicPr>
          <p:cNvPr id="15" name="Picture 9"/>
          <p:cNvPicPr/>
          <p:nvPr/>
        </p:nvPicPr>
        <p:blipFill>
          <a:blip r:embed="rId6"/>
          <a:stretch/>
        </p:blipFill>
        <p:spPr>
          <a:xfrm>
            <a:off x="4051260" y="5197620"/>
            <a:ext cx="767880" cy="47736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7"/>
          <p:cNvPicPr/>
          <p:nvPr/>
        </p:nvPicPr>
        <p:blipFill>
          <a:blip r:embed="rId7"/>
          <a:stretch/>
        </p:blipFill>
        <p:spPr>
          <a:xfrm>
            <a:off x="5079960" y="5197620"/>
            <a:ext cx="767880" cy="42984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5"/>
          <p:cNvPicPr/>
          <p:nvPr/>
        </p:nvPicPr>
        <p:blipFill>
          <a:blip r:embed="rId8"/>
          <a:stretch/>
        </p:blipFill>
        <p:spPr>
          <a:xfrm>
            <a:off x="6150527" y="5181780"/>
            <a:ext cx="767880" cy="44568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3"/>
          <p:cNvPicPr/>
          <p:nvPr/>
        </p:nvPicPr>
        <p:blipFill>
          <a:blip r:embed="rId9"/>
          <a:stretch/>
        </p:blipFill>
        <p:spPr>
          <a:xfrm>
            <a:off x="7261380" y="5181780"/>
            <a:ext cx="767880" cy="42984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1"/>
          <p:cNvPicPr/>
          <p:nvPr/>
        </p:nvPicPr>
        <p:blipFill>
          <a:blip r:embed="rId10"/>
          <a:stretch/>
        </p:blipFill>
        <p:spPr>
          <a:xfrm>
            <a:off x="8387140" y="5177100"/>
            <a:ext cx="767880" cy="43452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3"/>
          <p:cNvPicPr/>
          <p:nvPr/>
        </p:nvPicPr>
        <p:blipFill>
          <a:blip r:embed="rId11"/>
          <a:stretch/>
        </p:blipFill>
        <p:spPr>
          <a:xfrm>
            <a:off x="9442410" y="5230020"/>
            <a:ext cx="767880" cy="412560"/>
          </a:xfrm>
          <a:prstGeom prst="rect">
            <a:avLst/>
          </a:prstGeom>
          <a:ln w="9360"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1132320" y="981000"/>
            <a:ext cx="4867200" cy="234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/>
          <p:nvPr/>
        </p:nvPicPr>
        <p:blipFill>
          <a:blip r:embed="rId4"/>
          <a:stretch/>
        </p:blipFill>
        <p:spPr>
          <a:xfrm>
            <a:off x="6000000" y="1012320"/>
            <a:ext cx="4992000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/>
          <p:nvPr/>
        </p:nvPicPr>
        <p:blipFill>
          <a:blip r:embed="rId5"/>
          <a:stretch/>
        </p:blipFill>
        <p:spPr>
          <a:xfrm>
            <a:off x="719520" y="3299040"/>
            <a:ext cx="3474240" cy="18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/>
          <p:nvPr/>
        </p:nvPicPr>
        <p:blipFill>
          <a:blip r:embed="rId6"/>
          <a:stretch/>
        </p:blipFill>
        <p:spPr>
          <a:xfrm>
            <a:off x="7824000" y="3285000"/>
            <a:ext cx="364848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/>
          <p:cNvPicPr/>
          <p:nvPr/>
        </p:nvPicPr>
        <p:blipFill>
          <a:blip r:embed="rId7"/>
          <a:stretch/>
        </p:blipFill>
        <p:spPr>
          <a:xfrm>
            <a:off x="4368000" y="3299040"/>
            <a:ext cx="3327840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/>
          <p:nvPr/>
        </p:nvPicPr>
        <p:blipFill>
          <a:blip r:embed="rId8"/>
          <a:stretch/>
        </p:blipFill>
        <p:spPr>
          <a:xfrm>
            <a:off x="6288000" y="5013000"/>
            <a:ext cx="2833920" cy="143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8 Imagen"/>
          <p:cNvPicPr/>
          <p:nvPr/>
        </p:nvPicPr>
        <p:blipFill>
          <a:blip r:embed="rId9"/>
          <a:stretch/>
        </p:blipFill>
        <p:spPr>
          <a:xfrm>
            <a:off x="3503520" y="4941000"/>
            <a:ext cx="2784000" cy="14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nstituto</a:t>
            </a:r>
            <a:r>
              <a:rPr lang="en-US" dirty="0" smtClean="0"/>
              <a:t> </a:t>
            </a:r>
            <a:r>
              <a:rPr lang="en-US" dirty="0" err="1" smtClean="0"/>
              <a:t>Hidrográfico</a:t>
            </a:r>
            <a:r>
              <a:rPr lang="en-US" dirty="0" smtClean="0"/>
              <a:t> de la Marina</a:t>
            </a:r>
            <a:endParaRPr lang="en-US" dirty="0"/>
          </a:p>
        </p:txBody>
      </p:sp>
      <p:pic>
        <p:nvPicPr>
          <p:cNvPr id="13" name="Picture 2" descr="Escudo IH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8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Instituto</a:t>
            </a:r>
            <a:r>
              <a:rPr lang="en-US" dirty="0"/>
              <a:t> </a:t>
            </a:r>
            <a:r>
              <a:rPr lang="en-US" dirty="0" err="1"/>
              <a:t>Hidrográfico</a:t>
            </a:r>
            <a:r>
              <a:rPr lang="en-US" dirty="0"/>
              <a:t> de la Marina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Hesperides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" y="1086218"/>
            <a:ext cx="3958713" cy="29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EOSW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3893344"/>
            <a:ext cx="309562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243013"/>
            <a:ext cx="3448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eso American - Caribbean Sea Hydrographic Commission  (MACHC)\Intermares\DbjDpHHW4AAm2w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31" y="2476683"/>
            <a:ext cx="3309693" cy="24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scudo I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6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Building: </a:t>
            </a:r>
            <a:r>
              <a:rPr lang="en-US" dirty="0" err="1"/>
              <a:t>f</a:t>
            </a:r>
            <a:r>
              <a:rPr lang="en-US" dirty="0" err="1" smtClean="0"/>
              <a:t>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98238" cy="4021383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CB OHI: concepto y fases.</a:t>
            </a:r>
          </a:p>
          <a:p>
            <a:r>
              <a:rPr lang="es-ES" sz="3200" dirty="0" smtClean="0"/>
              <a:t>Formación básica en español</a:t>
            </a:r>
          </a:p>
          <a:p>
            <a:r>
              <a:rPr lang="es-ES" sz="3200" dirty="0" smtClean="0"/>
              <a:t>Formación integral en español.</a:t>
            </a:r>
          </a:p>
          <a:p>
            <a:r>
              <a:rPr lang="es-ES" sz="3200" dirty="0" smtClean="0"/>
              <a:t>Conocimiento y capacidad</a:t>
            </a:r>
          </a:p>
          <a:p>
            <a:r>
              <a:rPr lang="es-ES" sz="3200" dirty="0" smtClean="0"/>
              <a:t>En España o en países MACHC</a:t>
            </a:r>
            <a:endParaRPr lang="es-E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5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Building: </a:t>
            </a:r>
            <a:r>
              <a:rPr lang="en-US" dirty="0" err="1"/>
              <a:t>f</a:t>
            </a:r>
            <a:r>
              <a:rPr lang="en-US" dirty="0" err="1" smtClean="0"/>
              <a:t>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98238" cy="4021383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13566"/>
          <a:stretch/>
        </p:blipFill>
        <p:spPr bwMode="auto">
          <a:xfrm>
            <a:off x="1052010" y="1524000"/>
            <a:ext cx="9654090" cy="415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Building: </a:t>
            </a:r>
            <a:r>
              <a:rPr lang="en-US" dirty="0" err="1" smtClean="0"/>
              <a:t>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98238" cy="4021383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 smtClean="0"/>
              <a:t>Cursos CB: detalles en informe de España.</a:t>
            </a:r>
          </a:p>
          <a:p>
            <a:r>
              <a:rPr lang="es-ES" sz="3200" dirty="0" smtClean="0"/>
              <a:t>En España y la mayoría en zona MACHC</a:t>
            </a:r>
          </a:p>
          <a:p>
            <a:pPr lvl="1"/>
            <a:r>
              <a:rPr lang="es-ES" sz="3200" dirty="0" smtClean="0"/>
              <a:t>Adquisición y procesado.</a:t>
            </a:r>
          </a:p>
          <a:p>
            <a:pPr lvl="1"/>
            <a:r>
              <a:rPr lang="es-ES" sz="3200" dirty="0" smtClean="0"/>
              <a:t>Producción.</a:t>
            </a:r>
          </a:p>
          <a:p>
            <a:pPr lvl="1"/>
            <a:r>
              <a:rPr lang="es-ES" sz="3200" dirty="0" smtClean="0"/>
              <a:t>Equipos.</a:t>
            </a:r>
          </a:p>
          <a:p>
            <a:pPr lvl="1"/>
            <a:r>
              <a:rPr lang="es-ES" sz="3200" dirty="0" smtClean="0"/>
              <a:t>AWNIS</a:t>
            </a:r>
          </a:p>
          <a:p>
            <a:pPr lvl="1"/>
            <a:r>
              <a:rPr lang="es-ES" sz="3200" dirty="0" smtClean="0"/>
              <a:t>MSI.</a:t>
            </a:r>
          </a:p>
          <a:p>
            <a:pPr lvl="1"/>
            <a:r>
              <a:rPr lang="es-ES" sz="3200" dirty="0" smtClean="0"/>
              <a:t>Referencias verticales geográficas</a:t>
            </a:r>
          </a:p>
          <a:p>
            <a:pPr lvl="1"/>
            <a:r>
              <a:rPr lang="es-ES" sz="3200" dirty="0" smtClean="0"/>
              <a:t>Clasificación de fondos.</a:t>
            </a:r>
          </a:p>
          <a:p>
            <a:pPr lvl="1"/>
            <a:endParaRPr lang="es-ES" sz="3200" dirty="0" smtClean="0"/>
          </a:p>
          <a:p>
            <a:pPr lvl="1"/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2" descr="Escudo I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167427"/>
            <a:ext cx="721216" cy="7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15" y="135231"/>
            <a:ext cx="744896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33781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583</TotalTime>
  <Words>1486</Words>
  <Application>Microsoft Office PowerPoint</Application>
  <PresentationFormat>Personalizado</PresentationFormat>
  <Paragraphs>219</Paragraphs>
  <Slides>19</Slides>
  <Notes>17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IHO_Presentations_template-Blank</vt:lpstr>
      <vt:lpstr>XIX Reunión de la Comisión de Hidrográfica de Meso América y Mar Caribe  Informe de España</vt:lpstr>
      <vt:lpstr>Instituto Hidrográfico de la Marina</vt:lpstr>
      <vt:lpstr>Instituto Hidrográfico de la Marina</vt:lpstr>
      <vt:lpstr>Instituto Hidrográfico de la Marina</vt:lpstr>
      <vt:lpstr>Instituto Hidrográfico de la Marina</vt:lpstr>
      <vt:lpstr>Instituto Hidrográfico de la Marina</vt:lpstr>
      <vt:lpstr>Capacity Building: formación</vt:lpstr>
      <vt:lpstr>Capacity Building: formación</vt:lpstr>
      <vt:lpstr>Capacity Building: formación</vt:lpstr>
      <vt:lpstr>Capacity Building: formación</vt:lpstr>
      <vt:lpstr>Capacity Building: formación</vt:lpstr>
      <vt:lpstr>Capacity Building: formación</vt:lpstr>
      <vt:lpstr>Capacity Building: formación</vt:lpstr>
      <vt:lpstr>Capacity Building: formación integral en zona</vt:lpstr>
      <vt:lpstr>Capacity Building: BECP «Intermares»</vt:lpstr>
      <vt:lpstr>Capacity Building: BECP «Intermares»</vt:lpstr>
      <vt:lpstr>Proyectos bilaterales</vt:lpstr>
      <vt:lpstr>Conclusiones</vt:lpstr>
      <vt:lpstr>Instituto Hidrográfico de la Marina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chema</cp:lastModifiedBy>
  <cp:revision>66</cp:revision>
  <dcterms:created xsi:type="dcterms:W3CDTF">2017-10-26T13:07:26Z</dcterms:created>
  <dcterms:modified xsi:type="dcterms:W3CDTF">2018-11-28T21:53:02Z</dcterms:modified>
</cp:coreProperties>
</file>