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57" r:id="rId3"/>
    <p:sldId id="269" r:id="rId4"/>
    <p:sldId id="258" r:id="rId5"/>
    <p:sldId id="261" r:id="rId6"/>
    <p:sldId id="267" r:id="rId7"/>
    <p:sldId id="268"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314" autoAdjust="0"/>
  </p:normalViewPr>
  <p:slideViewPr>
    <p:cSldViewPr snapToGrid="0">
      <p:cViewPr varScale="1">
        <p:scale>
          <a:sx n="104" d="100"/>
          <a:sy n="104" d="100"/>
        </p:scale>
        <p:origin x="870"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6E57B-A256-4434-9349-D1EEBA0E2909}" type="doc">
      <dgm:prSet loTypeId="urn:microsoft.com/office/officeart/2005/8/layout/hProcess9" loCatId="process" qsTypeId="urn:microsoft.com/office/officeart/2005/8/quickstyle/simple1" qsCatId="simple" csTypeId="urn:microsoft.com/office/officeart/2005/8/colors/accent1_2" csCatId="accent1" phldr="1"/>
      <dgm:spPr/>
    </dgm:pt>
    <dgm:pt modelId="{D922F514-184A-413F-A518-859868E14A3B}">
      <dgm:prSet phldrT="[Text]"/>
      <dgm:spPr/>
      <dgm:t>
        <a:bodyPr/>
        <a:lstStyle/>
        <a:p>
          <a:r>
            <a:rPr lang="en-US" b="1" dirty="0" smtClean="0"/>
            <a:t>Phase 1 </a:t>
          </a:r>
          <a:endParaRPr lang="en-US" b="1" dirty="0"/>
        </a:p>
      </dgm:t>
    </dgm:pt>
    <dgm:pt modelId="{57D67E06-DB27-4535-8139-D3DAD8104BE9}" type="parTrans" cxnId="{7381862D-182E-45B2-8222-B4F6BDDD3E8F}">
      <dgm:prSet/>
      <dgm:spPr/>
      <dgm:t>
        <a:bodyPr/>
        <a:lstStyle/>
        <a:p>
          <a:endParaRPr lang="en-US"/>
        </a:p>
      </dgm:t>
    </dgm:pt>
    <dgm:pt modelId="{C115C6F3-86AE-4012-B701-7E58B226A526}" type="sibTrans" cxnId="{7381862D-182E-45B2-8222-B4F6BDDD3E8F}">
      <dgm:prSet/>
      <dgm:spPr/>
      <dgm:t>
        <a:bodyPr/>
        <a:lstStyle/>
        <a:p>
          <a:endParaRPr lang="en-US"/>
        </a:p>
      </dgm:t>
    </dgm:pt>
    <dgm:pt modelId="{DB7F6814-F1FC-49C8-AE20-C77AE4F69016}">
      <dgm:prSet/>
      <dgm:spPr/>
      <dgm:t>
        <a:bodyPr/>
        <a:lstStyle/>
        <a:p>
          <a:r>
            <a:rPr lang="en-US" dirty="0" smtClean="0"/>
            <a:t>Collection and circulation of nautical information, necessary to maintain existing charts and publications up to date.</a:t>
          </a:r>
        </a:p>
      </dgm:t>
    </dgm:pt>
    <dgm:pt modelId="{B96F10DC-591C-4C0C-A92C-BFF79222FAB1}" type="parTrans" cxnId="{9FB0AA55-F930-4AED-9FA0-4A002B9DB490}">
      <dgm:prSet/>
      <dgm:spPr/>
      <dgm:t>
        <a:bodyPr/>
        <a:lstStyle/>
        <a:p>
          <a:endParaRPr lang="en-US"/>
        </a:p>
      </dgm:t>
    </dgm:pt>
    <dgm:pt modelId="{15708B19-0F25-4311-A1E4-66E5B02E5001}" type="sibTrans" cxnId="{9FB0AA55-F930-4AED-9FA0-4A002B9DB490}">
      <dgm:prSet/>
      <dgm:spPr/>
      <dgm:t>
        <a:bodyPr/>
        <a:lstStyle/>
        <a:p>
          <a:endParaRPr lang="en-US"/>
        </a:p>
      </dgm:t>
    </dgm:pt>
    <dgm:pt modelId="{3DC28D8A-DF3D-48B2-8622-673C157AA28C}">
      <dgm:prSet/>
      <dgm:spPr/>
      <dgm:t>
        <a:bodyPr/>
        <a:lstStyle/>
        <a:p>
          <a:r>
            <a:rPr lang="en-US" b="1" dirty="0" smtClean="0"/>
            <a:t>Phase 2</a:t>
          </a:r>
        </a:p>
      </dgm:t>
    </dgm:pt>
    <dgm:pt modelId="{EAB42497-C217-4D8B-80E1-EBFA9AC257F3}" type="parTrans" cxnId="{77F6BE1B-BCB4-4FF4-A6EC-EA50F870F7C1}">
      <dgm:prSet/>
      <dgm:spPr/>
      <dgm:t>
        <a:bodyPr/>
        <a:lstStyle/>
        <a:p>
          <a:endParaRPr lang="en-US"/>
        </a:p>
      </dgm:t>
    </dgm:pt>
    <dgm:pt modelId="{A7F37992-FB35-4FAC-96F8-FC867E3336D0}" type="sibTrans" cxnId="{77F6BE1B-BCB4-4FF4-A6EC-EA50F870F7C1}">
      <dgm:prSet/>
      <dgm:spPr/>
      <dgm:t>
        <a:bodyPr/>
        <a:lstStyle/>
        <a:p>
          <a:endParaRPr lang="en-US"/>
        </a:p>
      </dgm:t>
    </dgm:pt>
    <dgm:pt modelId="{58144D21-938F-4E26-A712-ACD97A492F22}">
      <dgm:prSet/>
      <dgm:spPr/>
      <dgm:t>
        <a:bodyPr/>
        <a:lstStyle/>
        <a:p>
          <a:r>
            <a:rPr lang="en-US" dirty="0" smtClean="0"/>
            <a:t>Creation of a surveying capability to conduct: </a:t>
          </a:r>
        </a:p>
      </dgm:t>
    </dgm:pt>
    <dgm:pt modelId="{4B5388F6-8F14-4FF0-8939-F2665EC719FA}" type="parTrans" cxnId="{4802F493-6146-4633-AE9A-5F8E3F82776E}">
      <dgm:prSet/>
      <dgm:spPr/>
      <dgm:t>
        <a:bodyPr/>
        <a:lstStyle/>
        <a:p>
          <a:endParaRPr lang="en-US"/>
        </a:p>
      </dgm:t>
    </dgm:pt>
    <dgm:pt modelId="{06850938-963C-4AA8-8E5F-307B9C5AC29A}" type="sibTrans" cxnId="{4802F493-6146-4633-AE9A-5F8E3F82776E}">
      <dgm:prSet/>
      <dgm:spPr/>
      <dgm:t>
        <a:bodyPr/>
        <a:lstStyle/>
        <a:p>
          <a:endParaRPr lang="en-US"/>
        </a:p>
      </dgm:t>
    </dgm:pt>
    <dgm:pt modelId="{938E68FF-B648-4033-9426-6F6BB32974F3}">
      <dgm:prSet/>
      <dgm:spPr/>
      <dgm:t>
        <a:bodyPr/>
        <a:lstStyle/>
        <a:p>
          <a:r>
            <a:rPr lang="en-US" smtClean="0"/>
            <a:t>Coastal projects </a:t>
          </a:r>
          <a:endParaRPr lang="en-US" dirty="0" smtClean="0"/>
        </a:p>
      </dgm:t>
    </dgm:pt>
    <dgm:pt modelId="{C908474A-D743-4E64-BB93-F5EB7834F075}" type="parTrans" cxnId="{5466DF21-9C1D-452E-8674-DBC81512AD8A}">
      <dgm:prSet/>
      <dgm:spPr/>
      <dgm:t>
        <a:bodyPr/>
        <a:lstStyle/>
        <a:p>
          <a:endParaRPr lang="en-US"/>
        </a:p>
      </dgm:t>
    </dgm:pt>
    <dgm:pt modelId="{F00480A6-E5F5-4C6F-B0B8-7779636BF34C}" type="sibTrans" cxnId="{5466DF21-9C1D-452E-8674-DBC81512AD8A}">
      <dgm:prSet/>
      <dgm:spPr/>
      <dgm:t>
        <a:bodyPr/>
        <a:lstStyle/>
        <a:p>
          <a:endParaRPr lang="en-US"/>
        </a:p>
      </dgm:t>
    </dgm:pt>
    <dgm:pt modelId="{801F8C7A-CF84-4972-9DCF-BCFAE1893FAD}">
      <dgm:prSet/>
      <dgm:spPr/>
      <dgm:t>
        <a:bodyPr/>
        <a:lstStyle/>
        <a:p>
          <a:r>
            <a:rPr lang="en-US" smtClean="0"/>
            <a:t>Offshore projects</a:t>
          </a:r>
          <a:endParaRPr lang="en-US" dirty="0" smtClean="0"/>
        </a:p>
      </dgm:t>
    </dgm:pt>
    <dgm:pt modelId="{66988896-4A78-49E8-8E20-CE5F8D8B59C1}" type="parTrans" cxnId="{C599CE1F-C0C7-4C1D-9A12-6897B1097843}">
      <dgm:prSet/>
      <dgm:spPr/>
      <dgm:t>
        <a:bodyPr/>
        <a:lstStyle/>
        <a:p>
          <a:endParaRPr lang="en-US"/>
        </a:p>
      </dgm:t>
    </dgm:pt>
    <dgm:pt modelId="{99CABD44-1A66-4D5E-A2D7-A376D3CE5C9D}" type="sibTrans" cxnId="{C599CE1F-C0C7-4C1D-9A12-6897B1097843}">
      <dgm:prSet/>
      <dgm:spPr/>
      <dgm:t>
        <a:bodyPr/>
        <a:lstStyle/>
        <a:p>
          <a:endParaRPr lang="en-US"/>
        </a:p>
      </dgm:t>
    </dgm:pt>
    <dgm:pt modelId="{79CB159A-F0EA-4726-9E71-189216B9BE79}">
      <dgm:prSet/>
      <dgm:spPr/>
      <dgm:t>
        <a:bodyPr/>
        <a:lstStyle/>
        <a:p>
          <a:r>
            <a:rPr lang="en-US" b="1" dirty="0" smtClean="0"/>
            <a:t>Phase 3 </a:t>
          </a:r>
        </a:p>
      </dgm:t>
    </dgm:pt>
    <dgm:pt modelId="{1A00DE0E-D259-4AE3-8819-1CC570023C08}" type="parTrans" cxnId="{00077751-64C3-4A60-BD27-42D33D81DB7A}">
      <dgm:prSet/>
      <dgm:spPr/>
      <dgm:t>
        <a:bodyPr/>
        <a:lstStyle/>
        <a:p>
          <a:endParaRPr lang="en-US"/>
        </a:p>
      </dgm:t>
    </dgm:pt>
    <dgm:pt modelId="{C253C9E4-25B4-45D5-814E-B9980C39BDEE}" type="sibTrans" cxnId="{00077751-64C3-4A60-BD27-42D33D81DB7A}">
      <dgm:prSet/>
      <dgm:spPr/>
      <dgm:t>
        <a:bodyPr/>
        <a:lstStyle/>
        <a:p>
          <a:endParaRPr lang="en-US"/>
        </a:p>
      </dgm:t>
    </dgm:pt>
    <dgm:pt modelId="{E8A8EAFA-B609-45B6-8850-A4529FA43AB5}">
      <dgm:prSet/>
      <dgm:spPr/>
      <dgm:t>
        <a:bodyPr/>
        <a:lstStyle/>
        <a:p>
          <a:r>
            <a:rPr lang="en-US" dirty="0" smtClean="0"/>
            <a:t>Produce paper charts, ENC and publications independently.</a:t>
          </a:r>
          <a:endParaRPr lang="en-US" dirty="0"/>
        </a:p>
      </dgm:t>
    </dgm:pt>
    <dgm:pt modelId="{042B4F82-6EA2-4649-A9D1-4A86468953AC}" type="parTrans" cxnId="{3907A4BE-6173-46A7-9F34-8D7D8A2D38A0}">
      <dgm:prSet/>
      <dgm:spPr/>
      <dgm:t>
        <a:bodyPr/>
        <a:lstStyle/>
        <a:p>
          <a:endParaRPr lang="en-US"/>
        </a:p>
      </dgm:t>
    </dgm:pt>
    <dgm:pt modelId="{5613A60B-89D5-4665-8D79-46A81A6C3E21}" type="sibTrans" cxnId="{3907A4BE-6173-46A7-9F34-8D7D8A2D38A0}">
      <dgm:prSet/>
      <dgm:spPr/>
      <dgm:t>
        <a:bodyPr/>
        <a:lstStyle/>
        <a:p>
          <a:endParaRPr lang="en-US"/>
        </a:p>
      </dgm:t>
    </dgm:pt>
    <dgm:pt modelId="{00FAA812-C76C-4528-90AB-15041A9FE889}" type="pres">
      <dgm:prSet presAssocID="{5436E57B-A256-4434-9349-D1EEBA0E2909}" presName="CompostProcess" presStyleCnt="0">
        <dgm:presLayoutVars>
          <dgm:dir/>
          <dgm:resizeHandles val="exact"/>
        </dgm:presLayoutVars>
      </dgm:prSet>
      <dgm:spPr/>
    </dgm:pt>
    <dgm:pt modelId="{1ED7654F-4D58-43EB-A0F3-291EBFD1117F}" type="pres">
      <dgm:prSet presAssocID="{5436E57B-A256-4434-9349-D1EEBA0E2909}" presName="arrow" presStyleLbl="bgShp" presStyleIdx="0" presStyleCnt="1"/>
      <dgm:spPr/>
    </dgm:pt>
    <dgm:pt modelId="{2BC3A222-9FE3-41E2-9FEC-5C05D1D3DAD9}" type="pres">
      <dgm:prSet presAssocID="{5436E57B-A256-4434-9349-D1EEBA0E2909}" presName="linearProcess" presStyleCnt="0"/>
      <dgm:spPr/>
    </dgm:pt>
    <dgm:pt modelId="{20B141D2-9C86-4F83-A9E0-2105F3C14AFD}" type="pres">
      <dgm:prSet presAssocID="{D922F514-184A-413F-A518-859868E14A3B}" presName="textNode" presStyleLbl="node1" presStyleIdx="0" presStyleCnt="3" custLinFactNeighborX="15339">
        <dgm:presLayoutVars>
          <dgm:bulletEnabled val="1"/>
        </dgm:presLayoutVars>
      </dgm:prSet>
      <dgm:spPr/>
      <dgm:t>
        <a:bodyPr/>
        <a:lstStyle/>
        <a:p>
          <a:endParaRPr lang="en-US"/>
        </a:p>
      </dgm:t>
    </dgm:pt>
    <dgm:pt modelId="{40C37FB5-994B-4289-BD21-7876FA7CB682}" type="pres">
      <dgm:prSet presAssocID="{C115C6F3-86AE-4012-B701-7E58B226A526}" presName="sibTrans" presStyleCnt="0"/>
      <dgm:spPr/>
    </dgm:pt>
    <dgm:pt modelId="{C1900D5C-1D25-45F0-BAFA-57A0F8158950}" type="pres">
      <dgm:prSet presAssocID="{3DC28D8A-DF3D-48B2-8622-673C157AA28C}" presName="textNode" presStyleLbl="node1" presStyleIdx="1" presStyleCnt="3">
        <dgm:presLayoutVars>
          <dgm:bulletEnabled val="1"/>
        </dgm:presLayoutVars>
      </dgm:prSet>
      <dgm:spPr/>
      <dgm:t>
        <a:bodyPr/>
        <a:lstStyle/>
        <a:p>
          <a:endParaRPr lang="en-US"/>
        </a:p>
      </dgm:t>
    </dgm:pt>
    <dgm:pt modelId="{7204C558-BE21-4EBF-88D4-9FFA63DA4F80}" type="pres">
      <dgm:prSet presAssocID="{A7F37992-FB35-4FAC-96F8-FC867E3336D0}" presName="sibTrans" presStyleCnt="0"/>
      <dgm:spPr/>
    </dgm:pt>
    <dgm:pt modelId="{87A8018B-D0F8-4EEE-877A-2216D5913512}" type="pres">
      <dgm:prSet presAssocID="{79CB159A-F0EA-4726-9E71-189216B9BE79}" presName="textNode" presStyleLbl="node1" presStyleIdx="2" presStyleCnt="3">
        <dgm:presLayoutVars>
          <dgm:bulletEnabled val="1"/>
        </dgm:presLayoutVars>
      </dgm:prSet>
      <dgm:spPr/>
      <dgm:t>
        <a:bodyPr/>
        <a:lstStyle/>
        <a:p>
          <a:endParaRPr lang="en-US"/>
        </a:p>
      </dgm:t>
    </dgm:pt>
  </dgm:ptLst>
  <dgm:cxnLst>
    <dgm:cxn modelId="{00077751-64C3-4A60-BD27-42D33D81DB7A}" srcId="{5436E57B-A256-4434-9349-D1EEBA0E2909}" destId="{79CB159A-F0EA-4726-9E71-189216B9BE79}" srcOrd="2" destOrd="0" parTransId="{1A00DE0E-D259-4AE3-8819-1CC570023C08}" sibTransId="{C253C9E4-25B4-45D5-814E-B9980C39BDEE}"/>
    <dgm:cxn modelId="{4802F493-6146-4633-AE9A-5F8E3F82776E}" srcId="{3DC28D8A-DF3D-48B2-8622-673C157AA28C}" destId="{58144D21-938F-4E26-A712-ACD97A492F22}" srcOrd="0" destOrd="0" parTransId="{4B5388F6-8F14-4FF0-8939-F2665EC719FA}" sibTransId="{06850938-963C-4AA8-8E5F-307B9C5AC29A}"/>
    <dgm:cxn modelId="{F4EA6386-DE4D-447C-90A0-615CFD5F861E}" type="presOf" srcId="{E8A8EAFA-B609-45B6-8850-A4529FA43AB5}" destId="{87A8018B-D0F8-4EEE-877A-2216D5913512}" srcOrd="0" destOrd="1" presId="urn:microsoft.com/office/officeart/2005/8/layout/hProcess9"/>
    <dgm:cxn modelId="{5466DF21-9C1D-452E-8674-DBC81512AD8A}" srcId="{58144D21-938F-4E26-A712-ACD97A492F22}" destId="{938E68FF-B648-4033-9426-6F6BB32974F3}" srcOrd="0" destOrd="0" parTransId="{C908474A-D743-4E64-BB93-F5EB7834F075}" sibTransId="{F00480A6-E5F5-4C6F-B0B8-7779636BF34C}"/>
    <dgm:cxn modelId="{FD8003DE-F6C0-4D46-9FD3-44611269A95F}" type="presOf" srcId="{D922F514-184A-413F-A518-859868E14A3B}" destId="{20B141D2-9C86-4F83-A9E0-2105F3C14AFD}" srcOrd="0" destOrd="0" presId="urn:microsoft.com/office/officeart/2005/8/layout/hProcess9"/>
    <dgm:cxn modelId="{B438C1B5-B026-4D23-BDA8-406C5E234AC3}" type="presOf" srcId="{801F8C7A-CF84-4972-9DCF-BCFAE1893FAD}" destId="{C1900D5C-1D25-45F0-BAFA-57A0F8158950}" srcOrd="0" destOrd="3" presId="urn:microsoft.com/office/officeart/2005/8/layout/hProcess9"/>
    <dgm:cxn modelId="{77F6BE1B-BCB4-4FF4-A6EC-EA50F870F7C1}" srcId="{5436E57B-A256-4434-9349-D1EEBA0E2909}" destId="{3DC28D8A-DF3D-48B2-8622-673C157AA28C}" srcOrd="1" destOrd="0" parTransId="{EAB42497-C217-4D8B-80E1-EBFA9AC257F3}" sibTransId="{A7F37992-FB35-4FAC-96F8-FC867E3336D0}"/>
    <dgm:cxn modelId="{3907A4BE-6173-46A7-9F34-8D7D8A2D38A0}" srcId="{79CB159A-F0EA-4726-9E71-189216B9BE79}" destId="{E8A8EAFA-B609-45B6-8850-A4529FA43AB5}" srcOrd="0" destOrd="0" parTransId="{042B4F82-6EA2-4649-A9D1-4A86468953AC}" sibTransId="{5613A60B-89D5-4665-8D79-46A81A6C3E21}"/>
    <dgm:cxn modelId="{7381862D-182E-45B2-8222-B4F6BDDD3E8F}" srcId="{5436E57B-A256-4434-9349-D1EEBA0E2909}" destId="{D922F514-184A-413F-A518-859868E14A3B}" srcOrd="0" destOrd="0" parTransId="{57D67E06-DB27-4535-8139-D3DAD8104BE9}" sibTransId="{C115C6F3-86AE-4012-B701-7E58B226A526}"/>
    <dgm:cxn modelId="{4E9EA3BE-7AAD-46F9-BB18-81C9F6A28CF8}" type="presOf" srcId="{3DC28D8A-DF3D-48B2-8622-673C157AA28C}" destId="{C1900D5C-1D25-45F0-BAFA-57A0F8158950}" srcOrd="0" destOrd="0" presId="urn:microsoft.com/office/officeart/2005/8/layout/hProcess9"/>
    <dgm:cxn modelId="{7A0C88E6-FD23-49DF-AC8E-0A7525B5F928}" type="presOf" srcId="{58144D21-938F-4E26-A712-ACD97A492F22}" destId="{C1900D5C-1D25-45F0-BAFA-57A0F8158950}" srcOrd="0" destOrd="1" presId="urn:microsoft.com/office/officeart/2005/8/layout/hProcess9"/>
    <dgm:cxn modelId="{9FB0AA55-F930-4AED-9FA0-4A002B9DB490}" srcId="{D922F514-184A-413F-A518-859868E14A3B}" destId="{DB7F6814-F1FC-49C8-AE20-C77AE4F69016}" srcOrd="0" destOrd="0" parTransId="{B96F10DC-591C-4C0C-A92C-BFF79222FAB1}" sibTransId="{15708B19-0F25-4311-A1E4-66E5B02E5001}"/>
    <dgm:cxn modelId="{C599CE1F-C0C7-4C1D-9A12-6897B1097843}" srcId="{58144D21-938F-4E26-A712-ACD97A492F22}" destId="{801F8C7A-CF84-4972-9DCF-BCFAE1893FAD}" srcOrd="1" destOrd="0" parTransId="{66988896-4A78-49E8-8E20-CE5F8D8B59C1}" sibTransId="{99CABD44-1A66-4D5E-A2D7-A376D3CE5C9D}"/>
    <dgm:cxn modelId="{C2B9CEB9-6EDA-45C3-8C6D-2FC612EE4CCB}" type="presOf" srcId="{DB7F6814-F1FC-49C8-AE20-C77AE4F69016}" destId="{20B141D2-9C86-4F83-A9E0-2105F3C14AFD}" srcOrd="0" destOrd="1" presId="urn:microsoft.com/office/officeart/2005/8/layout/hProcess9"/>
    <dgm:cxn modelId="{C4A4E14B-8A85-438A-8014-9DBF9B92CFBB}" type="presOf" srcId="{938E68FF-B648-4033-9426-6F6BB32974F3}" destId="{C1900D5C-1D25-45F0-BAFA-57A0F8158950}" srcOrd="0" destOrd="2" presId="urn:microsoft.com/office/officeart/2005/8/layout/hProcess9"/>
    <dgm:cxn modelId="{E48488B2-DA39-49C0-9020-680815E2236F}" type="presOf" srcId="{5436E57B-A256-4434-9349-D1EEBA0E2909}" destId="{00FAA812-C76C-4528-90AB-15041A9FE889}" srcOrd="0" destOrd="0" presId="urn:microsoft.com/office/officeart/2005/8/layout/hProcess9"/>
    <dgm:cxn modelId="{85EBEC79-F841-401F-9EBD-2DC9E4071733}" type="presOf" srcId="{79CB159A-F0EA-4726-9E71-189216B9BE79}" destId="{87A8018B-D0F8-4EEE-877A-2216D5913512}" srcOrd="0" destOrd="0" presId="urn:microsoft.com/office/officeart/2005/8/layout/hProcess9"/>
    <dgm:cxn modelId="{1CC84FBE-40C3-4AE9-8D48-0C49765A70DE}" type="presParOf" srcId="{00FAA812-C76C-4528-90AB-15041A9FE889}" destId="{1ED7654F-4D58-43EB-A0F3-291EBFD1117F}" srcOrd="0" destOrd="0" presId="urn:microsoft.com/office/officeart/2005/8/layout/hProcess9"/>
    <dgm:cxn modelId="{A25AF18E-99C1-488D-A431-88D056540545}" type="presParOf" srcId="{00FAA812-C76C-4528-90AB-15041A9FE889}" destId="{2BC3A222-9FE3-41E2-9FEC-5C05D1D3DAD9}" srcOrd="1" destOrd="0" presId="urn:microsoft.com/office/officeart/2005/8/layout/hProcess9"/>
    <dgm:cxn modelId="{C67A0505-42C9-4D27-9754-D2679D819505}" type="presParOf" srcId="{2BC3A222-9FE3-41E2-9FEC-5C05D1D3DAD9}" destId="{20B141D2-9C86-4F83-A9E0-2105F3C14AFD}" srcOrd="0" destOrd="0" presId="urn:microsoft.com/office/officeart/2005/8/layout/hProcess9"/>
    <dgm:cxn modelId="{D9F8424A-D47F-4C25-803B-46EBBB92DD00}" type="presParOf" srcId="{2BC3A222-9FE3-41E2-9FEC-5C05D1D3DAD9}" destId="{40C37FB5-994B-4289-BD21-7876FA7CB682}" srcOrd="1" destOrd="0" presId="urn:microsoft.com/office/officeart/2005/8/layout/hProcess9"/>
    <dgm:cxn modelId="{DB315A3C-3081-494E-8E1C-32E7DEFE7E3D}" type="presParOf" srcId="{2BC3A222-9FE3-41E2-9FEC-5C05D1D3DAD9}" destId="{C1900D5C-1D25-45F0-BAFA-57A0F8158950}" srcOrd="2" destOrd="0" presId="urn:microsoft.com/office/officeart/2005/8/layout/hProcess9"/>
    <dgm:cxn modelId="{6E24A0D3-CF94-43C3-B6C7-F07A06A7E551}" type="presParOf" srcId="{2BC3A222-9FE3-41E2-9FEC-5C05D1D3DAD9}" destId="{7204C558-BE21-4EBF-88D4-9FFA63DA4F80}" srcOrd="3" destOrd="0" presId="urn:microsoft.com/office/officeart/2005/8/layout/hProcess9"/>
    <dgm:cxn modelId="{826DD561-01E1-4D41-A4B1-9C8E1ABFBA8F}" type="presParOf" srcId="{2BC3A222-9FE3-41E2-9FEC-5C05D1D3DAD9}" destId="{87A8018B-D0F8-4EEE-877A-2216D591351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7654F-4D58-43EB-A0F3-291EBFD1117F}">
      <dsp:nvSpPr>
        <dsp:cNvPr id="0" name=""/>
        <dsp:cNvSpPr/>
      </dsp:nvSpPr>
      <dsp:spPr>
        <a:xfrm>
          <a:off x="763666" y="0"/>
          <a:ext cx="8654891" cy="44442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B141D2-9C86-4F83-A9E0-2105F3C14AFD}">
      <dsp:nvSpPr>
        <dsp:cNvPr id="0" name=""/>
        <dsp:cNvSpPr/>
      </dsp:nvSpPr>
      <dsp:spPr>
        <a:xfrm>
          <a:off x="36104" y="1333288"/>
          <a:ext cx="3277403" cy="17777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kern="1200" dirty="0" smtClean="0"/>
            <a:t>Phase 1 </a:t>
          </a:r>
          <a:endParaRPr lang="en-US" sz="2100" b="1" kern="1200" dirty="0"/>
        </a:p>
        <a:p>
          <a:pPr marL="171450" lvl="1" indent="-171450" algn="l" defTabSz="711200">
            <a:lnSpc>
              <a:spcPct val="90000"/>
            </a:lnSpc>
            <a:spcBef>
              <a:spcPct val="0"/>
            </a:spcBef>
            <a:spcAft>
              <a:spcPct val="15000"/>
            </a:spcAft>
            <a:buChar char="••"/>
          </a:pPr>
          <a:r>
            <a:rPr lang="en-US" sz="1600" kern="1200" dirty="0" smtClean="0"/>
            <a:t>Collection and circulation of nautical information, necessary to maintain existing charts and publications up to date.</a:t>
          </a:r>
        </a:p>
      </dsp:txBody>
      <dsp:txXfrm>
        <a:off x="122885" y="1420069"/>
        <a:ext cx="3103841" cy="1604156"/>
      </dsp:txXfrm>
    </dsp:sp>
    <dsp:sp modelId="{C1900D5C-1D25-45F0-BAFA-57A0F8158950}">
      <dsp:nvSpPr>
        <dsp:cNvPr id="0" name=""/>
        <dsp:cNvSpPr/>
      </dsp:nvSpPr>
      <dsp:spPr>
        <a:xfrm>
          <a:off x="3452410" y="1333288"/>
          <a:ext cx="3277403" cy="17777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kern="1200" dirty="0" smtClean="0"/>
            <a:t>Phase 2</a:t>
          </a:r>
        </a:p>
        <a:p>
          <a:pPr marL="171450" lvl="1" indent="-171450" algn="l" defTabSz="711200">
            <a:lnSpc>
              <a:spcPct val="90000"/>
            </a:lnSpc>
            <a:spcBef>
              <a:spcPct val="0"/>
            </a:spcBef>
            <a:spcAft>
              <a:spcPct val="15000"/>
            </a:spcAft>
            <a:buChar char="••"/>
          </a:pPr>
          <a:r>
            <a:rPr lang="en-US" sz="1600" kern="1200" dirty="0" smtClean="0"/>
            <a:t>Creation of a surveying capability to conduct: </a:t>
          </a:r>
        </a:p>
        <a:p>
          <a:pPr marL="342900" lvl="2" indent="-171450" algn="l" defTabSz="711200">
            <a:lnSpc>
              <a:spcPct val="90000"/>
            </a:lnSpc>
            <a:spcBef>
              <a:spcPct val="0"/>
            </a:spcBef>
            <a:spcAft>
              <a:spcPct val="15000"/>
            </a:spcAft>
            <a:buChar char="••"/>
          </a:pPr>
          <a:r>
            <a:rPr lang="en-US" sz="1600" kern="1200" smtClean="0"/>
            <a:t>Coastal projects </a:t>
          </a:r>
          <a:endParaRPr lang="en-US" sz="1600" kern="1200" dirty="0" smtClean="0"/>
        </a:p>
        <a:p>
          <a:pPr marL="342900" lvl="2" indent="-171450" algn="l" defTabSz="711200">
            <a:lnSpc>
              <a:spcPct val="90000"/>
            </a:lnSpc>
            <a:spcBef>
              <a:spcPct val="0"/>
            </a:spcBef>
            <a:spcAft>
              <a:spcPct val="15000"/>
            </a:spcAft>
            <a:buChar char="••"/>
          </a:pPr>
          <a:r>
            <a:rPr lang="en-US" sz="1600" kern="1200" smtClean="0"/>
            <a:t>Offshore projects</a:t>
          </a:r>
          <a:endParaRPr lang="en-US" sz="1600" kern="1200" dirty="0" smtClean="0"/>
        </a:p>
      </dsp:txBody>
      <dsp:txXfrm>
        <a:off x="3539191" y="1420069"/>
        <a:ext cx="3103841" cy="1604156"/>
      </dsp:txXfrm>
    </dsp:sp>
    <dsp:sp modelId="{87A8018B-D0F8-4EEE-877A-2216D5913512}">
      <dsp:nvSpPr>
        <dsp:cNvPr id="0" name=""/>
        <dsp:cNvSpPr/>
      </dsp:nvSpPr>
      <dsp:spPr>
        <a:xfrm>
          <a:off x="6893883" y="1333288"/>
          <a:ext cx="3277403" cy="17777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kern="1200" dirty="0" smtClean="0"/>
            <a:t>Phase 3 </a:t>
          </a:r>
        </a:p>
        <a:p>
          <a:pPr marL="171450" lvl="1" indent="-171450" algn="l" defTabSz="711200">
            <a:lnSpc>
              <a:spcPct val="90000"/>
            </a:lnSpc>
            <a:spcBef>
              <a:spcPct val="0"/>
            </a:spcBef>
            <a:spcAft>
              <a:spcPct val="15000"/>
            </a:spcAft>
            <a:buChar char="••"/>
          </a:pPr>
          <a:r>
            <a:rPr lang="en-US" sz="1600" kern="1200" dirty="0" smtClean="0"/>
            <a:t>Produce paper charts, ENC and publications independently.</a:t>
          </a:r>
          <a:endParaRPr lang="en-US" sz="1600" kern="1200" dirty="0"/>
        </a:p>
      </dsp:txBody>
      <dsp:txXfrm>
        <a:off x="6980664" y="1420069"/>
        <a:ext cx="3103841" cy="16041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11/29/2019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6</a:t>
            </a:fld>
            <a:endParaRPr lang="en-US"/>
          </a:p>
        </p:txBody>
      </p:sp>
    </p:spTree>
    <p:extLst>
      <p:ext uri="{BB962C8B-B14F-4D97-AF65-F5344CB8AC3E}">
        <p14:creationId xmlns:p14="http://schemas.microsoft.com/office/powerpoint/2010/main" val="252118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National Activities</a:t>
            </a:r>
          </a:p>
          <a:p>
            <a:endParaRPr lang="en-US" b="1" u="sng" dirty="0" smtClean="0"/>
          </a:p>
          <a:p>
            <a:r>
              <a:rPr lang="en-US" b="1" u="none" dirty="0" smtClean="0"/>
              <a:t>Phase 1</a:t>
            </a:r>
          </a:p>
          <a:p>
            <a:pPr marL="171450" indent="-171450">
              <a:buFont typeface="Arial" panose="020B0604020202020204" pitchFamily="34" charset="0"/>
              <a:buChar char="•"/>
            </a:pPr>
            <a:r>
              <a:rPr lang="en-US" b="0" u="none" dirty="0" smtClean="0"/>
              <a:t>Form National Authority (NA) and/or</a:t>
            </a:r>
            <a:r>
              <a:rPr lang="en-US" b="0" u="none" baseline="0" dirty="0" smtClean="0"/>
              <a:t> </a:t>
            </a:r>
            <a:r>
              <a:rPr lang="en-US" b="0" u="none" dirty="0" smtClean="0"/>
              <a:t>National Hydrographic Coordinating Committee (NHCC).</a:t>
            </a:r>
          </a:p>
          <a:p>
            <a:pPr marL="171450" indent="-171450">
              <a:buFont typeface="Arial" panose="020B0604020202020204" pitchFamily="34" charset="0"/>
              <a:buChar char="•"/>
            </a:pPr>
            <a:r>
              <a:rPr lang="en-US" b="0" u="none" dirty="0" smtClean="0"/>
              <a:t>Create/improve current infrastructure to</a:t>
            </a:r>
            <a:r>
              <a:rPr lang="en-US" b="0" u="none" baseline="0" dirty="0" smtClean="0"/>
              <a:t> </a:t>
            </a:r>
            <a:r>
              <a:rPr lang="en-US" b="0" u="none" dirty="0" smtClean="0"/>
              <a:t>collect and circulate information</a:t>
            </a:r>
          </a:p>
          <a:p>
            <a:pPr marL="171450" indent="-171450">
              <a:buFont typeface="Arial" panose="020B0604020202020204" pitchFamily="34" charset="0"/>
              <a:buChar char="•"/>
            </a:pPr>
            <a:r>
              <a:rPr lang="en-US" b="0" u="none" dirty="0" smtClean="0"/>
              <a:t>Strengthen links with charting authority</a:t>
            </a:r>
            <a:r>
              <a:rPr lang="en-US" b="0" u="none" baseline="0" dirty="0" smtClean="0"/>
              <a:t> </a:t>
            </a:r>
            <a:r>
              <a:rPr lang="en-US" b="0" u="none" dirty="0" smtClean="0"/>
              <a:t>to enable updating of charts and</a:t>
            </a:r>
            <a:r>
              <a:rPr lang="en-US" b="0" u="none" baseline="0" dirty="0" smtClean="0"/>
              <a:t> </a:t>
            </a:r>
            <a:r>
              <a:rPr lang="en-US" b="0" u="none" dirty="0" smtClean="0"/>
              <a:t>publications</a:t>
            </a:r>
          </a:p>
          <a:p>
            <a:pPr marL="171450" indent="-171450">
              <a:buFont typeface="Arial" panose="020B0604020202020204" pitchFamily="34" charset="0"/>
              <a:buChar char="•"/>
            </a:pPr>
            <a:r>
              <a:rPr lang="en-US" b="0" u="none" dirty="0" smtClean="0"/>
              <a:t>Minimal training needed</a:t>
            </a:r>
          </a:p>
          <a:p>
            <a:pPr marL="171450" indent="-171450">
              <a:buFont typeface="Arial" panose="020B0604020202020204" pitchFamily="34" charset="0"/>
              <a:buChar char="•"/>
            </a:pPr>
            <a:r>
              <a:rPr lang="en-US" b="0" u="none" dirty="0" smtClean="0"/>
              <a:t>Strengthen links with NAVAREA</a:t>
            </a:r>
            <a:r>
              <a:rPr lang="en-US" b="0" u="none" baseline="0" dirty="0" smtClean="0"/>
              <a:t> </a:t>
            </a:r>
            <a:r>
              <a:rPr lang="en-US" b="0" u="none" dirty="0" smtClean="0"/>
              <a:t>Coordinator to enable the promulgation</a:t>
            </a:r>
            <a:r>
              <a:rPr lang="en-US" b="0" u="none" baseline="0" dirty="0" smtClean="0"/>
              <a:t> </a:t>
            </a:r>
            <a:r>
              <a:rPr lang="en-US" b="0" u="none" dirty="0" smtClean="0"/>
              <a:t>of safety information</a:t>
            </a:r>
          </a:p>
          <a:p>
            <a:pPr marL="0" indent="0">
              <a:buFont typeface="Arial" panose="020B0604020202020204" pitchFamily="34" charset="0"/>
              <a:buNone/>
            </a:pPr>
            <a:endParaRPr lang="en-US" b="0" u="none" dirty="0" smtClean="0"/>
          </a:p>
          <a:p>
            <a:pPr marL="0" indent="0">
              <a:buFont typeface="Arial" panose="020B0604020202020204" pitchFamily="34" charset="0"/>
              <a:buNone/>
            </a:pPr>
            <a:r>
              <a:rPr lang="en-US" b="1" u="none" dirty="0" smtClean="0"/>
              <a:t>Phase 2</a:t>
            </a:r>
          </a:p>
          <a:p>
            <a:pPr marL="171450" indent="-171450">
              <a:buFont typeface="Arial" panose="020B0604020202020204" pitchFamily="34" charset="0"/>
              <a:buChar char="•"/>
            </a:pPr>
            <a:r>
              <a:rPr lang="en-US" dirty="0" smtClean="0"/>
              <a:t>Establish capacity to enable surveys of ports and their approaches </a:t>
            </a:r>
          </a:p>
          <a:p>
            <a:pPr marL="171450" indent="-171450">
              <a:buFont typeface="Arial" panose="020B0604020202020204" pitchFamily="34" charset="0"/>
              <a:buChar char="•"/>
            </a:pPr>
            <a:r>
              <a:rPr lang="en-US" dirty="0" smtClean="0"/>
              <a:t>Maintain adequate aids to navigation </a:t>
            </a:r>
          </a:p>
          <a:p>
            <a:pPr marL="171450" indent="-171450">
              <a:buFont typeface="Arial" panose="020B0604020202020204" pitchFamily="34" charset="0"/>
              <a:buChar char="•"/>
            </a:pPr>
            <a:r>
              <a:rPr lang="en-US" dirty="0" smtClean="0"/>
              <a:t>Build capacity to enable surveys in support of coastal and offshore areas </a:t>
            </a:r>
          </a:p>
          <a:p>
            <a:pPr marL="171450" indent="-171450">
              <a:buFont typeface="Arial" panose="020B0604020202020204" pitchFamily="34" charset="0"/>
              <a:buChar char="•"/>
            </a:pPr>
            <a:r>
              <a:rPr lang="en-US" dirty="0" smtClean="0"/>
              <a:t>Build capacity to set up hydrographic databases to support the work of the NA/NHCC </a:t>
            </a:r>
          </a:p>
          <a:p>
            <a:pPr marL="171450" indent="-171450">
              <a:buFont typeface="Arial" panose="020B0604020202020204" pitchFamily="34" charset="0"/>
              <a:buChar char="•"/>
            </a:pPr>
            <a:r>
              <a:rPr lang="en-US" dirty="0" smtClean="0"/>
              <a:t>Provide basic geospatial data via MSDI </a:t>
            </a:r>
          </a:p>
          <a:p>
            <a:pPr marL="171450" indent="-171450">
              <a:buFont typeface="Arial" panose="020B0604020202020204" pitchFamily="34" charset="0"/>
              <a:buChar char="•"/>
            </a:pPr>
            <a:r>
              <a:rPr lang="en-US" dirty="0" smtClean="0"/>
              <a:t>Requires funding for training, advising &amp; equipment or contract survey</a:t>
            </a:r>
          </a:p>
          <a:p>
            <a:pPr marL="0" indent="0">
              <a:buFont typeface="Arial" panose="020B0604020202020204" pitchFamily="34" charset="0"/>
              <a:buNone/>
            </a:pPr>
            <a:endParaRPr lang="en-US" b="0" u="none" dirty="0" smtClean="0"/>
          </a:p>
          <a:p>
            <a:pPr marL="0" indent="0">
              <a:buFont typeface="Arial" panose="020B0604020202020204" pitchFamily="34" charset="0"/>
              <a:buNone/>
            </a:pPr>
            <a:r>
              <a:rPr lang="en-US" b="1" u="none" dirty="0" smtClean="0"/>
              <a:t>Phase 3</a:t>
            </a:r>
          </a:p>
          <a:p>
            <a:pPr marL="171450" indent="-171450">
              <a:buFont typeface="Arial" panose="020B0604020202020204" pitchFamily="34" charset="0"/>
              <a:buChar char="•"/>
            </a:pPr>
            <a:r>
              <a:rPr lang="en-US" dirty="0" smtClean="0"/>
              <a:t>The need shall be thoroughly assessed. Requires investment for production, distribution and updating </a:t>
            </a:r>
          </a:p>
          <a:p>
            <a:pPr marL="171450" indent="-171450">
              <a:buFont typeface="Arial" panose="020B0604020202020204" pitchFamily="34" charset="0"/>
              <a:buChar char="•"/>
            </a:pPr>
            <a:r>
              <a:rPr lang="en-US" dirty="0" smtClean="0"/>
              <a:t>Alternatively, bi-lateral agreements for charting can provide easier solutions in production and distribution (of ENC through RENCs) and rewards. </a:t>
            </a:r>
          </a:p>
          <a:p>
            <a:pPr marL="171450" indent="-171450">
              <a:buFont typeface="Arial" panose="020B0604020202020204" pitchFamily="34" charset="0"/>
              <a:buChar char="•"/>
            </a:pPr>
            <a:r>
              <a:rPr lang="en-US" dirty="0" smtClean="0"/>
              <a:t>Further development of MSDI </a:t>
            </a:r>
            <a:endParaRPr lang="en-US" b="0" u="none" dirty="0"/>
          </a:p>
        </p:txBody>
      </p:sp>
      <p:sp>
        <p:nvSpPr>
          <p:cNvPr id="4" name="Slide Number Placeholder 3"/>
          <p:cNvSpPr>
            <a:spLocks noGrp="1"/>
          </p:cNvSpPr>
          <p:nvPr>
            <p:ph type="sldNum" sz="quarter" idx="10"/>
          </p:nvPr>
        </p:nvSpPr>
        <p:spPr/>
        <p:txBody>
          <a:bodyPr/>
          <a:lstStyle/>
          <a:p>
            <a:fld id="{5C14B252-8EFF-4387-B930-F07556521AEC}" type="slidenum">
              <a:rPr lang="en-US" smtClean="0"/>
              <a:t>8</a:t>
            </a:fld>
            <a:endParaRPr lang="en-US"/>
          </a:p>
        </p:txBody>
      </p:sp>
    </p:spTree>
    <p:extLst>
      <p:ext uri="{BB962C8B-B14F-4D97-AF65-F5344CB8AC3E}">
        <p14:creationId xmlns:p14="http://schemas.microsoft.com/office/powerpoint/2010/main" val="2197169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599" y="6276122"/>
            <a:ext cx="5365459" cy="365125"/>
          </a:xfrm>
          <a:prstGeom prst="rect">
            <a:avLst/>
          </a:prstGeom>
        </p:spPr>
        <p:txBody>
          <a:bodyPr/>
          <a:lstStyle/>
          <a:p>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349" y="6049723"/>
            <a:ext cx="676525" cy="81792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1276" y="6036734"/>
            <a:ext cx="2121007" cy="840556"/>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11/29/2019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11/29/2019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20790"/>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4700292" y="6266476"/>
            <a:ext cx="2743200" cy="365125"/>
          </a:xfrm>
        </p:spPr>
        <p:txBody>
          <a:bodyPr/>
          <a:lstStyle>
            <a:lvl1pPr algn="ctr">
              <a:defRPr/>
            </a:lvl1pPr>
          </a:lstStyle>
          <a:p>
            <a:fld id="{EC878826-814C-4FD2-96B3-D147818A5C89}" type="slidenum">
              <a:rPr lang="en-US" smtClean="0"/>
              <a:pPr/>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67" y="6040079"/>
            <a:ext cx="676525" cy="81792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8137" y="6018762"/>
            <a:ext cx="2117682" cy="839238"/>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11/29/2019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11/29/2019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11/29/2019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11/29/2019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11/29/2019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11/29/2019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11/29/2019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11/29/2019</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45265" y="149902"/>
            <a:ext cx="9144000" cy="3902322"/>
          </a:xfrm>
        </p:spPr>
        <p:txBody>
          <a:bodyPr>
            <a:normAutofit fontScale="90000"/>
          </a:bodyPr>
          <a:lstStyle/>
          <a:p>
            <a:r>
              <a:rPr lang="en-US" dirty="0"/>
              <a:t>20</a:t>
            </a:r>
            <a:r>
              <a:rPr lang="en-US" baseline="30000" dirty="0"/>
              <a:t>th</a:t>
            </a:r>
            <a:r>
              <a:rPr lang="en-US" dirty="0"/>
              <a:t> Meeting of the </a:t>
            </a:r>
            <a:br>
              <a:rPr lang="en-US" dirty="0"/>
            </a:br>
            <a:r>
              <a:rPr lang="en-US" dirty="0" err="1"/>
              <a:t>Meso</a:t>
            </a:r>
            <a:r>
              <a:rPr lang="en-US" dirty="0"/>
              <a:t> America – Caribbean Sea</a:t>
            </a:r>
            <a:br>
              <a:rPr lang="en-US" dirty="0"/>
            </a:br>
            <a:r>
              <a:rPr lang="en-US" dirty="0"/>
              <a:t>Hydrographic Commission</a:t>
            </a:r>
            <a:br>
              <a:rPr lang="en-US" dirty="0"/>
            </a:br>
            <a:r>
              <a:rPr lang="en-US" dirty="0"/>
              <a:t/>
            </a:r>
            <a:br>
              <a:rPr lang="en-US" dirty="0"/>
            </a:br>
            <a:r>
              <a:rPr lang="en-US" sz="4400" dirty="0"/>
              <a:t>National Report by</a:t>
            </a:r>
            <a:endParaRPr lang="en-AU" sz="4400" dirty="0"/>
          </a:p>
        </p:txBody>
      </p:sp>
      <p:sp>
        <p:nvSpPr>
          <p:cNvPr id="3" name="Subtitle 2"/>
          <p:cNvSpPr>
            <a:spLocks noGrp="1"/>
          </p:cNvSpPr>
          <p:nvPr>
            <p:ph type="subTitle" idx="1"/>
          </p:nvPr>
        </p:nvSpPr>
        <p:spPr>
          <a:xfrm>
            <a:off x="1577163" y="4399480"/>
            <a:ext cx="9144000" cy="534027"/>
          </a:xfrm>
        </p:spPr>
        <p:txBody>
          <a:bodyPr>
            <a:normAutofit fontScale="25000" lnSpcReduction="20000"/>
          </a:bodyPr>
          <a:lstStyle/>
          <a:p>
            <a:r>
              <a:rPr lang="en-AU" sz="12300" dirty="0" smtClean="0"/>
              <a:t>Belize C.A.</a:t>
            </a:r>
          </a:p>
          <a:p>
            <a:r>
              <a:rPr lang="en-AU" sz="5600" dirty="0" smtClean="0"/>
              <a:t>Presented by: Mr. Michael Jenkins, Safety and Security Manager Belize Port Authority</a:t>
            </a:r>
            <a:endParaRPr lang="en-AU" sz="5600" dirty="0"/>
          </a:p>
          <a:p>
            <a:endParaRPr lang="en-US" sz="56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Tree>
    <p:extLst>
      <p:ext uri="{BB962C8B-B14F-4D97-AF65-F5344CB8AC3E}">
        <p14:creationId xmlns:p14="http://schemas.microsoft.com/office/powerpoint/2010/main" val="334826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45" y="259414"/>
            <a:ext cx="10799459" cy="682695"/>
          </a:xfrm>
        </p:spPr>
        <p:txBody>
          <a:bodyPr>
            <a:normAutofit fontScale="90000"/>
          </a:bodyPr>
          <a:lstStyle/>
          <a:p>
            <a:r>
              <a:rPr lang="en-US" dirty="0" smtClean="0"/>
              <a:t>Top achievements </a:t>
            </a:r>
            <a:r>
              <a:rPr lang="en-US" dirty="0"/>
              <a:t>during the </a:t>
            </a:r>
            <a:r>
              <a:rPr lang="en-US" dirty="0" smtClean="0"/>
              <a:t>year </a:t>
            </a:r>
            <a:r>
              <a:rPr lang="en-US" sz="3100" dirty="0" smtClean="0"/>
              <a:t>(3 maximum)</a:t>
            </a:r>
            <a:endParaRPr lang="en-US" sz="3100" dirty="0"/>
          </a:p>
        </p:txBody>
      </p:sp>
      <p:sp>
        <p:nvSpPr>
          <p:cNvPr id="3" name="Content Placeholder 2"/>
          <p:cNvSpPr>
            <a:spLocks noGrp="1"/>
          </p:cNvSpPr>
          <p:nvPr>
            <p:ph idx="1"/>
          </p:nvPr>
        </p:nvSpPr>
        <p:spPr>
          <a:xfrm>
            <a:off x="1268982" y="1022654"/>
            <a:ext cx="9605819" cy="4315964"/>
          </a:xfrm>
        </p:spPr>
        <p:txBody>
          <a:bodyPr>
            <a:normAutofit fontScale="62500" lnSpcReduction="20000"/>
          </a:bodyPr>
          <a:lstStyle/>
          <a:p>
            <a:pPr marL="514350" indent="-514350">
              <a:buFont typeface="+mj-lt"/>
              <a:buAutoNum type="arabicPeriod"/>
            </a:pPr>
            <a:r>
              <a:rPr lang="en-US" sz="3600" dirty="0"/>
              <a:t>Through the CME program the country of Belize was able to conduct approximately 2575 Km² LIDAR survey in the northern internal waters of Belize</a:t>
            </a:r>
            <a:r>
              <a:rPr lang="en-US" sz="3600" dirty="0" smtClean="0"/>
              <a:t>.</a:t>
            </a:r>
          </a:p>
          <a:p>
            <a:pPr marL="514350" indent="-514350">
              <a:buFont typeface="+mj-lt"/>
              <a:buAutoNum type="arabicPeriod"/>
            </a:pPr>
            <a:endParaRPr lang="en-US" sz="3600" dirty="0"/>
          </a:p>
          <a:p>
            <a:pPr marL="514350" indent="-514350">
              <a:buFont typeface="+mj-lt"/>
              <a:buAutoNum type="arabicPeriod"/>
            </a:pPr>
            <a:endParaRPr lang="en-US" sz="3600" dirty="0" smtClean="0"/>
          </a:p>
          <a:p>
            <a:pPr marL="514350" indent="-514350">
              <a:buFont typeface="+mj-lt"/>
              <a:buAutoNum type="arabicPeriod"/>
            </a:pPr>
            <a:r>
              <a:rPr lang="en-US" sz="3600" dirty="0" smtClean="0"/>
              <a:t>                                                                     </a:t>
            </a:r>
            <a:endParaRPr lang="en-US" sz="3600" dirty="0"/>
          </a:p>
          <a:p>
            <a:pPr marL="514350" indent="-514350">
              <a:buFont typeface="+mj-lt"/>
              <a:buAutoNum type="arabicPeriod"/>
            </a:pPr>
            <a:endParaRPr lang="en-US" sz="3600" dirty="0" smtClean="0"/>
          </a:p>
          <a:p>
            <a:pPr marL="514350" indent="-514350">
              <a:buFont typeface="+mj-lt"/>
              <a:buAutoNum type="arabicPeriod"/>
            </a:pPr>
            <a:endParaRPr lang="en-US" sz="3600" dirty="0" smtClean="0"/>
          </a:p>
          <a:p>
            <a:pPr marL="0" indent="0">
              <a:buNone/>
            </a:pPr>
            <a:endParaRPr lang="en-US" sz="3600" dirty="0" smtClean="0"/>
          </a:p>
          <a:p>
            <a:pPr marL="0" indent="0">
              <a:buNone/>
            </a:pPr>
            <a:endParaRPr lang="en-US" sz="3600" dirty="0" smtClean="0"/>
          </a:p>
          <a:p>
            <a:pPr marL="0" indent="0">
              <a:buNone/>
            </a:pPr>
            <a:endParaRPr lang="en-US" sz="3600" dirty="0" smtClean="0"/>
          </a:p>
          <a:p>
            <a:pPr marL="0" indent="0">
              <a:buNone/>
            </a:pPr>
            <a:r>
              <a:rPr lang="en-US" sz="3600" dirty="0" smtClean="0"/>
              <a:t>.</a:t>
            </a:r>
          </a:p>
          <a:p>
            <a:pPr marL="514350" indent="-514350">
              <a:buFont typeface="+mj-lt"/>
              <a:buAutoNum type="arabicPeriod"/>
            </a:pPr>
            <a:endParaRPr lang="en-US" sz="3600" dirty="0"/>
          </a:p>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2</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450109" y="2262909"/>
            <a:ext cx="4387273" cy="3362036"/>
          </a:xfrm>
          <a:prstGeom prst="rect">
            <a:avLst/>
          </a:prstGeom>
          <a:noFill/>
        </p:spPr>
      </p:pic>
      <p:grpSp>
        <p:nvGrpSpPr>
          <p:cNvPr id="9" name="Group 8"/>
          <p:cNvGrpSpPr/>
          <p:nvPr/>
        </p:nvGrpSpPr>
        <p:grpSpPr>
          <a:xfrm>
            <a:off x="4777307" y="225820"/>
            <a:ext cx="4992134" cy="6077411"/>
            <a:chOff x="1085850" y="804622"/>
            <a:chExt cx="4992660" cy="6077412"/>
          </a:xfrm>
        </p:grpSpPr>
        <p:pic>
          <p:nvPicPr>
            <p:cNvPr id="10" name="Picture 9"/>
            <p:cNvPicPr/>
            <p:nvPr/>
          </p:nvPicPr>
          <p:blipFill>
            <a:blip r:embed="rId4"/>
            <a:stretch>
              <a:fillRect/>
            </a:stretch>
          </p:blipFill>
          <p:spPr>
            <a:xfrm>
              <a:off x="2702815" y="2841710"/>
              <a:ext cx="3375695" cy="3569706"/>
            </a:xfrm>
            <a:prstGeom prst="rect">
              <a:avLst/>
            </a:prstGeom>
          </p:spPr>
        </p:pic>
        <p:pic>
          <p:nvPicPr>
            <p:cNvPr id="11" name="Picture 10"/>
            <p:cNvPicPr/>
            <p:nvPr/>
          </p:nvPicPr>
          <p:blipFill>
            <a:blip r:embed="rId5"/>
            <a:stretch>
              <a:fillRect/>
            </a:stretch>
          </p:blipFill>
          <p:spPr>
            <a:xfrm>
              <a:off x="2422398" y="6315405"/>
              <a:ext cx="268224" cy="146304"/>
            </a:xfrm>
            <a:prstGeom prst="rect">
              <a:avLst/>
            </a:prstGeom>
          </p:spPr>
        </p:pic>
        <p:sp>
          <p:nvSpPr>
            <p:cNvPr id="12" name="Rectangle 11"/>
            <p:cNvSpPr/>
            <p:nvPr/>
          </p:nvSpPr>
          <p:spPr>
            <a:xfrm>
              <a:off x="2514473" y="6320692"/>
              <a:ext cx="93564" cy="18758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1000" b="1">
                  <a:solidFill>
                    <a:srgbClr val="000000"/>
                  </a:solidFill>
                  <a:effectLst/>
                  <a:latin typeface="Arial" panose="020B0604020202020204" pitchFamily="34" charset="0"/>
                  <a:ea typeface="Arial" panose="020B0604020202020204" pitchFamily="34" charset="0"/>
                </a:rPr>
                <a:t>1</a:t>
              </a:r>
              <a:endParaRPr lang="en-BZ" sz="1100">
                <a:solidFill>
                  <a:srgbClr val="000000"/>
                </a:solidFill>
                <a:effectLst/>
                <a:latin typeface="Calibri" panose="020F0502020204030204" pitchFamily="34" charset="0"/>
                <a:ea typeface="Calibri" panose="020F0502020204030204" pitchFamily="34" charset="0"/>
              </a:endParaRPr>
            </a:p>
          </p:txBody>
        </p:sp>
        <p:sp>
          <p:nvSpPr>
            <p:cNvPr id="13" name="Rectangle 12"/>
            <p:cNvSpPr/>
            <p:nvPr/>
          </p:nvSpPr>
          <p:spPr>
            <a:xfrm>
              <a:off x="2584577" y="6320692"/>
              <a:ext cx="46741" cy="18758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BZ" sz="1000" b="1">
                  <a:solidFill>
                    <a:srgbClr val="000000"/>
                  </a:solidFill>
                  <a:effectLst/>
                  <a:latin typeface="Arial" panose="020B0604020202020204" pitchFamily="34" charset="0"/>
                  <a:ea typeface="Arial" panose="020B0604020202020204" pitchFamily="34" charset="0"/>
                </a:rPr>
                <a:t> </a:t>
              </a:r>
              <a:endParaRPr lang="en-BZ" sz="1100">
                <a:solidFill>
                  <a:srgbClr val="000000"/>
                </a:solidFill>
                <a:effectLst/>
                <a:latin typeface="Calibri" panose="020F0502020204030204" pitchFamily="34" charset="0"/>
                <a:ea typeface="Calibri" panose="020F0502020204030204" pitchFamily="34" charset="0"/>
              </a:endParaRPr>
            </a:p>
          </p:txBody>
        </p:sp>
        <p:pic>
          <p:nvPicPr>
            <p:cNvPr id="14" name="Picture 13"/>
            <p:cNvPicPr/>
            <p:nvPr/>
          </p:nvPicPr>
          <p:blipFill>
            <a:blip r:embed="rId6"/>
            <a:stretch>
              <a:fillRect/>
            </a:stretch>
          </p:blipFill>
          <p:spPr>
            <a:xfrm>
              <a:off x="2772918" y="5020005"/>
              <a:ext cx="268224" cy="144780"/>
            </a:xfrm>
            <a:prstGeom prst="rect">
              <a:avLst/>
            </a:prstGeom>
          </p:spPr>
        </p:pic>
        <p:sp>
          <p:nvSpPr>
            <p:cNvPr id="15" name="Rectangle 14"/>
            <p:cNvSpPr/>
            <p:nvPr/>
          </p:nvSpPr>
          <p:spPr>
            <a:xfrm>
              <a:off x="2865247" y="5025292"/>
              <a:ext cx="93564" cy="18758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1000" b="1">
                  <a:solidFill>
                    <a:srgbClr val="000000"/>
                  </a:solidFill>
                  <a:effectLst/>
                  <a:latin typeface="Arial" panose="020B0604020202020204" pitchFamily="34" charset="0"/>
                  <a:ea typeface="Arial" panose="020B0604020202020204" pitchFamily="34" charset="0"/>
                </a:rPr>
                <a:t>2</a:t>
              </a:r>
              <a:endParaRPr lang="en-BZ" sz="1100">
                <a:solidFill>
                  <a:srgbClr val="000000"/>
                </a:solidFill>
                <a:effectLst/>
                <a:latin typeface="Calibri" panose="020F0502020204030204" pitchFamily="34" charset="0"/>
                <a:ea typeface="Calibri" panose="020F0502020204030204" pitchFamily="34" charset="0"/>
              </a:endParaRPr>
            </a:p>
          </p:txBody>
        </p:sp>
        <p:sp>
          <p:nvSpPr>
            <p:cNvPr id="16" name="Rectangle 15"/>
            <p:cNvSpPr/>
            <p:nvPr/>
          </p:nvSpPr>
          <p:spPr>
            <a:xfrm>
              <a:off x="2935351" y="5025292"/>
              <a:ext cx="46741" cy="18758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BZ" sz="1000" b="1">
                  <a:solidFill>
                    <a:srgbClr val="000000"/>
                  </a:solidFill>
                  <a:effectLst/>
                  <a:latin typeface="Arial" panose="020B0604020202020204" pitchFamily="34" charset="0"/>
                  <a:ea typeface="Arial" panose="020B0604020202020204" pitchFamily="34" charset="0"/>
                </a:rPr>
                <a:t> </a:t>
              </a:r>
              <a:endParaRPr lang="en-BZ" sz="1100">
                <a:solidFill>
                  <a:srgbClr val="000000"/>
                </a:solidFill>
                <a:effectLst/>
                <a:latin typeface="Calibri" panose="020F0502020204030204" pitchFamily="34" charset="0"/>
                <a:ea typeface="Calibri" panose="020F0502020204030204" pitchFamily="34" charset="0"/>
              </a:endParaRPr>
            </a:p>
          </p:txBody>
        </p:sp>
        <p:pic>
          <p:nvPicPr>
            <p:cNvPr id="17" name="Picture 16"/>
            <p:cNvPicPr/>
            <p:nvPr/>
          </p:nvPicPr>
          <p:blipFill>
            <a:blip r:embed="rId5"/>
            <a:stretch>
              <a:fillRect/>
            </a:stretch>
          </p:blipFill>
          <p:spPr>
            <a:xfrm>
              <a:off x="3161538" y="3357322"/>
              <a:ext cx="269748" cy="146304"/>
            </a:xfrm>
            <a:prstGeom prst="rect">
              <a:avLst/>
            </a:prstGeom>
          </p:spPr>
        </p:pic>
        <p:sp>
          <p:nvSpPr>
            <p:cNvPr id="18" name="Rectangle 17"/>
            <p:cNvSpPr/>
            <p:nvPr/>
          </p:nvSpPr>
          <p:spPr>
            <a:xfrm>
              <a:off x="3253867" y="3362354"/>
              <a:ext cx="93564" cy="18758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1000" b="1">
                  <a:solidFill>
                    <a:srgbClr val="000000"/>
                  </a:solidFill>
                  <a:effectLst/>
                  <a:latin typeface="Arial" panose="020B0604020202020204" pitchFamily="34" charset="0"/>
                  <a:ea typeface="Arial" panose="020B0604020202020204" pitchFamily="34" charset="0"/>
                </a:rPr>
                <a:t>3</a:t>
              </a:r>
              <a:endParaRPr lang="en-BZ" sz="1100">
                <a:solidFill>
                  <a:srgbClr val="000000"/>
                </a:solidFill>
                <a:effectLst/>
                <a:latin typeface="Calibri" panose="020F0502020204030204" pitchFamily="34" charset="0"/>
                <a:ea typeface="Calibri" panose="020F0502020204030204" pitchFamily="34" charset="0"/>
              </a:endParaRPr>
            </a:p>
          </p:txBody>
        </p:sp>
        <p:sp>
          <p:nvSpPr>
            <p:cNvPr id="19" name="Rectangle 18"/>
            <p:cNvSpPr/>
            <p:nvPr/>
          </p:nvSpPr>
          <p:spPr>
            <a:xfrm>
              <a:off x="3323971" y="3362354"/>
              <a:ext cx="46741" cy="18758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BZ" sz="1000" b="1">
                  <a:solidFill>
                    <a:srgbClr val="000000"/>
                  </a:solidFill>
                  <a:effectLst/>
                  <a:latin typeface="Arial" panose="020B0604020202020204" pitchFamily="34" charset="0"/>
                  <a:ea typeface="Arial" panose="020B0604020202020204" pitchFamily="34" charset="0"/>
                </a:rPr>
                <a:t> </a:t>
              </a:r>
              <a:endParaRPr lang="en-BZ" sz="1100">
                <a:solidFill>
                  <a:srgbClr val="000000"/>
                </a:solidFill>
                <a:effectLst/>
                <a:latin typeface="Calibri" panose="020F0502020204030204" pitchFamily="34" charset="0"/>
                <a:ea typeface="Calibri" panose="020F0502020204030204" pitchFamily="34" charset="0"/>
              </a:endParaRPr>
            </a:p>
          </p:txBody>
        </p:sp>
        <p:pic>
          <p:nvPicPr>
            <p:cNvPr id="20" name="Picture 19"/>
            <p:cNvPicPr/>
            <p:nvPr/>
          </p:nvPicPr>
          <p:blipFill>
            <a:blip r:embed="rId5"/>
            <a:stretch>
              <a:fillRect/>
            </a:stretch>
          </p:blipFill>
          <p:spPr>
            <a:xfrm>
              <a:off x="1905762" y="6688786"/>
              <a:ext cx="268224" cy="146304"/>
            </a:xfrm>
            <a:prstGeom prst="rect">
              <a:avLst/>
            </a:prstGeom>
          </p:spPr>
        </p:pic>
        <p:sp>
          <p:nvSpPr>
            <p:cNvPr id="21" name="Rectangle 20"/>
            <p:cNvSpPr/>
            <p:nvPr/>
          </p:nvSpPr>
          <p:spPr>
            <a:xfrm>
              <a:off x="1997837" y="6694453"/>
              <a:ext cx="93564" cy="18758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1000" b="1">
                  <a:solidFill>
                    <a:srgbClr val="000000"/>
                  </a:solidFill>
                  <a:effectLst/>
                  <a:latin typeface="Arial" panose="020B0604020202020204" pitchFamily="34" charset="0"/>
                  <a:ea typeface="Arial" panose="020B0604020202020204" pitchFamily="34" charset="0"/>
                </a:rPr>
                <a:t>4</a:t>
              </a:r>
              <a:endParaRPr lang="en-BZ" sz="1100">
                <a:solidFill>
                  <a:srgbClr val="000000"/>
                </a:solidFill>
                <a:effectLst/>
                <a:latin typeface="Calibri" panose="020F0502020204030204" pitchFamily="34" charset="0"/>
                <a:ea typeface="Calibri" panose="020F0502020204030204" pitchFamily="34" charset="0"/>
              </a:endParaRPr>
            </a:p>
          </p:txBody>
        </p:sp>
        <p:sp>
          <p:nvSpPr>
            <p:cNvPr id="22" name="Rectangle 21"/>
            <p:cNvSpPr/>
            <p:nvPr/>
          </p:nvSpPr>
          <p:spPr>
            <a:xfrm>
              <a:off x="2067941" y="6694453"/>
              <a:ext cx="46741" cy="18758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BZ" sz="1000" b="1">
                  <a:solidFill>
                    <a:srgbClr val="000000"/>
                  </a:solidFill>
                  <a:effectLst/>
                  <a:latin typeface="Arial" panose="020B0604020202020204" pitchFamily="34" charset="0"/>
                  <a:ea typeface="Arial" panose="020B0604020202020204" pitchFamily="34" charset="0"/>
                </a:rPr>
                <a:t> </a:t>
              </a:r>
              <a:endParaRPr lang="en-BZ" sz="1100">
                <a:solidFill>
                  <a:srgbClr val="000000"/>
                </a:solidFill>
                <a:effectLst/>
                <a:latin typeface="Calibri" panose="020F0502020204030204" pitchFamily="34" charset="0"/>
                <a:ea typeface="Calibri" panose="020F0502020204030204" pitchFamily="34" charset="0"/>
              </a:endParaRPr>
            </a:p>
          </p:txBody>
        </p:sp>
        <p:pic>
          <p:nvPicPr>
            <p:cNvPr id="23" name="Picture 22"/>
            <p:cNvPicPr/>
            <p:nvPr/>
          </p:nvPicPr>
          <p:blipFill>
            <a:blip r:embed="rId7"/>
            <a:stretch>
              <a:fillRect/>
            </a:stretch>
          </p:blipFill>
          <p:spPr>
            <a:xfrm>
              <a:off x="2207514" y="4908754"/>
              <a:ext cx="269748" cy="144780"/>
            </a:xfrm>
            <a:prstGeom prst="rect">
              <a:avLst/>
            </a:prstGeom>
          </p:spPr>
        </p:pic>
        <p:sp>
          <p:nvSpPr>
            <p:cNvPr id="24" name="Rectangle 23"/>
            <p:cNvSpPr/>
            <p:nvPr/>
          </p:nvSpPr>
          <p:spPr>
            <a:xfrm>
              <a:off x="2299589" y="4914040"/>
              <a:ext cx="93564" cy="18758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1000" b="1">
                  <a:solidFill>
                    <a:srgbClr val="000000"/>
                  </a:solidFill>
                  <a:effectLst/>
                  <a:latin typeface="Arial" panose="020B0604020202020204" pitchFamily="34" charset="0"/>
                  <a:ea typeface="Arial" panose="020B0604020202020204" pitchFamily="34" charset="0"/>
                </a:rPr>
                <a:t>5</a:t>
              </a:r>
              <a:endParaRPr lang="en-BZ" sz="1100">
                <a:solidFill>
                  <a:srgbClr val="000000"/>
                </a:solidFill>
                <a:effectLst/>
                <a:latin typeface="Calibri" panose="020F0502020204030204" pitchFamily="34" charset="0"/>
                <a:ea typeface="Calibri" panose="020F0502020204030204" pitchFamily="34" charset="0"/>
              </a:endParaRPr>
            </a:p>
          </p:txBody>
        </p:sp>
        <p:sp>
          <p:nvSpPr>
            <p:cNvPr id="25" name="Rectangle 24"/>
            <p:cNvSpPr/>
            <p:nvPr/>
          </p:nvSpPr>
          <p:spPr>
            <a:xfrm>
              <a:off x="2369693" y="4914040"/>
              <a:ext cx="46741" cy="18758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BZ" sz="1000" b="1">
                  <a:solidFill>
                    <a:srgbClr val="000000"/>
                  </a:solidFill>
                  <a:effectLst/>
                  <a:latin typeface="Arial" panose="020B0604020202020204" pitchFamily="34" charset="0"/>
                  <a:ea typeface="Arial" panose="020B0604020202020204" pitchFamily="34" charset="0"/>
                </a:rPr>
                <a:t> </a:t>
              </a:r>
              <a:endParaRPr lang="en-BZ" sz="1100">
                <a:solidFill>
                  <a:srgbClr val="000000"/>
                </a:solidFill>
                <a:effectLst/>
                <a:latin typeface="Calibri" panose="020F0502020204030204" pitchFamily="34" charset="0"/>
                <a:ea typeface="Calibri" panose="020F0502020204030204" pitchFamily="34" charset="0"/>
              </a:endParaRPr>
            </a:p>
          </p:txBody>
        </p:sp>
        <p:pic>
          <p:nvPicPr>
            <p:cNvPr id="26" name="Picture 25"/>
            <p:cNvPicPr/>
            <p:nvPr/>
          </p:nvPicPr>
          <p:blipFill>
            <a:blip r:embed="rId6"/>
            <a:stretch>
              <a:fillRect/>
            </a:stretch>
          </p:blipFill>
          <p:spPr>
            <a:xfrm>
              <a:off x="1341882" y="6411417"/>
              <a:ext cx="268224" cy="144780"/>
            </a:xfrm>
            <a:prstGeom prst="rect">
              <a:avLst/>
            </a:prstGeom>
          </p:spPr>
        </p:pic>
        <p:sp>
          <p:nvSpPr>
            <p:cNvPr id="27" name="Rectangle 26"/>
            <p:cNvSpPr/>
            <p:nvPr/>
          </p:nvSpPr>
          <p:spPr>
            <a:xfrm>
              <a:off x="1433957" y="6416704"/>
              <a:ext cx="93564" cy="18758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1000" b="1">
                  <a:solidFill>
                    <a:srgbClr val="000000"/>
                  </a:solidFill>
                  <a:effectLst/>
                  <a:latin typeface="Arial" panose="020B0604020202020204" pitchFamily="34" charset="0"/>
                  <a:ea typeface="Arial" panose="020B0604020202020204" pitchFamily="34" charset="0"/>
                </a:rPr>
                <a:t>6</a:t>
              </a:r>
              <a:endParaRPr lang="en-BZ" sz="1100">
                <a:solidFill>
                  <a:srgbClr val="000000"/>
                </a:solidFill>
                <a:effectLst/>
                <a:latin typeface="Calibri" panose="020F0502020204030204" pitchFamily="34" charset="0"/>
                <a:ea typeface="Calibri" panose="020F0502020204030204" pitchFamily="34" charset="0"/>
              </a:endParaRPr>
            </a:p>
          </p:txBody>
        </p:sp>
        <p:sp>
          <p:nvSpPr>
            <p:cNvPr id="28" name="Rectangle 27"/>
            <p:cNvSpPr/>
            <p:nvPr/>
          </p:nvSpPr>
          <p:spPr>
            <a:xfrm>
              <a:off x="1504061" y="6416704"/>
              <a:ext cx="46741" cy="18758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BZ" sz="1000" b="1">
                  <a:solidFill>
                    <a:srgbClr val="000000"/>
                  </a:solidFill>
                  <a:effectLst/>
                  <a:latin typeface="Arial" panose="020B0604020202020204" pitchFamily="34" charset="0"/>
                  <a:ea typeface="Arial" panose="020B0604020202020204" pitchFamily="34" charset="0"/>
                </a:rPr>
                <a:t> </a:t>
              </a:r>
              <a:endParaRPr lang="en-BZ" sz="1100">
                <a:solidFill>
                  <a:srgbClr val="000000"/>
                </a:solidFill>
                <a:effectLst/>
                <a:latin typeface="Calibri" panose="020F0502020204030204" pitchFamily="34" charset="0"/>
                <a:ea typeface="Calibri" panose="020F0502020204030204" pitchFamily="34" charset="0"/>
              </a:endParaRPr>
            </a:p>
          </p:txBody>
        </p:sp>
        <p:pic>
          <p:nvPicPr>
            <p:cNvPr id="29" name="Picture 28"/>
            <p:cNvPicPr/>
            <p:nvPr/>
          </p:nvPicPr>
          <p:blipFill>
            <a:blip r:embed="rId5"/>
            <a:stretch>
              <a:fillRect/>
            </a:stretch>
          </p:blipFill>
          <p:spPr>
            <a:xfrm>
              <a:off x="1651254" y="4884370"/>
              <a:ext cx="269748" cy="146304"/>
            </a:xfrm>
            <a:prstGeom prst="rect">
              <a:avLst/>
            </a:prstGeom>
          </p:spPr>
        </p:pic>
        <p:sp>
          <p:nvSpPr>
            <p:cNvPr id="30" name="Rectangle 29"/>
            <p:cNvSpPr/>
            <p:nvPr/>
          </p:nvSpPr>
          <p:spPr>
            <a:xfrm>
              <a:off x="1743329" y="4889656"/>
              <a:ext cx="93564" cy="18758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1000" b="1">
                  <a:solidFill>
                    <a:srgbClr val="000000"/>
                  </a:solidFill>
                  <a:effectLst/>
                  <a:latin typeface="Arial" panose="020B0604020202020204" pitchFamily="34" charset="0"/>
                  <a:ea typeface="Arial" panose="020B0604020202020204" pitchFamily="34" charset="0"/>
                </a:rPr>
                <a:t>7</a:t>
              </a:r>
              <a:endParaRPr lang="en-BZ" sz="1100">
                <a:solidFill>
                  <a:srgbClr val="000000"/>
                </a:solidFill>
                <a:effectLst/>
                <a:latin typeface="Calibri" panose="020F0502020204030204" pitchFamily="34" charset="0"/>
                <a:ea typeface="Calibri" panose="020F0502020204030204" pitchFamily="34" charset="0"/>
              </a:endParaRPr>
            </a:p>
          </p:txBody>
        </p:sp>
        <p:sp>
          <p:nvSpPr>
            <p:cNvPr id="31" name="Rectangle 30"/>
            <p:cNvSpPr/>
            <p:nvPr/>
          </p:nvSpPr>
          <p:spPr>
            <a:xfrm>
              <a:off x="1813433" y="4889656"/>
              <a:ext cx="46741" cy="18758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BZ" sz="1000" b="1">
                  <a:solidFill>
                    <a:srgbClr val="000000"/>
                  </a:solidFill>
                  <a:effectLst/>
                  <a:latin typeface="Arial" panose="020B0604020202020204" pitchFamily="34" charset="0"/>
                  <a:ea typeface="Arial" panose="020B0604020202020204" pitchFamily="34" charset="0"/>
                </a:rPr>
                <a:t> </a:t>
              </a:r>
              <a:endParaRPr lang="en-BZ" sz="1100">
                <a:solidFill>
                  <a:srgbClr val="000000"/>
                </a:solidFill>
                <a:effectLst/>
                <a:latin typeface="Calibri" panose="020F0502020204030204" pitchFamily="34" charset="0"/>
                <a:ea typeface="Calibri" panose="020F0502020204030204" pitchFamily="34" charset="0"/>
              </a:endParaRPr>
            </a:p>
          </p:txBody>
        </p:sp>
        <p:pic>
          <p:nvPicPr>
            <p:cNvPr id="32" name="Picture 31"/>
            <p:cNvPicPr/>
            <p:nvPr/>
          </p:nvPicPr>
          <p:blipFill>
            <a:blip r:embed="rId7"/>
            <a:stretch>
              <a:fillRect/>
            </a:stretch>
          </p:blipFill>
          <p:spPr>
            <a:xfrm>
              <a:off x="2398014" y="3262834"/>
              <a:ext cx="269748" cy="144780"/>
            </a:xfrm>
            <a:prstGeom prst="rect">
              <a:avLst/>
            </a:prstGeom>
          </p:spPr>
        </p:pic>
        <p:sp>
          <p:nvSpPr>
            <p:cNvPr id="33" name="Rectangle 32"/>
            <p:cNvSpPr/>
            <p:nvPr/>
          </p:nvSpPr>
          <p:spPr>
            <a:xfrm>
              <a:off x="2490089" y="3267866"/>
              <a:ext cx="93564" cy="18758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1000" b="1">
                  <a:solidFill>
                    <a:srgbClr val="000000"/>
                  </a:solidFill>
                  <a:effectLst/>
                  <a:latin typeface="Arial" panose="020B0604020202020204" pitchFamily="34" charset="0"/>
                  <a:ea typeface="Arial" panose="020B0604020202020204" pitchFamily="34" charset="0"/>
                </a:rPr>
                <a:t>8</a:t>
              </a:r>
              <a:endParaRPr lang="en-BZ" sz="1100">
                <a:solidFill>
                  <a:srgbClr val="000000"/>
                </a:solidFill>
                <a:effectLst/>
                <a:latin typeface="Calibri" panose="020F0502020204030204" pitchFamily="34" charset="0"/>
                <a:ea typeface="Calibri" panose="020F0502020204030204" pitchFamily="34" charset="0"/>
              </a:endParaRPr>
            </a:p>
          </p:txBody>
        </p:sp>
        <p:sp>
          <p:nvSpPr>
            <p:cNvPr id="34" name="Rectangle 33"/>
            <p:cNvSpPr/>
            <p:nvPr/>
          </p:nvSpPr>
          <p:spPr>
            <a:xfrm>
              <a:off x="2560193" y="3267866"/>
              <a:ext cx="46741" cy="18758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BZ" sz="1000" b="1">
                  <a:solidFill>
                    <a:srgbClr val="000000"/>
                  </a:solidFill>
                  <a:effectLst/>
                  <a:latin typeface="Arial" panose="020B0604020202020204" pitchFamily="34" charset="0"/>
                  <a:ea typeface="Arial" panose="020B0604020202020204" pitchFamily="34" charset="0"/>
                </a:rPr>
                <a:t> </a:t>
              </a:r>
              <a:endParaRPr lang="en-BZ" sz="1100">
                <a:solidFill>
                  <a:srgbClr val="000000"/>
                </a:solidFill>
                <a:effectLst/>
                <a:latin typeface="Calibri" panose="020F0502020204030204" pitchFamily="34" charset="0"/>
                <a:ea typeface="Calibri" panose="020F0502020204030204" pitchFamily="34" charset="0"/>
              </a:endParaRPr>
            </a:p>
          </p:txBody>
        </p:sp>
        <p:pic>
          <p:nvPicPr>
            <p:cNvPr id="35" name="Picture 34"/>
            <p:cNvPicPr/>
            <p:nvPr/>
          </p:nvPicPr>
          <p:blipFill>
            <a:blip r:embed="rId7"/>
            <a:stretch>
              <a:fillRect/>
            </a:stretch>
          </p:blipFill>
          <p:spPr>
            <a:xfrm>
              <a:off x="2573274" y="1569670"/>
              <a:ext cx="269748" cy="144780"/>
            </a:xfrm>
            <a:prstGeom prst="rect">
              <a:avLst/>
            </a:prstGeom>
          </p:spPr>
        </p:pic>
        <p:sp>
          <p:nvSpPr>
            <p:cNvPr id="36" name="Rectangle 35"/>
            <p:cNvSpPr/>
            <p:nvPr/>
          </p:nvSpPr>
          <p:spPr>
            <a:xfrm>
              <a:off x="2665603" y="1574320"/>
              <a:ext cx="93564" cy="18758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1000" b="1">
                  <a:solidFill>
                    <a:srgbClr val="000000"/>
                  </a:solidFill>
                  <a:effectLst/>
                  <a:latin typeface="Arial" panose="020B0604020202020204" pitchFamily="34" charset="0"/>
                  <a:ea typeface="Arial" panose="020B0604020202020204" pitchFamily="34" charset="0"/>
                </a:rPr>
                <a:t>9</a:t>
              </a:r>
              <a:endParaRPr lang="en-BZ" sz="1100">
                <a:solidFill>
                  <a:srgbClr val="000000"/>
                </a:solidFill>
                <a:effectLst/>
                <a:latin typeface="Calibri" panose="020F0502020204030204" pitchFamily="34" charset="0"/>
                <a:ea typeface="Calibri" panose="020F0502020204030204" pitchFamily="34" charset="0"/>
              </a:endParaRPr>
            </a:p>
          </p:txBody>
        </p:sp>
        <p:sp>
          <p:nvSpPr>
            <p:cNvPr id="37" name="Rectangle 36"/>
            <p:cNvSpPr/>
            <p:nvPr/>
          </p:nvSpPr>
          <p:spPr>
            <a:xfrm>
              <a:off x="2735707" y="1574320"/>
              <a:ext cx="46741" cy="18758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BZ" sz="1000" b="1">
                  <a:solidFill>
                    <a:srgbClr val="000000"/>
                  </a:solidFill>
                  <a:effectLst/>
                  <a:latin typeface="Arial" panose="020B0604020202020204" pitchFamily="34" charset="0"/>
                  <a:ea typeface="Arial" panose="020B0604020202020204" pitchFamily="34" charset="0"/>
                </a:rPr>
                <a:t> </a:t>
              </a:r>
              <a:endParaRPr lang="en-BZ" sz="1100">
                <a:solidFill>
                  <a:srgbClr val="000000"/>
                </a:solidFill>
                <a:effectLst/>
                <a:latin typeface="Calibri" panose="020F0502020204030204" pitchFamily="34" charset="0"/>
                <a:ea typeface="Calibri" panose="020F0502020204030204" pitchFamily="34" charset="0"/>
              </a:endParaRPr>
            </a:p>
          </p:txBody>
        </p:sp>
        <p:pic>
          <p:nvPicPr>
            <p:cNvPr id="38" name="Picture 37"/>
            <p:cNvPicPr/>
            <p:nvPr/>
          </p:nvPicPr>
          <p:blipFill>
            <a:blip r:embed="rId8"/>
            <a:stretch>
              <a:fillRect/>
            </a:stretch>
          </p:blipFill>
          <p:spPr>
            <a:xfrm>
              <a:off x="1085850" y="804622"/>
              <a:ext cx="381000" cy="146304"/>
            </a:xfrm>
            <a:prstGeom prst="rect">
              <a:avLst/>
            </a:prstGeom>
          </p:spPr>
        </p:pic>
        <p:sp>
          <p:nvSpPr>
            <p:cNvPr id="39" name="Rectangle 38"/>
            <p:cNvSpPr/>
            <p:nvPr/>
          </p:nvSpPr>
          <p:spPr>
            <a:xfrm>
              <a:off x="1177925" y="809272"/>
              <a:ext cx="93564" cy="18758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1000" b="1">
                  <a:solidFill>
                    <a:srgbClr val="000000"/>
                  </a:solidFill>
                  <a:effectLst/>
                  <a:latin typeface="Arial" panose="020B0604020202020204" pitchFamily="34" charset="0"/>
                  <a:ea typeface="Arial" panose="020B0604020202020204" pitchFamily="34" charset="0"/>
                </a:rPr>
                <a:t>1</a:t>
              </a:r>
              <a:endParaRPr lang="en-BZ" sz="1100">
                <a:solidFill>
                  <a:srgbClr val="000000"/>
                </a:solidFill>
                <a:effectLst/>
                <a:latin typeface="Calibri" panose="020F0502020204030204" pitchFamily="34" charset="0"/>
                <a:ea typeface="Calibri" panose="020F0502020204030204" pitchFamily="34" charset="0"/>
              </a:endParaRPr>
            </a:p>
          </p:txBody>
        </p:sp>
        <p:sp>
          <p:nvSpPr>
            <p:cNvPr id="40" name="Rectangle 39"/>
            <p:cNvSpPr/>
            <p:nvPr/>
          </p:nvSpPr>
          <p:spPr>
            <a:xfrm>
              <a:off x="1248029" y="809272"/>
              <a:ext cx="93564" cy="18758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1000" b="1">
                  <a:solidFill>
                    <a:srgbClr val="000000"/>
                  </a:solidFill>
                  <a:effectLst/>
                  <a:latin typeface="Arial" panose="020B0604020202020204" pitchFamily="34" charset="0"/>
                  <a:ea typeface="Arial" panose="020B0604020202020204" pitchFamily="34" charset="0"/>
                </a:rPr>
                <a:t>0</a:t>
              </a:r>
              <a:endParaRPr lang="en-BZ" sz="1100">
                <a:solidFill>
                  <a:srgbClr val="000000"/>
                </a:solidFill>
                <a:effectLst/>
                <a:latin typeface="Calibri" panose="020F0502020204030204" pitchFamily="34" charset="0"/>
                <a:ea typeface="Calibri" panose="020F0502020204030204" pitchFamily="34" charset="0"/>
              </a:endParaRPr>
            </a:p>
          </p:txBody>
        </p:sp>
        <p:sp>
          <p:nvSpPr>
            <p:cNvPr id="41" name="Rectangle 40"/>
            <p:cNvSpPr/>
            <p:nvPr/>
          </p:nvSpPr>
          <p:spPr>
            <a:xfrm>
              <a:off x="1319657" y="809272"/>
              <a:ext cx="46741" cy="18758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BZ" sz="1000" b="1">
                  <a:solidFill>
                    <a:srgbClr val="000000"/>
                  </a:solidFill>
                  <a:effectLst/>
                  <a:latin typeface="Arial" panose="020B0604020202020204" pitchFamily="34" charset="0"/>
                  <a:ea typeface="Arial" panose="020B0604020202020204" pitchFamily="34" charset="0"/>
                </a:rPr>
                <a:t> </a:t>
              </a:r>
              <a:endParaRPr lang="en-BZ"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13539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080655" y="406400"/>
            <a:ext cx="9781309" cy="1343379"/>
          </a:xfrm>
        </p:spPr>
        <p:txBody>
          <a:bodyPr/>
          <a:lstStyle/>
          <a:p>
            <a:r>
              <a:rPr lang="en-US" sz="3200" dirty="0">
                <a:solidFill>
                  <a:srgbClr val="0070C0"/>
                </a:solidFill>
              </a:rPr>
              <a:t>Top achievements during the year (3 maximum)</a:t>
            </a:r>
          </a:p>
        </p:txBody>
      </p:sp>
      <p:sp>
        <p:nvSpPr>
          <p:cNvPr id="3" name="Slide Number Placeholder 2"/>
          <p:cNvSpPr>
            <a:spLocks noGrp="1"/>
          </p:cNvSpPr>
          <p:nvPr>
            <p:ph type="sldNum" sz="quarter" idx="12"/>
          </p:nvPr>
        </p:nvSpPr>
        <p:spPr/>
        <p:txBody>
          <a:bodyPr/>
          <a:lstStyle/>
          <a:p>
            <a:fld id="{EC878826-814C-4FD2-96B3-D147818A5C89}" type="slidenum">
              <a:rPr lang="en-US" smtClean="0"/>
              <a:t>3</a:t>
            </a:fld>
            <a:endParaRPr lang="en-US"/>
          </a:p>
        </p:txBody>
      </p:sp>
      <p:sp>
        <p:nvSpPr>
          <p:cNvPr id="5" name="Rectangle 4"/>
          <p:cNvSpPr/>
          <p:nvPr/>
        </p:nvSpPr>
        <p:spPr>
          <a:xfrm>
            <a:off x="997526" y="1921165"/>
            <a:ext cx="9996055" cy="3416320"/>
          </a:xfrm>
          <a:prstGeom prst="rect">
            <a:avLst/>
          </a:prstGeom>
        </p:spPr>
        <p:txBody>
          <a:bodyPr wrap="square">
            <a:spAutoFit/>
          </a:bodyPr>
          <a:lstStyle/>
          <a:p>
            <a:r>
              <a:rPr lang="en-US" dirty="0" smtClean="0"/>
              <a:t> 2. The </a:t>
            </a:r>
            <a:r>
              <a:rPr lang="en-US" dirty="0"/>
              <a:t>Big Creek Port in February completed the dredging of their access channel to 11 meters. The US Coast Guard in September completed the surveys of this channel which will now be used to update Admiralty nautical chart #1797.</a:t>
            </a:r>
          </a:p>
          <a:p>
            <a:pPr marL="514350" indent="-514350">
              <a:buFont typeface="+mj-lt"/>
              <a:buAutoNum type="arabicPeriod"/>
            </a:pPr>
            <a:endParaRPr lang="en-US" dirty="0"/>
          </a:p>
          <a:p>
            <a:endParaRPr lang="en-US" dirty="0"/>
          </a:p>
          <a:p>
            <a:pPr marL="514350" indent="-514350">
              <a:buFont typeface="+mj-lt"/>
              <a:buAutoNum type="arabicPeriod"/>
            </a:pPr>
            <a:endParaRPr lang="en-US" dirty="0" smtClean="0"/>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endParaRPr lang="en-US" dirty="0"/>
          </a:p>
          <a:p>
            <a:pPr marL="514350" indent="-514350">
              <a:buFont typeface="+mj-lt"/>
              <a:buAutoNum type="arabicPeriod"/>
            </a:pPr>
            <a:endParaRPr lang="en-US" dirty="0" smtClean="0"/>
          </a:p>
          <a:p>
            <a:r>
              <a:rPr lang="en-US" dirty="0" smtClean="0"/>
              <a:t>3. It </a:t>
            </a:r>
            <a:r>
              <a:rPr lang="en-US" dirty="0"/>
              <a:t>is the first time that Belize has received the full data sets of all surveys conducted in Belize over the past two years. This data will allow us now to better plan, protect and develop our Blue Economy.</a:t>
            </a:r>
          </a:p>
        </p:txBody>
      </p:sp>
      <p:pic>
        <p:nvPicPr>
          <p:cNvPr id="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327" y="2663046"/>
            <a:ext cx="4535055" cy="190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20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310" y="424873"/>
            <a:ext cx="11011577" cy="725007"/>
          </a:xfrm>
        </p:spPr>
        <p:txBody>
          <a:bodyPr>
            <a:normAutofit fontScale="90000"/>
          </a:bodyPr>
          <a:lstStyle/>
          <a:p>
            <a:r>
              <a:rPr lang="en-US" dirty="0"/>
              <a:t>Top </a:t>
            </a:r>
            <a:r>
              <a:rPr lang="en-US" dirty="0" smtClean="0"/>
              <a:t>challenges </a:t>
            </a:r>
            <a:r>
              <a:rPr lang="en-US" dirty="0"/>
              <a:t>and/or </a:t>
            </a:r>
            <a:r>
              <a:rPr lang="en-US" dirty="0" smtClean="0"/>
              <a:t>obstructions </a:t>
            </a:r>
            <a:r>
              <a:rPr lang="en-US" sz="3600" dirty="0" smtClean="0"/>
              <a:t>(3 maximum)</a:t>
            </a:r>
            <a:r>
              <a:rPr lang="en-US" dirty="0" smtClean="0"/>
              <a:t> </a:t>
            </a:r>
            <a:br>
              <a:rPr lang="en-US" dirty="0" smtClean="0"/>
            </a:br>
            <a:r>
              <a:rPr lang="en-US" sz="3100" dirty="0" smtClean="0">
                <a:solidFill>
                  <a:srgbClr val="ACCBF9">
                    <a:lumMod val="50000"/>
                  </a:srgbClr>
                </a:solidFill>
              </a:rPr>
              <a:t>(Such as capacity building gaps)</a:t>
            </a:r>
            <a:endParaRPr lang="en-US" dirty="0"/>
          </a:p>
        </p:txBody>
      </p:sp>
      <p:sp>
        <p:nvSpPr>
          <p:cNvPr id="3" name="Content Placeholder 2"/>
          <p:cNvSpPr>
            <a:spLocks noGrp="1"/>
          </p:cNvSpPr>
          <p:nvPr>
            <p:ph idx="1"/>
          </p:nvPr>
        </p:nvSpPr>
        <p:spPr>
          <a:xfrm>
            <a:off x="838201" y="1825625"/>
            <a:ext cx="7724182" cy="3651539"/>
          </a:xfrm>
        </p:spPr>
        <p:txBody>
          <a:bodyPr>
            <a:normAutofit/>
          </a:bodyPr>
          <a:lstStyle/>
          <a:p>
            <a:pPr marL="514350" indent="-514350">
              <a:buFont typeface="+mj-lt"/>
              <a:buAutoNum type="arabicPeriod"/>
            </a:pPr>
            <a:r>
              <a:rPr lang="en-US" sz="1600" dirty="0" smtClean="0"/>
              <a:t>The Belize Port Authority is still in possession of the Gulf of Honduras hydrographic equipment. The Authority has identified this as a challenge in the way forward to firstly get a proper assessment of equipment’s functionality for repairs and or acquiring funding to purchase a new suit of survey equipment.</a:t>
            </a:r>
          </a:p>
          <a:p>
            <a:pPr marL="514350" indent="-514350">
              <a:buFont typeface="+mj-lt"/>
              <a:buAutoNum type="arabicPeriod"/>
            </a:pPr>
            <a:r>
              <a:rPr lang="en-US" sz="1600" dirty="0" smtClean="0"/>
              <a:t>There are several areas in our territorial waters that does not have any updated hydrographic coverage. This is of great concern since our waters are becoming increasing congested with private pleasure craft the numerous water taxi service and the commercial vessels transiting the islands and neighboring country of </a:t>
            </a:r>
            <a:r>
              <a:rPr lang="en-US" sz="1600" dirty="0" err="1" smtClean="0"/>
              <a:t>Chetumal</a:t>
            </a:r>
            <a:r>
              <a:rPr lang="en-US" sz="1600" dirty="0" smtClean="0"/>
              <a:t>  Mexico and </a:t>
            </a:r>
            <a:r>
              <a:rPr lang="en-US" sz="1600" dirty="0"/>
              <a:t>B</a:t>
            </a:r>
            <a:r>
              <a:rPr lang="en-US" sz="1600" dirty="0" smtClean="0"/>
              <a:t>arrios Guatemala.</a:t>
            </a:r>
          </a:p>
          <a:p>
            <a:pPr marL="514350" indent="-514350">
              <a:buFont typeface="+mj-lt"/>
              <a:buAutoNum type="arabicPeriod"/>
            </a:pPr>
            <a:r>
              <a:rPr lang="en-US" sz="1600" dirty="0" smtClean="0"/>
              <a:t>The Belize Port Authority has also identified another challenge to be the manipulation of the survey data just recently received and the establishment of a functional MSDI department central for the storage and release of all spatial data.</a:t>
            </a:r>
            <a:endParaRPr lang="en-US" sz="1600" dirty="0"/>
          </a:p>
        </p:txBody>
      </p:sp>
      <p:sp>
        <p:nvSpPr>
          <p:cNvPr id="5" name="Slide Number Placeholder 4"/>
          <p:cNvSpPr>
            <a:spLocks noGrp="1"/>
          </p:cNvSpPr>
          <p:nvPr>
            <p:ph type="sldNum" sz="quarter" idx="12"/>
          </p:nvPr>
        </p:nvSpPr>
        <p:spPr/>
        <p:txBody>
          <a:bodyPr/>
          <a:lstStyle/>
          <a:p>
            <a:fld id="{EC878826-814C-4FD2-96B3-D147818A5C89}" type="slidenum">
              <a:rPr lang="en-US" smtClean="0"/>
              <a:t>4</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Tree>
    <p:extLst>
      <p:ext uri="{BB962C8B-B14F-4D97-AF65-F5344CB8AC3E}">
        <p14:creationId xmlns:p14="http://schemas.microsoft.com/office/powerpoint/2010/main" val="350841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1" y="584336"/>
            <a:ext cx="10515600" cy="540511"/>
          </a:xfrm>
        </p:spPr>
        <p:txBody>
          <a:bodyPr>
            <a:normAutofit fontScale="90000"/>
          </a:bodyPr>
          <a:lstStyle/>
          <a:p>
            <a:r>
              <a:rPr lang="en-US" dirty="0"/>
              <a:t>Top </a:t>
            </a:r>
            <a:r>
              <a:rPr lang="en-US" dirty="0" smtClean="0"/>
              <a:t>Plans </a:t>
            </a:r>
            <a:r>
              <a:rPr lang="en-US" dirty="0"/>
              <a:t>that affect the region </a:t>
            </a:r>
            <a:r>
              <a:rPr lang="en-US" sz="3100" dirty="0" smtClean="0"/>
              <a:t>(3 maximum)</a:t>
            </a:r>
            <a:r>
              <a:rPr lang="en-US" dirty="0"/>
              <a:t/>
            </a:r>
            <a:br>
              <a:rPr lang="en-US" dirty="0"/>
            </a:br>
            <a:r>
              <a:rPr lang="en-US" sz="3100" dirty="0" smtClean="0"/>
              <a:t>(Charts</a:t>
            </a:r>
            <a:r>
              <a:rPr lang="en-US" sz="3100" dirty="0"/>
              <a:t>, surveys, training, other)</a:t>
            </a:r>
          </a:p>
        </p:txBody>
      </p:sp>
      <p:sp>
        <p:nvSpPr>
          <p:cNvPr id="3" name="Content Placeholder 2"/>
          <p:cNvSpPr>
            <a:spLocks noGrp="1"/>
          </p:cNvSpPr>
          <p:nvPr>
            <p:ph idx="1"/>
          </p:nvPr>
        </p:nvSpPr>
        <p:spPr>
          <a:xfrm>
            <a:off x="838201" y="1825625"/>
            <a:ext cx="7724182" cy="3466811"/>
          </a:xfrm>
        </p:spPr>
        <p:txBody>
          <a:bodyPr>
            <a:normAutofit lnSpcReduction="10000"/>
          </a:bodyPr>
          <a:lstStyle/>
          <a:p>
            <a:r>
              <a:rPr lang="en-US" sz="1600" dirty="0" smtClean="0"/>
              <a:t>As it pertains to the IHO capacity building phase reference, it has been recently discussed that for the MACHC region it might be ideal to include a new phase 0. This phase 0 would be the building of awareness within each country and the need to undertake assessments of countries ability to achieve the other 3 phases of capacity building.</a:t>
            </a:r>
          </a:p>
          <a:p>
            <a:r>
              <a:rPr lang="en-US" sz="1600" dirty="0" smtClean="0"/>
              <a:t>Belize through the 5 C’s (Caribbean Community Climate Change Center) has acquired a plane with LIDAR capabilities. As regional center it is the intention that the Caribbean community would be able to utilize the use of this plane and since it is already located here in the region the cost of logistics would be significantly lower hence conducting LIDAR surveys would be cheaper.</a:t>
            </a:r>
          </a:p>
          <a:p>
            <a:r>
              <a:rPr lang="en-US" sz="1600" dirty="0" smtClean="0"/>
              <a:t>The UKHO and National oceanographic Center in the United Kingdom has developed what is called the CAMEL ( containerized autonomous maritime environmental research laboratory) which is a shallow water vessel capable of mounting deferent measuring instruments  to conduct much needed bathymetric and oceanographic surveys. Its easy deployment can mean a wider uses among the Caribbean region.</a:t>
            </a:r>
          </a:p>
          <a:p>
            <a:endParaRPr lang="en-US" sz="1600" dirty="0" smtClean="0"/>
          </a:p>
          <a:p>
            <a:endParaRPr lang="en-US" sz="1600" dirty="0" smtClean="0"/>
          </a:p>
          <a:p>
            <a:endParaRPr lang="en-US" sz="1600" dirty="0"/>
          </a:p>
        </p:txBody>
      </p:sp>
      <p:sp>
        <p:nvSpPr>
          <p:cNvPr id="5" name="Slide Number Placeholder 4"/>
          <p:cNvSpPr>
            <a:spLocks noGrp="1"/>
          </p:cNvSpPr>
          <p:nvPr>
            <p:ph type="sldNum" sz="quarter" idx="12"/>
          </p:nvPr>
        </p:nvSpPr>
        <p:spPr/>
        <p:txBody>
          <a:bodyPr/>
          <a:lstStyle/>
          <a:p>
            <a:fld id="{EC878826-814C-4FD2-96B3-D147818A5C89}" type="slidenum">
              <a:rPr lang="en-US" smtClean="0"/>
              <a:t>5</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Tree>
    <p:extLst>
      <p:ext uri="{BB962C8B-B14F-4D97-AF65-F5344CB8AC3E}">
        <p14:creationId xmlns:p14="http://schemas.microsoft.com/office/powerpoint/2010/main" val="333996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77" y="234380"/>
            <a:ext cx="11003944" cy="540511"/>
          </a:xfrm>
        </p:spPr>
        <p:txBody>
          <a:bodyPr>
            <a:normAutofit fontScale="90000"/>
          </a:bodyPr>
          <a:lstStyle/>
          <a:p>
            <a:pPr algn="ctr"/>
            <a:r>
              <a:rPr lang="en-US" dirty="0"/>
              <a:t/>
            </a:r>
            <a:br>
              <a:rPr lang="en-US" dirty="0"/>
            </a:br>
            <a:r>
              <a:rPr lang="en-US" dirty="0"/>
              <a:t/>
            </a:r>
            <a:br>
              <a:rPr lang="en-US" dirty="0"/>
            </a:br>
            <a:r>
              <a:rPr lang="en-US" b="1" dirty="0"/>
              <a:t>Top 2 recommendations for MACHC plenary</a:t>
            </a:r>
            <a:br>
              <a:rPr lang="en-US" b="1" dirty="0"/>
            </a:br>
            <a:r>
              <a:rPr lang="en-US" sz="2000" dirty="0"/>
              <a:t>(</a:t>
            </a:r>
            <a:r>
              <a:rPr lang="en-US" sz="2200" dirty="0"/>
              <a:t>Criteria: Greatest collective regional impact, return on investment, </a:t>
            </a:r>
            <a:br>
              <a:rPr lang="en-US" sz="2200" dirty="0"/>
            </a:br>
            <a:r>
              <a:rPr lang="en-US" sz="2200" dirty="0"/>
              <a:t>potential for leveraging resources/partnerships)</a:t>
            </a:r>
            <a:br>
              <a:rPr lang="en-US" sz="2200" dirty="0"/>
            </a:br>
            <a:endParaRPr lang="en-US" sz="2200" dirty="0"/>
          </a:p>
        </p:txBody>
      </p:sp>
      <p:sp>
        <p:nvSpPr>
          <p:cNvPr id="3" name="Content Placeholder 2"/>
          <p:cNvSpPr>
            <a:spLocks noGrp="1"/>
          </p:cNvSpPr>
          <p:nvPr>
            <p:ph idx="1"/>
          </p:nvPr>
        </p:nvSpPr>
        <p:spPr>
          <a:xfrm>
            <a:off x="791231" y="1671512"/>
            <a:ext cx="10561321" cy="4042438"/>
          </a:xfrm>
        </p:spPr>
        <p:txBody>
          <a:bodyPr>
            <a:normAutofit fontScale="77500" lnSpcReduction="20000"/>
          </a:bodyPr>
          <a:lstStyle/>
          <a:p>
            <a:pPr marL="339725" indent="-339725">
              <a:lnSpc>
                <a:spcPct val="100000"/>
              </a:lnSpc>
              <a:buFont typeface="+mj-lt"/>
              <a:buAutoNum type="arabicPeriod"/>
            </a:pPr>
            <a:r>
              <a:rPr lang="en-US" sz="3600" b="1" dirty="0"/>
              <a:t>What is your greatest capacity building priority </a:t>
            </a:r>
            <a:r>
              <a:rPr lang="en-US" sz="3600" b="1" dirty="0" smtClean="0"/>
              <a:t>to </a:t>
            </a:r>
            <a:r>
              <a:rPr lang="en-US" sz="3600" b="1" dirty="0"/>
              <a:t>recommend for </a:t>
            </a:r>
            <a:r>
              <a:rPr lang="en-US" sz="3600" b="1" dirty="0" smtClean="0"/>
              <a:t>IHO CB </a:t>
            </a:r>
            <a:r>
              <a:rPr lang="en-US" sz="3600" b="1" dirty="0"/>
              <a:t>funding </a:t>
            </a:r>
            <a:r>
              <a:rPr lang="en-US" sz="3600" b="1" dirty="0" smtClean="0"/>
              <a:t>consideration (Phase 1)? </a:t>
            </a:r>
            <a:r>
              <a:rPr lang="en-US" sz="3600" b="1" dirty="0"/>
              <a:t>(Select one)</a:t>
            </a:r>
            <a:endParaRPr lang="en-US" b="1" i="1" dirty="0"/>
          </a:p>
          <a:p>
            <a:pPr marL="687388" lvl="1" indent="-344488">
              <a:lnSpc>
                <a:spcPct val="100000"/>
              </a:lnSpc>
              <a:buFont typeface="+mj-lt"/>
              <a:buAutoNum type="alphaLcParenR"/>
            </a:pPr>
            <a:r>
              <a:rPr lang="en-US" sz="2900" i="1" dirty="0" smtClean="0"/>
              <a:t> High-level </a:t>
            </a:r>
            <a:r>
              <a:rPr lang="en-US" sz="2900" i="1" dirty="0"/>
              <a:t>visit (political </a:t>
            </a:r>
            <a:r>
              <a:rPr lang="en-US" sz="2900" i="1" dirty="0" smtClean="0"/>
              <a:t>awareness</a:t>
            </a:r>
            <a:r>
              <a:rPr lang="en-US" sz="2900" i="1" dirty="0"/>
              <a:t> </a:t>
            </a:r>
            <a:r>
              <a:rPr lang="en-US" sz="2900" i="1" dirty="0" smtClean="0"/>
              <a:t>and buy in into the importance of having hydrographic survey capabilities.</a:t>
            </a:r>
            <a:endParaRPr lang="en-US" sz="2900" i="1" dirty="0"/>
          </a:p>
          <a:p>
            <a:pPr marL="0" indent="0">
              <a:buNone/>
            </a:pPr>
            <a:endParaRPr lang="en-US" sz="3600" dirty="0"/>
          </a:p>
          <a:p>
            <a:pPr marL="339725" indent="-339725">
              <a:lnSpc>
                <a:spcPct val="100000"/>
              </a:lnSpc>
              <a:buFont typeface="+mj-lt"/>
              <a:buAutoNum type="arabicPeriod" startAt="2"/>
            </a:pPr>
            <a:r>
              <a:rPr lang="en-US" sz="3600" b="1" dirty="0"/>
              <a:t>What is your greatest capacity building priority </a:t>
            </a:r>
            <a:r>
              <a:rPr lang="en-US" sz="3600" b="1" dirty="0" smtClean="0"/>
              <a:t>(</a:t>
            </a:r>
            <a:r>
              <a:rPr lang="en-US" sz="3600" b="1" dirty="0"/>
              <a:t>Phase 2 or Phase 3) for which to seek other partnership/funding </a:t>
            </a:r>
            <a:r>
              <a:rPr lang="en-US" sz="3600" b="1" dirty="0" smtClean="0"/>
              <a:t>opportunities </a:t>
            </a:r>
            <a:r>
              <a:rPr lang="en-US" sz="3600" b="1" i="1" dirty="0"/>
              <a:t>outside</a:t>
            </a:r>
            <a:r>
              <a:rPr lang="en-US" sz="3600" b="1" dirty="0"/>
              <a:t> </a:t>
            </a:r>
            <a:r>
              <a:rPr lang="en-US" sz="3600" b="1" dirty="0" smtClean="0"/>
              <a:t>of IHO CB?</a:t>
            </a:r>
          </a:p>
          <a:p>
            <a:pPr marL="339725" indent="0">
              <a:lnSpc>
                <a:spcPct val="100000"/>
              </a:lnSpc>
              <a:buNone/>
            </a:pPr>
            <a:r>
              <a:rPr lang="en-US" i="1" dirty="0" smtClean="0"/>
              <a:t>The Belize Port Authority greatest capacity building priority is to receive training  in Category A and Category B Hydrographic studies and to be able to acquire a </a:t>
            </a:r>
            <a:r>
              <a:rPr lang="en-US" i="1" dirty="0" err="1" smtClean="0"/>
              <a:t>multibeam</a:t>
            </a:r>
            <a:r>
              <a:rPr lang="en-US" i="1" dirty="0" smtClean="0"/>
              <a:t> hydrographic suite of equipment. </a:t>
            </a:r>
            <a:endParaRPr lang="en-US" i="1" dirty="0"/>
          </a:p>
        </p:txBody>
      </p:sp>
      <p:sp>
        <p:nvSpPr>
          <p:cNvPr id="5" name="Slide Number Placeholder 4"/>
          <p:cNvSpPr>
            <a:spLocks noGrp="1"/>
          </p:cNvSpPr>
          <p:nvPr>
            <p:ph type="sldNum" sz="quarter" idx="12"/>
          </p:nvPr>
        </p:nvSpPr>
        <p:spPr/>
        <p:txBody>
          <a:bodyPr/>
          <a:lstStyle/>
          <a:p>
            <a:fld id="{EC878826-814C-4FD2-96B3-D147818A5C89}" type="slidenum">
              <a:rPr lang="en-US" smtClean="0"/>
              <a:t>6</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Tree>
    <p:extLst>
      <p:ext uri="{BB962C8B-B14F-4D97-AF65-F5344CB8AC3E}">
        <p14:creationId xmlns:p14="http://schemas.microsoft.com/office/powerpoint/2010/main" val="233216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5265" y="373711"/>
            <a:ext cx="9144000" cy="5006450"/>
          </a:xfrm>
        </p:spPr>
        <p:txBody>
          <a:bodyPr anchor="ctr">
            <a:normAutofit/>
          </a:bodyPr>
          <a:lstStyle/>
          <a:p>
            <a:r>
              <a:rPr lang="en-US" dirty="0" smtClean="0"/>
              <a:t>IHO Capacity Building </a:t>
            </a:r>
            <a:br>
              <a:rPr lang="en-US" dirty="0" smtClean="0"/>
            </a:br>
            <a:r>
              <a:rPr lang="en-US" dirty="0" smtClean="0"/>
              <a:t>Phase Reference</a:t>
            </a:r>
            <a:endParaRPr lang="en-AU" sz="4400" dirty="0"/>
          </a:p>
        </p:txBody>
      </p:sp>
      <p:sp>
        <p:nvSpPr>
          <p:cNvPr id="3" name="Rectangle 2"/>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Tree>
    <p:extLst>
      <p:ext uri="{BB962C8B-B14F-4D97-AF65-F5344CB8AC3E}">
        <p14:creationId xmlns:p14="http://schemas.microsoft.com/office/powerpoint/2010/main" val="645804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2" y="779406"/>
            <a:ext cx="10515600" cy="540511"/>
          </a:xfrm>
        </p:spPr>
        <p:txBody>
          <a:bodyPr>
            <a:normAutofit fontScale="90000"/>
          </a:bodyPr>
          <a:lstStyle/>
          <a:p>
            <a:r>
              <a:rPr lang="en-US" dirty="0"/>
              <a:t>Reference:  IHO Capacity Building </a:t>
            </a:r>
            <a:r>
              <a:rPr lang="en-US" dirty="0" smtClean="0"/>
              <a:t>Strategy </a:t>
            </a:r>
            <a:br>
              <a:rPr lang="en-US" dirty="0" smtClean="0"/>
            </a:br>
            <a:r>
              <a:rPr lang="en-US" dirty="0" smtClean="0"/>
              <a:t>Phases of Development</a:t>
            </a:r>
            <a:r>
              <a:rPr lang="en-US" dirty="0"/>
              <a:t/>
            </a:r>
            <a:br>
              <a:rPr lang="en-US" dirty="0"/>
            </a:br>
            <a:endParaRPr lang="en-US" sz="3100" dirty="0"/>
          </a:p>
        </p:txBody>
      </p:sp>
      <p:sp>
        <p:nvSpPr>
          <p:cNvPr id="5" name="Slide Number Placeholder 4"/>
          <p:cNvSpPr>
            <a:spLocks noGrp="1"/>
          </p:cNvSpPr>
          <p:nvPr>
            <p:ph type="sldNum" sz="quarter" idx="12"/>
          </p:nvPr>
        </p:nvSpPr>
        <p:spPr/>
        <p:txBody>
          <a:bodyPr/>
          <a:lstStyle/>
          <a:p>
            <a:fld id="{EC878826-814C-4FD2-96B3-D147818A5C89}" type="slidenum">
              <a:rPr lang="en-US" smtClean="0"/>
              <a:t>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6150312"/>
              </p:ext>
            </p:extLst>
          </p:nvPr>
        </p:nvGraphicFramePr>
        <p:xfrm>
          <a:off x="838200" y="1319917"/>
          <a:ext cx="10182225" cy="444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Tree>
    <p:extLst>
      <p:ext uri="{BB962C8B-B14F-4D97-AF65-F5344CB8AC3E}">
        <p14:creationId xmlns:p14="http://schemas.microsoft.com/office/powerpoint/2010/main" val="2819527277"/>
      </p:ext>
    </p:extLst>
  </p:cSld>
  <p:clrMapOvr>
    <a:masterClrMapping/>
  </p:clrMapOvr>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1441</TotalTime>
  <Words>848</Words>
  <Application>Microsoft Office PowerPoint</Application>
  <PresentationFormat>Widescreen</PresentationFormat>
  <Paragraphs>99</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IHO_Presentations_template-Blank</vt:lpstr>
      <vt:lpstr>20th Meeting of the  Meso America – Caribbean Sea Hydrographic Commission  National Report by</vt:lpstr>
      <vt:lpstr>Top achievements during the year (3 maximum)</vt:lpstr>
      <vt:lpstr>PowerPoint Presentation</vt:lpstr>
      <vt:lpstr>Top challenges and/or obstructions (3 maximum)  (Such as capacity building gaps)</vt:lpstr>
      <vt:lpstr>Top Plans that affect the region (3 maximum) (Charts, surveys, training, other)</vt:lpstr>
      <vt:lpstr>  Top 2 recommendations for MACHC plenary (Criteria: Greatest collective regional impact, return on investment,  potential for leveraging resources/partnerships) </vt:lpstr>
      <vt:lpstr>IHO Capacity Building  Phase Reference</vt:lpstr>
      <vt:lpstr>Reference:  IHO Capacity Building Strategy  Phases of Development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Owner</dc:creator>
  <cp:lastModifiedBy>Michael Jekins</cp:lastModifiedBy>
  <cp:revision>116</cp:revision>
  <dcterms:created xsi:type="dcterms:W3CDTF">2017-10-26T13:07:26Z</dcterms:created>
  <dcterms:modified xsi:type="dcterms:W3CDTF">2019-11-29T19:12:03Z</dcterms:modified>
</cp:coreProperties>
</file>