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
  </p:notesMasterIdLst>
  <p:sldIdLst>
    <p:sldId id="256" r:id="rId2"/>
    <p:sldId id="257" r:id="rId3"/>
    <p:sldId id="258" r:id="rId4"/>
    <p:sldId id="261" r:id="rId5"/>
    <p:sldId id="267" r:id="rId6"/>
    <p:sldId id="26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E8EFF8"/>
    <a:srgbClr val="DEDFE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59" autoAdjust="0"/>
    <p:restoredTop sz="68996" autoAdjust="0"/>
  </p:normalViewPr>
  <p:slideViewPr>
    <p:cSldViewPr snapToGrid="0">
      <p:cViewPr>
        <p:scale>
          <a:sx n="50" d="100"/>
          <a:sy n="50" d="100"/>
        </p:scale>
        <p:origin x="-120"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556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A9B22A-55EC-4A68-A1AE-1A1AE03C8C30}" type="datetimeFigureOut">
              <a:rPr lang="en-US" smtClean="0"/>
              <a:pPr/>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B252-8EFF-4387-B930-F07556521AEC}" type="slidenum">
              <a:rPr lang="en-US" smtClean="0"/>
              <a:pPr/>
              <a:t>‹Nº›</a:t>
            </a:fld>
            <a:endParaRPr lang="en-US"/>
          </a:p>
        </p:txBody>
      </p:sp>
    </p:spTree>
    <p:extLst>
      <p:ext uri="{BB962C8B-B14F-4D97-AF65-F5344CB8AC3E}">
        <p14:creationId xmlns:p14="http://schemas.microsoft.com/office/powerpoint/2010/main" xmlns="" val="81680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lvl="0"/>
            <a:r>
              <a:rPr lang="en-GB" sz="1200" kern="1200" dirty="0" err="1" smtClean="0">
                <a:solidFill>
                  <a:schemeClr val="tx1"/>
                </a:solidFill>
                <a:latin typeface="+mn-lt"/>
                <a:ea typeface="+mn-ea"/>
                <a:cs typeface="+mn-cs"/>
              </a:rPr>
              <a:t>Hydrographic</a:t>
            </a:r>
            <a:r>
              <a:rPr lang="en-GB" sz="1200" kern="1200" dirty="0" smtClean="0">
                <a:solidFill>
                  <a:schemeClr val="tx1"/>
                </a:solidFill>
                <a:latin typeface="+mn-lt"/>
                <a:ea typeface="+mn-ea"/>
                <a:cs typeface="+mn-cs"/>
              </a:rPr>
              <a:t> Office / Service:	</a:t>
            </a:r>
            <a:endParaRPr lang="es-ES"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Name of the institution: </a:t>
            </a:r>
          </a:p>
          <a:p>
            <a:pPr lvl="0"/>
            <a:r>
              <a:rPr lang="en-GB" sz="1200" b="1" i="1" kern="1200" dirty="0" err="1" smtClean="0">
                <a:solidFill>
                  <a:schemeClr val="tx1"/>
                </a:solidFill>
                <a:latin typeface="+mn-lt"/>
                <a:ea typeface="+mn-ea"/>
                <a:cs typeface="+mn-cs"/>
              </a:rPr>
              <a:t>Instituto</a:t>
            </a:r>
            <a:r>
              <a:rPr lang="en-GB" sz="1200" b="1" i="1" kern="1200" dirty="0" smtClean="0">
                <a:solidFill>
                  <a:schemeClr val="tx1"/>
                </a:solidFill>
                <a:latin typeface="+mn-lt"/>
                <a:ea typeface="+mn-ea"/>
                <a:cs typeface="+mn-cs"/>
              </a:rPr>
              <a:t> </a:t>
            </a:r>
            <a:r>
              <a:rPr lang="en-GB" sz="1200" b="1" i="1" kern="1200" dirty="0" err="1" smtClean="0">
                <a:solidFill>
                  <a:schemeClr val="tx1"/>
                </a:solidFill>
                <a:latin typeface="+mn-lt"/>
                <a:ea typeface="+mn-ea"/>
                <a:cs typeface="+mn-cs"/>
              </a:rPr>
              <a:t>Geográfico</a:t>
            </a:r>
            <a:r>
              <a:rPr lang="en-GB" sz="1200" b="1" i="1" kern="1200" dirty="0" smtClean="0">
                <a:solidFill>
                  <a:schemeClr val="tx1"/>
                </a:solidFill>
                <a:latin typeface="+mn-lt"/>
                <a:ea typeface="+mn-ea"/>
                <a:cs typeface="+mn-cs"/>
              </a:rPr>
              <a:t> y del </a:t>
            </a:r>
            <a:r>
              <a:rPr lang="en-GB" sz="1200" b="1" i="1" kern="1200" dirty="0" err="1" smtClean="0">
                <a:solidFill>
                  <a:schemeClr val="tx1"/>
                </a:solidFill>
                <a:latin typeface="+mn-lt"/>
                <a:ea typeface="+mn-ea"/>
                <a:cs typeface="+mn-cs"/>
              </a:rPr>
              <a:t>Catastro</a:t>
            </a:r>
            <a:r>
              <a:rPr lang="en-GB" sz="1200" b="1" i="1" kern="1200" dirty="0" smtClean="0">
                <a:solidFill>
                  <a:schemeClr val="tx1"/>
                </a:solidFill>
                <a:latin typeface="+mn-lt"/>
                <a:ea typeface="+mn-ea"/>
                <a:cs typeface="+mn-cs"/>
              </a:rPr>
              <a:t> </a:t>
            </a:r>
            <a:r>
              <a:rPr lang="en-GB" sz="1200" b="1" i="1" kern="1200" dirty="0" err="1" smtClean="0">
                <a:solidFill>
                  <a:schemeClr val="tx1"/>
                </a:solidFill>
                <a:latin typeface="+mn-lt"/>
                <a:ea typeface="+mn-ea"/>
                <a:cs typeface="+mn-cs"/>
              </a:rPr>
              <a:t>Nacional</a:t>
            </a:r>
            <a:r>
              <a:rPr lang="en-GB" sz="1200" b="1" i="1" kern="1200" dirty="0" smtClean="0">
                <a:solidFill>
                  <a:schemeClr val="tx1"/>
                </a:solidFill>
                <a:latin typeface="+mn-lt"/>
                <a:ea typeface="+mn-ea"/>
                <a:cs typeface="+mn-cs"/>
              </a:rPr>
              <a:t> - Centro </a:t>
            </a:r>
            <a:r>
              <a:rPr lang="en-GB" sz="1200" b="1" i="1" kern="1200" dirty="0" err="1" smtClean="0">
                <a:solidFill>
                  <a:schemeClr val="tx1"/>
                </a:solidFill>
                <a:latin typeface="+mn-lt"/>
                <a:ea typeface="+mn-ea"/>
                <a:cs typeface="+mn-cs"/>
              </a:rPr>
              <a:t>Nacional</a:t>
            </a:r>
            <a:r>
              <a:rPr lang="en-GB" sz="1200" b="1" i="1" kern="1200" dirty="0" smtClean="0">
                <a:solidFill>
                  <a:schemeClr val="tx1"/>
                </a:solidFill>
                <a:latin typeface="+mn-lt"/>
                <a:ea typeface="+mn-ea"/>
                <a:cs typeface="+mn-cs"/>
              </a:rPr>
              <a:t> de </a:t>
            </a:r>
            <a:r>
              <a:rPr lang="en-GB" sz="1200" b="1" i="1" kern="1200" dirty="0" err="1" smtClean="0">
                <a:solidFill>
                  <a:schemeClr val="tx1"/>
                </a:solidFill>
                <a:latin typeface="+mn-lt"/>
                <a:ea typeface="+mn-ea"/>
                <a:cs typeface="+mn-cs"/>
              </a:rPr>
              <a:t>Registros</a:t>
            </a:r>
            <a:endParaRPr lang="es-ES" sz="1200" kern="1200" dirty="0" smtClean="0">
              <a:solidFill>
                <a:schemeClr val="tx1"/>
              </a:solidFill>
              <a:latin typeface="+mn-lt"/>
              <a:ea typeface="+mn-ea"/>
              <a:cs typeface="+mn-cs"/>
            </a:endParaRPr>
          </a:p>
          <a:p>
            <a:pPr lvl="0"/>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Description: </a:t>
            </a:r>
          </a:p>
          <a:p>
            <a:pPr lvl="0"/>
            <a:r>
              <a:rPr lang="es-SV" sz="1200" kern="1200" dirty="0" smtClean="0">
                <a:solidFill>
                  <a:schemeClr val="tx1"/>
                </a:solidFill>
                <a:latin typeface="+mn-lt"/>
                <a:ea typeface="+mn-ea"/>
                <a:cs typeface="+mn-cs"/>
              </a:rPr>
              <a:t>Entidad oficial encargada de realizar investigaciones y estudios geográficos siendo la responsable de mantener actualizada la </a:t>
            </a:r>
            <a:r>
              <a:rPr lang="es-SV" sz="1200" kern="1200" dirty="0" err="1" smtClean="0">
                <a:solidFill>
                  <a:schemeClr val="tx1"/>
                </a:solidFill>
                <a:latin typeface="+mn-lt"/>
                <a:ea typeface="+mn-ea"/>
                <a:cs typeface="+mn-cs"/>
              </a:rPr>
              <a:t>informacion</a:t>
            </a:r>
            <a:r>
              <a:rPr lang="es-SV" sz="1200" kern="1200" dirty="0" smtClean="0">
                <a:solidFill>
                  <a:schemeClr val="tx1"/>
                </a:solidFill>
                <a:latin typeface="+mn-lt"/>
                <a:ea typeface="+mn-ea"/>
                <a:cs typeface="+mn-cs"/>
              </a:rPr>
              <a:t> </a:t>
            </a:r>
            <a:r>
              <a:rPr lang="es-SV" sz="1200" kern="1200" dirty="0" err="1" smtClean="0">
                <a:solidFill>
                  <a:schemeClr val="tx1"/>
                </a:solidFill>
                <a:latin typeface="+mn-lt"/>
                <a:ea typeface="+mn-ea"/>
                <a:cs typeface="+mn-cs"/>
              </a:rPr>
              <a:t>Geografica</a:t>
            </a:r>
            <a:r>
              <a:rPr lang="es-SV" sz="1200" kern="1200" dirty="0" smtClean="0">
                <a:solidFill>
                  <a:schemeClr val="tx1"/>
                </a:solidFill>
                <a:latin typeface="+mn-lt"/>
                <a:ea typeface="+mn-ea"/>
                <a:cs typeface="+mn-cs"/>
              </a:rPr>
              <a:t>, </a:t>
            </a:r>
            <a:r>
              <a:rPr lang="es-SV" sz="1200" kern="1200" dirty="0" err="1" smtClean="0">
                <a:solidFill>
                  <a:schemeClr val="tx1"/>
                </a:solidFill>
                <a:latin typeface="+mn-lt"/>
                <a:ea typeface="+mn-ea"/>
                <a:cs typeface="+mn-cs"/>
              </a:rPr>
              <a:t>Cartografica</a:t>
            </a:r>
            <a:r>
              <a:rPr lang="es-SV" sz="1200" kern="1200" dirty="0" smtClean="0">
                <a:solidFill>
                  <a:schemeClr val="tx1"/>
                </a:solidFill>
                <a:latin typeface="+mn-lt"/>
                <a:ea typeface="+mn-ea"/>
                <a:cs typeface="+mn-cs"/>
              </a:rPr>
              <a:t>, Catastral, </a:t>
            </a:r>
            <a:r>
              <a:rPr lang="es-SV" sz="1200" kern="1200" dirty="0" err="1" smtClean="0">
                <a:solidFill>
                  <a:schemeClr val="tx1"/>
                </a:solidFill>
                <a:latin typeface="+mn-lt"/>
                <a:ea typeface="+mn-ea"/>
                <a:cs typeface="+mn-cs"/>
              </a:rPr>
              <a:t>Fotogrametrica</a:t>
            </a:r>
            <a:r>
              <a:rPr lang="es-SV" sz="1200" kern="1200" dirty="0" smtClean="0">
                <a:solidFill>
                  <a:schemeClr val="tx1"/>
                </a:solidFill>
                <a:latin typeface="+mn-lt"/>
                <a:ea typeface="+mn-ea"/>
                <a:cs typeface="+mn-cs"/>
              </a:rPr>
              <a:t>, </a:t>
            </a:r>
            <a:r>
              <a:rPr lang="es-SV" sz="1200" kern="1200" dirty="0" err="1" smtClean="0">
                <a:solidFill>
                  <a:schemeClr val="tx1"/>
                </a:solidFill>
                <a:latin typeface="+mn-lt"/>
                <a:ea typeface="+mn-ea"/>
                <a:cs typeface="+mn-cs"/>
              </a:rPr>
              <a:t>Geodesica</a:t>
            </a:r>
            <a:r>
              <a:rPr lang="es-SV" sz="1200" kern="1200" dirty="0" smtClean="0">
                <a:solidFill>
                  <a:schemeClr val="tx1"/>
                </a:solidFill>
                <a:latin typeface="+mn-lt"/>
                <a:ea typeface="+mn-ea"/>
                <a:cs typeface="+mn-cs"/>
              </a:rPr>
              <a:t> e hidrográfica, así como brindar apoyo técnico para la delimitación municipal y de Fronteras.</a:t>
            </a:r>
            <a:endParaRPr lang="es-ES" sz="1200" kern="120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5C14B252-8EFF-4387-B930-F07556521AE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buFont typeface="Arial" pitchFamily="34" charset="0"/>
              <a:buNone/>
            </a:pPr>
            <a:r>
              <a:rPr lang="es-SV" dirty="0" smtClean="0"/>
              <a:t>Durante el 2018 se realizaron</a:t>
            </a:r>
            <a:r>
              <a:rPr lang="es-SV" baseline="0" dirty="0" smtClean="0"/>
              <a:t> levantamientos Hidrográficos de los principales puertos de El Salvador. </a:t>
            </a:r>
          </a:p>
          <a:p>
            <a:pPr>
              <a:buFont typeface="Arial" pitchFamily="34" charset="0"/>
              <a:buNone/>
            </a:pPr>
            <a:r>
              <a:rPr lang="es-SV" baseline="0" dirty="0" smtClean="0"/>
              <a:t>De la Información obtenida se editó la batimetría para la compilación de una Carta Náutica.</a:t>
            </a:r>
          </a:p>
          <a:p>
            <a:pPr>
              <a:buFont typeface="Arial" pitchFamily="34" charset="0"/>
              <a:buNone/>
            </a:pPr>
            <a:endParaRPr lang="es-SV" baseline="0" dirty="0" smtClean="0"/>
          </a:p>
          <a:p>
            <a:pPr>
              <a:buFont typeface="Arial" pitchFamily="34" charset="0"/>
              <a:buNone/>
            </a:pPr>
            <a:r>
              <a:rPr lang="es-SV" baseline="0" dirty="0" smtClean="0"/>
              <a:t>En el 2019, principalmente:</a:t>
            </a:r>
          </a:p>
          <a:p>
            <a:pPr>
              <a:buFont typeface="Arial" pitchFamily="34" charset="0"/>
              <a:buNone/>
            </a:pPr>
            <a:endParaRPr lang="es-SV" dirty="0" smtClean="0"/>
          </a:p>
          <a:p>
            <a:pPr>
              <a:buFont typeface="Arial" pitchFamily="34" charset="0"/>
              <a:buChar char="•"/>
            </a:pPr>
            <a:r>
              <a:rPr lang="es-SV" dirty="0" smtClean="0"/>
              <a:t>Adquisición</a:t>
            </a:r>
            <a:r>
              <a:rPr lang="es-SV" baseline="0" dirty="0" smtClean="0"/>
              <a:t> </a:t>
            </a:r>
            <a:r>
              <a:rPr lang="es-SV" dirty="0" smtClean="0"/>
              <a:t>del Software CARIS </a:t>
            </a:r>
            <a:r>
              <a:rPr lang="es-SV" dirty="0" err="1" smtClean="0"/>
              <a:t>Paper</a:t>
            </a:r>
            <a:r>
              <a:rPr lang="es-SV" baseline="0" dirty="0" smtClean="0"/>
              <a:t> Chart </a:t>
            </a:r>
            <a:r>
              <a:rPr lang="es-SV" baseline="0" dirty="0" err="1" smtClean="0"/>
              <a:t>Composer</a:t>
            </a:r>
            <a:r>
              <a:rPr lang="es-SV" baseline="0" dirty="0" smtClean="0"/>
              <a:t> y capacitación para n</a:t>
            </a:r>
            <a:r>
              <a:rPr lang="es-SV" dirty="0" smtClean="0"/>
              <a:t>ueve personas en el uso del programa (Marzo 2019).</a:t>
            </a:r>
            <a:endParaRPr lang="es-SV" baseline="0" dirty="0" smtClean="0"/>
          </a:p>
          <a:p>
            <a:pPr>
              <a:buFont typeface="Arial" pitchFamily="34" charset="0"/>
              <a:buChar char="•"/>
            </a:pPr>
            <a:r>
              <a:rPr lang="es-SV" baseline="0" dirty="0" smtClean="0"/>
              <a:t>Se realizó una Hoja Hidrográfica y una Carta Náutica de la zona de </a:t>
            </a:r>
            <a:r>
              <a:rPr lang="es-SV" baseline="0" dirty="0" err="1" smtClean="0"/>
              <a:t>Acajutla</a:t>
            </a:r>
            <a:r>
              <a:rPr lang="es-SV" baseline="0" dirty="0" smtClean="0"/>
              <a:t>. Utilizando QGIS como software base, para una mejor integración al trabajo Cartográfico de nuestra Institución.</a:t>
            </a:r>
          </a:p>
          <a:p>
            <a:pPr>
              <a:buFont typeface="Arial" pitchFamily="34" charset="0"/>
              <a:buChar char="•"/>
            </a:pPr>
            <a:r>
              <a:rPr lang="es-SV" baseline="0" dirty="0" smtClean="0"/>
              <a:t>Durante el año 2019 se inició el inventario de Hojas Batimétricas de El Salvador; se espera recuperar de manera digital el precedente de todos los trabajos Hidrográficos realizados en el país, los cuales se resguardan en el archivo Cartográfico del CNR. Datos desde 1967 hasta el 2018, con más de 50 Hojas con información batimétrica a diferentes escalas.</a:t>
            </a:r>
            <a:endParaRPr lang="es-ES" dirty="0"/>
          </a:p>
        </p:txBody>
      </p:sp>
      <p:sp>
        <p:nvSpPr>
          <p:cNvPr id="4" name="3 Marcador de número de diapositiva"/>
          <p:cNvSpPr>
            <a:spLocks noGrp="1"/>
          </p:cNvSpPr>
          <p:nvPr>
            <p:ph type="sldNum" sz="quarter" idx="10"/>
          </p:nvPr>
        </p:nvSpPr>
        <p:spPr/>
        <p:txBody>
          <a:bodyPr/>
          <a:lstStyle/>
          <a:p>
            <a:fld id="{5C14B252-8EFF-4387-B930-F07556521AE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sz="2800" dirty="0" smtClean="0">
                <a:solidFill>
                  <a:schemeClr val="tx2"/>
                </a:solidFill>
              </a:rPr>
              <a:t>Continuar promoviendo que El Salvador se adhiera a la OHI.</a:t>
            </a:r>
          </a:p>
          <a:p>
            <a:pPr marL="0" marR="0" lvl="1" indent="0" algn="l" defTabSz="914400" rtl="0" eaLnBrk="1" fontAlgn="auto" latinLnBrk="0" hangingPunct="1">
              <a:lnSpc>
                <a:spcPct val="100000"/>
              </a:lnSpc>
              <a:spcBef>
                <a:spcPts val="0"/>
              </a:spcBef>
              <a:spcAft>
                <a:spcPts val="0"/>
              </a:spcAft>
              <a:buClrTx/>
              <a:buSzTx/>
              <a:buFontTx/>
              <a:buNone/>
              <a:tabLst/>
              <a:defRPr/>
            </a:pPr>
            <a:r>
              <a:rPr lang="es-SV" sz="2800" dirty="0" smtClean="0">
                <a:solidFill>
                  <a:schemeClr val="tx2"/>
                </a:solidFill>
              </a:rPr>
              <a:t>	Sigue siendo una tarea técnica</a:t>
            </a:r>
            <a:r>
              <a:rPr lang="es-SV" sz="2800" baseline="0" dirty="0" smtClean="0">
                <a:solidFill>
                  <a:schemeClr val="tx2"/>
                </a:solidFill>
              </a:rPr>
              <a:t> llevada al nivel político y administrativo de nuestras instituciones. Supone superar la integración y puesta en marcha del gobierno en curso, definiendo los mecanismos apropiados para la continuidad por responsabilidades adquiridas como miembros de la OHI.</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MX" sz="2800" dirty="0" smtClean="0"/>
          </a:p>
          <a:p>
            <a:r>
              <a:rPr lang="es-MX" dirty="0" smtClean="0"/>
              <a:t>Recuperar la Capacidad plena no solo de hacer hidrografía sino actualizar la Cartografía Náutica de todo nuestro mar territorial.</a:t>
            </a:r>
          </a:p>
          <a:p>
            <a:pPr lvl="1">
              <a:buFont typeface="Wingdings" pitchFamily="2" charset="2"/>
              <a:buNone/>
            </a:pPr>
            <a:endParaRPr lang="en-US" dirty="0" smtClean="0"/>
          </a:p>
          <a:p>
            <a:r>
              <a:rPr lang="es-ES" dirty="0" smtClean="0">
                <a:solidFill>
                  <a:schemeClr val="tx2"/>
                </a:solidFill>
              </a:rPr>
              <a:t>Hacer trabajo en equipo con las demás instituciones de nuestro país, según necesidades y promover con ello a una Comisión Hidrográfica.</a:t>
            </a:r>
            <a:endParaRPr lang="en-US" dirty="0" smtClean="0"/>
          </a:p>
          <a:p>
            <a:endParaRPr lang="es-SV" dirty="0" smtClean="0"/>
          </a:p>
          <a:p>
            <a:r>
              <a:rPr lang="es-SV" dirty="0" smtClean="0"/>
              <a:t>La carencia de equipo</a:t>
            </a:r>
            <a:r>
              <a:rPr lang="es-SV" baseline="0" dirty="0" smtClean="0"/>
              <a:t> apropiado</a:t>
            </a:r>
            <a:r>
              <a:rPr lang="es-SV" dirty="0" smtClean="0"/>
              <a:t>,</a:t>
            </a:r>
            <a:r>
              <a:rPr lang="es-SV" baseline="0" dirty="0" smtClean="0"/>
              <a:t> limita la capacidad de planificar la actualización batimétrica de nuestros cuerpos de agua.</a:t>
            </a:r>
          </a:p>
          <a:p>
            <a:r>
              <a:rPr lang="es-SV" baseline="0" dirty="0" smtClean="0"/>
              <a:t>Al mismo tiempo, integrar los datos existentes, mediante software libre o herramientas informáticas utilizadas actualmente en la institución para fines cartográficos, se vuelve una </a:t>
            </a:r>
            <a:r>
              <a:rPr lang="es-SV" i="1" baseline="0" dirty="0" smtClean="0"/>
              <a:t>realidad complicada </a:t>
            </a:r>
            <a:r>
              <a:rPr lang="es-SV" baseline="0" dirty="0" smtClean="0"/>
              <a:t>para el cumplimiento de los estándares requeridos para la publicación de Cartas Náuticas. Sin embargo, ya se trabaja en ello y sería útil asesoramiento o acompañamientos de Servicios Hidrográficos amigos.</a:t>
            </a:r>
            <a:endParaRPr lang="es-ES" dirty="0"/>
          </a:p>
        </p:txBody>
      </p:sp>
      <p:sp>
        <p:nvSpPr>
          <p:cNvPr id="4" name="3 Marcador de número de diapositiva"/>
          <p:cNvSpPr>
            <a:spLocks noGrp="1"/>
          </p:cNvSpPr>
          <p:nvPr>
            <p:ph type="sldNum" sz="quarter" idx="10"/>
          </p:nvPr>
        </p:nvSpPr>
        <p:spPr/>
        <p:txBody>
          <a:bodyPr/>
          <a:lstStyle/>
          <a:p>
            <a:fld id="{5C14B252-8EFF-4387-B930-F07556521AE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228600" lvl="0" indent="-228600">
              <a:lnSpc>
                <a:spcPct val="90000"/>
              </a:lnSpc>
              <a:spcBef>
                <a:spcPts val="1000"/>
              </a:spcBef>
              <a:buFont typeface="Arial" panose="020B0604020202020204" pitchFamily="34" charset="0"/>
              <a:buNone/>
            </a:pPr>
            <a:r>
              <a:rPr lang="es-SV" dirty="0" smtClean="0"/>
              <a:t>Sigue siendo necesario adquirir equipo y capacitación para la actualización cartográfica para</a:t>
            </a:r>
            <a:r>
              <a:rPr lang="es-SV" baseline="0" dirty="0" smtClean="0"/>
              <a:t> todos </a:t>
            </a:r>
            <a:r>
              <a:rPr lang="es-SV" dirty="0" smtClean="0"/>
              <a:t>nuestros cuerpos</a:t>
            </a:r>
            <a:r>
              <a:rPr lang="es-SV" baseline="0" dirty="0" smtClean="0"/>
              <a:t> navegables. Por ello se necesita una </a:t>
            </a:r>
            <a:r>
              <a:rPr lang="en-US" sz="2400" dirty="0" err="1" smtClean="0">
                <a:solidFill>
                  <a:prstClr val="black"/>
                </a:solidFill>
              </a:rPr>
              <a:t>Formación</a:t>
            </a:r>
            <a:r>
              <a:rPr lang="en-US" sz="2400" dirty="0" smtClean="0">
                <a:solidFill>
                  <a:prstClr val="black"/>
                </a:solidFill>
              </a:rPr>
              <a:t> (Con el </a:t>
            </a:r>
            <a:r>
              <a:rPr lang="en-US" sz="2400" dirty="0" err="1" smtClean="0">
                <a:solidFill>
                  <a:prstClr val="black"/>
                </a:solidFill>
              </a:rPr>
              <a:t>beneficio</a:t>
            </a:r>
            <a:r>
              <a:rPr lang="en-US" sz="2400" dirty="0" smtClean="0">
                <a:solidFill>
                  <a:prstClr val="black"/>
                </a:solidFill>
              </a:rPr>
              <a:t> de):</a:t>
            </a:r>
          </a:p>
          <a:p>
            <a:pPr marL="685800" lvl="1" indent="-228600">
              <a:lnSpc>
                <a:spcPct val="90000"/>
              </a:lnSpc>
              <a:spcBef>
                <a:spcPts val="1000"/>
              </a:spcBef>
              <a:buFont typeface="Wingdings" pitchFamily="2" charset="2"/>
              <a:buChar char="ü"/>
            </a:pPr>
            <a:r>
              <a:rPr lang="en-US" sz="2400" dirty="0" err="1" smtClean="0">
                <a:solidFill>
                  <a:prstClr val="black"/>
                </a:solidFill>
              </a:rPr>
              <a:t>Cartógrafos</a:t>
            </a:r>
            <a:r>
              <a:rPr lang="en-US" sz="2400" dirty="0" smtClean="0">
                <a:solidFill>
                  <a:prstClr val="black"/>
                </a:solidFill>
              </a:rPr>
              <a:t> </a:t>
            </a:r>
            <a:r>
              <a:rPr lang="en-US" sz="2400" dirty="0" err="1" smtClean="0">
                <a:solidFill>
                  <a:prstClr val="black"/>
                </a:solidFill>
              </a:rPr>
              <a:t>Náuticos</a:t>
            </a:r>
            <a:r>
              <a:rPr lang="en-US" sz="2400" dirty="0" smtClean="0">
                <a:solidFill>
                  <a:prstClr val="black"/>
                </a:solidFill>
              </a:rPr>
              <a:t> (</a:t>
            </a:r>
            <a:r>
              <a:rPr lang="en-US" sz="2400" dirty="0" err="1" smtClean="0">
                <a:solidFill>
                  <a:prstClr val="black"/>
                </a:solidFill>
              </a:rPr>
              <a:t>Clase</a:t>
            </a:r>
            <a:r>
              <a:rPr lang="en-US" sz="2400" dirty="0" smtClean="0">
                <a:solidFill>
                  <a:prstClr val="black"/>
                </a:solidFill>
              </a:rPr>
              <a:t> B)</a:t>
            </a:r>
          </a:p>
          <a:p>
            <a:pPr marL="685800" lvl="1" indent="-228600">
              <a:lnSpc>
                <a:spcPct val="90000"/>
              </a:lnSpc>
              <a:spcBef>
                <a:spcPts val="1000"/>
              </a:spcBef>
              <a:buFont typeface="Wingdings" pitchFamily="2" charset="2"/>
              <a:buChar char="ü"/>
            </a:pPr>
            <a:r>
              <a:rPr lang="en-US" sz="2400" dirty="0" err="1" smtClean="0">
                <a:solidFill>
                  <a:prstClr val="black"/>
                </a:solidFill>
              </a:rPr>
              <a:t>Levantamientos</a:t>
            </a:r>
            <a:r>
              <a:rPr lang="en-US" sz="2400" dirty="0" smtClean="0">
                <a:solidFill>
                  <a:prstClr val="black"/>
                </a:solidFill>
              </a:rPr>
              <a:t> </a:t>
            </a:r>
            <a:r>
              <a:rPr lang="en-US" sz="2400" dirty="0" err="1" smtClean="0">
                <a:solidFill>
                  <a:prstClr val="black"/>
                </a:solidFill>
              </a:rPr>
              <a:t>Hidrográficos</a:t>
            </a:r>
            <a:r>
              <a:rPr lang="en-US" sz="2400" dirty="0" smtClean="0">
                <a:solidFill>
                  <a:prstClr val="black"/>
                </a:solidFill>
              </a:rPr>
              <a:t> </a:t>
            </a:r>
            <a:endParaRPr lang="es-SV" baseline="0" dirty="0" smtClean="0"/>
          </a:p>
          <a:p>
            <a:endParaRPr lang="es-SV" baseline="0" dirty="0" smtClean="0"/>
          </a:p>
          <a:p>
            <a:r>
              <a:rPr lang="es-SV" baseline="0" dirty="0" smtClean="0"/>
              <a:t>El mareógrafo de La Base Naval La Unión se encuentra proporcionando información ambigua al manejo tecnológico actual, ya que utiliza SRAM para su descarga y debe suministrarse mediante una descarga física con puerto RS232.</a:t>
            </a:r>
          </a:p>
          <a:p>
            <a:endParaRPr lang="es-SV"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SV" baseline="0" dirty="0" smtClean="0"/>
              <a:t>Actualmente se proyecta una propuesta para materializar una actualización integral de las cartas náuticas, pero se requiere una cooperación oportuna.</a:t>
            </a:r>
          </a:p>
          <a:p>
            <a:pPr lvl="1">
              <a:buFont typeface="Wingdings" pitchFamily="2" charset="2"/>
              <a:buChar char="ü"/>
            </a:pPr>
            <a:r>
              <a:rPr lang="es-MX" dirty="0" smtClean="0"/>
              <a:t>Hacer Levantamientos Batimétricos en La Unión y Actualizar la Carta Náutica</a:t>
            </a:r>
          </a:p>
          <a:p>
            <a:pPr lvl="1">
              <a:buFont typeface="Wingdings" pitchFamily="2" charset="2"/>
              <a:buNone/>
            </a:pPr>
            <a:r>
              <a:rPr lang="es-MX" dirty="0" smtClean="0"/>
              <a:t>	Se aspira continuar en la materialización de un plan integral para actualizar</a:t>
            </a:r>
            <a:r>
              <a:rPr lang="es-MX" baseline="0" dirty="0" smtClean="0"/>
              <a:t> las Cartas Náuticas Nacionales y de interés 	nacional.</a:t>
            </a:r>
          </a:p>
          <a:p>
            <a:endParaRPr lang="es-ES" dirty="0"/>
          </a:p>
        </p:txBody>
      </p:sp>
      <p:sp>
        <p:nvSpPr>
          <p:cNvPr id="4" name="3 Marcador de número de diapositiva"/>
          <p:cNvSpPr>
            <a:spLocks noGrp="1"/>
          </p:cNvSpPr>
          <p:nvPr>
            <p:ph type="sldNum" sz="quarter" idx="10"/>
          </p:nvPr>
        </p:nvSpPr>
        <p:spPr/>
        <p:txBody>
          <a:bodyPr/>
          <a:lstStyle/>
          <a:p>
            <a:fld id="{5C14B252-8EFF-4387-B930-F07556521AE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
            </a:r>
            <a:r>
              <a:rPr lang="es-PE" sz="1200" dirty="0" smtClean="0"/>
              <a:t>Criterio: mayor impacto regional colectivo, retorno de la inversión, potencial para aprovechar recursos / asociaciones</a:t>
            </a:r>
            <a:r>
              <a:rPr lang="en-US" sz="1400" dirty="0" smtClean="0"/>
              <a:t>)</a:t>
            </a:r>
          </a:p>
          <a:p>
            <a:endParaRPr lang="en-US" sz="1400" dirty="0" smtClean="0"/>
          </a:p>
          <a:p>
            <a:r>
              <a:rPr lang="en-US" dirty="0" smtClean="0"/>
              <a:t>En el </a:t>
            </a:r>
            <a:r>
              <a:rPr lang="en-US" dirty="0" err="1" smtClean="0"/>
              <a:t>cambio</a:t>
            </a:r>
            <a:r>
              <a:rPr lang="en-US" dirty="0" smtClean="0"/>
              <a:t> de </a:t>
            </a:r>
            <a:r>
              <a:rPr lang="en-US" dirty="0" err="1" smtClean="0"/>
              <a:t>gobierno</a:t>
            </a:r>
            <a:r>
              <a:rPr lang="en-US" dirty="0" smtClean="0"/>
              <a:t>, </a:t>
            </a:r>
            <a:r>
              <a:rPr lang="en-US" dirty="0" err="1" smtClean="0"/>
              <a:t>muchos</a:t>
            </a:r>
            <a:r>
              <a:rPr lang="en-US" dirty="0" smtClean="0"/>
              <a:t> </a:t>
            </a:r>
            <a:r>
              <a:rPr lang="en-US" dirty="0" err="1" smtClean="0"/>
              <a:t>esfuerzos</a:t>
            </a:r>
            <a:r>
              <a:rPr lang="en-US" baseline="0" dirty="0" smtClean="0"/>
              <a:t> </a:t>
            </a:r>
            <a:r>
              <a:rPr lang="en-US" baseline="0" dirty="0" err="1" smtClean="0"/>
              <a:t>ganados</a:t>
            </a:r>
            <a:r>
              <a:rPr lang="en-US" baseline="0" dirty="0" smtClean="0"/>
              <a:t> se </a:t>
            </a:r>
            <a:r>
              <a:rPr lang="en-US" baseline="0" dirty="0" err="1" smtClean="0"/>
              <a:t>debilitan</a:t>
            </a:r>
            <a:r>
              <a:rPr lang="en-US" baseline="0" dirty="0" smtClean="0"/>
              <a:t> y </a:t>
            </a:r>
            <a:r>
              <a:rPr lang="en-US" baseline="0" dirty="0" err="1" smtClean="0"/>
              <a:t>debe</a:t>
            </a:r>
            <a:r>
              <a:rPr lang="en-US" baseline="0" dirty="0" smtClean="0"/>
              <a:t> </a:t>
            </a:r>
            <a:r>
              <a:rPr lang="en-US" baseline="0" dirty="0" err="1" smtClean="0"/>
              <a:t>iniciarse</a:t>
            </a:r>
            <a:r>
              <a:rPr lang="en-US" baseline="0" dirty="0" smtClean="0"/>
              <a:t> el </a:t>
            </a:r>
            <a:r>
              <a:rPr lang="en-US" baseline="0" dirty="0" err="1" smtClean="0"/>
              <a:t>proceso</a:t>
            </a:r>
            <a:r>
              <a:rPr lang="en-US" baseline="0" dirty="0" smtClean="0"/>
              <a:t> de </a:t>
            </a:r>
            <a:r>
              <a:rPr lang="en-US" baseline="0" dirty="0" err="1" smtClean="0"/>
              <a:t>conciencia</a:t>
            </a:r>
            <a:r>
              <a:rPr lang="en-US" baseline="0" dirty="0" smtClean="0"/>
              <a:t> </a:t>
            </a:r>
            <a:r>
              <a:rPr lang="en-US" baseline="0" dirty="0" err="1" smtClean="0"/>
              <a:t>nacional</a:t>
            </a:r>
            <a:r>
              <a:rPr lang="en-US" baseline="0" dirty="0" smtClean="0"/>
              <a:t> </a:t>
            </a:r>
            <a:r>
              <a:rPr lang="en-US" baseline="0" dirty="0" err="1" smtClean="0"/>
              <a:t>nuevamente</a:t>
            </a:r>
            <a:r>
              <a:rPr lang="en-US" baseline="0" dirty="0" smtClean="0"/>
              <a:t>.</a:t>
            </a:r>
          </a:p>
          <a:p>
            <a:r>
              <a:rPr lang="en-US" baseline="0" dirty="0" smtClean="0"/>
              <a:t>La </a:t>
            </a:r>
            <a:r>
              <a:rPr lang="en-US" baseline="0" dirty="0" err="1" smtClean="0"/>
              <a:t>creación</a:t>
            </a:r>
            <a:r>
              <a:rPr lang="en-US" baseline="0" dirty="0" smtClean="0"/>
              <a:t> de </a:t>
            </a:r>
            <a:r>
              <a:rPr lang="en-US" baseline="0" dirty="0" err="1" smtClean="0"/>
              <a:t>capacidades</a:t>
            </a:r>
            <a:r>
              <a:rPr lang="en-US" baseline="0" dirty="0" smtClean="0"/>
              <a:t> </a:t>
            </a:r>
            <a:r>
              <a:rPr lang="en-US" baseline="0" dirty="0" err="1" smtClean="0"/>
              <a:t>es</a:t>
            </a:r>
            <a:r>
              <a:rPr lang="en-US" baseline="0" dirty="0" smtClean="0"/>
              <a:t> </a:t>
            </a:r>
            <a:r>
              <a:rPr lang="en-US" baseline="0" dirty="0" err="1" smtClean="0"/>
              <a:t>una</a:t>
            </a:r>
            <a:r>
              <a:rPr lang="en-US" baseline="0" dirty="0" smtClean="0"/>
              <a:t> </a:t>
            </a:r>
            <a:r>
              <a:rPr lang="en-US" baseline="0" dirty="0" err="1" smtClean="0"/>
              <a:t>ayuda</a:t>
            </a:r>
            <a:r>
              <a:rPr lang="en-US" baseline="0" dirty="0" smtClean="0"/>
              <a:t> </a:t>
            </a:r>
            <a:r>
              <a:rPr lang="en-US" baseline="0" dirty="0" err="1" smtClean="0"/>
              <a:t>oportuna</a:t>
            </a:r>
            <a:r>
              <a:rPr lang="en-US" baseline="0" dirty="0" smtClean="0"/>
              <a:t> </a:t>
            </a:r>
            <a:r>
              <a:rPr lang="en-US" baseline="0" dirty="0" err="1" smtClean="0"/>
              <a:t>para</a:t>
            </a:r>
            <a:r>
              <a:rPr lang="en-US" baseline="0" dirty="0" smtClean="0"/>
              <a:t> </a:t>
            </a:r>
            <a:r>
              <a:rPr lang="en-US" baseline="0" dirty="0" err="1" smtClean="0"/>
              <a:t>aumentar</a:t>
            </a:r>
            <a:r>
              <a:rPr lang="en-US" baseline="0" dirty="0" smtClean="0"/>
              <a:t> el </a:t>
            </a:r>
            <a:r>
              <a:rPr lang="en-US" baseline="0" dirty="0" err="1" smtClean="0"/>
              <a:t>esfuerzo</a:t>
            </a:r>
            <a:r>
              <a:rPr lang="en-US" baseline="0" dirty="0" smtClean="0"/>
              <a:t> de </a:t>
            </a:r>
            <a:r>
              <a:rPr lang="en-US" baseline="0" dirty="0" err="1" smtClean="0"/>
              <a:t>integración</a:t>
            </a:r>
            <a:r>
              <a:rPr lang="en-US" baseline="0" dirty="0" smtClean="0"/>
              <a:t> en </a:t>
            </a:r>
            <a:r>
              <a:rPr lang="en-US" baseline="0" dirty="0" err="1" smtClean="0"/>
              <a:t>las</a:t>
            </a:r>
            <a:r>
              <a:rPr lang="en-US" baseline="0" dirty="0" smtClean="0"/>
              <a:t> </a:t>
            </a:r>
            <a:r>
              <a:rPr lang="en-US" baseline="0" dirty="0" err="1" smtClean="0"/>
              <a:t>entidades</a:t>
            </a:r>
            <a:r>
              <a:rPr lang="en-US" baseline="0" dirty="0" smtClean="0"/>
              <a:t> </a:t>
            </a:r>
            <a:r>
              <a:rPr lang="en-US" baseline="0" dirty="0" err="1" smtClean="0"/>
              <a:t>relacionadas</a:t>
            </a:r>
            <a:r>
              <a:rPr lang="en-US" baseline="0" dirty="0" smtClean="0"/>
              <a:t> a la </a:t>
            </a:r>
            <a:r>
              <a:rPr lang="en-US" baseline="0" dirty="0" err="1" smtClean="0"/>
              <a:t>hidrografía</a:t>
            </a:r>
            <a:r>
              <a:rPr lang="en-US" baseline="0" dirty="0" smtClean="0"/>
              <a:t>.</a:t>
            </a:r>
          </a:p>
          <a:p>
            <a:endParaRPr lang="en-US" baseline="0" dirty="0" smtClean="0"/>
          </a:p>
          <a:p>
            <a:r>
              <a:rPr lang="en-US" baseline="0" dirty="0" smtClean="0"/>
              <a:t>Las </a:t>
            </a:r>
            <a:r>
              <a:rPr lang="en-US" baseline="0" dirty="0" err="1" smtClean="0"/>
              <a:t>capacidades</a:t>
            </a:r>
            <a:r>
              <a:rPr lang="en-US" baseline="0" dirty="0" smtClean="0"/>
              <a:t> </a:t>
            </a:r>
            <a:r>
              <a:rPr lang="en-US" baseline="0" dirty="0" err="1" smtClean="0"/>
              <a:t>instaladas</a:t>
            </a:r>
            <a:r>
              <a:rPr lang="en-US" baseline="0" dirty="0" smtClean="0"/>
              <a:t> </a:t>
            </a:r>
            <a:r>
              <a:rPr lang="en-US" baseline="0" dirty="0" err="1" smtClean="0"/>
              <a:t>actualmente</a:t>
            </a:r>
            <a:r>
              <a:rPr lang="en-US" baseline="0" dirty="0" smtClean="0"/>
              <a:t> en el </a:t>
            </a:r>
            <a:r>
              <a:rPr lang="en-US" baseline="0" dirty="0" err="1" smtClean="0"/>
              <a:t>Salvaodor</a:t>
            </a:r>
            <a:r>
              <a:rPr lang="en-US" baseline="0" dirty="0" smtClean="0"/>
              <a:t> no </a:t>
            </a:r>
            <a:r>
              <a:rPr lang="en-US" baseline="0" dirty="0" err="1" smtClean="0"/>
              <a:t>están</a:t>
            </a:r>
            <a:r>
              <a:rPr lang="en-US" baseline="0" dirty="0" smtClean="0"/>
              <a:t> </a:t>
            </a:r>
            <a:r>
              <a:rPr lang="en-US" baseline="0" dirty="0" err="1" smtClean="0"/>
              <a:t>centralizadas</a:t>
            </a:r>
            <a:r>
              <a:rPr lang="en-US" baseline="0" dirty="0" smtClean="0"/>
              <a:t> y </a:t>
            </a:r>
            <a:r>
              <a:rPr lang="en-US" baseline="0" dirty="0" err="1" smtClean="0"/>
              <a:t>para</a:t>
            </a:r>
            <a:r>
              <a:rPr lang="en-US" baseline="0" dirty="0" smtClean="0"/>
              <a:t> fines </a:t>
            </a:r>
            <a:r>
              <a:rPr lang="en-US" baseline="0" dirty="0" err="1" smtClean="0"/>
              <a:t>cartográficos</a:t>
            </a:r>
            <a:r>
              <a:rPr lang="en-US" baseline="0" dirty="0" smtClean="0"/>
              <a:t>, se </a:t>
            </a:r>
            <a:r>
              <a:rPr lang="en-US" baseline="0" dirty="0" err="1" smtClean="0"/>
              <a:t>vuelve</a:t>
            </a:r>
            <a:r>
              <a:rPr lang="en-US" baseline="0" dirty="0" smtClean="0"/>
              <a:t> </a:t>
            </a:r>
            <a:r>
              <a:rPr lang="en-US" baseline="0" dirty="0" err="1" smtClean="0"/>
              <a:t>urgente</a:t>
            </a:r>
            <a:r>
              <a:rPr lang="en-US" baseline="0" dirty="0" smtClean="0"/>
              <a:t> la </a:t>
            </a:r>
            <a:r>
              <a:rPr lang="en-US" baseline="0" dirty="0" err="1" smtClean="0"/>
              <a:t>puesta</a:t>
            </a:r>
            <a:r>
              <a:rPr lang="en-US" baseline="0" dirty="0" smtClean="0"/>
              <a:t> en </a:t>
            </a:r>
            <a:r>
              <a:rPr lang="en-US" baseline="0" dirty="0" err="1" smtClean="0"/>
              <a:t>marcha</a:t>
            </a:r>
            <a:r>
              <a:rPr lang="en-US" baseline="0" dirty="0" smtClean="0"/>
              <a:t> de un plan </a:t>
            </a:r>
            <a:r>
              <a:rPr lang="en-US" baseline="0" dirty="0" err="1" smtClean="0"/>
              <a:t>nacional</a:t>
            </a:r>
            <a:r>
              <a:rPr lang="en-US" baseline="0" dirty="0" smtClean="0"/>
              <a:t> </a:t>
            </a:r>
            <a:r>
              <a:rPr lang="en-US" baseline="0" dirty="0" err="1" smtClean="0"/>
              <a:t>que</a:t>
            </a:r>
            <a:r>
              <a:rPr lang="en-US" baseline="0" dirty="0" smtClean="0"/>
              <a:t> </a:t>
            </a:r>
            <a:r>
              <a:rPr lang="en-US" baseline="0" dirty="0" err="1" smtClean="0"/>
              <a:t>favoresca</a:t>
            </a:r>
            <a:r>
              <a:rPr lang="en-US" baseline="0" dirty="0" smtClean="0"/>
              <a:t> los </a:t>
            </a:r>
            <a:r>
              <a:rPr lang="en-US" baseline="0" dirty="0" err="1" smtClean="0"/>
              <a:t>intereses</a:t>
            </a:r>
            <a:r>
              <a:rPr lang="en-US" baseline="0" dirty="0" smtClean="0"/>
              <a:t> </a:t>
            </a:r>
            <a:r>
              <a:rPr lang="en-US" baseline="0" dirty="0" err="1" smtClean="0"/>
              <a:t>colectivos</a:t>
            </a:r>
            <a:r>
              <a:rPr lang="en-US" baseline="0" dirty="0" smtClean="0"/>
              <a:t>.</a:t>
            </a:r>
          </a:p>
          <a:p>
            <a:r>
              <a:rPr lang="en-US" baseline="0" dirty="0" err="1" smtClean="0"/>
              <a:t>Sería</a:t>
            </a:r>
            <a:r>
              <a:rPr lang="en-US" baseline="0" dirty="0" smtClean="0"/>
              <a:t> de </a:t>
            </a:r>
            <a:r>
              <a:rPr lang="en-US" baseline="0" dirty="0" err="1" smtClean="0"/>
              <a:t>gran</a:t>
            </a:r>
            <a:r>
              <a:rPr lang="en-US" baseline="0" dirty="0" smtClean="0"/>
              <a:t> </a:t>
            </a:r>
            <a:r>
              <a:rPr lang="en-US" baseline="0" dirty="0" err="1" smtClean="0"/>
              <a:t>ayuda</a:t>
            </a:r>
            <a:r>
              <a:rPr lang="en-US" baseline="0" dirty="0" smtClean="0"/>
              <a:t> </a:t>
            </a:r>
            <a:r>
              <a:rPr lang="en-US" baseline="0" dirty="0" err="1" smtClean="0"/>
              <a:t>capacitaciones</a:t>
            </a:r>
            <a:r>
              <a:rPr lang="en-US" baseline="0" dirty="0" smtClean="0"/>
              <a:t>, </a:t>
            </a:r>
            <a:r>
              <a:rPr lang="en-US" baseline="0" dirty="0" err="1" smtClean="0"/>
              <a:t>convenios</a:t>
            </a:r>
            <a:r>
              <a:rPr lang="en-US" baseline="0" dirty="0" smtClean="0"/>
              <a:t>, </a:t>
            </a:r>
            <a:r>
              <a:rPr lang="en-US" baseline="0" dirty="0" err="1" smtClean="0"/>
              <a:t>intercambios</a:t>
            </a:r>
            <a:r>
              <a:rPr lang="en-US" baseline="0" dirty="0" smtClean="0"/>
              <a:t> </a:t>
            </a:r>
            <a:r>
              <a:rPr lang="en-US" baseline="0" dirty="0" err="1" smtClean="0"/>
              <a:t>técnicos</a:t>
            </a:r>
            <a:r>
              <a:rPr lang="en-US" baseline="0" dirty="0" smtClean="0"/>
              <a:t> y </a:t>
            </a:r>
            <a:r>
              <a:rPr lang="en-US" baseline="0" dirty="0" err="1" smtClean="0"/>
              <a:t>proyectos</a:t>
            </a:r>
            <a:r>
              <a:rPr lang="en-US" baseline="0" dirty="0" smtClean="0"/>
              <a:t> </a:t>
            </a:r>
            <a:r>
              <a:rPr lang="en-US" baseline="0" dirty="0" err="1" smtClean="0"/>
              <a:t>conjuntos</a:t>
            </a:r>
            <a:r>
              <a:rPr lang="en-US" baseline="0" dirty="0" smtClean="0"/>
              <a:t> </a:t>
            </a:r>
            <a:r>
              <a:rPr lang="en-US" baseline="0" dirty="0" err="1" smtClean="0"/>
              <a:t>para</a:t>
            </a:r>
            <a:r>
              <a:rPr lang="en-US" baseline="0" dirty="0" smtClean="0"/>
              <a:t> </a:t>
            </a:r>
            <a:r>
              <a:rPr lang="en-US" baseline="0" dirty="0" err="1" smtClean="0"/>
              <a:t>materializar</a:t>
            </a:r>
            <a:r>
              <a:rPr lang="en-US" baseline="0" dirty="0" smtClean="0"/>
              <a:t> la </a:t>
            </a:r>
            <a:r>
              <a:rPr lang="en-US" baseline="0" dirty="0" err="1" smtClean="0"/>
              <a:t>capacidad</a:t>
            </a:r>
            <a:r>
              <a:rPr lang="en-US" baseline="0" dirty="0" smtClean="0"/>
              <a:t> </a:t>
            </a:r>
            <a:r>
              <a:rPr lang="en-US" baseline="0" dirty="0" err="1" smtClean="0"/>
              <a:t>propia</a:t>
            </a:r>
            <a:r>
              <a:rPr lang="en-US" baseline="0" dirty="0" smtClean="0"/>
              <a:t> </a:t>
            </a:r>
            <a:r>
              <a:rPr lang="en-US" baseline="0" dirty="0" err="1" smtClean="0"/>
              <a:t>nacional</a:t>
            </a:r>
            <a:r>
              <a:rPr lang="en-US" baseline="0" dirty="0" smtClean="0"/>
              <a:t> de </a:t>
            </a:r>
            <a:r>
              <a:rPr lang="en-US" baseline="0" dirty="0" err="1" smtClean="0"/>
              <a:t>hacer</a:t>
            </a:r>
            <a:r>
              <a:rPr lang="en-US" baseline="0" dirty="0" smtClean="0"/>
              <a:t> </a:t>
            </a:r>
            <a:r>
              <a:rPr lang="en-US" baseline="0" dirty="0" err="1" smtClean="0"/>
              <a:t>levantamientos</a:t>
            </a:r>
            <a:r>
              <a:rPr lang="en-US" baseline="0" dirty="0" smtClean="0"/>
              <a:t> en areas </a:t>
            </a:r>
            <a:r>
              <a:rPr lang="en-US" baseline="0" dirty="0" err="1" smtClean="0"/>
              <a:t>costeras</a:t>
            </a:r>
            <a:r>
              <a:rPr lang="en-US" baseline="0" dirty="0" smtClean="0"/>
              <a:t> y </a:t>
            </a:r>
            <a:r>
              <a:rPr lang="en-US" baseline="0" dirty="0" err="1" smtClean="0"/>
              <a:t>áreas</a:t>
            </a:r>
            <a:r>
              <a:rPr lang="en-US" baseline="0" dirty="0" smtClean="0"/>
              <a:t> </a:t>
            </a:r>
            <a:r>
              <a:rPr lang="en-US" baseline="0" dirty="0" err="1" smtClean="0"/>
              <a:t>costa</a:t>
            </a:r>
            <a:r>
              <a:rPr lang="en-US" baseline="0" dirty="0" smtClean="0"/>
              <a:t> </a:t>
            </a:r>
            <a:r>
              <a:rPr lang="en-US" baseline="0" dirty="0" err="1" smtClean="0"/>
              <a:t>afuera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C14B252-8EFF-4387-B930-F07556521AEC}" type="slidenum">
              <a:rPr lang="en-US" smtClean="0"/>
              <a:pPr/>
              <a:t>5</a:t>
            </a:fld>
            <a:endParaRPr lang="en-US"/>
          </a:p>
        </p:txBody>
      </p:sp>
    </p:spTree>
    <p:extLst>
      <p:ext uri="{BB962C8B-B14F-4D97-AF65-F5344CB8AC3E}">
        <p14:creationId xmlns:p14="http://schemas.microsoft.com/office/powerpoint/2010/main" xmlns="" val="2521189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5C14B252-8EFF-4387-B930-F07556521AEC}"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7" name="Rectangle 6"/>
          <p:cNvSpPr/>
          <p:nvPr userDrawn="1"/>
        </p:nvSpPr>
        <p:spPr>
          <a:xfrm>
            <a:off x="0" y="6040079"/>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a:xfrm>
            <a:off x="4038599" y="6276122"/>
            <a:ext cx="5365459" cy="365125"/>
          </a:xfrm>
          <a:prstGeom prst="rect">
            <a:avLst/>
          </a:prstGeom>
        </p:spPr>
        <p:txBody>
          <a:bodyPr/>
          <a:lstStyle/>
          <a:p>
            <a:endParaRPr lang="en-US" dirty="0"/>
          </a:p>
        </p:txBody>
      </p:sp>
      <p:sp>
        <p:nvSpPr>
          <p:cNvPr id="9"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75349" y="6049723"/>
            <a:ext cx="676525" cy="81792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671276" y="6036734"/>
            <a:ext cx="2121007" cy="840556"/>
          </a:xfrm>
          <a:prstGeom prst="rect">
            <a:avLst/>
          </a:prstGeom>
        </p:spPr>
      </p:pic>
    </p:spTree>
    <p:extLst>
      <p:ext uri="{BB962C8B-B14F-4D97-AF65-F5344CB8AC3E}">
        <p14:creationId xmlns:p14="http://schemas.microsoft.com/office/powerpoint/2010/main" xmlns="" val="399238265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4B6E37-4826-409A-84BF-C23BE3AFE5AD}" type="datetime1">
              <a:rPr lang="en-US" smtClean="0"/>
              <a:pPr/>
              <a:t>12/2/2019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427604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27737A-A71E-4586-A91E-10B206952AFF}" type="datetime1">
              <a:rPr lang="en-US" smtClean="0"/>
              <a:pPr/>
              <a:t>12/2/2019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3974123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75000">
              <a:schemeClr val="accent2">
                <a:lumMod val="5000"/>
                <a:lumOff val="9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59414"/>
            <a:ext cx="10515600" cy="540511"/>
          </a:xfrm>
        </p:spPr>
        <p:txBody>
          <a:bodyPr/>
          <a:lstStyle>
            <a:lvl1pPr>
              <a:defRPr>
                <a:solidFill>
                  <a:schemeClr val="bg2">
                    <a:lumMod val="50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838201" y="1825625"/>
            <a:ext cx="7724182" cy="2158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flipV="1">
            <a:off x="811992" y="893798"/>
            <a:ext cx="10568015" cy="5285"/>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6020790"/>
            <a:ext cx="12192000" cy="837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12"/>
          </p:nvPr>
        </p:nvSpPr>
        <p:spPr>
          <a:xfrm>
            <a:off x="4700292" y="6266476"/>
            <a:ext cx="2743200" cy="365125"/>
          </a:xfrm>
        </p:spPr>
        <p:txBody>
          <a:bodyPr/>
          <a:lstStyle>
            <a:lvl1pPr algn="ctr">
              <a:defRPr/>
            </a:lvl1pPr>
          </a:lstStyle>
          <a:p>
            <a:fld id="{EC878826-814C-4FD2-96B3-D147818A5C89}" type="slidenum">
              <a:rPr lang="en-US" smtClean="0"/>
              <a:pPr/>
              <a:t>‹Nº›</a:t>
            </a:fld>
            <a:endParaRPr lang="en-US" dirty="0"/>
          </a:p>
        </p:txBody>
      </p:sp>
      <p:sp>
        <p:nvSpPr>
          <p:cNvPr id="13" name="Footer Placeholder 8"/>
          <p:cNvSpPr txBox="1">
            <a:spLocks/>
          </p:cNvSpPr>
          <p:nvPr userDrawn="1"/>
        </p:nvSpPr>
        <p:spPr>
          <a:xfrm>
            <a:off x="250262" y="628034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tx1"/>
                </a:solidFill>
              </a:rPr>
              <a:t>International Hydrographic Organization</a:t>
            </a:r>
            <a:br>
              <a:rPr lang="de-DE" dirty="0">
                <a:solidFill>
                  <a:schemeClr val="tx1"/>
                </a:solidFill>
              </a:rPr>
            </a:br>
            <a:r>
              <a:rPr lang="de-DE" i="1" dirty="0">
                <a:solidFill>
                  <a:schemeClr val="tx1"/>
                </a:solidFill>
              </a:rPr>
              <a:t>Organisation Hydrographique Internationale</a:t>
            </a:r>
            <a:endParaRPr lang="en-US" i="1" dirty="0">
              <a:solidFill>
                <a:schemeClr val="tx1"/>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135467" y="6040079"/>
            <a:ext cx="676525" cy="81792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618137" y="6018762"/>
            <a:ext cx="2117682" cy="839238"/>
          </a:xfrm>
          <a:prstGeom prst="rect">
            <a:avLst/>
          </a:prstGeom>
        </p:spPr>
      </p:pic>
    </p:spTree>
    <p:extLst>
      <p:ext uri="{BB962C8B-B14F-4D97-AF65-F5344CB8AC3E}">
        <p14:creationId xmlns:p14="http://schemas.microsoft.com/office/powerpoint/2010/main" xmlns="" val="1363044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B5D8A9-F208-4318-BC74-B3344BEA26B5}" type="datetime1">
              <a:rPr lang="en-US" smtClean="0"/>
              <a:pPr/>
              <a:t>12/2/2019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2942724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E17B1D-B7C6-4688-9D52-777E0A492BB3}" type="datetime1">
              <a:rPr lang="en-US" smtClean="0"/>
              <a:pPr/>
              <a:t>12/2/2019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79750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016E03-FAB4-4246-838E-712AF3C131B7}" type="datetime1">
              <a:rPr lang="en-US" smtClean="0"/>
              <a:pPr/>
              <a:t>12/2/2019</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86334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E6D911-1E11-4707-B3EF-A7D446B4076E}" type="datetime1">
              <a:rPr lang="en-US" smtClean="0"/>
              <a:pPr/>
              <a:t>12/2/2019</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197402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66D49-534C-4821-8ABB-97E9F0832A6F}" type="datetime1">
              <a:rPr lang="en-US" smtClean="0"/>
              <a:pPr/>
              <a:t>12/2/2019</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163077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8EB816-9769-4CDC-B9A1-47A4932BA44A}" type="datetime1">
              <a:rPr lang="en-US" smtClean="0"/>
              <a:pPr/>
              <a:t>12/2/2019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422343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137E5F-198F-4D2D-8AD0-EFCE6F5EBE91}" type="datetime1">
              <a:rPr lang="en-US" smtClean="0"/>
              <a:pPr/>
              <a:t>12/2/2019</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924433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4B590C-9002-419D-8032-E96BBEE3DDA4}" type="datetime1">
              <a:rPr lang="en-US" smtClean="0"/>
              <a:pPr/>
              <a:t>12/2/2019</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878826-814C-4FD2-96B3-D147818A5C89}" type="slidenum">
              <a:rPr lang="en-US" smtClean="0"/>
              <a:pPr/>
              <a:t>‹Nº›</a:t>
            </a:fld>
            <a:endParaRPr lang="en-US"/>
          </a:p>
        </p:txBody>
      </p:sp>
    </p:spTree>
    <p:extLst>
      <p:ext uri="{BB962C8B-B14F-4D97-AF65-F5344CB8AC3E}">
        <p14:creationId xmlns:p14="http://schemas.microsoft.com/office/powerpoint/2010/main" xmlns="" val="25655961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45264" y="149902"/>
            <a:ext cx="9635353" cy="3881771"/>
          </a:xfrm>
        </p:spPr>
        <p:txBody>
          <a:bodyPr>
            <a:normAutofit fontScale="90000"/>
          </a:bodyPr>
          <a:lstStyle/>
          <a:p>
            <a:r>
              <a:rPr lang="en-US" dirty="0" smtClean="0"/>
              <a:t>20</a:t>
            </a:r>
            <a:r>
              <a:rPr lang="en-US" baseline="30000" dirty="0" smtClean="0"/>
              <a:t>a</a:t>
            </a:r>
            <a:r>
              <a:rPr lang="en-US" dirty="0"/>
              <a:t> </a:t>
            </a:r>
            <a:r>
              <a:rPr lang="en-US" dirty="0" err="1"/>
              <a:t>Reunión</a:t>
            </a:r>
            <a:r>
              <a:rPr lang="en-US" dirty="0"/>
              <a:t> </a:t>
            </a:r>
            <a:r>
              <a:rPr lang="en-US" dirty="0" smtClean="0"/>
              <a:t>de la </a:t>
            </a:r>
            <a:r>
              <a:rPr lang="en-US" dirty="0"/>
              <a:t/>
            </a:r>
            <a:br>
              <a:rPr lang="en-US" dirty="0"/>
            </a:br>
            <a:r>
              <a:rPr lang="es-PE" dirty="0"/>
              <a:t>Comisión Hidrográfica Mesoamericana y del Mar Caribe</a:t>
            </a:r>
            <a:r>
              <a:rPr lang="en-US" dirty="0"/>
              <a:t/>
            </a:r>
            <a:br>
              <a:rPr lang="en-US" dirty="0"/>
            </a:br>
            <a:r>
              <a:rPr lang="en-US" dirty="0"/>
              <a:t/>
            </a:r>
            <a:br>
              <a:rPr lang="en-US" dirty="0"/>
            </a:br>
            <a:r>
              <a:rPr lang="en-US" sz="4400" dirty="0" err="1" smtClean="0"/>
              <a:t>Informe</a:t>
            </a:r>
            <a:r>
              <a:rPr lang="en-US" sz="4400" dirty="0" smtClean="0"/>
              <a:t> Nacional de</a:t>
            </a:r>
            <a:endParaRPr lang="en-AU" sz="4400" dirty="0"/>
          </a:p>
        </p:txBody>
      </p:sp>
      <p:sp>
        <p:nvSpPr>
          <p:cNvPr id="3" name="Subtitle 2"/>
          <p:cNvSpPr>
            <a:spLocks noGrp="1"/>
          </p:cNvSpPr>
          <p:nvPr>
            <p:ph type="subTitle" idx="1"/>
          </p:nvPr>
        </p:nvSpPr>
        <p:spPr>
          <a:xfrm>
            <a:off x="1577163" y="4279165"/>
            <a:ext cx="9144000" cy="534027"/>
          </a:xfrm>
        </p:spPr>
        <p:txBody>
          <a:bodyPr>
            <a:noAutofit/>
          </a:bodyPr>
          <a:lstStyle/>
          <a:p>
            <a:r>
              <a:rPr lang="en-AU" sz="4000" dirty="0" smtClean="0"/>
              <a:t>EL SALVADOR</a:t>
            </a:r>
            <a:endParaRPr lang="en-AU" sz="4000" dirty="0"/>
          </a:p>
          <a:p>
            <a:endParaRPr lang="en-US" sz="4000" dirty="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533" y="6002111"/>
            <a:ext cx="2525259" cy="848179"/>
          </a:xfrm>
          <a:prstGeom prst="rect">
            <a:avLst/>
          </a:prstGeom>
        </p:spPr>
      </p:pic>
      <p:pic>
        <p:nvPicPr>
          <p:cNvPr id="6" name="5 Imagen"/>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2182092" y="4301837"/>
            <a:ext cx="1080654" cy="1042706"/>
          </a:xfrm>
          <a:prstGeom prst="rect">
            <a:avLst/>
          </a:prstGeom>
          <a:ln w="127000" cap="sq">
            <a:noFill/>
            <a:miter lim="800000"/>
          </a:ln>
          <a:effectLst/>
        </p:spPr>
      </p:pic>
      <p:sp>
        <p:nvSpPr>
          <p:cNvPr id="7" name="6 Rectángulo"/>
          <p:cNvSpPr/>
          <p:nvPr/>
        </p:nvSpPr>
        <p:spPr>
          <a:xfrm>
            <a:off x="3078709" y="4810258"/>
            <a:ext cx="6688745" cy="461665"/>
          </a:xfrm>
          <a:prstGeom prst="rect">
            <a:avLst/>
          </a:prstGeom>
        </p:spPr>
        <p:txBody>
          <a:bodyPr wrap="square">
            <a:spAutoFit/>
          </a:bodyPr>
          <a:lstStyle/>
          <a:p>
            <a:pPr algn="ctr">
              <a:defRPr/>
            </a:pPr>
            <a:r>
              <a:rPr lang="es-SV" sz="2400" b="1" dirty="0" smtClean="0">
                <a:solidFill>
                  <a:schemeClr val="tx2"/>
                </a:solidFill>
                <a:cs typeface="Times New Roman" pitchFamily="18" charset="0"/>
              </a:rPr>
              <a:t>Instituto  Geográfico  y  del Catastro Nacional</a:t>
            </a:r>
            <a:endParaRPr lang="es-SV" sz="2400" b="1" dirty="0">
              <a:solidFill>
                <a:schemeClr val="tx2"/>
              </a:solidFill>
              <a:cs typeface="Times New Roman" pitchFamily="18" charset="0"/>
            </a:endParaRPr>
          </a:p>
        </p:txBody>
      </p:sp>
    </p:spTree>
    <p:extLst>
      <p:ext uri="{BB962C8B-B14F-4D97-AF65-F5344CB8AC3E}">
        <p14:creationId xmlns:p14="http://schemas.microsoft.com/office/powerpoint/2010/main" xmlns="" val="334826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r="550"/>
          <a:stretch>
            <a:fillRect/>
          </a:stretch>
        </p:blipFill>
        <p:spPr bwMode="auto">
          <a:xfrm>
            <a:off x="7258050" y="753630"/>
            <a:ext cx="4591050" cy="5187736"/>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US" dirty="0" err="1" smtClean="0"/>
              <a:t>Algunos</a:t>
            </a:r>
            <a:r>
              <a:rPr lang="en-US" dirty="0" smtClean="0"/>
              <a:t> </a:t>
            </a:r>
            <a:r>
              <a:rPr lang="en-US" dirty="0" err="1" smtClean="0"/>
              <a:t>Logros</a:t>
            </a:r>
            <a:r>
              <a:rPr lang="en-US" dirty="0" smtClean="0"/>
              <a:t> </a:t>
            </a:r>
            <a:r>
              <a:rPr lang="en-US" dirty="0" err="1" smtClean="0"/>
              <a:t>durante</a:t>
            </a:r>
            <a:r>
              <a:rPr lang="en-US" dirty="0" smtClean="0"/>
              <a:t> el 2019</a:t>
            </a:r>
            <a:endParaRPr lang="en-US" sz="3100" dirty="0"/>
          </a:p>
        </p:txBody>
      </p:sp>
      <p:sp>
        <p:nvSpPr>
          <p:cNvPr id="5" name="Slide Number Placeholder 4"/>
          <p:cNvSpPr>
            <a:spLocks noGrp="1"/>
          </p:cNvSpPr>
          <p:nvPr>
            <p:ph type="sldNum" sz="quarter" idx="12"/>
          </p:nvPr>
        </p:nvSpPr>
        <p:spPr/>
        <p:txBody>
          <a:bodyPr/>
          <a:lstStyle/>
          <a:p>
            <a:fld id="{EC878826-814C-4FD2-96B3-D147818A5C89}" type="slidenum">
              <a:rPr lang="en-US" smtClean="0"/>
              <a:pPr/>
              <a:t>2</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4533" y="6002111"/>
            <a:ext cx="2525259" cy="848179"/>
          </a:xfrm>
          <a:prstGeom prst="rect">
            <a:avLst/>
          </a:prstGeom>
        </p:spPr>
      </p:pic>
      <p:sp>
        <p:nvSpPr>
          <p:cNvPr id="8" name="7 Rectángulo"/>
          <p:cNvSpPr/>
          <p:nvPr/>
        </p:nvSpPr>
        <p:spPr>
          <a:xfrm>
            <a:off x="182822" y="1061808"/>
            <a:ext cx="4274877" cy="108952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err="1" smtClean="0">
                <a:solidFill>
                  <a:prstClr val="black"/>
                </a:solidFill>
              </a:rPr>
              <a:t>Adquisición</a:t>
            </a:r>
            <a:r>
              <a:rPr lang="en-US" sz="2400" dirty="0" smtClean="0">
                <a:solidFill>
                  <a:prstClr val="black"/>
                </a:solidFill>
              </a:rPr>
              <a:t>/</a:t>
            </a:r>
            <a:r>
              <a:rPr lang="en-US" sz="2400" dirty="0" err="1" smtClean="0">
                <a:solidFill>
                  <a:prstClr val="black"/>
                </a:solidFill>
              </a:rPr>
              <a:t>Capacitación</a:t>
            </a:r>
            <a:r>
              <a:rPr lang="en-US" sz="2400" dirty="0" smtClean="0">
                <a:solidFill>
                  <a:prstClr val="black"/>
                </a:solidFill>
              </a:rPr>
              <a:t> CARIS Paper Chart Composer </a:t>
            </a:r>
            <a:r>
              <a:rPr lang="en-US" sz="2400" dirty="0" smtClean="0">
                <a:solidFill>
                  <a:prstClr val="black"/>
                </a:solidFill>
              </a:rPr>
              <a:t> </a:t>
            </a:r>
            <a:r>
              <a:rPr lang="en-US" sz="2400" dirty="0" smtClean="0">
                <a:solidFill>
                  <a:prstClr val="black"/>
                </a:solidFill>
              </a:rPr>
              <a:t>PPC</a:t>
            </a:r>
          </a:p>
        </p:txBody>
      </p:sp>
      <p:sp>
        <p:nvSpPr>
          <p:cNvPr id="9" name="8 Rectángulo"/>
          <p:cNvSpPr/>
          <p:nvPr/>
        </p:nvSpPr>
        <p:spPr>
          <a:xfrm>
            <a:off x="4152900" y="1008862"/>
            <a:ext cx="3143251" cy="1569660"/>
          </a:xfrm>
          <a:prstGeom prst="rect">
            <a:avLst/>
          </a:prstGeom>
        </p:spPr>
        <p:txBody>
          <a:bodyPr wrap="square">
            <a:spAutoFit/>
          </a:bodyPr>
          <a:lstStyle/>
          <a:p>
            <a:pPr algn="r">
              <a:buFont typeface="Arial" pitchFamily="34" charset="0"/>
              <a:buChar char="•"/>
            </a:pPr>
            <a:r>
              <a:rPr lang="en-US" sz="2400" dirty="0" smtClean="0">
                <a:solidFill>
                  <a:prstClr val="black"/>
                </a:solidFill>
              </a:rPr>
              <a:t> 1 </a:t>
            </a:r>
            <a:r>
              <a:rPr lang="en-US" sz="2400" dirty="0" err="1" smtClean="0">
                <a:solidFill>
                  <a:prstClr val="black"/>
                </a:solidFill>
              </a:rPr>
              <a:t>Hoja</a:t>
            </a:r>
            <a:r>
              <a:rPr lang="en-US" sz="2400" dirty="0" smtClean="0">
                <a:solidFill>
                  <a:prstClr val="black"/>
                </a:solidFill>
              </a:rPr>
              <a:t> </a:t>
            </a:r>
            <a:r>
              <a:rPr lang="en-US" sz="2400" dirty="0" err="1" smtClean="0">
                <a:solidFill>
                  <a:prstClr val="black"/>
                </a:solidFill>
              </a:rPr>
              <a:t>Hidrográfica</a:t>
            </a:r>
            <a:r>
              <a:rPr lang="en-US" sz="2400" dirty="0" smtClean="0">
                <a:solidFill>
                  <a:prstClr val="black"/>
                </a:solidFill>
              </a:rPr>
              <a:t> y 1 </a:t>
            </a:r>
            <a:r>
              <a:rPr lang="en-US" sz="2400" dirty="0" err="1" smtClean="0">
                <a:solidFill>
                  <a:prstClr val="black"/>
                </a:solidFill>
              </a:rPr>
              <a:t>Carta</a:t>
            </a:r>
            <a:r>
              <a:rPr lang="en-US" sz="2400" dirty="0" smtClean="0">
                <a:solidFill>
                  <a:prstClr val="black"/>
                </a:solidFill>
              </a:rPr>
              <a:t> </a:t>
            </a:r>
            <a:r>
              <a:rPr lang="en-US" sz="2400" dirty="0" err="1" smtClean="0">
                <a:solidFill>
                  <a:prstClr val="black"/>
                </a:solidFill>
              </a:rPr>
              <a:t>Náutica</a:t>
            </a:r>
            <a:r>
              <a:rPr lang="en-US" sz="2400" dirty="0" smtClean="0">
                <a:solidFill>
                  <a:prstClr val="black"/>
                </a:solidFill>
              </a:rPr>
              <a:t>: </a:t>
            </a:r>
            <a:r>
              <a:rPr lang="en-US" sz="2400" dirty="0" smtClean="0">
                <a:solidFill>
                  <a:prstClr val="black"/>
                </a:solidFill>
              </a:rPr>
              <a:t>SV007.015C (SAL CH-7) </a:t>
            </a:r>
            <a:r>
              <a:rPr lang="en-US" sz="2400" dirty="0" err="1" smtClean="0">
                <a:solidFill>
                  <a:prstClr val="black"/>
                </a:solidFill>
              </a:rPr>
              <a:t>Editadas</a:t>
            </a:r>
            <a:r>
              <a:rPr lang="en-US" sz="2400" dirty="0" smtClean="0">
                <a:solidFill>
                  <a:prstClr val="black"/>
                </a:solidFill>
              </a:rPr>
              <a:t> con QGIS</a:t>
            </a:r>
            <a:endParaRPr lang="es-ES" sz="2400" dirty="0"/>
          </a:p>
        </p:txBody>
      </p:sp>
      <p:sp>
        <p:nvSpPr>
          <p:cNvPr id="10" name="9 Rectángulo"/>
          <p:cNvSpPr/>
          <p:nvPr/>
        </p:nvSpPr>
        <p:spPr>
          <a:xfrm>
            <a:off x="114300" y="4422297"/>
            <a:ext cx="2769927" cy="1421928"/>
          </a:xfrm>
          <a:prstGeom prst="rect">
            <a:avLst/>
          </a:prstGeom>
        </p:spPr>
        <p:txBody>
          <a:bodyPr wrap="square">
            <a:spAutoFit/>
          </a:bodyPr>
          <a:lstStyle/>
          <a:p>
            <a:pPr marL="228600" lvl="0" indent="-228600" algn="r">
              <a:lnSpc>
                <a:spcPct val="90000"/>
              </a:lnSpc>
              <a:spcBef>
                <a:spcPts val="1000"/>
              </a:spcBef>
              <a:buFont typeface="Arial" panose="020B0604020202020204" pitchFamily="34" charset="0"/>
              <a:buChar char="•"/>
            </a:pPr>
            <a:r>
              <a:rPr lang="en-US" sz="2400" dirty="0" err="1" smtClean="0">
                <a:solidFill>
                  <a:prstClr val="black"/>
                </a:solidFill>
              </a:rPr>
              <a:t>Inventario</a:t>
            </a:r>
            <a:r>
              <a:rPr lang="en-US" sz="2400" dirty="0" smtClean="0">
                <a:solidFill>
                  <a:prstClr val="black"/>
                </a:solidFill>
              </a:rPr>
              <a:t> </a:t>
            </a:r>
            <a:r>
              <a:rPr lang="en-US" sz="2400" dirty="0" err="1" smtClean="0">
                <a:solidFill>
                  <a:prstClr val="black"/>
                </a:solidFill>
              </a:rPr>
              <a:t>Histórico</a:t>
            </a:r>
            <a:r>
              <a:rPr lang="en-US" sz="2400" dirty="0" smtClean="0">
                <a:solidFill>
                  <a:prstClr val="black"/>
                </a:solidFill>
              </a:rPr>
              <a:t> de </a:t>
            </a:r>
            <a:r>
              <a:rPr lang="en-US" sz="2400" dirty="0" err="1" smtClean="0">
                <a:solidFill>
                  <a:prstClr val="black"/>
                </a:solidFill>
              </a:rPr>
              <a:t>Hojas</a:t>
            </a:r>
            <a:r>
              <a:rPr lang="en-US" sz="2400" dirty="0" smtClean="0">
                <a:solidFill>
                  <a:prstClr val="black"/>
                </a:solidFill>
              </a:rPr>
              <a:t> </a:t>
            </a:r>
            <a:r>
              <a:rPr lang="en-US" sz="2400" dirty="0" err="1" smtClean="0">
                <a:solidFill>
                  <a:prstClr val="black"/>
                </a:solidFill>
              </a:rPr>
              <a:t>Batimétricas</a:t>
            </a:r>
            <a:r>
              <a:rPr lang="en-US" sz="2400" dirty="0" smtClean="0">
                <a:solidFill>
                  <a:prstClr val="black"/>
                </a:solidFill>
              </a:rPr>
              <a:t> de </a:t>
            </a:r>
            <a:r>
              <a:rPr lang="en-US" sz="2400" dirty="0" smtClean="0">
                <a:solidFill>
                  <a:prstClr val="black"/>
                </a:solidFill>
              </a:rPr>
              <a:t>   </a:t>
            </a:r>
            <a:r>
              <a:rPr lang="en-US" sz="2400" dirty="0" smtClean="0">
                <a:solidFill>
                  <a:prstClr val="black"/>
                </a:solidFill>
              </a:rPr>
              <a:t>El </a:t>
            </a:r>
            <a:r>
              <a:rPr lang="en-US" sz="2400" dirty="0" smtClean="0">
                <a:solidFill>
                  <a:prstClr val="black"/>
                </a:solidFill>
              </a:rPr>
              <a:t>Salvador</a:t>
            </a:r>
            <a:endParaRPr lang="en-US" sz="2400" dirty="0">
              <a:solidFill>
                <a:prstClr val="black"/>
              </a:solidFill>
            </a:endParaRPr>
          </a:p>
        </p:txBody>
      </p:sp>
      <p:pic>
        <p:nvPicPr>
          <p:cNvPr id="2051" name="Picture 3"/>
          <p:cNvPicPr>
            <a:picLocks noChangeAspect="1" noChangeArrowheads="1"/>
          </p:cNvPicPr>
          <p:nvPr/>
        </p:nvPicPr>
        <p:blipFill>
          <a:blip r:embed="rId5" cstate="print"/>
          <a:srcRect/>
          <a:stretch>
            <a:fillRect/>
          </a:stretch>
        </p:blipFill>
        <p:spPr bwMode="auto">
          <a:xfrm>
            <a:off x="520581" y="2155687"/>
            <a:ext cx="1841619" cy="1503154"/>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cstate="print"/>
          <a:srcRect l="20526" t="9127" r="21690" b="14484"/>
          <a:stretch>
            <a:fillRect/>
          </a:stretch>
        </p:blipFill>
        <p:spPr bwMode="auto">
          <a:xfrm>
            <a:off x="2981928" y="2857500"/>
            <a:ext cx="4100945" cy="3048000"/>
          </a:xfrm>
          <a:prstGeom prst="rect">
            <a:avLst/>
          </a:prstGeom>
          <a:noFill/>
          <a:ln w="9525">
            <a:noFill/>
            <a:miter lim="800000"/>
            <a:headEnd/>
            <a:tailEnd/>
          </a:ln>
          <a:effectLst/>
        </p:spPr>
      </p:pic>
      <p:sp>
        <p:nvSpPr>
          <p:cNvPr id="19" name="18 Rectángulo"/>
          <p:cNvSpPr/>
          <p:nvPr/>
        </p:nvSpPr>
        <p:spPr>
          <a:xfrm>
            <a:off x="12192000" y="4983386"/>
            <a:ext cx="3338285" cy="590931"/>
          </a:xfrm>
          <a:prstGeom prst="rect">
            <a:avLst/>
          </a:prstGeom>
        </p:spPr>
        <p:txBody>
          <a:bodyPr wrap="square">
            <a:spAutoFit/>
          </a:bodyPr>
          <a:lstStyle/>
          <a:p>
            <a:pPr marL="228600" lvl="0" indent="-228600">
              <a:lnSpc>
                <a:spcPct val="90000"/>
              </a:lnSpc>
              <a:spcBef>
                <a:spcPts val="1000"/>
              </a:spcBef>
            </a:pPr>
            <a:r>
              <a:rPr lang="en-US" dirty="0" smtClean="0">
                <a:solidFill>
                  <a:prstClr val="black"/>
                </a:solidFill>
              </a:rPr>
              <a:t>    </a:t>
            </a:r>
            <a:r>
              <a:rPr lang="en-US" dirty="0" err="1" smtClean="0">
                <a:solidFill>
                  <a:prstClr val="black"/>
                </a:solidFill>
              </a:rPr>
              <a:t>Información</a:t>
            </a:r>
            <a:r>
              <a:rPr lang="en-US" dirty="0" smtClean="0">
                <a:solidFill>
                  <a:prstClr val="black"/>
                </a:solidFill>
              </a:rPr>
              <a:t> </a:t>
            </a:r>
            <a:r>
              <a:rPr lang="en-US" dirty="0" err="1" smtClean="0">
                <a:solidFill>
                  <a:prstClr val="black"/>
                </a:solidFill>
              </a:rPr>
              <a:t>para</a:t>
            </a:r>
            <a:r>
              <a:rPr lang="en-US" dirty="0" smtClean="0">
                <a:solidFill>
                  <a:prstClr val="black"/>
                </a:solidFill>
              </a:rPr>
              <a:t> </a:t>
            </a:r>
            <a:r>
              <a:rPr lang="en-US" dirty="0" err="1" smtClean="0">
                <a:solidFill>
                  <a:prstClr val="black"/>
                </a:solidFill>
              </a:rPr>
              <a:t>sustentar</a:t>
            </a:r>
            <a:r>
              <a:rPr lang="en-US" dirty="0" smtClean="0">
                <a:solidFill>
                  <a:prstClr val="black"/>
                </a:solidFill>
              </a:rPr>
              <a:t> un </a:t>
            </a:r>
            <a:r>
              <a:rPr lang="en-US" dirty="0" err="1" smtClean="0">
                <a:solidFill>
                  <a:prstClr val="black"/>
                </a:solidFill>
              </a:rPr>
              <a:t>nuevo</a:t>
            </a:r>
            <a:r>
              <a:rPr lang="en-US" dirty="0" smtClean="0">
                <a:solidFill>
                  <a:prstClr val="black"/>
                </a:solidFill>
              </a:rPr>
              <a:t> plan </a:t>
            </a:r>
            <a:r>
              <a:rPr lang="en-US" dirty="0" err="1" smtClean="0">
                <a:solidFill>
                  <a:prstClr val="black"/>
                </a:solidFill>
              </a:rPr>
              <a:t>Hidrográfico</a:t>
            </a:r>
            <a:r>
              <a:rPr lang="en-US" dirty="0" smtClean="0">
                <a:solidFill>
                  <a:prstClr val="black"/>
                </a:solidFill>
              </a:rPr>
              <a:t>.</a:t>
            </a:r>
          </a:p>
        </p:txBody>
      </p:sp>
    </p:spTree>
    <p:extLst>
      <p:ext uri="{BB962C8B-B14F-4D97-AF65-F5344CB8AC3E}">
        <p14:creationId xmlns:p14="http://schemas.microsoft.com/office/powerpoint/2010/main" xmlns="" val="3135391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t="1102"/>
          <a:stretch>
            <a:fillRect/>
          </a:stretch>
        </p:blipFill>
        <p:spPr bwMode="auto">
          <a:xfrm>
            <a:off x="6319575" y="4100748"/>
            <a:ext cx="2484599" cy="1233252"/>
          </a:xfrm>
          <a:prstGeom prst="rect">
            <a:avLst/>
          </a:prstGeom>
          <a:noFill/>
          <a:ln w="9525">
            <a:noFill/>
            <a:miter lim="800000"/>
            <a:headEnd/>
            <a:tailEnd/>
          </a:ln>
          <a:effectLst/>
        </p:spPr>
      </p:pic>
      <p:sp>
        <p:nvSpPr>
          <p:cNvPr id="2" name="Title 1"/>
          <p:cNvSpPr>
            <a:spLocks noGrp="1"/>
          </p:cNvSpPr>
          <p:nvPr>
            <p:ph type="title"/>
          </p:nvPr>
        </p:nvSpPr>
        <p:spPr>
          <a:xfrm>
            <a:off x="800100" y="228369"/>
            <a:ext cx="10648950" cy="540511"/>
          </a:xfrm>
        </p:spPr>
        <p:txBody>
          <a:bodyPr>
            <a:normAutofit fontScale="90000"/>
          </a:bodyPr>
          <a:lstStyle/>
          <a:p>
            <a:r>
              <a:rPr lang="en-US" dirty="0" err="1"/>
              <a:t>R</a:t>
            </a:r>
            <a:r>
              <a:rPr lang="en-US" dirty="0" err="1" smtClean="0"/>
              <a:t>etos</a:t>
            </a:r>
            <a:r>
              <a:rPr lang="en-US" dirty="0" smtClean="0"/>
              <a:t> y </a:t>
            </a:r>
            <a:r>
              <a:rPr lang="en-US" dirty="0" err="1" smtClean="0"/>
              <a:t>obstaculos</a:t>
            </a:r>
            <a:r>
              <a:rPr lang="en-US" dirty="0" smtClean="0"/>
              <a:t> </a:t>
            </a:r>
            <a:endParaRPr lang="en-US" dirty="0"/>
          </a:p>
        </p:txBody>
      </p:sp>
      <p:sp>
        <p:nvSpPr>
          <p:cNvPr id="3" name="Content Placeholder 2"/>
          <p:cNvSpPr>
            <a:spLocks noGrp="1"/>
          </p:cNvSpPr>
          <p:nvPr>
            <p:ph idx="1"/>
          </p:nvPr>
        </p:nvSpPr>
        <p:spPr>
          <a:xfrm>
            <a:off x="590551" y="1123950"/>
            <a:ext cx="5391150" cy="4743449"/>
          </a:xfrm>
        </p:spPr>
        <p:txBody>
          <a:bodyPr>
            <a:noAutofit/>
          </a:bodyPr>
          <a:lstStyle/>
          <a:p>
            <a:pPr marL="228600" lvl="1">
              <a:spcBef>
                <a:spcPts val="1000"/>
              </a:spcBef>
            </a:pPr>
            <a:r>
              <a:rPr lang="es-ES" dirty="0" smtClean="0">
                <a:solidFill>
                  <a:schemeClr val="tx2"/>
                </a:solidFill>
              </a:rPr>
              <a:t>Continuar promoviendo que El Salvador se adhiera a la OHI</a:t>
            </a:r>
            <a:endParaRPr lang="es-MX" dirty="0" smtClean="0"/>
          </a:p>
          <a:p>
            <a:r>
              <a:rPr lang="es-MX" sz="2400" dirty="0" smtClean="0"/>
              <a:t>Recuperar la Capacidad plena no solo de hacer hidrografía sino actualizar la Cartografía Náutica de todo nuestro mar territorial.</a:t>
            </a:r>
          </a:p>
          <a:p>
            <a:r>
              <a:rPr lang="es-ES" sz="2400" dirty="0" smtClean="0"/>
              <a:t>Hacer trabajo en equipo con las demás instituciones de nuestro país, según necesidades y promover con ello a una Comisión Hidrográfica.</a:t>
            </a:r>
            <a:endParaRPr lang="en-US" sz="2400" dirty="0"/>
          </a:p>
        </p:txBody>
      </p:sp>
      <p:sp>
        <p:nvSpPr>
          <p:cNvPr id="5" name="Slide Number Placeholder 4"/>
          <p:cNvSpPr>
            <a:spLocks noGrp="1"/>
          </p:cNvSpPr>
          <p:nvPr>
            <p:ph type="sldNum" sz="quarter" idx="12"/>
          </p:nvPr>
        </p:nvSpPr>
        <p:spPr/>
        <p:txBody>
          <a:bodyPr/>
          <a:lstStyle/>
          <a:p>
            <a:fld id="{EC878826-814C-4FD2-96B3-D147818A5C89}" type="slidenum">
              <a:rPr lang="en-US" smtClean="0"/>
              <a:pPr/>
              <a:t>3</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4533" y="6002111"/>
            <a:ext cx="2525259" cy="848179"/>
          </a:xfrm>
          <a:prstGeom prst="rect">
            <a:avLst/>
          </a:prstGeom>
        </p:spPr>
      </p:pic>
      <p:sp>
        <p:nvSpPr>
          <p:cNvPr id="9" name="8 Rectángulo"/>
          <p:cNvSpPr/>
          <p:nvPr/>
        </p:nvSpPr>
        <p:spPr>
          <a:xfrm>
            <a:off x="6252936" y="5368922"/>
            <a:ext cx="2548164" cy="590931"/>
          </a:xfrm>
          <a:prstGeom prst="rect">
            <a:avLst/>
          </a:prstGeom>
        </p:spPr>
        <p:txBody>
          <a:bodyPr wrap="square">
            <a:spAutoFit/>
          </a:bodyPr>
          <a:lstStyle/>
          <a:p>
            <a:pPr marL="228600" lvl="0" indent="-228600">
              <a:lnSpc>
                <a:spcPct val="90000"/>
              </a:lnSpc>
              <a:spcBef>
                <a:spcPts val="1000"/>
              </a:spcBef>
            </a:pPr>
            <a:r>
              <a:rPr lang="en-US" dirty="0" smtClean="0">
                <a:solidFill>
                  <a:prstClr val="black"/>
                </a:solidFill>
              </a:rPr>
              <a:t>    </a:t>
            </a:r>
            <a:r>
              <a:rPr lang="en-US" dirty="0" err="1" smtClean="0">
                <a:solidFill>
                  <a:prstClr val="black"/>
                </a:solidFill>
              </a:rPr>
              <a:t>Ilustración</a:t>
            </a:r>
            <a:r>
              <a:rPr lang="en-US" dirty="0" smtClean="0">
                <a:solidFill>
                  <a:prstClr val="black"/>
                </a:solidFill>
              </a:rPr>
              <a:t> de </a:t>
            </a:r>
            <a:r>
              <a:rPr lang="en-US" dirty="0" err="1" smtClean="0">
                <a:solidFill>
                  <a:prstClr val="black"/>
                </a:solidFill>
              </a:rPr>
              <a:t>edición</a:t>
            </a:r>
            <a:r>
              <a:rPr lang="en-US" dirty="0" smtClean="0">
                <a:solidFill>
                  <a:prstClr val="black"/>
                </a:solidFill>
              </a:rPr>
              <a:t> </a:t>
            </a:r>
            <a:r>
              <a:rPr lang="en-US" dirty="0" err="1" smtClean="0">
                <a:solidFill>
                  <a:prstClr val="black"/>
                </a:solidFill>
              </a:rPr>
              <a:t>cartográfica</a:t>
            </a:r>
            <a:r>
              <a:rPr lang="en-US" dirty="0" smtClean="0">
                <a:solidFill>
                  <a:prstClr val="black"/>
                </a:solidFill>
              </a:rPr>
              <a:t> con QGIS</a:t>
            </a:r>
          </a:p>
        </p:txBody>
      </p:sp>
      <p:sp>
        <p:nvSpPr>
          <p:cNvPr id="10" name="Content Placeholder 2"/>
          <p:cNvSpPr txBox="1">
            <a:spLocks/>
          </p:cNvSpPr>
          <p:nvPr/>
        </p:nvSpPr>
        <p:spPr>
          <a:xfrm>
            <a:off x="6038850" y="1028701"/>
            <a:ext cx="5695949" cy="3657599"/>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lang="es-ES" sz="2400" dirty="0" smtClean="0">
                <a:solidFill>
                  <a:schemeClr val="tx2"/>
                </a:solidFill>
              </a:rPr>
              <a:t>Se cuenta con poco personal capacitado y ámbitos No Certificados para nuestras necesidades.</a:t>
            </a:r>
          </a:p>
          <a:p>
            <a:pPr marL="228600" lvl="0" indent="-228600">
              <a:lnSpc>
                <a:spcPct val="90000"/>
              </a:lnSpc>
              <a:spcBef>
                <a:spcPts val="1000"/>
              </a:spcBef>
              <a:buFont typeface="Arial" panose="020B0604020202020204" pitchFamily="34" charset="0"/>
              <a:buChar char="•"/>
            </a:pPr>
            <a:r>
              <a:rPr lang="es-ES" sz="2400" dirty="0" smtClean="0">
                <a:solidFill>
                  <a:schemeClr val="tx2"/>
                </a:solidFill>
              </a:rPr>
              <a:t> </a:t>
            </a:r>
            <a:r>
              <a:rPr lang="es-SV" sz="2400" dirty="0" smtClean="0">
                <a:solidFill>
                  <a:schemeClr val="tx2"/>
                </a:solidFill>
              </a:rPr>
              <a:t>Se carece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de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Equipo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Hidrográfico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formación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el personal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involucrado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smtClean="0"/>
              <a:t>La </a:t>
            </a:r>
            <a:r>
              <a:rPr lang="en-US" sz="2400" dirty="0" err="1" smtClean="0"/>
              <a:t>i</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ntegración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 la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información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existente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y la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generada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mediante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software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libre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para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el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cumplimiento</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estandares</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08410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150" y="325024"/>
            <a:ext cx="10591800" cy="540511"/>
          </a:xfrm>
        </p:spPr>
        <p:txBody>
          <a:bodyPr>
            <a:normAutofit fontScale="90000"/>
          </a:bodyPr>
          <a:lstStyle/>
          <a:p>
            <a:r>
              <a:rPr lang="en-US" dirty="0" smtClean="0"/>
              <a:t>Planes </a:t>
            </a:r>
            <a:r>
              <a:rPr lang="en-US" dirty="0" err="1"/>
              <a:t>más</a:t>
            </a:r>
            <a:r>
              <a:rPr lang="en-US" dirty="0"/>
              <a:t> </a:t>
            </a:r>
            <a:r>
              <a:rPr lang="en-US" dirty="0" err="1" smtClean="0"/>
              <a:t>importantes</a:t>
            </a:r>
            <a:endParaRPr lang="en-US" sz="3100" dirty="0"/>
          </a:p>
        </p:txBody>
      </p:sp>
      <p:sp>
        <p:nvSpPr>
          <p:cNvPr id="3" name="Content Placeholder 2"/>
          <p:cNvSpPr>
            <a:spLocks noGrp="1"/>
          </p:cNvSpPr>
          <p:nvPr>
            <p:ph idx="1"/>
          </p:nvPr>
        </p:nvSpPr>
        <p:spPr>
          <a:xfrm>
            <a:off x="6663490" y="2432260"/>
            <a:ext cx="5280860" cy="1911139"/>
          </a:xfrm>
        </p:spPr>
        <p:txBody>
          <a:bodyPr>
            <a:noAutofit/>
          </a:bodyPr>
          <a:lstStyle/>
          <a:p>
            <a:r>
              <a:rPr lang="en-US" sz="2400" dirty="0" err="1" smtClean="0"/>
              <a:t>Adquisición</a:t>
            </a:r>
            <a:r>
              <a:rPr lang="en-US" sz="2400" dirty="0" smtClean="0"/>
              <a:t> de </a:t>
            </a:r>
            <a:r>
              <a:rPr lang="en-US" sz="2400" dirty="0" err="1" smtClean="0"/>
              <a:t>equipo</a:t>
            </a:r>
            <a:r>
              <a:rPr lang="en-US" sz="2400" dirty="0" smtClean="0"/>
              <a:t> </a:t>
            </a:r>
            <a:r>
              <a:rPr lang="en-US" sz="2400" dirty="0" err="1" smtClean="0"/>
              <a:t>Hidrográfico</a:t>
            </a:r>
            <a:r>
              <a:rPr lang="en-US" sz="2400" dirty="0" smtClean="0"/>
              <a:t>:</a:t>
            </a:r>
            <a:endParaRPr lang="en-US" sz="2400" dirty="0" smtClean="0">
              <a:solidFill>
                <a:prstClr val="black"/>
              </a:solidFill>
            </a:endParaRPr>
          </a:p>
          <a:p>
            <a:pPr lvl="1">
              <a:spcBef>
                <a:spcPts val="1000"/>
              </a:spcBef>
              <a:buFont typeface="Wingdings" pitchFamily="2" charset="2"/>
              <a:buChar char="ü"/>
            </a:pPr>
            <a:r>
              <a:rPr lang="en-US" dirty="0" err="1" smtClean="0">
                <a:solidFill>
                  <a:prstClr val="black"/>
                </a:solidFill>
              </a:rPr>
              <a:t>Sistemas</a:t>
            </a:r>
            <a:r>
              <a:rPr lang="en-US" dirty="0" smtClean="0">
                <a:solidFill>
                  <a:prstClr val="black"/>
                </a:solidFill>
              </a:rPr>
              <a:t> </a:t>
            </a:r>
            <a:r>
              <a:rPr lang="en-US" dirty="0" err="1" smtClean="0">
                <a:solidFill>
                  <a:prstClr val="black"/>
                </a:solidFill>
              </a:rPr>
              <a:t>Multihaz</a:t>
            </a:r>
            <a:endParaRPr lang="en-US" dirty="0" smtClean="0">
              <a:solidFill>
                <a:prstClr val="black"/>
              </a:solidFill>
            </a:endParaRPr>
          </a:p>
          <a:p>
            <a:pPr lvl="1">
              <a:spcBef>
                <a:spcPts val="1000"/>
              </a:spcBef>
              <a:buFont typeface="Wingdings" pitchFamily="2" charset="2"/>
              <a:buChar char="ü"/>
            </a:pPr>
            <a:r>
              <a:rPr lang="en-US" dirty="0" err="1" smtClean="0">
                <a:solidFill>
                  <a:prstClr val="black"/>
                </a:solidFill>
              </a:rPr>
              <a:t>Mareógrafos</a:t>
            </a:r>
            <a:r>
              <a:rPr lang="en-US" dirty="0" smtClean="0">
                <a:solidFill>
                  <a:prstClr val="black"/>
                </a:solidFill>
              </a:rPr>
              <a:t> </a:t>
            </a:r>
            <a:r>
              <a:rPr lang="en-US" dirty="0" err="1" smtClean="0">
                <a:solidFill>
                  <a:prstClr val="black"/>
                </a:solidFill>
              </a:rPr>
              <a:t>permanentes</a:t>
            </a:r>
            <a:r>
              <a:rPr lang="en-US" dirty="0" smtClean="0">
                <a:solidFill>
                  <a:prstClr val="black"/>
                </a:solidFill>
              </a:rPr>
              <a:t>.</a:t>
            </a:r>
          </a:p>
          <a:p>
            <a:endParaRPr lang="en-US" sz="2400" dirty="0"/>
          </a:p>
        </p:txBody>
      </p:sp>
      <p:sp>
        <p:nvSpPr>
          <p:cNvPr id="5" name="Slide Number Placeholder 4"/>
          <p:cNvSpPr>
            <a:spLocks noGrp="1"/>
          </p:cNvSpPr>
          <p:nvPr>
            <p:ph type="sldNum" sz="quarter" idx="12"/>
          </p:nvPr>
        </p:nvSpPr>
        <p:spPr/>
        <p:txBody>
          <a:bodyPr/>
          <a:lstStyle/>
          <a:p>
            <a:fld id="{EC878826-814C-4FD2-96B3-D147818A5C89}" type="slidenum">
              <a:rPr lang="en-US" smtClean="0"/>
              <a:pPr/>
              <a:t>4</a:t>
            </a:fld>
            <a:endParaRPr lang="en-US" dirty="0"/>
          </a:p>
        </p:txBody>
      </p:sp>
      <p:sp>
        <p:nvSpPr>
          <p:cNvPr id="6" name="Rectangle 5"/>
          <p:cNvSpPr/>
          <p:nvPr/>
        </p:nvSpPr>
        <p:spPr>
          <a:xfrm>
            <a:off x="116114"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533" y="6002111"/>
            <a:ext cx="2525259" cy="848179"/>
          </a:xfrm>
          <a:prstGeom prst="rect">
            <a:avLst/>
          </a:prstGeom>
        </p:spPr>
      </p:pic>
      <p:pic>
        <p:nvPicPr>
          <p:cNvPr id="1026" name="Picture 2"/>
          <p:cNvPicPr>
            <a:picLocks noChangeAspect="1" noChangeArrowheads="1"/>
          </p:cNvPicPr>
          <p:nvPr/>
        </p:nvPicPr>
        <p:blipFill>
          <a:blip r:embed="rId4"/>
          <a:srcRect r="484"/>
          <a:stretch>
            <a:fillRect/>
          </a:stretch>
        </p:blipFill>
        <p:spPr bwMode="auto">
          <a:xfrm>
            <a:off x="522620" y="1395456"/>
            <a:ext cx="6080207" cy="3728994"/>
          </a:xfrm>
          <a:prstGeom prst="rect">
            <a:avLst/>
          </a:prstGeom>
          <a:noFill/>
          <a:ln w="9525">
            <a:noFill/>
            <a:miter lim="800000"/>
            <a:headEnd/>
            <a:tailEnd/>
          </a:ln>
          <a:effectLst/>
        </p:spPr>
      </p:pic>
      <p:sp>
        <p:nvSpPr>
          <p:cNvPr id="8" name="7 Rectángulo"/>
          <p:cNvSpPr/>
          <p:nvPr/>
        </p:nvSpPr>
        <p:spPr>
          <a:xfrm>
            <a:off x="6678528" y="3817060"/>
            <a:ext cx="4932948" cy="2675604"/>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err="1" smtClean="0">
                <a:solidFill>
                  <a:prstClr val="black"/>
                </a:solidFill>
              </a:rPr>
              <a:t>Propuesta</a:t>
            </a:r>
            <a:r>
              <a:rPr lang="en-US" sz="2400" dirty="0" smtClean="0">
                <a:solidFill>
                  <a:prstClr val="black"/>
                </a:solidFill>
              </a:rPr>
              <a:t> de </a:t>
            </a:r>
            <a:r>
              <a:rPr lang="en-US" sz="2400" dirty="0" err="1" smtClean="0">
                <a:solidFill>
                  <a:prstClr val="black"/>
                </a:solidFill>
              </a:rPr>
              <a:t>Esquema</a:t>
            </a:r>
            <a:r>
              <a:rPr lang="en-US" sz="2400" dirty="0" smtClean="0">
                <a:solidFill>
                  <a:prstClr val="black"/>
                </a:solidFill>
              </a:rPr>
              <a:t> de </a:t>
            </a:r>
            <a:r>
              <a:rPr lang="en-US" sz="2400" dirty="0" err="1" smtClean="0">
                <a:solidFill>
                  <a:prstClr val="black"/>
                </a:solidFill>
              </a:rPr>
              <a:t>Cartas</a:t>
            </a:r>
            <a:r>
              <a:rPr lang="en-US" sz="2400" dirty="0" smtClean="0">
                <a:solidFill>
                  <a:prstClr val="black"/>
                </a:solidFill>
              </a:rPr>
              <a:t> </a:t>
            </a:r>
            <a:r>
              <a:rPr lang="en-US" sz="2400" dirty="0" err="1" smtClean="0">
                <a:solidFill>
                  <a:prstClr val="black"/>
                </a:solidFill>
              </a:rPr>
              <a:t>Náuticas</a:t>
            </a:r>
            <a:r>
              <a:rPr lang="en-US" sz="2400" dirty="0" smtClean="0">
                <a:solidFill>
                  <a:prstClr val="black"/>
                </a:solidFill>
              </a:rPr>
              <a:t> de El Salvador</a:t>
            </a:r>
          </a:p>
          <a:p>
            <a:pPr marL="685800" lvl="1" indent="-228600">
              <a:lnSpc>
                <a:spcPct val="90000"/>
              </a:lnSpc>
              <a:spcBef>
                <a:spcPts val="1000"/>
              </a:spcBef>
              <a:buFont typeface="Wingdings" pitchFamily="2" charset="2"/>
              <a:buChar char="ü"/>
            </a:pPr>
            <a:r>
              <a:rPr lang="es-MX" sz="2400" dirty="0" smtClean="0"/>
              <a:t>Hacer Levantamientos Batimétricos en La Unión y Actualizar la Carta Náutica (2020)</a:t>
            </a:r>
            <a:endParaRPr lang="en-US" sz="2400" dirty="0" smtClean="0"/>
          </a:p>
          <a:p>
            <a:pPr marL="228600" lvl="0" indent="-228600">
              <a:lnSpc>
                <a:spcPct val="90000"/>
              </a:lnSpc>
              <a:spcBef>
                <a:spcPts val="1000"/>
              </a:spcBef>
              <a:buFont typeface="Arial" panose="020B0604020202020204" pitchFamily="34" charset="0"/>
              <a:buChar char="•"/>
            </a:pPr>
            <a:endParaRPr lang="en-US" sz="2400" dirty="0" smtClean="0">
              <a:solidFill>
                <a:prstClr val="black"/>
              </a:solidFill>
            </a:endParaRPr>
          </a:p>
        </p:txBody>
      </p:sp>
      <p:sp>
        <p:nvSpPr>
          <p:cNvPr id="9" name="8 Rectángulo"/>
          <p:cNvSpPr/>
          <p:nvPr/>
        </p:nvSpPr>
        <p:spPr>
          <a:xfrm>
            <a:off x="6648450" y="1033230"/>
            <a:ext cx="5543550" cy="1806648"/>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err="1" smtClean="0">
                <a:solidFill>
                  <a:prstClr val="black"/>
                </a:solidFill>
              </a:rPr>
              <a:t>Formación</a:t>
            </a:r>
            <a:r>
              <a:rPr lang="en-US" sz="2400" dirty="0" smtClean="0">
                <a:solidFill>
                  <a:prstClr val="black"/>
                </a:solidFill>
              </a:rPr>
              <a:t> (Con el </a:t>
            </a:r>
            <a:r>
              <a:rPr lang="en-US" sz="2400" dirty="0" err="1" smtClean="0">
                <a:solidFill>
                  <a:prstClr val="black"/>
                </a:solidFill>
              </a:rPr>
              <a:t>beneficio</a:t>
            </a:r>
            <a:r>
              <a:rPr lang="en-US" sz="2400" dirty="0" smtClean="0">
                <a:solidFill>
                  <a:prstClr val="black"/>
                </a:solidFill>
              </a:rPr>
              <a:t> de):</a:t>
            </a:r>
          </a:p>
          <a:p>
            <a:pPr marL="685800" lvl="1" indent="-228600">
              <a:lnSpc>
                <a:spcPct val="90000"/>
              </a:lnSpc>
              <a:spcBef>
                <a:spcPts val="1000"/>
              </a:spcBef>
              <a:buFont typeface="Wingdings" pitchFamily="2" charset="2"/>
              <a:buChar char="ü"/>
            </a:pPr>
            <a:r>
              <a:rPr lang="en-US" sz="2400" dirty="0" err="1" smtClean="0">
                <a:solidFill>
                  <a:prstClr val="black"/>
                </a:solidFill>
              </a:rPr>
              <a:t>Cartógrafos</a:t>
            </a:r>
            <a:r>
              <a:rPr lang="en-US" sz="2400" dirty="0" smtClean="0">
                <a:solidFill>
                  <a:prstClr val="black"/>
                </a:solidFill>
              </a:rPr>
              <a:t> </a:t>
            </a:r>
            <a:r>
              <a:rPr lang="en-US" sz="2400" dirty="0" err="1" smtClean="0">
                <a:solidFill>
                  <a:prstClr val="black"/>
                </a:solidFill>
              </a:rPr>
              <a:t>Náuticos</a:t>
            </a:r>
            <a:r>
              <a:rPr lang="en-US" sz="2400" dirty="0" smtClean="0">
                <a:solidFill>
                  <a:prstClr val="black"/>
                </a:solidFill>
              </a:rPr>
              <a:t> (</a:t>
            </a:r>
            <a:r>
              <a:rPr lang="en-US" sz="2400" dirty="0" err="1" smtClean="0">
                <a:solidFill>
                  <a:prstClr val="black"/>
                </a:solidFill>
              </a:rPr>
              <a:t>Clase</a:t>
            </a:r>
            <a:r>
              <a:rPr lang="en-US" sz="2400" dirty="0" smtClean="0">
                <a:solidFill>
                  <a:prstClr val="black"/>
                </a:solidFill>
              </a:rPr>
              <a:t> B)</a:t>
            </a:r>
          </a:p>
          <a:p>
            <a:pPr marL="685800" lvl="1" indent="-228600">
              <a:lnSpc>
                <a:spcPct val="90000"/>
              </a:lnSpc>
              <a:spcBef>
                <a:spcPts val="1000"/>
              </a:spcBef>
              <a:buFont typeface="Wingdings" pitchFamily="2" charset="2"/>
              <a:buChar char="ü"/>
            </a:pPr>
            <a:r>
              <a:rPr lang="en-US" sz="2400" dirty="0" err="1" smtClean="0">
                <a:solidFill>
                  <a:prstClr val="black"/>
                </a:solidFill>
              </a:rPr>
              <a:t>Levantamientos</a:t>
            </a:r>
            <a:r>
              <a:rPr lang="en-US" sz="2400" dirty="0" smtClean="0">
                <a:solidFill>
                  <a:prstClr val="black"/>
                </a:solidFill>
              </a:rPr>
              <a:t> </a:t>
            </a:r>
            <a:r>
              <a:rPr lang="en-US" sz="2400" dirty="0" err="1" smtClean="0">
                <a:solidFill>
                  <a:prstClr val="black"/>
                </a:solidFill>
              </a:rPr>
              <a:t>Hidrográficos</a:t>
            </a:r>
            <a:r>
              <a:rPr lang="en-US" sz="2400" dirty="0" smtClean="0">
                <a:solidFill>
                  <a:prstClr val="black"/>
                </a:solidFill>
              </a:rPr>
              <a:t> </a:t>
            </a:r>
          </a:p>
          <a:p>
            <a:pPr marL="685800" lvl="1" indent="-228600">
              <a:lnSpc>
                <a:spcPct val="90000"/>
              </a:lnSpc>
              <a:spcBef>
                <a:spcPts val="1000"/>
              </a:spcBef>
              <a:buFont typeface="Arial" panose="020B0604020202020204" pitchFamily="34" charset="0"/>
              <a:buChar char="•"/>
            </a:pPr>
            <a:endParaRPr lang="en-US" sz="2400" dirty="0">
              <a:solidFill>
                <a:prstClr val="black"/>
              </a:solidFill>
            </a:endParaRPr>
          </a:p>
        </p:txBody>
      </p:sp>
      <p:sp>
        <p:nvSpPr>
          <p:cNvPr id="10" name="9 Rectángulo"/>
          <p:cNvSpPr/>
          <p:nvPr/>
        </p:nvSpPr>
        <p:spPr>
          <a:xfrm>
            <a:off x="285750" y="5273672"/>
            <a:ext cx="6286500" cy="341632"/>
          </a:xfrm>
          <a:prstGeom prst="rect">
            <a:avLst/>
          </a:prstGeom>
        </p:spPr>
        <p:txBody>
          <a:bodyPr wrap="square">
            <a:spAutoFit/>
          </a:bodyPr>
          <a:lstStyle/>
          <a:p>
            <a:pPr marL="228600" lvl="0" indent="-228600">
              <a:lnSpc>
                <a:spcPct val="90000"/>
              </a:lnSpc>
              <a:spcBef>
                <a:spcPts val="1000"/>
              </a:spcBef>
            </a:pPr>
            <a:r>
              <a:rPr lang="en-US" dirty="0" smtClean="0">
                <a:solidFill>
                  <a:prstClr val="black"/>
                </a:solidFill>
              </a:rPr>
              <a:t>    </a:t>
            </a:r>
            <a:r>
              <a:rPr lang="en-US" dirty="0" err="1" smtClean="0">
                <a:solidFill>
                  <a:prstClr val="black"/>
                </a:solidFill>
              </a:rPr>
              <a:t>Ilustración</a:t>
            </a:r>
            <a:r>
              <a:rPr lang="en-US" dirty="0" smtClean="0">
                <a:solidFill>
                  <a:prstClr val="black"/>
                </a:solidFill>
              </a:rPr>
              <a:t> de </a:t>
            </a:r>
            <a:r>
              <a:rPr lang="en-US" dirty="0" err="1" smtClean="0">
                <a:solidFill>
                  <a:prstClr val="black"/>
                </a:solidFill>
              </a:rPr>
              <a:t>Cartas</a:t>
            </a:r>
            <a:r>
              <a:rPr lang="en-US" dirty="0" smtClean="0">
                <a:solidFill>
                  <a:prstClr val="black"/>
                </a:solidFill>
              </a:rPr>
              <a:t> </a:t>
            </a:r>
            <a:r>
              <a:rPr lang="en-US" dirty="0" err="1" smtClean="0">
                <a:solidFill>
                  <a:prstClr val="black"/>
                </a:solidFill>
              </a:rPr>
              <a:t>principales</a:t>
            </a:r>
            <a:r>
              <a:rPr lang="en-US" dirty="0" smtClean="0">
                <a:solidFill>
                  <a:prstClr val="black"/>
                </a:solidFill>
              </a:rPr>
              <a:t> </a:t>
            </a:r>
            <a:r>
              <a:rPr lang="en-US" dirty="0" err="1" smtClean="0">
                <a:solidFill>
                  <a:prstClr val="black"/>
                </a:solidFill>
              </a:rPr>
              <a:t>planificadas</a:t>
            </a:r>
            <a:r>
              <a:rPr lang="en-US" dirty="0" smtClean="0">
                <a:solidFill>
                  <a:prstClr val="black"/>
                </a:solidFill>
              </a:rPr>
              <a:t> a </a:t>
            </a:r>
            <a:r>
              <a:rPr lang="en-US" dirty="0" err="1" smtClean="0">
                <a:solidFill>
                  <a:prstClr val="black"/>
                </a:solidFill>
              </a:rPr>
              <a:t>mediano</a:t>
            </a:r>
            <a:r>
              <a:rPr lang="en-US" dirty="0" smtClean="0">
                <a:solidFill>
                  <a:prstClr val="black"/>
                </a:solidFill>
              </a:rPr>
              <a:t> </a:t>
            </a:r>
            <a:r>
              <a:rPr lang="en-US" dirty="0" err="1" smtClean="0">
                <a:solidFill>
                  <a:prstClr val="black"/>
                </a:solidFill>
              </a:rPr>
              <a:t>plazo</a:t>
            </a:r>
            <a:r>
              <a:rPr lang="en-US" dirty="0" smtClean="0">
                <a:solidFill>
                  <a:prstClr val="black"/>
                </a:solidFill>
              </a:rPr>
              <a:t>.</a:t>
            </a:r>
          </a:p>
        </p:txBody>
      </p:sp>
    </p:spTree>
    <p:extLst>
      <p:ext uri="{BB962C8B-B14F-4D97-AF65-F5344CB8AC3E}">
        <p14:creationId xmlns:p14="http://schemas.microsoft.com/office/powerpoint/2010/main" xmlns="" val="33399679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Flecha curvada hacia la izquierda"/>
          <p:cNvSpPr/>
          <p:nvPr/>
        </p:nvSpPr>
        <p:spPr>
          <a:xfrm>
            <a:off x="7201899" y="2781300"/>
            <a:ext cx="933450" cy="180975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0" name="9 Flecha curvada hacia la derecha"/>
          <p:cNvSpPr/>
          <p:nvPr/>
        </p:nvSpPr>
        <p:spPr>
          <a:xfrm rot="3378125">
            <a:off x="3206021" y="1370420"/>
            <a:ext cx="805239" cy="1650460"/>
          </a:xfrm>
          <a:prstGeom prst="curvedRightArrow">
            <a:avLst>
              <a:gd name="adj1" fmla="val 25000"/>
              <a:gd name="adj2" fmla="val 50000"/>
              <a:gd name="adj3" fmla="val 23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 name="Title 1"/>
          <p:cNvSpPr>
            <a:spLocks noGrp="1"/>
          </p:cNvSpPr>
          <p:nvPr>
            <p:ph type="title"/>
          </p:nvPr>
        </p:nvSpPr>
        <p:spPr>
          <a:xfrm>
            <a:off x="761999" y="234380"/>
            <a:ext cx="10637521" cy="540511"/>
          </a:xfrm>
        </p:spPr>
        <p:txBody>
          <a:bodyPr>
            <a:normAutofit fontScale="90000"/>
          </a:bodyPr>
          <a:lstStyle/>
          <a:p>
            <a:r>
              <a:rPr lang="en-US" dirty="0"/>
              <a:t/>
            </a:r>
            <a:br>
              <a:rPr lang="en-US" dirty="0"/>
            </a:br>
            <a:r>
              <a:rPr lang="en-US" sz="3600" b="1" dirty="0" err="1" smtClean="0"/>
              <a:t>Solicitud</a:t>
            </a:r>
            <a:r>
              <a:rPr lang="en-US" sz="3600" b="1" dirty="0" smtClean="0"/>
              <a:t> </a:t>
            </a:r>
            <a:r>
              <a:rPr lang="en-US" sz="3600" b="1" dirty="0" err="1" smtClean="0"/>
              <a:t>para</a:t>
            </a:r>
            <a:r>
              <a:rPr lang="en-US" sz="3600" b="1" dirty="0" smtClean="0"/>
              <a:t> la MACHC</a:t>
            </a:r>
            <a:r>
              <a:rPr lang="en-US" sz="2200" dirty="0"/>
              <a:t/>
            </a:r>
            <a:br>
              <a:rPr lang="en-US" sz="2200" dirty="0"/>
            </a:br>
            <a:endParaRPr lang="en-US" sz="2200" dirty="0"/>
          </a:p>
        </p:txBody>
      </p:sp>
      <p:sp>
        <p:nvSpPr>
          <p:cNvPr id="3" name="Content Placeholder 2"/>
          <p:cNvSpPr>
            <a:spLocks noGrp="1"/>
          </p:cNvSpPr>
          <p:nvPr>
            <p:ph idx="1"/>
          </p:nvPr>
        </p:nvSpPr>
        <p:spPr>
          <a:xfrm>
            <a:off x="8364104" y="4372602"/>
            <a:ext cx="3250377" cy="1667251"/>
          </a:xfrm>
        </p:spPr>
        <p:txBody>
          <a:bodyPr>
            <a:normAutofit/>
          </a:bodyPr>
          <a:lstStyle/>
          <a:p>
            <a:pPr marL="0" indent="0">
              <a:lnSpc>
                <a:spcPct val="100000"/>
              </a:lnSpc>
              <a:spcBef>
                <a:spcPts val="0"/>
              </a:spcBef>
            </a:pPr>
            <a:r>
              <a:rPr lang="es-ES" sz="2000" i="1" dirty="0" smtClean="0"/>
              <a:t>Capacitaciones</a:t>
            </a:r>
          </a:p>
          <a:p>
            <a:pPr marL="0" indent="0">
              <a:lnSpc>
                <a:spcPct val="100000"/>
              </a:lnSpc>
              <a:spcBef>
                <a:spcPts val="0"/>
              </a:spcBef>
            </a:pPr>
            <a:r>
              <a:rPr lang="es-ES" sz="2000" i="1" dirty="0" smtClean="0"/>
              <a:t>Convenios</a:t>
            </a:r>
          </a:p>
          <a:p>
            <a:pPr marL="0" indent="0">
              <a:lnSpc>
                <a:spcPct val="100000"/>
              </a:lnSpc>
              <a:spcBef>
                <a:spcPts val="0"/>
              </a:spcBef>
            </a:pPr>
            <a:r>
              <a:rPr lang="es-SV" sz="2000" i="1" dirty="0" smtClean="0"/>
              <a:t>Intercambios técnicos</a:t>
            </a:r>
          </a:p>
          <a:p>
            <a:pPr marL="0" indent="0">
              <a:lnSpc>
                <a:spcPct val="100000"/>
              </a:lnSpc>
              <a:spcBef>
                <a:spcPts val="0"/>
              </a:spcBef>
            </a:pPr>
            <a:r>
              <a:rPr lang="es-SV" sz="2000" i="1" dirty="0" smtClean="0"/>
              <a:t>Proyectos Conjuntos</a:t>
            </a:r>
            <a:endParaRPr lang="en-US" sz="2000" i="1" dirty="0"/>
          </a:p>
        </p:txBody>
      </p:sp>
      <p:sp>
        <p:nvSpPr>
          <p:cNvPr id="5" name="Slide Number Placeholder 4"/>
          <p:cNvSpPr>
            <a:spLocks noGrp="1"/>
          </p:cNvSpPr>
          <p:nvPr>
            <p:ph type="sldNum" sz="quarter" idx="12"/>
          </p:nvPr>
        </p:nvSpPr>
        <p:spPr>
          <a:xfrm>
            <a:off x="4748418" y="6266476"/>
            <a:ext cx="2743200" cy="365125"/>
          </a:xfrm>
        </p:spPr>
        <p:txBody>
          <a:bodyPr/>
          <a:lstStyle/>
          <a:p>
            <a:fld id="{EC878826-814C-4FD2-96B3-D147818A5C89}" type="slidenum">
              <a:rPr lang="en-US" smtClean="0"/>
              <a:pPr/>
              <a:t>5</a:t>
            </a:fld>
            <a:endParaRPr lang="en-US" dirty="0"/>
          </a:p>
        </p:txBody>
      </p:sp>
      <p:sp>
        <p:nvSpPr>
          <p:cNvPr id="6" name="Rectangle 5"/>
          <p:cNvSpPr/>
          <p:nvPr/>
        </p:nvSpPr>
        <p:spPr>
          <a:xfrm>
            <a:off x="164240" y="600211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8596" y="6002111"/>
            <a:ext cx="2525259" cy="848179"/>
          </a:xfrm>
          <a:prstGeom prst="rect">
            <a:avLst/>
          </a:prstGeom>
        </p:spPr>
      </p:pic>
      <p:sp>
        <p:nvSpPr>
          <p:cNvPr id="8" name="7 Rectángulo"/>
          <p:cNvSpPr/>
          <p:nvPr/>
        </p:nvSpPr>
        <p:spPr>
          <a:xfrm>
            <a:off x="704850" y="3640331"/>
            <a:ext cx="3581400" cy="1569660"/>
          </a:xfrm>
          <a:prstGeom prst="rect">
            <a:avLst/>
          </a:prstGeom>
        </p:spPr>
        <p:txBody>
          <a:bodyPr wrap="square">
            <a:spAutoFit/>
          </a:bodyPr>
          <a:lstStyle/>
          <a:p>
            <a:pPr marL="687388" lvl="1" indent="-344488">
              <a:spcBef>
                <a:spcPts val="500"/>
              </a:spcBef>
            </a:pPr>
            <a:r>
              <a:rPr lang="es-MX" sz="2400" dirty="0" smtClean="0"/>
              <a:t>     Apoyo de OHI por medio de la MACHC para crear capacidades</a:t>
            </a:r>
            <a:endParaRPr lang="en-US" sz="2400" dirty="0">
              <a:solidFill>
                <a:prstClr val="black"/>
              </a:solidFill>
            </a:endParaRPr>
          </a:p>
        </p:txBody>
      </p:sp>
      <p:pic>
        <p:nvPicPr>
          <p:cNvPr id="4098" name="Picture 2"/>
          <p:cNvPicPr>
            <a:picLocks noChangeAspect="1" noChangeArrowheads="1"/>
          </p:cNvPicPr>
          <p:nvPr/>
        </p:nvPicPr>
        <p:blipFill>
          <a:blip r:embed="rId4"/>
          <a:srcRect/>
          <a:stretch>
            <a:fillRect/>
          </a:stretch>
        </p:blipFill>
        <p:spPr bwMode="auto">
          <a:xfrm>
            <a:off x="3891962" y="1028700"/>
            <a:ext cx="6190517" cy="2705100"/>
          </a:xfrm>
          <a:prstGeom prst="rect">
            <a:avLst/>
          </a:prstGeom>
          <a:noFill/>
          <a:ln w="9525">
            <a:noFill/>
            <a:miter lim="800000"/>
            <a:headEnd/>
            <a:tailEnd/>
          </a:ln>
          <a:effectLst/>
        </p:spPr>
      </p:pic>
      <p:sp>
        <p:nvSpPr>
          <p:cNvPr id="9" name="8 Rectángulo"/>
          <p:cNvSpPr/>
          <p:nvPr/>
        </p:nvSpPr>
        <p:spPr>
          <a:xfrm>
            <a:off x="4076700" y="3296335"/>
            <a:ext cx="3734799" cy="2246769"/>
          </a:xfrm>
          <a:prstGeom prst="rect">
            <a:avLst/>
          </a:prstGeom>
        </p:spPr>
        <p:txBody>
          <a:bodyPr wrap="square">
            <a:spAutoFit/>
          </a:bodyPr>
          <a:lstStyle/>
          <a:p>
            <a:r>
              <a:rPr lang="es-ES" sz="2800" dirty="0" smtClean="0"/>
              <a:t>Desarrollar capacidad para hacer levantamientos en apoyo de áreas costeras y áreas costa afuera. </a:t>
            </a:r>
          </a:p>
        </p:txBody>
      </p:sp>
      <p:sp>
        <p:nvSpPr>
          <p:cNvPr id="12" name="11 Abrir llave"/>
          <p:cNvSpPr/>
          <p:nvPr/>
        </p:nvSpPr>
        <p:spPr>
          <a:xfrm>
            <a:off x="8096250" y="4331368"/>
            <a:ext cx="228600" cy="141972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Rectángulo"/>
          <p:cNvSpPr/>
          <p:nvPr/>
        </p:nvSpPr>
        <p:spPr>
          <a:xfrm>
            <a:off x="704850" y="2879409"/>
            <a:ext cx="3409950" cy="830997"/>
          </a:xfrm>
          <a:prstGeom prst="rect">
            <a:avLst/>
          </a:prstGeom>
        </p:spPr>
        <p:txBody>
          <a:bodyPr wrap="square">
            <a:spAutoFit/>
          </a:bodyPr>
          <a:lstStyle/>
          <a:p>
            <a:pPr marL="687388" lvl="1" indent="-344488">
              <a:lnSpc>
                <a:spcPct val="100000"/>
              </a:lnSpc>
              <a:buFont typeface="+mj-lt"/>
              <a:buAutoNum type="alphaLcParenR"/>
            </a:pPr>
            <a:r>
              <a:rPr lang="es-PE" sz="2400" i="1" dirty="0" smtClean="0"/>
              <a:t>Visita de alto nivel (conciencia política)</a:t>
            </a:r>
            <a:endParaRPr lang="en-US" sz="2400" i="1" dirty="0"/>
          </a:p>
        </p:txBody>
      </p:sp>
    </p:spTree>
    <p:extLst>
      <p:ext uri="{BB962C8B-B14F-4D97-AF65-F5344CB8AC3E}">
        <p14:creationId xmlns:p14="http://schemas.microsoft.com/office/powerpoint/2010/main" xmlns="" val="2332168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Back - Up Calculo\Actividades 2018\Proyecto de Batimetria Puerto de Acajutla\Fotos_Bitacora\fotos\20181031_173018.jpg"/>
          <p:cNvPicPr>
            <a:picLocks noChangeAspect="1" noChangeArrowheads="1"/>
          </p:cNvPicPr>
          <p:nvPr/>
        </p:nvPicPr>
        <p:blipFill>
          <a:blip r:embed="rId3" cstate="print"/>
          <a:srcRect t="20238"/>
          <a:stretch>
            <a:fillRect/>
          </a:stretch>
        </p:blipFill>
        <p:spPr bwMode="auto">
          <a:xfrm>
            <a:off x="1222407" y="704850"/>
            <a:ext cx="9846645" cy="4417797"/>
          </a:xfrm>
          <a:prstGeom prst="rect">
            <a:avLst/>
          </a:prstGeom>
          <a:noFill/>
        </p:spPr>
      </p:pic>
      <p:sp>
        <p:nvSpPr>
          <p:cNvPr id="2" name="Title 1"/>
          <p:cNvSpPr>
            <a:spLocks noGrp="1"/>
          </p:cNvSpPr>
          <p:nvPr>
            <p:ph type="ctrTitle"/>
          </p:nvPr>
        </p:nvSpPr>
        <p:spPr>
          <a:xfrm>
            <a:off x="4987089" y="4109786"/>
            <a:ext cx="3162300" cy="1074861"/>
          </a:xfrm>
        </p:spPr>
        <p:txBody>
          <a:bodyPr anchor="ctr">
            <a:normAutofit/>
          </a:bodyPr>
          <a:lstStyle/>
          <a:p>
            <a:pPr algn="r"/>
            <a:r>
              <a:rPr lang="es-PE" sz="2200" b="1" i="1" dirty="0" smtClean="0">
                <a:solidFill>
                  <a:schemeClr val="bg1"/>
                </a:solidFill>
              </a:rPr>
              <a:t>Gracias, </a:t>
            </a:r>
            <a:r>
              <a:rPr lang="es-PE" sz="2200" i="1" dirty="0" smtClean="0">
                <a:solidFill>
                  <a:schemeClr val="bg1"/>
                </a:solidFill>
              </a:rPr>
              <a:t>por apoyar</a:t>
            </a:r>
            <a:br>
              <a:rPr lang="es-PE" sz="2200" i="1" dirty="0" smtClean="0">
                <a:solidFill>
                  <a:schemeClr val="bg1"/>
                </a:solidFill>
              </a:rPr>
            </a:br>
            <a:r>
              <a:rPr lang="es-PE" sz="2200" i="1" dirty="0" smtClean="0">
                <a:solidFill>
                  <a:schemeClr val="bg1"/>
                </a:solidFill>
              </a:rPr>
              <a:t>la Hidrografía</a:t>
            </a:r>
            <a:endParaRPr lang="en-AU" sz="2200" i="1" dirty="0">
              <a:solidFill>
                <a:schemeClr val="bg1"/>
              </a:solidFill>
            </a:endParaRPr>
          </a:p>
        </p:txBody>
      </p:sp>
      <p:sp>
        <p:nvSpPr>
          <p:cNvPr id="3" name="Rectangle 2"/>
          <p:cNvSpPr/>
          <p:nvPr/>
        </p:nvSpPr>
        <p:spPr>
          <a:xfrm>
            <a:off x="116114" y="6059261"/>
            <a:ext cx="3715657" cy="8558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14533" y="6040211"/>
            <a:ext cx="2525259" cy="848179"/>
          </a:xfrm>
          <a:prstGeom prst="rect">
            <a:avLst/>
          </a:prstGeom>
        </p:spPr>
      </p:pic>
      <p:sp>
        <p:nvSpPr>
          <p:cNvPr id="5124" name="AutoShape 4" descr="Resultado de imagen para el salvador bander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7" name="Title 1"/>
          <p:cNvSpPr txBox="1">
            <a:spLocks/>
          </p:cNvSpPr>
          <p:nvPr/>
        </p:nvSpPr>
        <p:spPr>
          <a:xfrm>
            <a:off x="1245268" y="5180596"/>
            <a:ext cx="9822782" cy="572504"/>
          </a:xfrm>
          <a:prstGeom prst="rect">
            <a:avLst/>
          </a:prstGeom>
        </p:spPr>
        <p:txBody>
          <a:bodyPr vert="horz" lIns="91440" tIns="45720" rIns="91440" bIns="45720" rtlCol="0">
            <a:noAutofit/>
          </a:bodyPr>
          <a:lstStyle/>
          <a:p>
            <a:pPr marR="0" lvl="0" fontAlgn="auto">
              <a:spcAft>
                <a:spcPts val="0"/>
              </a:spcAft>
              <a:buClrTx/>
              <a:buSzTx/>
              <a:tabLst/>
              <a:defRPr/>
            </a:pPr>
            <a:r>
              <a:rPr lang="es-PE" i="1" dirty="0" smtClean="0"/>
              <a:t>Levantamiento Batimétrico (</a:t>
            </a:r>
            <a:r>
              <a:rPr lang="es-PE" i="1" dirty="0" err="1" smtClean="0"/>
              <a:t>Monohaz</a:t>
            </a:r>
            <a:r>
              <a:rPr lang="es-PE" i="1" dirty="0" smtClean="0"/>
              <a:t>) 2018 , realizado en conjunto por  CNR-CEPA.  </a:t>
            </a:r>
          </a:p>
          <a:p>
            <a:pPr marR="0" lvl="0" fontAlgn="auto">
              <a:spcAft>
                <a:spcPts val="0"/>
              </a:spcAft>
              <a:buClrTx/>
              <a:buSzTx/>
              <a:tabLst/>
              <a:defRPr/>
            </a:pPr>
            <a:r>
              <a:rPr lang="es-PE" i="1" dirty="0" smtClean="0"/>
              <a:t>Puerto de </a:t>
            </a:r>
            <a:r>
              <a:rPr lang="es-PE" i="1" dirty="0" err="1" smtClean="0"/>
              <a:t>Acajutla</a:t>
            </a:r>
            <a:r>
              <a:rPr lang="es-PE" i="1" dirty="0" smtClean="0"/>
              <a:t>, El Salvador. </a:t>
            </a:r>
            <a:endParaRPr lang="en-AU" i="1" dirty="0"/>
          </a:p>
        </p:txBody>
      </p:sp>
      <p:sp>
        <p:nvSpPr>
          <p:cNvPr id="8" name="Title 1"/>
          <p:cNvSpPr txBox="1">
            <a:spLocks/>
          </p:cNvSpPr>
          <p:nvPr/>
        </p:nvSpPr>
        <p:spPr>
          <a:xfrm>
            <a:off x="8039099" y="4191000"/>
            <a:ext cx="2929689" cy="879347"/>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s-PE" sz="4000" b="1" u="none" strike="noStrike" kern="1200" cap="none" spc="0" normalizeH="0" baseline="0" noProof="0" dirty="0" smtClean="0">
                <a:ln>
                  <a:noFill/>
                </a:ln>
                <a:solidFill>
                  <a:schemeClr val="bg2">
                    <a:lumMod val="50000"/>
                  </a:schemeClr>
                </a:solidFill>
                <a:effectLst/>
                <a:uLnTx/>
                <a:uFillTx/>
                <a:latin typeface="+mj-lt"/>
                <a:ea typeface="+mj-ea"/>
                <a:cs typeface="+mj-cs"/>
              </a:rPr>
              <a:t>MACHC-2019</a:t>
            </a:r>
            <a:endParaRPr kumimoji="0" lang="en-AU" sz="4000" b="0" u="none" strike="noStrike" kern="1200" cap="none" spc="0" normalizeH="0" baseline="0" noProof="0" dirty="0">
              <a:ln>
                <a:noFill/>
              </a:ln>
              <a:solidFill>
                <a:schemeClr val="bg2">
                  <a:lumMod val="50000"/>
                </a:schemeClr>
              </a:solidFill>
              <a:effectLst/>
              <a:uLnTx/>
              <a:uFillTx/>
              <a:latin typeface="+mj-lt"/>
              <a:ea typeface="+mj-ea"/>
              <a:cs typeface="+mj-cs"/>
            </a:endParaRPr>
          </a:p>
        </p:txBody>
      </p:sp>
    </p:spTree>
    <p:extLst>
      <p:ext uri="{BB962C8B-B14F-4D97-AF65-F5344CB8AC3E}">
        <p14:creationId xmlns:p14="http://schemas.microsoft.com/office/powerpoint/2010/main" xmlns="" val="645804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IHO_Presentations_template-Blank">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IHO presentations template" id="{02FEB0FD-5DB0-4DCA-8FD3-AD77DA5C0D37}" vid="{4295DFCE-4179-4A75-B3EC-50B8EFC8F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IHO_Presentations_template-Blank</Template>
  <TotalTime>2108</TotalTime>
  <Words>703</Words>
  <Application>Microsoft Office PowerPoint</Application>
  <PresentationFormat>Personalizado</PresentationFormat>
  <Paragraphs>88</Paragraphs>
  <Slides>6</Slides>
  <Notes>6</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IHO_Presentations_template-Blank</vt:lpstr>
      <vt:lpstr>20a Reunión de la  Comisión Hidrográfica Mesoamericana y del Mar Caribe  Informe Nacional de</vt:lpstr>
      <vt:lpstr>Algunos Logros durante el 2019</vt:lpstr>
      <vt:lpstr>Retos y obstaculos </vt:lpstr>
      <vt:lpstr>Planes más importantes</vt:lpstr>
      <vt:lpstr> Solicitud para la MACHC </vt:lpstr>
      <vt:lpstr>Gracias, por apoyar la Hidrografía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of JCOMM-5 to HSSC 9 6-10 November 2017,  Ottawa, Canada</dc:title>
  <dc:creator>Owner</dc:creator>
  <cp:lastModifiedBy>ww</cp:lastModifiedBy>
  <cp:revision>207</cp:revision>
  <dcterms:created xsi:type="dcterms:W3CDTF">2017-10-26T13:07:26Z</dcterms:created>
  <dcterms:modified xsi:type="dcterms:W3CDTF">2019-12-02T19:29:52Z</dcterms:modified>
</cp:coreProperties>
</file>