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921500" cy="9423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8A1E712-2AC8-4180-B97E-0247DA9D93DF}" type="slidenum"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533520" y="4648320"/>
            <a:ext cx="4723920" cy="384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Van Ness</a:t>
            </a:r>
          </a:p>
        </p:txBody>
      </p:sp>
      <p:sp>
        <p:nvSpPr>
          <p:cNvPr id="170" name="TextShape 2"/>
          <p:cNvSpPr txBox="1"/>
          <p:nvPr/>
        </p:nvSpPr>
        <p:spPr>
          <a:xfrm>
            <a:off x="531720" y="8951760"/>
            <a:ext cx="6097320" cy="47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nl-N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Eventuele voettekst</a:t>
            </a:r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TextShape 3"/>
          <p:cNvSpPr txBox="1"/>
          <p:nvPr/>
        </p:nvSpPr>
        <p:spPr>
          <a:xfrm>
            <a:off x="6615000" y="8951760"/>
            <a:ext cx="229680" cy="47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fld id="{ABCDBA6A-9AC2-43AA-B2EE-7BC5C5FC959E}" type="slidenum">
              <a:rPr lang="nl-N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4258080"/>
            <a:ext cx="77720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9216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1427040" y="1700280"/>
            <a:ext cx="6136560" cy="489636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2"/>
          <a:stretch/>
        </p:blipFill>
        <p:spPr>
          <a:xfrm>
            <a:off x="1427040" y="1700280"/>
            <a:ext cx="6136560" cy="48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11280" y="1196640"/>
            <a:ext cx="7772040" cy="183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9216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4258080"/>
            <a:ext cx="77720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4258080"/>
            <a:ext cx="77720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9216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1427040" y="1700280"/>
            <a:ext cx="6136560" cy="489636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1427040" y="1700280"/>
            <a:ext cx="6136560" cy="48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611280" y="1196640"/>
            <a:ext cx="7772040" cy="183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92160" y="425808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92160" y="1700640"/>
            <a:ext cx="37926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4258080"/>
            <a:ext cx="77720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 hidden="1"/>
          <p:cNvSpPr/>
          <p:nvPr/>
        </p:nvSpPr>
        <p:spPr>
          <a:xfrm>
            <a:off x="0" y="0"/>
            <a:ext cx="9143640" cy="1071360"/>
          </a:xfrm>
          <a:prstGeom prst="rect">
            <a:avLst/>
          </a:prstGeom>
          <a:solidFill>
            <a:srgbClr val="0E61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2" hidden="1"/>
          <p:cNvSpPr/>
          <p:nvPr/>
        </p:nvSpPr>
        <p:spPr>
          <a:xfrm>
            <a:off x="8893080" y="0"/>
            <a:ext cx="2505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8893080" y="0"/>
            <a:ext cx="2505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 rot="16200000">
            <a:off x="5589000" y="3303360"/>
            <a:ext cx="6857640" cy="25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LogoLandmacht"/>
          <p:cNvPicPr/>
          <p:nvPr/>
        </p:nvPicPr>
        <p:blipFill>
          <a:blip r:embed="rId14"/>
          <a:stretch/>
        </p:blipFill>
        <p:spPr>
          <a:xfrm>
            <a:off x="4335480" y="0"/>
            <a:ext cx="439200" cy="84888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5" hidden="1"/>
          <p:cNvSpPr/>
          <p:nvPr/>
        </p:nvSpPr>
        <p:spPr>
          <a:xfrm rot="16200000">
            <a:off x="8260200" y="5963760"/>
            <a:ext cx="1511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UNCLASSIFIED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4572000" y="0"/>
            <a:ext cx="4571640" cy="6857640"/>
          </a:xfrm>
          <a:prstGeom prst="rect">
            <a:avLst/>
          </a:prstGeom>
          <a:solidFill>
            <a:srgbClr val="0E61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4933800" y="2475000"/>
            <a:ext cx="359856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8" hidden="1"/>
          <p:cNvSpPr/>
          <p:nvPr/>
        </p:nvSpPr>
        <p:spPr>
          <a:xfrm>
            <a:off x="8893080" y="0"/>
            <a:ext cx="2505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9"/>
          <p:cNvSpPr/>
          <p:nvPr/>
        </p:nvSpPr>
        <p:spPr>
          <a:xfrm>
            <a:off x="8893080" y="0"/>
            <a:ext cx="2505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LogoLandmacht"/>
          <p:cNvPicPr/>
          <p:nvPr/>
        </p:nvPicPr>
        <p:blipFill>
          <a:blip r:embed="rId15"/>
          <a:stretch/>
        </p:blipFill>
        <p:spPr>
          <a:xfrm>
            <a:off x="0" y="0"/>
            <a:ext cx="9143640" cy="2001600"/>
          </a:xfrm>
          <a:prstGeom prst="rect">
            <a:avLst/>
          </a:prstGeom>
          <a:ln w="9360">
            <a:noFill/>
          </a:ln>
        </p:spPr>
      </p:pic>
      <p:sp>
        <p:nvSpPr>
          <p:cNvPr id="11" name="PlaceHolder 10"/>
          <p:cNvSpPr>
            <a:spLocks noGrp="1"/>
          </p:cNvSpPr>
          <p:nvPr>
            <p:ph type="title"/>
          </p:nvPr>
        </p:nvSpPr>
        <p:spPr>
          <a:xfrm>
            <a:off x="4933800" y="1700280"/>
            <a:ext cx="3598560" cy="888480"/>
          </a:xfrm>
          <a:prstGeom prst="rect">
            <a:avLst/>
          </a:prstGeom>
        </p:spPr>
        <p:txBody>
          <a:bodyPr lIns="90000" rIns="90000" anchor="b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Master title style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2" name="PlaceHolder 11"/>
          <p:cNvSpPr>
            <a:spLocks noGrp="1"/>
          </p:cNvSpPr>
          <p:nvPr>
            <p:ph type="dt"/>
          </p:nvPr>
        </p:nvSpPr>
        <p:spPr>
          <a:xfrm>
            <a:off x="6026040" y="6406200"/>
            <a:ext cx="16632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15-10-19</a:t>
            </a:r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CustomShape 12"/>
          <p:cNvSpPr/>
          <p:nvPr/>
        </p:nvSpPr>
        <p:spPr>
          <a:xfrm rot="16200000">
            <a:off x="5589000" y="3303360"/>
            <a:ext cx="6857640" cy="25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1071360"/>
          </a:xfrm>
          <a:prstGeom prst="rect">
            <a:avLst/>
          </a:prstGeom>
          <a:solidFill>
            <a:srgbClr val="0E61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 hidden="1"/>
          <p:cNvSpPr/>
          <p:nvPr/>
        </p:nvSpPr>
        <p:spPr>
          <a:xfrm>
            <a:off x="8893080" y="0"/>
            <a:ext cx="2505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8893080" y="0"/>
            <a:ext cx="2505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 rot="16200000">
            <a:off x="5589000" y="3303360"/>
            <a:ext cx="6857640" cy="251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LogoLandmacht"/>
          <p:cNvPicPr/>
          <p:nvPr/>
        </p:nvPicPr>
        <p:blipFill>
          <a:blip r:embed="rId14"/>
          <a:stretch/>
        </p:blipFill>
        <p:spPr>
          <a:xfrm>
            <a:off x="4335480" y="0"/>
            <a:ext cx="439200" cy="848880"/>
          </a:xfrm>
          <a:prstGeom prst="rect">
            <a:avLst/>
          </a:prstGeom>
          <a:ln w="9360">
            <a:noFill/>
          </a:ln>
        </p:spPr>
      </p:pic>
      <p:sp>
        <p:nvSpPr>
          <p:cNvPr id="54" name="CustomShape 5"/>
          <p:cNvSpPr/>
          <p:nvPr/>
        </p:nvSpPr>
        <p:spPr>
          <a:xfrm rot="16200000">
            <a:off x="8260200" y="5963760"/>
            <a:ext cx="1511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UNCLASSIFIED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title"/>
          </p:nvPr>
        </p:nvSpPr>
        <p:spPr>
          <a:xfrm>
            <a:off x="611280" y="1196640"/>
            <a:ext cx="7772040" cy="396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Master title style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609480" y="1700640"/>
            <a:ext cx="7772040" cy="48963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Seventh Outline LevelClick to edit Master text styles</a:t>
            </a:r>
          </a:p>
          <a:p>
            <a:pPr marL="374760" lvl="1" indent="-1839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Second level</a:t>
            </a:r>
          </a:p>
          <a:p>
            <a:pPr marL="622440" lvl="2" indent="-288000">
              <a:lnSpc>
                <a:spcPct val="100000"/>
              </a:lnSpc>
              <a:buClr>
                <a:srgbClr val="000000"/>
              </a:buClr>
              <a:buFont typeface="Verdana"/>
              <a:buChar char="–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Third level</a:t>
            </a:r>
          </a:p>
          <a:p>
            <a:pPr marL="1166760" lvl="3" indent="-177480">
              <a:lnSpc>
                <a:spcPct val="100000"/>
              </a:lnSpc>
              <a:buClr>
                <a:srgbClr val="000000"/>
              </a:buClr>
              <a:buFont typeface="Verdana"/>
              <a:buChar char="›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Fourth level</a:t>
            </a:r>
          </a:p>
          <a:p>
            <a:pPr marL="1346040" lvl="4" indent="-216000">
              <a:lnSpc>
                <a:spcPct val="100000"/>
              </a:lnSpc>
              <a:buClr>
                <a:srgbClr val="000000"/>
              </a:buClr>
              <a:buFont typeface="Verdana"/>
              <a:buChar char="»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Afbeelding 1"/>
          <p:cNvPicPr/>
          <p:nvPr/>
        </p:nvPicPr>
        <p:blipFill>
          <a:blip r:embed="rId3"/>
          <a:stretch/>
        </p:blipFill>
        <p:spPr>
          <a:xfrm>
            <a:off x="0" y="4295520"/>
            <a:ext cx="3923640" cy="261180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4933800" y="3273840"/>
            <a:ext cx="3598560" cy="1667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Finding maritime access to Abaco for disaster relief after Huricane Dorian </a:t>
            </a:r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933800" y="2096640"/>
            <a:ext cx="3598560" cy="492120"/>
          </a:xfrm>
          <a:prstGeom prst="rect">
            <a:avLst/>
          </a:prstGeom>
          <a:noFill/>
          <a:ln>
            <a:noFill/>
          </a:ln>
        </p:spPr>
        <p:txBody>
          <a:bodyPr lIns="90000" rIns="90000" anchor="b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THE BAHAMAS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4947840" y="5506200"/>
            <a:ext cx="305388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2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Lt. Karel Buizer and 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2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Leendert Dorst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4"/>
          <p:cNvPicPr/>
          <p:nvPr/>
        </p:nvPicPr>
        <p:blipFill>
          <a:blip r:embed="rId4"/>
          <a:stretch/>
        </p:blipFill>
        <p:spPr>
          <a:xfrm>
            <a:off x="0" y="56880"/>
            <a:ext cx="4139640" cy="4132800"/>
          </a:xfrm>
          <a:prstGeom prst="rect">
            <a:avLst/>
          </a:prstGeom>
          <a:ln w="9360">
            <a:noFill/>
          </a:ln>
        </p:spPr>
      </p:pic>
      <p:pic>
        <p:nvPicPr>
          <p:cNvPr id="101" name="Picture 5"/>
          <p:cNvPicPr/>
          <p:nvPr/>
        </p:nvPicPr>
        <p:blipFill>
          <a:blip r:embed="rId5"/>
          <a:stretch/>
        </p:blipFill>
        <p:spPr>
          <a:xfrm>
            <a:off x="2340000" y="2924640"/>
            <a:ext cx="2160360" cy="1169640"/>
          </a:xfrm>
          <a:prstGeom prst="rect">
            <a:avLst/>
          </a:prstGeom>
          <a:ln w="9360">
            <a:noFill/>
          </a:ln>
        </p:spPr>
      </p:pic>
      <p:pic>
        <p:nvPicPr>
          <p:cNvPr id="102" name="Picture 4"/>
          <p:cNvPicPr/>
          <p:nvPr/>
        </p:nvPicPr>
        <p:blipFill>
          <a:blip r:embed="rId6"/>
          <a:srcRect l="3750" t="3303" b="15022"/>
          <a:stretch/>
        </p:blipFill>
        <p:spPr>
          <a:xfrm>
            <a:off x="107640" y="2904480"/>
            <a:ext cx="1871640" cy="1190160"/>
          </a:xfrm>
          <a:prstGeom prst="rect">
            <a:avLst/>
          </a:prstGeom>
          <a:ln w="9360">
            <a:noFill/>
          </a:ln>
        </p:spPr>
      </p:pic>
      <p:pic>
        <p:nvPicPr>
          <p:cNvPr id="103" name="Picture 5"/>
          <p:cNvPicPr/>
          <p:nvPr/>
        </p:nvPicPr>
        <p:blipFill>
          <a:blip r:embed="rId5"/>
          <a:stretch/>
        </p:blipFill>
        <p:spPr>
          <a:xfrm>
            <a:off x="2340000" y="4381200"/>
            <a:ext cx="2160360" cy="1169640"/>
          </a:xfrm>
          <a:prstGeom prst="rect">
            <a:avLst/>
          </a:prstGeom>
          <a:ln w="9360">
            <a:noFill/>
          </a:ln>
        </p:spPr>
      </p:pic>
      <p:sp>
        <p:nvSpPr>
          <p:cNvPr id="104" name="CustomShape 4"/>
          <p:cNvSpPr/>
          <p:nvPr/>
        </p:nvSpPr>
        <p:spPr>
          <a:xfrm>
            <a:off x="16200" y="73440"/>
            <a:ext cx="18817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HNLMS Snellius (HSV)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88920" y="2891160"/>
            <a:ext cx="1610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Survey Motor Boat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-41760" y="4295520"/>
            <a:ext cx="2313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HNLMS Johan de Witt (LPD)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2340000" y="4381200"/>
            <a:ext cx="20646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Mobile Hydro. Package 1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2340000" y="2924640"/>
            <a:ext cx="20646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Mobile Hydro. Package 2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11280" y="11966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 dirty="0" smtClean="0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Observations (1)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611280" y="1770978"/>
            <a:ext cx="8712720" cy="52452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>
              <a:buClr>
                <a:srgbClr val="000000"/>
              </a:buClr>
            </a:pPr>
            <a:r>
              <a:rPr lang="en-US" sz="2200" u="heavy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Diplomatic clearance</a:t>
            </a:r>
          </a:p>
          <a:p>
            <a:pPr marL="34326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Expedient</a:t>
            </a:r>
          </a:p>
          <a:p>
            <a:pPr marL="34326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Arranged during transit to area (2 days)</a:t>
            </a:r>
            <a:endParaRPr lang="en-US" sz="2000" spc="-1" dirty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 marL="360">
              <a:buClr>
                <a:srgbClr val="000000"/>
              </a:buClr>
            </a:pPr>
            <a:endParaRPr lang="en-US" sz="2200" u="heavy" spc="-1" dirty="0" smtClean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 marL="360">
              <a:buClr>
                <a:srgbClr val="000000"/>
              </a:buClr>
            </a:pPr>
            <a:r>
              <a:rPr lang="en-US" sz="2200" u="heavy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Communications</a:t>
            </a:r>
            <a:endParaRPr lang="en-US" sz="2200" u="heavy" spc="-1" dirty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Communication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outside RNLN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mil means difficult.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Satellite bandwidth limited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“The only communication means that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worked was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Whatsapp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.”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u="heavy" spc="-1" dirty="0" smtClean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200" u="heavy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Data</a:t>
            </a:r>
            <a:endParaRPr lang="en-US" sz="2200" u="heavy" spc="-1" dirty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tarted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with no data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Handover from UK MOD: aerial photos, recce reports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Post-hurricane data is crucial for quick start-up</a:t>
            </a:r>
          </a:p>
          <a:p>
            <a:pPr marL="622440" lvl="2" indent="-288000">
              <a:buClr>
                <a:srgbClr val="000000"/>
              </a:buClr>
              <a:buFont typeface="Verdana"/>
              <a:buChar char="–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Key infrastructure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data</a:t>
            </a:r>
          </a:p>
          <a:p>
            <a:pPr marL="34326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DNC proved to be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outdated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622440" lvl="2" indent="-288000">
              <a:buClr>
                <a:srgbClr val="000000"/>
              </a:buClr>
              <a:buFont typeface="Verdana"/>
              <a:buChar char="–"/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34440" lvl="2">
              <a:buClr>
                <a:srgbClr val="000000"/>
              </a:buClr>
            </a:pP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11280" y="11966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 dirty="0" smtClean="0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Observations (2)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611280" y="1770978"/>
            <a:ext cx="7460058" cy="52452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>
              <a:buClr>
                <a:srgbClr val="000000"/>
              </a:buClr>
            </a:pPr>
            <a:r>
              <a:rPr lang="en-US" sz="2200" u="sng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CDEMA</a:t>
            </a:r>
            <a:endParaRPr lang="en-US" sz="2200" u="sng" spc="-1" dirty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Website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very useful: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accurate and up to date.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CDEMA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situation reports: original shape files available?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200" u="sng" spc="-1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MAP </a:t>
            </a:r>
            <a:r>
              <a:rPr lang="en-US" sz="2200" u="sng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Action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Useful, but only PDF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Also supplier to CDEMA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>
              <a:buClr>
                <a:srgbClr val="000000"/>
              </a:buClr>
            </a:pPr>
            <a:r>
              <a:rPr lang="en-US" sz="2200" u="sng" spc="-1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NGA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Portal with a lot of data , but also big files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Not or difficult to download over limited satellite bandwidth.</a:t>
            </a:r>
            <a:endParaRPr lang="en-US" sz="2000" spc="-1" dirty="0">
              <a:solidFill>
                <a:srgbClr val="000000"/>
              </a:solidFill>
              <a:uFill>
                <a:solidFill>
                  <a:schemeClr val="tx1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21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11280" y="11966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 dirty="0" smtClean="0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Recommendation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611280" y="1770978"/>
            <a:ext cx="7460058" cy="52452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Disaster Relief portals need to: 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be very light on </a:t>
            </a:r>
            <a:r>
              <a:rPr lang="en-US" sz="2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data sizes; </a:t>
            </a: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have an “expert use” section with GIS-downloads;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have updated post-event data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44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Tijdelijke aanduiding voor inhoud 3"/>
          <p:cNvPicPr/>
          <p:nvPr/>
        </p:nvPicPr>
        <p:blipFill>
          <a:blip r:embed="rId2"/>
          <a:stretch/>
        </p:blipFill>
        <p:spPr>
          <a:xfrm>
            <a:off x="360" y="1130400"/>
            <a:ext cx="4381200" cy="57272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564000" y="2853000"/>
            <a:ext cx="503640" cy="5756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2123640" y="5589360"/>
            <a:ext cx="215640" cy="3596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4951440" y="1845000"/>
            <a:ext cx="358056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buClr>
                <a:srgbClr val="000000"/>
              </a:buClr>
            </a:pPr>
            <a:r>
              <a:rPr lang="nl-NL" sz="2200" u="heavy" spc="-1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Area 1</a:t>
            </a:r>
          </a:p>
          <a:p>
            <a:pPr>
              <a:lnSpc>
                <a:spcPct val="100000"/>
              </a:lnSpc>
            </a:pPr>
            <a:r>
              <a:rPr lang="nl-NL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Marsh</a:t>
            </a:r>
            <a:r>
              <a:rPr lang="nl-N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Harbour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–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Initial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entry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and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main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delivery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location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of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aid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103720" y="5811050"/>
            <a:ext cx="269424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nl-NL" sz="2200" u="heavy" spc="-1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Area 2</a:t>
            </a:r>
          </a:p>
          <a:p>
            <a:pPr>
              <a:lnSpc>
                <a:spcPct val="100000"/>
              </a:lnSpc>
            </a:pPr>
            <a:r>
              <a:rPr lang="nl-N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Sandy 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Point - Exit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Line 5"/>
          <p:cNvSpPr/>
          <p:nvPr/>
        </p:nvSpPr>
        <p:spPr>
          <a:xfrm flipH="1">
            <a:off x="4067640" y="2398680"/>
            <a:ext cx="883440" cy="7419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Line 6"/>
          <p:cNvSpPr/>
          <p:nvPr/>
        </p:nvSpPr>
        <p:spPr>
          <a:xfrm flipH="1" flipV="1">
            <a:off x="2339640" y="5769000"/>
            <a:ext cx="2764080" cy="61164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TextShape 7"/>
          <p:cNvSpPr txBox="1"/>
          <p:nvPr/>
        </p:nvSpPr>
        <p:spPr>
          <a:xfrm>
            <a:off x="495720" y="1087560"/>
            <a:ext cx="7772040" cy="39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Overview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11280" y="11966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Marsh Harbour – entry point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609480" y="1700640"/>
            <a:ext cx="7772040" cy="49903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200" b="0" u="heavy" strike="noStrike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Where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‘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Ground Zero’ of hurricane Dorian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Disaster relief with Landing Platform Dock and landing vessels into Marsh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Harbour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Unknown bathymetry, outdated (1831) survey, local knowledge not available – normally only leisure-craft and local traffic in area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200" b="0" u="heavy" strike="noStrike" spc="-1" dirty="0" smtClean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How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Provide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safe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boat lane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and unloading area:</a:t>
            </a:r>
          </a:p>
          <a:p>
            <a:pPr marL="622440" lvl="2" indent="-288000">
              <a:lnSpc>
                <a:spcPct val="100000"/>
              </a:lnSpc>
              <a:buClr>
                <a:srgbClr val="000000"/>
              </a:buClr>
              <a:buFont typeface="Verdana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Prove sufficient bathymetry</a:t>
            </a:r>
          </a:p>
          <a:p>
            <a:pPr marL="622440" lvl="2" indent="-288000">
              <a:lnSpc>
                <a:spcPct val="100000"/>
              </a:lnSpc>
              <a:buClr>
                <a:srgbClr val="000000"/>
              </a:buClr>
              <a:buFont typeface="Verdana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Detect (and possibly remove) obstacles in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harbour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Surveyed using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multi-beam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mobile hydrographic suite mounted on RHIB</a:t>
            </a:r>
          </a:p>
          <a:p>
            <a:pPr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inhoud 3"/>
          <p:cNvPicPr/>
          <p:nvPr/>
        </p:nvPicPr>
        <p:blipFill>
          <a:blip r:embed="rId2"/>
          <a:stretch/>
        </p:blipFill>
        <p:spPr>
          <a:xfrm>
            <a:off x="3435120" y="1124640"/>
            <a:ext cx="5096880" cy="573300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-23040" y="1558440"/>
            <a:ext cx="3381702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Total approach </a:t>
            </a:r>
            <a:r>
              <a:rPr lang="nl-N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5.2NM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nl-NL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Rapid </a:t>
            </a:r>
            <a:r>
              <a:rPr lang="nl-NL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Environmental</a:t>
            </a:r>
            <a:r>
              <a:rPr lang="nl-N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Assessment </a:t>
            </a:r>
          </a:p>
          <a:p>
            <a:pPr marL="622440" lvl="2" indent="-288000">
              <a:lnSpc>
                <a:spcPct val="100000"/>
              </a:lnSpc>
              <a:buClr>
                <a:srgbClr val="000000"/>
              </a:buClr>
              <a:buFont typeface="Verdana"/>
              <a:buChar char="–"/>
            </a:pP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so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not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IHO-compliant </a:t>
            </a: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with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regard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to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vertical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control system or </a:t>
            </a: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quality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control </a:t>
            </a:r>
          </a:p>
        </p:txBody>
      </p:sp>
      <p:sp>
        <p:nvSpPr>
          <p:cNvPr id="121" name="TextShape 2"/>
          <p:cNvSpPr txBox="1"/>
          <p:nvPr/>
        </p:nvSpPr>
        <p:spPr>
          <a:xfrm>
            <a:off x="395640" y="11246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Marsh Harbour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3"/>
          <p:cNvPicPr/>
          <p:nvPr/>
        </p:nvPicPr>
        <p:blipFill>
          <a:blip r:embed="rId2"/>
          <a:stretch/>
        </p:blipFill>
        <p:spPr>
          <a:xfrm>
            <a:off x="467640" y="1521720"/>
            <a:ext cx="7992360" cy="520020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395640" y="11246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Marsh Harbour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11280" y="43992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Marsh Harbour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25" name="Afbeelding 3"/>
          <p:cNvPicPr/>
          <p:nvPr/>
        </p:nvPicPr>
        <p:blipFill>
          <a:blip r:embed="rId2"/>
          <a:stretch/>
        </p:blipFill>
        <p:spPr>
          <a:xfrm>
            <a:off x="3708000" y="3433680"/>
            <a:ext cx="5183280" cy="3457080"/>
          </a:xfrm>
          <a:prstGeom prst="rect">
            <a:avLst/>
          </a:prstGeom>
          <a:ln>
            <a:noFill/>
          </a:ln>
        </p:spPr>
      </p:pic>
      <p:pic>
        <p:nvPicPr>
          <p:cNvPr id="126" name="Afbeelding 4"/>
          <p:cNvPicPr/>
          <p:nvPr/>
        </p:nvPicPr>
        <p:blipFill>
          <a:blip r:embed="rId3"/>
          <a:stretch/>
        </p:blipFill>
        <p:spPr>
          <a:xfrm>
            <a:off x="17280" y="1524600"/>
            <a:ext cx="4967640" cy="331200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7360" y="1440720"/>
            <a:ext cx="842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Before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206560" y="3425040"/>
            <a:ext cx="677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After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939240" y="2954880"/>
            <a:ext cx="1656000" cy="939960"/>
          </a:xfrm>
          <a:prstGeom prst="ellipse">
            <a:avLst/>
          </a:prstGeom>
          <a:noFill/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4743000" y="4088520"/>
            <a:ext cx="1418760" cy="651960"/>
          </a:xfrm>
          <a:prstGeom prst="ellipse">
            <a:avLst/>
          </a:prstGeom>
          <a:noFill/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6"/>
          <p:cNvSpPr/>
          <p:nvPr/>
        </p:nvSpPr>
        <p:spPr>
          <a:xfrm>
            <a:off x="1806840" y="4801320"/>
            <a:ext cx="1110600" cy="333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Port area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Line 7"/>
          <p:cNvSpPr/>
          <p:nvPr/>
        </p:nvSpPr>
        <p:spPr>
          <a:xfrm>
            <a:off x="1874520" y="3895200"/>
            <a:ext cx="487800" cy="90612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Line 8"/>
          <p:cNvSpPr/>
          <p:nvPr/>
        </p:nvSpPr>
        <p:spPr>
          <a:xfrm flipH="1">
            <a:off x="2925000" y="4414680"/>
            <a:ext cx="1818000" cy="5558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9"/>
          <p:cNvSpPr/>
          <p:nvPr/>
        </p:nvSpPr>
        <p:spPr>
          <a:xfrm>
            <a:off x="2749320" y="3736440"/>
            <a:ext cx="1151640" cy="93096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10"/>
          <p:cNvSpPr/>
          <p:nvPr/>
        </p:nvSpPr>
        <p:spPr>
          <a:xfrm rot="20416200">
            <a:off x="4538160" y="4749120"/>
            <a:ext cx="2369520" cy="66168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1"/>
          <p:cNvSpPr/>
          <p:nvPr/>
        </p:nvSpPr>
        <p:spPr>
          <a:xfrm>
            <a:off x="4257720" y="4146120"/>
            <a:ext cx="727200" cy="4482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2"/>
          <p:cNvSpPr/>
          <p:nvPr/>
        </p:nvSpPr>
        <p:spPr>
          <a:xfrm>
            <a:off x="5436000" y="5662080"/>
            <a:ext cx="1800000" cy="122904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3"/>
          <p:cNvSpPr/>
          <p:nvPr/>
        </p:nvSpPr>
        <p:spPr>
          <a:xfrm>
            <a:off x="5456880" y="2665080"/>
            <a:ext cx="2912040" cy="333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Affected</a:t>
            </a:r>
            <a:r>
              <a:rPr lang="nl-NL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nl-NL" sz="1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neighboorhoods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Line 14"/>
          <p:cNvSpPr/>
          <p:nvPr/>
        </p:nvSpPr>
        <p:spPr>
          <a:xfrm flipH="1">
            <a:off x="3732480" y="2834280"/>
            <a:ext cx="1703520" cy="103824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Line 15"/>
          <p:cNvSpPr/>
          <p:nvPr/>
        </p:nvSpPr>
        <p:spPr>
          <a:xfrm flipH="1">
            <a:off x="4878720" y="2834280"/>
            <a:ext cx="557280" cy="1377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Line 16"/>
          <p:cNvSpPr/>
          <p:nvPr/>
        </p:nvSpPr>
        <p:spPr>
          <a:xfrm flipH="1">
            <a:off x="6432480" y="3003480"/>
            <a:ext cx="480600" cy="15732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17"/>
          <p:cNvSpPr/>
          <p:nvPr/>
        </p:nvSpPr>
        <p:spPr>
          <a:xfrm>
            <a:off x="6913080" y="3003480"/>
            <a:ext cx="59400" cy="283824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8"/>
          <p:cNvSpPr/>
          <p:nvPr/>
        </p:nvSpPr>
        <p:spPr>
          <a:xfrm>
            <a:off x="395640" y="1124640"/>
            <a:ext cx="7772040" cy="39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nl-NL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Marsh Harbour</a:t>
            </a:r>
            <a:endParaRPr lang="nl-NL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95640" y="12470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Marsh Harbour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45" name="Tijdelijke aanduiding voor inhoud 3"/>
          <p:cNvPicPr/>
          <p:nvPr/>
        </p:nvPicPr>
        <p:blipFill>
          <a:blip r:embed="rId2"/>
          <a:stretch/>
        </p:blipFill>
        <p:spPr>
          <a:xfrm>
            <a:off x="0" y="2277000"/>
            <a:ext cx="8854560" cy="460800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0" y="2859840"/>
            <a:ext cx="231012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Dredged channel of 4 m depth, marked with buoys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20 ft container (removed)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Various other objects washed into sea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Red Beach 2 and slip 2 used for amphibious landings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9684720" y="3285000"/>
            <a:ext cx="914040" cy="91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2195640" y="3573000"/>
            <a:ext cx="151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5"/>
          <p:cNvSpPr/>
          <p:nvPr/>
        </p:nvSpPr>
        <p:spPr>
          <a:xfrm>
            <a:off x="2310480" y="5013000"/>
            <a:ext cx="1829160" cy="129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6"/>
          <p:cNvSpPr/>
          <p:nvPr/>
        </p:nvSpPr>
        <p:spPr>
          <a:xfrm>
            <a:off x="2195640" y="4199400"/>
            <a:ext cx="2160000" cy="196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5160960" y="6423840"/>
            <a:ext cx="370620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Note: new/extended (?) dockyard not charted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Background: DNC H1609999 (2017)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4554720" y="5949360"/>
            <a:ext cx="431640" cy="467640"/>
          </a:xfrm>
          <a:prstGeom prst="rect">
            <a:avLst/>
          </a:prstGeom>
          <a:noFill/>
          <a:ln w="19080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9"/>
          <p:cNvSpPr/>
          <p:nvPr/>
        </p:nvSpPr>
        <p:spPr>
          <a:xfrm flipH="1" flipV="1">
            <a:off x="4987080" y="6183360"/>
            <a:ext cx="149040" cy="47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Afbeelding 18"/>
          <p:cNvPicPr/>
          <p:nvPr/>
        </p:nvPicPr>
        <p:blipFill>
          <a:blip r:embed="rId3"/>
          <a:stretch/>
        </p:blipFill>
        <p:spPr>
          <a:xfrm>
            <a:off x="3770640" y="1124640"/>
            <a:ext cx="5083200" cy="2274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5" name="CustomShape 10"/>
          <p:cNvSpPr/>
          <p:nvPr/>
        </p:nvSpPr>
        <p:spPr>
          <a:xfrm>
            <a:off x="7092000" y="1967040"/>
            <a:ext cx="939600" cy="1214280"/>
          </a:xfrm>
          <a:prstGeom prst="rect">
            <a:avLst/>
          </a:prstGeom>
          <a:noFill/>
          <a:ln w="19080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1"/>
          <p:cNvSpPr/>
          <p:nvPr/>
        </p:nvSpPr>
        <p:spPr>
          <a:xfrm>
            <a:off x="3778920" y="1384200"/>
            <a:ext cx="1352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Port area detail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Afbeelding 2"/>
          <p:cNvPicPr/>
          <p:nvPr/>
        </p:nvPicPr>
        <p:blipFill>
          <a:blip r:embed="rId4"/>
          <a:stretch/>
        </p:blipFill>
        <p:spPr>
          <a:xfrm>
            <a:off x="5886720" y="4218480"/>
            <a:ext cx="1990800" cy="118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11280" y="11966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Sandy Point – exit point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609480" y="1700640"/>
            <a:ext cx="7772040" cy="48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>
              <a:buClr>
                <a:srgbClr val="000000"/>
              </a:buClr>
            </a:pPr>
            <a:r>
              <a:rPr lang="en-US" sz="2200" u="heavy" spc="-1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Where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Sea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state too high for retrieval of material on East side of Abaco at conclusion of disaster relief operation; next storm already on its way so waiting was not an option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Possible exit on leeward side of island – Sandy Point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However, no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usable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chart available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200" u="heavy" spc="-1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Verdana"/>
              </a:rPr>
              <a:t>How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After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tracking the AIS of a local ferry, back-surveyed its track to investigate suitability as a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boat lane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Successful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survey; waypoints of safe route promulgated to landing crafts -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successful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retrieval of all personnel and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41800" y="1137240"/>
            <a:ext cx="7772040" cy="39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E17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Sandy Point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61" name="Tijdelijke aanduiding voor inhoud 7"/>
          <p:cNvPicPr/>
          <p:nvPr/>
        </p:nvPicPr>
        <p:blipFill>
          <a:blip r:embed="rId2"/>
          <a:stretch/>
        </p:blipFill>
        <p:spPr>
          <a:xfrm>
            <a:off x="611280" y="1633680"/>
            <a:ext cx="5172120" cy="5223960"/>
          </a:xfrm>
          <a:prstGeom prst="rect">
            <a:avLst/>
          </a:prstGeom>
          <a:ln>
            <a:noFill/>
          </a:ln>
        </p:spPr>
      </p:pic>
      <p:pic>
        <p:nvPicPr>
          <p:cNvPr id="162" name="Afbeelding 8"/>
          <p:cNvPicPr/>
          <p:nvPr/>
        </p:nvPicPr>
        <p:blipFill>
          <a:blip r:embed="rId3"/>
          <a:stretch/>
        </p:blipFill>
        <p:spPr>
          <a:xfrm>
            <a:off x="4860000" y="4091040"/>
            <a:ext cx="3992760" cy="275616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163" name="CustomShape 2"/>
          <p:cNvSpPr/>
          <p:nvPr/>
        </p:nvSpPr>
        <p:spPr>
          <a:xfrm>
            <a:off x="3718080" y="2565000"/>
            <a:ext cx="1439640" cy="10796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3"/>
          <p:cNvSpPr/>
          <p:nvPr/>
        </p:nvSpPr>
        <p:spPr>
          <a:xfrm flipH="1" flipV="1">
            <a:off x="4437360" y="3645000"/>
            <a:ext cx="431640" cy="102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4"/>
          <p:cNvSpPr/>
          <p:nvPr/>
        </p:nvSpPr>
        <p:spPr>
          <a:xfrm>
            <a:off x="5820840" y="1917000"/>
            <a:ext cx="306936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Detail of landing point, survey data integrated in self-made topographic map; colorization customized for NL landing craft (red is NOGO)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2071800" y="6586200"/>
            <a:ext cx="28130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Background: DNC COA16C (2017)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Tijdelijk_bestand_Presentatie_Marine (1)</Template>
  <TotalTime>0</TotalTime>
  <Words>508</Words>
  <Application>Microsoft Office PowerPoint</Application>
  <PresentationFormat>Diavoorstelling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MEIC</dc:title>
  <dc:subject/>
  <dc:creator>LTZ1 R.D. van de Veen</dc:creator>
  <dc:description/>
  <cp:lastModifiedBy>Leendert Dorst</cp:lastModifiedBy>
  <cp:revision>82</cp:revision>
  <cp:lastPrinted>2011-09-21T07:52:24Z</cp:lastPrinted>
  <dcterms:created xsi:type="dcterms:W3CDTF">2018-06-13T12:20:26Z</dcterms:created>
  <dcterms:modified xsi:type="dcterms:W3CDTF">2019-11-27T15:39:08Z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fdeling">
    <vt:lpwstr>Afdeling</vt:lpwstr>
  </property>
  <property fmtid="{D5CDD505-2E9C-101B-9397-08002B2CF9AE}" pid="3" name="AppVersion">
    <vt:lpwstr>16.0000</vt:lpwstr>
  </property>
  <property fmtid="{D5CDD505-2E9C-101B-9397-08002B2CF9AE}" pid="4" name="Auteur">
    <vt:lpwstr>Auteur</vt:lpwstr>
  </property>
  <property fmtid="{D5CDD505-2E9C-101B-9397-08002B2CF9AE}" pid="5" name="Company">
    <vt:lpwstr>Ministerie van Defensie</vt:lpwstr>
  </property>
  <property fmtid="{D5CDD505-2E9C-101B-9397-08002B2CF9AE}" pid="6" name="Datum">
    <vt:filetime>1999-12-31T22:00:00Z</vt:filetime>
  </property>
  <property fmtid="{D5CDD505-2E9C-101B-9397-08002B2CF9AE}" pid="7" name="Functie">
    <vt:lpwstr>Functie</vt:lpwstr>
  </property>
  <property fmtid="{D5CDD505-2E9C-101B-9397-08002B2CF9AE}" pid="8" name="HiddenSlides">
    <vt:i4>0</vt:i4>
  </property>
  <property fmtid="{D5CDD505-2E9C-101B-9397-08002B2CF9AE}" pid="9" name="HyperlinksChanged">
    <vt:bool>false</vt:bool>
  </property>
  <property fmtid="{D5CDD505-2E9C-101B-9397-08002B2CF9AE}" pid="10" name="LinksUpToDate">
    <vt:bool>false</vt:bool>
  </property>
  <property fmtid="{D5CDD505-2E9C-101B-9397-08002B2CF9AE}" pid="11" name="MMClips">
    <vt:i4>0</vt:i4>
  </property>
  <property fmtid="{D5CDD505-2E9C-101B-9397-08002B2CF9AE}" pid="12" name="Merking">
    <vt:lpwstr>Merking</vt:lpwstr>
  </property>
  <property fmtid="{D5CDD505-2E9C-101B-9397-08002B2CF9AE}" pid="13" name="Notes">
    <vt:i4>1</vt:i4>
  </property>
  <property fmtid="{D5CDD505-2E9C-101B-9397-08002B2CF9AE}" pid="14" name="PresentationFormat">
    <vt:lpwstr>Diavoorstelling (4:3)</vt:lpwstr>
  </property>
  <property fmtid="{D5CDD505-2E9C-101B-9397-08002B2CF9AE}" pid="15" name="Rubricering">
    <vt:lpwstr>Rubricering</vt:lpwstr>
  </property>
  <property fmtid="{D5CDD505-2E9C-101B-9397-08002B2CF9AE}" pid="16" name="ScaleCrop">
    <vt:bool>false</vt:bool>
  </property>
  <property fmtid="{D5CDD505-2E9C-101B-9397-08002B2CF9AE}" pid="17" name="ShareDoc">
    <vt:bool>false</vt:bool>
  </property>
  <property fmtid="{D5CDD505-2E9C-101B-9397-08002B2CF9AE}" pid="18" name="Slides">
    <vt:i4>10</vt:i4>
  </property>
  <property fmtid="{D5CDD505-2E9C-101B-9397-08002B2CF9AE}" pid="19" name="Subtitel">
    <vt:lpwstr>Subtitel</vt:lpwstr>
  </property>
  <property fmtid="{D5CDD505-2E9C-101B-9397-08002B2CF9AE}" pid="20" name="Titel">
    <vt:lpwstr>Titel</vt:lpwstr>
  </property>
</Properties>
</file>