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256" r:id="rId2"/>
    <p:sldId id="261" r:id="rId3"/>
    <p:sldId id="272" r:id="rId4"/>
    <p:sldId id="273" r:id="rId5"/>
    <p:sldId id="275" r:id="rId6"/>
    <p:sldId id="276" r:id="rId7"/>
    <p:sldId id="277" r:id="rId8"/>
    <p:sldId id="278" r:id="rId9"/>
    <p:sldId id="279" r:id="rId10"/>
    <p:sldId id="283" r:id="rId11"/>
    <p:sldId id="266" r:id="rId12"/>
    <p:sldId id="280" r:id="rId13"/>
    <p:sldId id="28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E8EFF8"/>
    <a:srgbClr val="DEDF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32" autoAdjust="0"/>
    <p:restoredTop sz="93857" autoAdjust="0"/>
  </p:normalViewPr>
  <p:slideViewPr>
    <p:cSldViewPr snapToGrid="0">
      <p:cViewPr>
        <p:scale>
          <a:sx n="69" d="100"/>
          <a:sy n="69" d="100"/>
        </p:scale>
        <p:origin x="792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55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A9B22A-55EC-4A68-A1AE-1A1AE03C8C30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14B252-8EFF-4387-B930-F07556521AE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804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14B252-8EFF-4387-B930-F07556521AE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5898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b="1" u="sng" dirty="0"/>
              <a:t>Actividades nacionales </a:t>
            </a:r>
          </a:p>
          <a:p>
            <a:endParaRPr lang="es-ES" b="1" dirty="0"/>
          </a:p>
          <a:p>
            <a:r>
              <a:rPr lang="es-ES" b="1" dirty="0"/>
              <a:t>Fase 1 </a:t>
            </a:r>
          </a:p>
          <a:p>
            <a:endParaRPr lang="es-ES" dirty="0"/>
          </a:p>
          <a:p>
            <a:r>
              <a:rPr lang="es-ES" dirty="0"/>
              <a:t>-Formar</a:t>
            </a:r>
            <a:r>
              <a:rPr lang="es-ES" baseline="0" dirty="0"/>
              <a:t> </a:t>
            </a:r>
            <a:r>
              <a:rPr lang="es-ES" dirty="0"/>
              <a:t>Autoridad Nacional (AN) y / o Comité Nacional de Coordinación Hidrográfica (CNCH). </a:t>
            </a:r>
          </a:p>
          <a:p>
            <a:r>
              <a:rPr lang="es-ES" dirty="0"/>
              <a:t>-Crear / mejorar la infraestructura actual para recopilar y circular información </a:t>
            </a:r>
          </a:p>
          <a:p>
            <a:r>
              <a:rPr lang="es-ES" dirty="0"/>
              <a:t>-Fortalecer los vínculos con la autoridad hidrográfica para permitir la actualización de carta</a:t>
            </a:r>
            <a:r>
              <a:rPr lang="es-ES" baseline="0" dirty="0"/>
              <a:t> náuticas</a:t>
            </a:r>
            <a:r>
              <a:rPr lang="es-ES" dirty="0"/>
              <a:t> y publicaciones. </a:t>
            </a:r>
          </a:p>
          <a:p>
            <a:r>
              <a:rPr lang="es-ES" dirty="0"/>
              <a:t>-Se requiere entrenamiento mínimo </a:t>
            </a:r>
          </a:p>
          <a:p>
            <a:r>
              <a:rPr lang="es-ES" dirty="0"/>
              <a:t>-Fortalecer los vínculos con el Coordinador de NAVAREA para permitir la difusión de información sobre seguridad marítima.</a:t>
            </a:r>
            <a:endParaRPr lang="en-US" b="1" u="sng" dirty="0"/>
          </a:p>
          <a:p>
            <a:endParaRPr lang="en-US" b="1" u="sng" dirty="0"/>
          </a:p>
          <a:p>
            <a:r>
              <a:rPr lang="es-ES" b="1" dirty="0"/>
              <a:t>Fase 2</a:t>
            </a:r>
            <a:r>
              <a:rPr lang="es-ES" dirty="0"/>
              <a:t> </a:t>
            </a:r>
          </a:p>
          <a:p>
            <a:r>
              <a:rPr lang="es-ES" dirty="0"/>
              <a:t>-Establecer la capacidad para hacer</a:t>
            </a:r>
            <a:r>
              <a:rPr lang="es-ES" baseline="0" dirty="0"/>
              <a:t> </a:t>
            </a:r>
            <a:r>
              <a:rPr lang="es-ES" baseline="0" dirty="0" err="1"/>
              <a:t>llevantamientos</a:t>
            </a:r>
            <a:r>
              <a:rPr lang="es-ES" dirty="0"/>
              <a:t> de puertos y sus aproximaciones. </a:t>
            </a:r>
          </a:p>
          <a:p>
            <a:r>
              <a:rPr lang="es-ES" dirty="0"/>
              <a:t>-Mantener ayudas adecuadas para la navegación. </a:t>
            </a:r>
          </a:p>
          <a:p>
            <a:r>
              <a:rPr lang="es-ES" dirty="0"/>
              <a:t>-Desarrollar capacidad para hacer</a:t>
            </a:r>
            <a:r>
              <a:rPr lang="es-ES" baseline="0" dirty="0"/>
              <a:t> levantamientos</a:t>
            </a:r>
            <a:r>
              <a:rPr lang="es-ES" dirty="0"/>
              <a:t> en apoyo de áreas costeras y áreas costa afuera</a:t>
            </a:r>
            <a:r>
              <a:rPr lang="es-ES" baseline="0" dirty="0"/>
              <a:t> </a:t>
            </a:r>
            <a:r>
              <a:rPr lang="es-ES" dirty="0"/>
              <a:t> </a:t>
            </a:r>
          </a:p>
          <a:p>
            <a:r>
              <a:rPr lang="es-ES" dirty="0"/>
              <a:t>-Desarrollar capacidad para establecer bases de datos hidrográficos para apoyar el trabajo de AN / CNCH</a:t>
            </a:r>
          </a:p>
          <a:p>
            <a:r>
              <a:rPr lang="es-ES" dirty="0"/>
              <a:t>-Proporcionar datos geoespaciales básicos a través de MSDI </a:t>
            </a:r>
          </a:p>
          <a:p>
            <a:r>
              <a:rPr lang="es-ES" dirty="0"/>
              <a:t>-Requiere fondos para capacitación, asesoramiento y equipamiento o encuesta de contratos</a:t>
            </a:r>
            <a:endParaRPr lang="en-US" b="1" u="sng" dirty="0"/>
          </a:p>
          <a:p>
            <a:endParaRPr lang="es-ES" dirty="0"/>
          </a:p>
          <a:p>
            <a:r>
              <a:rPr lang="es-ES" b="1" dirty="0"/>
              <a:t>Fase 3 </a:t>
            </a:r>
          </a:p>
          <a:p>
            <a:r>
              <a:rPr lang="es-ES" dirty="0"/>
              <a:t>-La necesidad se evaluará a fondo. </a:t>
            </a:r>
            <a:r>
              <a:rPr lang="es-ES" baseline="0" dirty="0"/>
              <a:t> </a:t>
            </a:r>
            <a:r>
              <a:rPr lang="es-ES" dirty="0"/>
              <a:t>Requiere inversión para producción, distribución y actualización. </a:t>
            </a:r>
          </a:p>
          <a:p>
            <a:r>
              <a:rPr lang="es-ES" dirty="0"/>
              <a:t>-Alternativamente, los acuerdos bilaterales para la cartografía pueden proporcionar soluciones más fáciles en la producción y distribución (de ENC a través de </a:t>
            </a:r>
            <a:r>
              <a:rPr lang="es-ES" dirty="0" err="1"/>
              <a:t>RENCs</a:t>
            </a:r>
            <a:r>
              <a:rPr lang="es-ES" dirty="0"/>
              <a:t>) y recompensas. </a:t>
            </a:r>
          </a:p>
          <a:p>
            <a:r>
              <a:rPr lang="es-ES" dirty="0"/>
              <a:t>-Desarrollo adicional de MSDI</a:t>
            </a:r>
            <a:endParaRPr lang="en-US" b="1" u="sng" dirty="0"/>
          </a:p>
          <a:p>
            <a:pPr marL="0" indent="0">
              <a:buFont typeface="Arial" panose="020B0604020202020204" pitchFamily="34" charset="0"/>
              <a:buNone/>
            </a:pPr>
            <a:endParaRPr lang="en-US" b="0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4B252-8EFF-4387-B930-F07556521AE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1696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b="1" u="sng" dirty="0"/>
              <a:t>Actividades nacionales </a:t>
            </a:r>
          </a:p>
          <a:p>
            <a:endParaRPr lang="es-ES" b="1" dirty="0"/>
          </a:p>
          <a:p>
            <a:r>
              <a:rPr lang="es-ES" b="1" dirty="0"/>
              <a:t>Fase 1 </a:t>
            </a:r>
          </a:p>
          <a:p>
            <a:endParaRPr lang="es-ES" dirty="0"/>
          </a:p>
          <a:p>
            <a:r>
              <a:rPr lang="es-ES" dirty="0"/>
              <a:t>-Formar</a:t>
            </a:r>
            <a:r>
              <a:rPr lang="es-ES" baseline="0" dirty="0"/>
              <a:t> </a:t>
            </a:r>
            <a:r>
              <a:rPr lang="es-ES" dirty="0"/>
              <a:t>Autoridad Nacional (AN) y / o Comité Nacional de Coordinación Hidrográfica (CNCH). </a:t>
            </a:r>
          </a:p>
          <a:p>
            <a:r>
              <a:rPr lang="es-ES" dirty="0"/>
              <a:t>-Crear / mejorar la infraestructura actual para recopilar y circular información </a:t>
            </a:r>
          </a:p>
          <a:p>
            <a:r>
              <a:rPr lang="es-ES" dirty="0"/>
              <a:t>-Fortalecer los vínculos con la autoridad hidrográfica para permitir la actualización de carta</a:t>
            </a:r>
            <a:r>
              <a:rPr lang="es-ES" baseline="0" dirty="0"/>
              <a:t> náuticas</a:t>
            </a:r>
            <a:r>
              <a:rPr lang="es-ES" dirty="0"/>
              <a:t> y publicaciones. </a:t>
            </a:r>
          </a:p>
          <a:p>
            <a:r>
              <a:rPr lang="es-ES" dirty="0"/>
              <a:t>-Se requiere entrenamiento mínimo </a:t>
            </a:r>
          </a:p>
          <a:p>
            <a:r>
              <a:rPr lang="es-ES" dirty="0"/>
              <a:t>-Fortalecer los vínculos con el Coordinador de NAVAREA para permitir la difusión de información sobre seguridad marítima.</a:t>
            </a:r>
            <a:endParaRPr lang="en-US" b="1" u="sng" dirty="0"/>
          </a:p>
          <a:p>
            <a:endParaRPr lang="en-US" b="1" u="sng" dirty="0"/>
          </a:p>
          <a:p>
            <a:r>
              <a:rPr lang="es-ES" b="1" dirty="0"/>
              <a:t>Fase 2</a:t>
            </a:r>
            <a:r>
              <a:rPr lang="es-ES" dirty="0"/>
              <a:t> </a:t>
            </a:r>
          </a:p>
          <a:p>
            <a:r>
              <a:rPr lang="es-ES" dirty="0"/>
              <a:t>-Establecer la capacidad para hacer</a:t>
            </a:r>
            <a:r>
              <a:rPr lang="es-ES" baseline="0" dirty="0"/>
              <a:t> </a:t>
            </a:r>
            <a:r>
              <a:rPr lang="es-ES" baseline="0" dirty="0" err="1"/>
              <a:t>llevantamientos</a:t>
            </a:r>
            <a:r>
              <a:rPr lang="es-ES" dirty="0"/>
              <a:t> de puertos y sus aproximaciones. </a:t>
            </a:r>
          </a:p>
          <a:p>
            <a:r>
              <a:rPr lang="es-ES" dirty="0"/>
              <a:t>-Mantener ayudas adecuadas para la navegación. </a:t>
            </a:r>
          </a:p>
          <a:p>
            <a:r>
              <a:rPr lang="es-ES" dirty="0"/>
              <a:t>-Desarrollar capacidad para hacer</a:t>
            </a:r>
            <a:r>
              <a:rPr lang="es-ES" baseline="0" dirty="0"/>
              <a:t> levantamientos</a:t>
            </a:r>
            <a:r>
              <a:rPr lang="es-ES" dirty="0"/>
              <a:t> en apoyo de áreas costeras y áreas costa afuera</a:t>
            </a:r>
            <a:r>
              <a:rPr lang="es-ES" baseline="0" dirty="0"/>
              <a:t> </a:t>
            </a:r>
            <a:r>
              <a:rPr lang="es-ES" dirty="0"/>
              <a:t> </a:t>
            </a:r>
          </a:p>
          <a:p>
            <a:r>
              <a:rPr lang="es-ES" dirty="0"/>
              <a:t>-Desarrollar capacidad para establecer bases de datos hidrográficos para apoyar el trabajo de AN / CNCH</a:t>
            </a:r>
          </a:p>
          <a:p>
            <a:r>
              <a:rPr lang="es-ES" dirty="0"/>
              <a:t>-Proporcionar datos geoespaciales básicos a través de MSDI </a:t>
            </a:r>
          </a:p>
          <a:p>
            <a:r>
              <a:rPr lang="es-ES" dirty="0"/>
              <a:t>-Requiere fondos para capacitación, asesoramiento y equipamiento o encuesta de contratos</a:t>
            </a:r>
            <a:endParaRPr lang="en-US" b="1" u="sng" dirty="0"/>
          </a:p>
          <a:p>
            <a:endParaRPr lang="es-ES" dirty="0"/>
          </a:p>
          <a:p>
            <a:r>
              <a:rPr lang="es-ES" b="1" dirty="0"/>
              <a:t>Fase 3 </a:t>
            </a:r>
          </a:p>
          <a:p>
            <a:r>
              <a:rPr lang="es-ES" dirty="0"/>
              <a:t>-La necesidad se evaluará a fondo. </a:t>
            </a:r>
            <a:r>
              <a:rPr lang="es-ES" baseline="0" dirty="0"/>
              <a:t> </a:t>
            </a:r>
            <a:r>
              <a:rPr lang="es-ES" dirty="0"/>
              <a:t>Requiere inversión para producción, distribución y actualización. </a:t>
            </a:r>
          </a:p>
          <a:p>
            <a:r>
              <a:rPr lang="es-ES" dirty="0"/>
              <a:t>-Alternativamente, los acuerdos bilaterales para la cartografía pueden proporcionar soluciones más fáciles en la producción y distribución (de ENC a través de </a:t>
            </a:r>
            <a:r>
              <a:rPr lang="es-ES" dirty="0" err="1"/>
              <a:t>RENCs</a:t>
            </a:r>
            <a:r>
              <a:rPr lang="es-ES" dirty="0"/>
              <a:t>) y recompensas. </a:t>
            </a:r>
          </a:p>
          <a:p>
            <a:r>
              <a:rPr lang="es-ES" dirty="0"/>
              <a:t>-Desarrollo adicional de MSDI</a:t>
            </a:r>
            <a:endParaRPr lang="en-US" b="1" u="sng" dirty="0"/>
          </a:p>
          <a:p>
            <a:pPr marL="0" indent="0">
              <a:buFont typeface="Arial" panose="020B0604020202020204" pitchFamily="34" charset="0"/>
              <a:buNone/>
            </a:pPr>
            <a:endParaRPr lang="en-US" b="0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4B252-8EFF-4387-B930-F07556521AE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4752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b="1" u="sng" dirty="0"/>
              <a:t>Actividades nacionales </a:t>
            </a:r>
          </a:p>
          <a:p>
            <a:endParaRPr lang="es-ES" b="1" dirty="0"/>
          </a:p>
          <a:p>
            <a:r>
              <a:rPr lang="es-ES" b="1" dirty="0"/>
              <a:t>Fase 1 </a:t>
            </a:r>
          </a:p>
          <a:p>
            <a:endParaRPr lang="es-ES" dirty="0"/>
          </a:p>
          <a:p>
            <a:r>
              <a:rPr lang="es-ES" dirty="0"/>
              <a:t>-Formar</a:t>
            </a:r>
            <a:r>
              <a:rPr lang="es-ES" baseline="0" dirty="0"/>
              <a:t> </a:t>
            </a:r>
            <a:r>
              <a:rPr lang="es-ES" dirty="0"/>
              <a:t>Autoridad Nacional (AN) y / o Comité Nacional de Coordinación Hidrográfica (CNCH). </a:t>
            </a:r>
          </a:p>
          <a:p>
            <a:r>
              <a:rPr lang="es-ES" dirty="0"/>
              <a:t>-Crear / mejorar la infraestructura actual para recopilar y circular información </a:t>
            </a:r>
          </a:p>
          <a:p>
            <a:r>
              <a:rPr lang="es-ES" dirty="0"/>
              <a:t>-Fortalecer los vínculos con la autoridad hidrográfica para permitir la actualización de carta</a:t>
            </a:r>
            <a:r>
              <a:rPr lang="es-ES" baseline="0" dirty="0"/>
              <a:t> náuticas</a:t>
            </a:r>
            <a:r>
              <a:rPr lang="es-ES" dirty="0"/>
              <a:t> y publicaciones. </a:t>
            </a:r>
          </a:p>
          <a:p>
            <a:r>
              <a:rPr lang="es-ES" dirty="0"/>
              <a:t>-Se requiere entrenamiento mínimo </a:t>
            </a:r>
          </a:p>
          <a:p>
            <a:r>
              <a:rPr lang="es-ES" dirty="0"/>
              <a:t>-Fortalecer los vínculos con el Coordinador de NAVAREA para permitir la difusión de información sobre seguridad marítima.</a:t>
            </a:r>
            <a:endParaRPr lang="en-US" b="1" u="sng" dirty="0"/>
          </a:p>
          <a:p>
            <a:endParaRPr lang="en-US" b="1" u="sng" dirty="0"/>
          </a:p>
          <a:p>
            <a:r>
              <a:rPr lang="es-ES" b="1" dirty="0"/>
              <a:t>Fase 2</a:t>
            </a:r>
            <a:r>
              <a:rPr lang="es-ES" dirty="0"/>
              <a:t> </a:t>
            </a:r>
          </a:p>
          <a:p>
            <a:r>
              <a:rPr lang="es-ES" dirty="0"/>
              <a:t>-Establecer la capacidad para hacer</a:t>
            </a:r>
            <a:r>
              <a:rPr lang="es-ES" baseline="0" dirty="0"/>
              <a:t> </a:t>
            </a:r>
            <a:r>
              <a:rPr lang="es-ES" baseline="0" dirty="0" err="1"/>
              <a:t>llevantamientos</a:t>
            </a:r>
            <a:r>
              <a:rPr lang="es-ES" dirty="0"/>
              <a:t> de puertos y sus aproximaciones. </a:t>
            </a:r>
          </a:p>
          <a:p>
            <a:r>
              <a:rPr lang="es-ES" dirty="0"/>
              <a:t>-Mantener ayudas adecuadas para la navegación. </a:t>
            </a:r>
          </a:p>
          <a:p>
            <a:r>
              <a:rPr lang="es-ES" dirty="0"/>
              <a:t>-Desarrollar capacidad para hacer</a:t>
            </a:r>
            <a:r>
              <a:rPr lang="es-ES" baseline="0" dirty="0"/>
              <a:t> levantamientos</a:t>
            </a:r>
            <a:r>
              <a:rPr lang="es-ES" dirty="0"/>
              <a:t> en apoyo de áreas costeras y áreas costa afuera</a:t>
            </a:r>
            <a:r>
              <a:rPr lang="es-ES" baseline="0" dirty="0"/>
              <a:t> </a:t>
            </a:r>
            <a:r>
              <a:rPr lang="es-ES" dirty="0"/>
              <a:t> </a:t>
            </a:r>
          </a:p>
          <a:p>
            <a:r>
              <a:rPr lang="es-ES" dirty="0"/>
              <a:t>-Desarrollar capacidad para establecer bases de datos hidrográficos para apoyar el trabajo de AN / CNCH</a:t>
            </a:r>
          </a:p>
          <a:p>
            <a:r>
              <a:rPr lang="es-ES" dirty="0"/>
              <a:t>-Proporcionar datos geoespaciales básicos a través de MSDI </a:t>
            </a:r>
          </a:p>
          <a:p>
            <a:r>
              <a:rPr lang="es-ES" dirty="0"/>
              <a:t>-Requiere fondos para capacitación, asesoramiento y equipamiento o encuesta de contratos</a:t>
            </a:r>
            <a:endParaRPr lang="en-US" b="1" u="sng" dirty="0"/>
          </a:p>
          <a:p>
            <a:endParaRPr lang="es-ES" dirty="0"/>
          </a:p>
          <a:p>
            <a:r>
              <a:rPr lang="es-ES" b="1" dirty="0"/>
              <a:t>Fase 3 </a:t>
            </a:r>
          </a:p>
          <a:p>
            <a:r>
              <a:rPr lang="es-ES" dirty="0"/>
              <a:t>-La necesidad se evaluará a fondo. </a:t>
            </a:r>
            <a:r>
              <a:rPr lang="es-ES" baseline="0" dirty="0"/>
              <a:t> </a:t>
            </a:r>
            <a:r>
              <a:rPr lang="es-ES" dirty="0"/>
              <a:t>Requiere inversión para producción, distribución y actualización. </a:t>
            </a:r>
          </a:p>
          <a:p>
            <a:r>
              <a:rPr lang="es-ES" dirty="0"/>
              <a:t>-Alternativamente, los acuerdos bilaterales para la cartografía pueden proporcionar soluciones más fáciles en la producción y distribución (de ENC a través de </a:t>
            </a:r>
            <a:r>
              <a:rPr lang="es-ES" dirty="0" err="1"/>
              <a:t>RENCs</a:t>
            </a:r>
            <a:r>
              <a:rPr lang="es-ES" dirty="0"/>
              <a:t>) y recompensas. </a:t>
            </a:r>
          </a:p>
          <a:p>
            <a:r>
              <a:rPr lang="es-ES" dirty="0"/>
              <a:t>-Desarrollo adicional de MSDI</a:t>
            </a:r>
            <a:endParaRPr lang="en-US" b="1" u="sng" dirty="0"/>
          </a:p>
          <a:p>
            <a:pPr marL="0" indent="0">
              <a:buFont typeface="Arial" panose="020B0604020202020204" pitchFamily="34" charset="0"/>
              <a:buNone/>
            </a:pPr>
            <a:endParaRPr lang="en-US" b="0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4B252-8EFF-4387-B930-F07556521AE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3258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14B252-8EFF-4387-B930-F07556521AE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2295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14B252-8EFF-4387-B930-F07556521AE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8103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14B252-8EFF-4387-B930-F07556521AE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1279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14B252-8EFF-4387-B930-F07556521AE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5838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14B252-8EFF-4387-B930-F07556521AE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6101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14B252-8EFF-4387-B930-F07556521AE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0308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14B252-8EFF-4387-B930-F07556521AE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6064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14B252-8EFF-4387-B930-F07556521AE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032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flip="none" rotWithShape="1">
          <a:gsLst>
            <a:gs pos="75000">
              <a:schemeClr val="accent2">
                <a:lumMod val="5000"/>
                <a:lumOff val="9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040079"/>
            <a:ext cx="12192000" cy="8372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599" y="6276122"/>
            <a:ext cx="536545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Footer Placeholder 8"/>
          <p:cNvSpPr txBox="1">
            <a:spLocks/>
          </p:cNvSpPr>
          <p:nvPr userDrawn="1"/>
        </p:nvSpPr>
        <p:spPr>
          <a:xfrm>
            <a:off x="250262" y="628034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International Hydrographic Organization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i="1" dirty="0">
                <a:solidFill>
                  <a:schemeClr val="tx1"/>
                </a:solidFill>
              </a:rPr>
              <a:t>Organisation Hydrographique Internationale</a:t>
            </a:r>
            <a:endParaRPr lang="en-US" i="1" dirty="0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49" y="6049723"/>
            <a:ext cx="676525" cy="8179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1276" y="6036734"/>
            <a:ext cx="2121007" cy="840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3826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B6E37-4826-409A-84BF-C23BE3AFE5AD}" type="datetime1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041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7737A-A71E-4586-A91E-10B206952AFF}" type="datetime1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123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 flip="none" rotWithShape="1">
          <a:gsLst>
            <a:gs pos="75000">
              <a:schemeClr val="accent2">
                <a:lumMod val="5000"/>
                <a:lumOff val="9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9414"/>
            <a:ext cx="10515600" cy="540511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7724182" cy="21587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811992" y="893798"/>
            <a:ext cx="10568015" cy="5285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0" y="6020790"/>
            <a:ext cx="12192000" cy="8372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00292" y="6266476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EC878826-814C-4FD2-96B3-D147818A5C89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3" name="Footer Placeholder 8"/>
          <p:cNvSpPr txBox="1">
            <a:spLocks/>
          </p:cNvSpPr>
          <p:nvPr userDrawn="1"/>
        </p:nvSpPr>
        <p:spPr>
          <a:xfrm>
            <a:off x="250262" y="628034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International Hydrographic Organization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i="1" dirty="0">
                <a:solidFill>
                  <a:schemeClr val="tx1"/>
                </a:solidFill>
              </a:rPr>
              <a:t>Organisation Hydrographique Internationale</a:t>
            </a:r>
            <a:endParaRPr lang="en-US" i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67" y="6040079"/>
            <a:ext cx="676525" cy="8179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8137" y="6018762"/>
            <a:ext cx="2117682" cy="83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04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D8A9-F208-4318-BC74-B3344BEA26B5}" type="datetime1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724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17B1D-B7C6-4688-9D52-777E0A492BB3}" type="datetime1">
              <a:rPr lang="en-US" smtClean="0"/>
              <a:t>12/5/2019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504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16E03-FAB4-4246-838E-712AF3C131B7}" type="datetime1">
              <a:rPr lang="en-US" smtClean="0"/>
              <a:t>12/5/2019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343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6D911-1E11-4707-B3EF-A7D446B4076E}" type="datetime1">
              <a:rPr lang="en-US" smtClean="0"/>
              <a:t>12/5/2019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029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66D49-534C-4821-8ABB-97E9F0832A6F}" type="datetime1">
              <a:rPr lang="en-US" smtClean="0"/>
              <a:t>12/5/2019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77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EB816-9769-4CDC-B9A1-47A4932BA44A}" type="datetime1">
              <a:rPr lang="en-US" smtClean="0"/>
              <a:t>12/5/2019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430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37E5F-198F-4D2D-8AD0-EFCE6F5EBE91}" type="datetime1">
              <a:rPr lang="en-US" smtClean="0"/>
              <a:t>12/5/2019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433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4B590C-9002-419D-8032-E96BBEE3DDA4}" type="datetime1">
              <a:rPr lang="en-US" smtClean="0"/>
              <a:t>12/5/2019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78826-814C-4FD2-96B3-D147818A5C8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596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3E442D52-16E5-4EF2-B36D-D5182234A8E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6" t="4337"/>
          <a:stretch/>
        </p:blipFill>
        <p:spPr>
          <a:xfrm>
            <a:off x="1577162" y="7710"/>
            <a:ext cx="9144000" cy="6111736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  <a:effectLst>
            <a:softEdge rad="279400"/>
          </a:effectLst>
        </p:spPr>
      </p:pic>
      <p:sp>
        <p:nvSpPr>
          <p:cNvPr id="5" name="Rectangle 4"/>
          <p:cNvSpPr/>
          <p:nvPr/>
        </p:nvSpPr>
        <p:spPr>
          <a:xfrm>
            <a:off x="116114" y="6002111"/>
            <a:ext cx="3715657" cy="8558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2331" y="375272"/>
            <a:ext cx="9052508" cy="2874652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XX </a:t>
            </a:r>
            <a:r>
              <a:rPr lang="es-CO" sz="4000" dirty="0"/>
              <a:t>Reunión</a:t>
            </a:r>
            <a:r>
              <a:rPr lang="en-US" sz="4000" dirty="0"/>
              <a:t> de la </a:t>
            </a:r>
            <a:br>
              <a:rPr lang="en-US" sz="4000" dirty="0"/>
            </a:br>
            <a:r>
              <a:rPr lang="es-PE" sz="4000" dirty="0"/>
              <a:t>Comisión Hidrográfica Mesoamericana y del Mar Caribe</a:t>
            </a:r>
            <a:br>
              <a:rPr lang="en-US" dirty="0"/>
            </a:br>
            <a:br>
              <a:rPr lang="en-US" dirty="0"/>
            </a:br>
            <a:endParaRPr lang="en-AU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330" y="5111134"/>
            <a:ext cx="9216023" cy="890977"/>
          </a:xfrm>
        </p:spPr>
        <p:txBody>
          <a:bodyPr>
            <a:normAutofit/>
          </a:bodyPr>
          <a:lstStyle/>
          <a:p>
            <a:r>
              <a:rPr lang="es-CO" dirty="0"/>
              <a:t>Dirección General Marítima</a:t>
            </a:r>
          </a:p>
          <a:p>
            <a:r>
              <a:rPr lang="es-CO" dirty="0"/>
              <a:t>Centro de Investigaciones Oceanográficas e Hidrográficas del Caribe</a:t>
            </a:r>
            <a:endParaRPr lang="en-AU" dirty="0"/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33" y="6002111"/>
            <a:ext cx="2525259" cy="848179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C67E1952-7475-4514-81E7-DB396088A20E}"/>
              </a:ext>
            </a:extLst>
          </p:cNvPr>
          <p:cNvSpPr txBox="1">
            <a:spLocks/>
          </p:cNvSpPr>
          <p:nvPr/>
        </p:nvSpPr>
        <p:spPr>
          <a:xfrm>
            <a:off x="2672715" y="4470514"/>
            <a:ext cx="3348990" cy="6144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br>
              <a:rPr lang="en-GB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400" b="1">
                <a:latin typeface="Arial" panose="020B0604020202020204" pitchFamily="34" charset="0"/>
                <a:cs typeface="Arial" panose="020B0604020202020204" pitchFamily="34" charset="0"/>
              </a:rPr>
              <a:t>OLGA LUCIA BONFANTE LOZADA</a:t>
            </a:r>
            <a:br>
              <a:rPr lang="en-GB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22CFD60-339E-4BD8-8708-3E80A9F49CE4}"/>
              </a:ext>
            </a:extLst>
          </p:cNvPr>
          <p:cNvSpPr txBox="1"/>
          <p:nvPr/>
        </p:nvSpPr>
        <p:spPr>
          <a:xfrm>
            <a:off x="2592705" y="2301340"/>
            <a:ext cx="6926580" cy="1200329"/>
          </a:xfrm>
          <a:prstGeom prst="rect">
            <a:avLst/>
          </a:prstGeom>
          <a:noFill/>
          <a:effectLst>
            <a:glow rad="1257300">
              <a:schemeClr val="accent1"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5290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PROPUESTA PARA ESTANDARIZAR ESQUEMAS DE ENCs. </a:t>
            </a:r>
          </a:p>
          <a:p>
            <a:pPr algn="ctr"/>
            <a:r>
              <a:rPr lang="en-GB" sz="2400" b="1" dirty="0">
                <a:solidFill>
                  <a:srgbClr val="005290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CASO DE ESTUDIO: MAR CARIBE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E6B0B9B9-EC47-49B0-A06D-99A5782612CF}"/>
              </a:ext>
            </a:extLst>
          </p:cNvPr>
          <p:cNvCxnSpPr/>
          <p:nvPr/>
        </p:nvCxnSpPr>
        <p:spPr>
          <a:xfrm>
            <a:off x="2672715" y="4156528"/>
            <a:ext cx="6846570" cy="0"/>
          </a:xfrm>
          <a:prstGeom prst="line">
            <a:avLst/>
          </a:prstGeom>
          <a:ln w="31750">
            <a:solidFill>
              <a:srgbClr val="0056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B8DDD1FD-CCE0-49FC-83B5-FBE36F20A55D}"/>
              </a:ext>
            </a:extLst>
          </p:cNvPr>
          <p:cNvCxnSpPr/>
          <p:nvPr/>
        </p:nvCxnSpPr>
        <p:spPr>
          <a:xfrm>
            <a:off x="2672715" y="2091508"/>
            <a:ext cx="6846570" cy="0"/>
          </a:xfrm>
          <a:prstGeom prst="line">
            <a:avLst/>
          </a:prstGeom>
          <a:ln w="31750">
            <a:solidFill>
              <a:srgbClr val="0056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4" descr="C:\Users\PC\Downloads\logo_dimar.png">
            <a:extLst>
              <a:ext uri="{FF2B5EF4-FFF2-40B4-BE49-F238E27FC236}">
                <a16:creationId xmlns:a16="http://schemas.microsoft.com/office/drawing/2014/main" id="{18E9ACBC-E1BF-4585-8C66-1651D3A21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14" y="123527"/>
            <a:ext cx="1610129" cy="652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82624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6114" y="6002111"/>
            <a:ext cx="3715657" cy="8558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32" y="6009821"/>
            <a:ext cx="2525259" cy="848179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8EFCBFD6-456F-4457-A935-89F148169403}"/>
              </a:ext>
            </a:extLst>
          </p:cNvPr>
          <p:cNvSpPr/>
          <p:nvPr/>
        </p:nvSpPr>
        <p:spPr>
          <a:xfrm>
            <a:off x="0" y="305491"/>
            <a:ext cx="11943471" cy="580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O" sz="3200" b="1" dirty="0">
                <a:solidFill>
                  <a:srgbClr val="00569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Diseño propuesto para la banda de Uso Costera </a:t>
            </a:r>
            <a:endParaRPr lang="es-CO" sz="3200" dirty="0">
              <a:solidFill>
                <a:srgbClr val="005694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8CFE633-3369-41B7-8311-3D5DE0F06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979" y="1004720"/>
            <a:ext cx="8291511" cy="4848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0BB6BF43-15B8-4A2D-8A8D-4CD3B9FED066}"/>
              </a:ext>
            </a:extLst>
          </p:cNvPr>
          <p:cNvSpPr/>
          <p:nvPr/>
        </p:nvSpPr>
        <p:spPr>
          <a:xfrm>
            <a:off x="3066343" y="6153057"/>
            <a:ext cx="627204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i="1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s-MX" sz="1200" i="1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Diseño de esquema propuesto para el propósito Costera (cuadros de color negro), comparados con las capas de puertos y densidad de trafico</a:t>
            </a:r>
            <a:endParaRPr lang="es-CO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8875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11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6114" y="6002111"/>
            <a:ext cx="3715657" cy="8558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33" y="6002111"/>
            <a:ext cx="2525259" cy="84817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1A640CB-CA3F-4B64-8965-B0B61C006A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162" y="949204"/>
            <a:ext cx="8505670" cy="5354870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C566BE6B-D9D7-45A4-A21F-46E9B00B48FD}"/>
              </a:ext>
            </a:extLst>
          </p:cNvPr>
          <p:cNvSpPr/>
          <p:nvPr/>
        </p:nvSpPr>
        <p:spPr>
          <a:xfrm>
            <a:off x="116114" y="325892"/>
            <a:ext cx="11574138" cy="519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O" sz="2800" b="1" dirty="0">
                <a:solidFill>
                  <a:srgbClr val="00569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Diseño propuesto para las bandas de Uso: General y </a:t>
            </a:r>
            <a:r>
              <a:rPr lang="es-CO" sz="2800" b="1" dirty="0" err="1">
                <a:solidFill>
                  <a:srgbClr val="00569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Overview</a:t>
            </a:r>
            <a:endParaRPr lang="es-CO" sz="2800" dirty="0">
              <a:solidFill>
                <a:srgbClr val="005694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18D9B121-519A-4C9E-AEE4-A349B28D81DD}"/>
              </a:ext>
            </a:extLst>
          </p:cNvPr>
          <p:cNvSpPr/>
          <p:nvPr/>
        </p:nvSpPr>
        <p:spPr>
          <a:xfrm>
            <a:off x="2729133" y="6373808"/>
            <a:ext cx="70479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Diseño del esquema propuesto para la banda General  y </a:t>
            </a:r>
            <a:r>
              <a:rPr lang="es-CO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Overview</a:t>
            </a:r>
            <a:r>
              <a:rPr lang="es-CO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Dimensiones de las celdas (12.7° x 8.4° tolerancia +/- 20%)  Escala de compilación 1:700.000 y  31.6 ° x 16.14°  </a:t>
            </a:r>
            <a:endParaRPr lang="es-CO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5272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092" y="457727"/>
            <a:ext cx="10515600" cy="540511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Impactos de la implementación</a:t>
            </a:r>
            <a:br>
              <a:rPr lang="en-US" dirty="0"/>
            </a:br>
            <a:endParaRPr lang="en-US" sz="3100" dirty="0"/>
          </a:p>
        </p:txBody>
      </p:sp>
      <p:sp>
        <p:nvSpPr>
          <p:cNvPr id="7" name="Rectangle 6"/>
          <p:cNvSpPr/>
          <p:nvPr/>
        </p:nvSpPr>
        <p:spPr>
          <a:xfrm>
            <a:off x="116114" y="6002111"/>
            <a:ext cx="3715657" cy="8558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33" y="6002111"/>
            <a:ext cx="2525259" cy="848179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F2E7CB55-676B-45D7-B037-CD1500CCBA78}"/>
              </a:ext>
            </a:extLst>
          </p:cNvPr>
          <p:cNvSpPr/>
          <p:nvPr/>
        </p:nvSpPr>
        <p:spPr>
          <a:xfrm>
            <a:off x="1073302" y="1299838"/>
            <a:ext cx="917733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800" dirty="0">
                <a:latin typeface="Arial" pitchFamily="34" charset="0"/>
                <a:cs typeface="Arial" pitchFamily="34" charset="0"/>
              </a:rPr>
              <a:t>Cobertura uniforme en las </a:t>
            </a:r>
            <a:r>
              <a:rPr lang="es-ES" sz="2800" dirty="0" err="1">
                <a:latin typeface="Arial" pitchFamily="34" charset="0"/>
                <a:cs typeface="Arial" pitchFamily="34" charset="0"/>
              </a:rPr>
              <a:t>ENCs</a:t>
            </a:r>
            <a:r>
              <a:rPr lang="es-ES" sz="2800" dirty="0">
                <a:latin typeface="Arial" pitchFamily="34" charset="0"/>
                <a:cs typeface="Arial" pitchFamily="34" charset="0"/>
              </a:rPr>
              <a:t>,</a:t>
            </a:r>
          </a:p>
          <a:p>
            <a:pPr algn="just"/>
            <a:r>
              <a:rPr lang="es-ES" sz="2800" dirty="0">
                <a:latin typeface="Arial" pitchFamily="34" charset="0"/>
                <a:cs typeface="Arial" pitchFamily="34" charset="0"/>
              </a:rPr>
              <a:t>Garantiza visualización de la información en los ECDIS</a:t>
            </a:r>
          </a:p>
          <a:p>
            <a:pPr algn="just"/>
            <a:r>
              <a:rPr lang="es-ES" sz="2800" dirty="0">
                <a:latin typeface="Arial" pitchFamily="34" charset="0"/>
                <a:cs typeface="Arial" pitchFamily="34" charset="0"/>
              </a:rPr>
              <a:t>Organización en la producción y reducción de mantenimiento</a:t>
            </a:r>
          </a:p>
        </p:txBody>
      </p:sp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C105943F-DB40-4336-ABF4-12BA58BE11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9122523"/>
              </p:ext>
            </p:extLst>
          </p:nvPr>
        </p:nvGraphicFramePr>
        <p:xfrm>
          <a:off x="1779286" y="3351615"/>
          <a:ext cx="7765366" cy="21502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963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62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41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486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46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O" sz="2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Propósito</a:t>
                      </a:r>
                      <a:endParaRPr lang="es-CO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O" sz="2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s-CO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cantidad Propuesta</a:t>
                      </a:r>
                      <a:endParaRPr lang="es-CO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Escala propuesta</a:t>
                      </a:r>
                      <a:endParaRPr lang="es-CO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24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Overview</a:t>
                      </a:r>
                      <a:endParaRPr lang="es-CO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s-CO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  </a:t>
                      </a:r>
                      <a:endParaRPr lang="es-CO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O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724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General </a:t>
                      </a:r>
                      <a:endParaRPr lang="es-CO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s-CO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  </a:t>
                      </a:r>
                      <a:endParaRPr lang="es-CO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(1: 700 000)</a:t>
                      </a:r>
                      <a:endParaRPr lang="es-CO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724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Costeras</a:t>
                      </a:r>
                      <a:endParaRPr lang="es-CO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</a:t>
                      </a:r>
                      <a:endParaRPr lang="es-CO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 </a:t>
                      </a:r>
                      <a:endParaRPr lang="es-CO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(1: 180 000)</a:t>
                      </a:r>
                      <a:endParaRPr lang="es-CO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Rectángulo 9">
            <a:extLst>
              <a:ext uri="{FF2B5EF4-FFF2-40B4-BE49-F238E27FC236}">
                <a16:creationId xmlns:a16="http://schemas.microsoft.com/office/drawing/2014/main" id="{E16155A7-6FB5-4B13-8CD0-0DF783B8B0FD}"/>
              </a:ext>
            </a:extLst>
          </p:cNvPr>
          <p:cNvSpPr/>
          <p:nvPr/>
        </p:nvSpPr>
        <p:spPr>
          <a:xfrm>
            <a:off x="1779286" y="5543528"/>
            <a:ext cx="77653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Comparación de las </a:t>
            </a:r>
            <a:r>
              <a:rPr lang="es-CO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ENCs</a:t>
            </a:r>
            <a:r>
              <a:rPr lang="es-CO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existentes y planeadas conforme al porta MICC_MACHC vs, a las cartas propuestas  por propósito de navegación.  </a:t>
            </a:r>
            <a:endParaRPr lang="es-CO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9468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6114" y="6002111"/>
            <a:ext cx="3715657" cy="8558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33" y="6002111"/>
            <a:ext cx="2525259" cy="84817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B586124F-5B96-41CA-AFC4-154212D4DB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5451" y="742597"/>
            <a:ext cx="7763118" cy="5837824"/>
          </a:xfrm>
          <a:prstGeom prst="rect">
            <a:avLst/>
          </a:prstGeom>
        </p:spPr>
      </p:pic>
      <p:sp>
        <p:nvSpPr>
          <p:cNvPr id="12" name="1 Título">
            <a:extLst>
              <a:ext uri="{FF2B5EF4-FFF2-40B4-BE49-F238E27FC236}">
                <a16:creationId xmlns:a16="http://schemas.microsoft.com/office/drawing/2014/main" id="{F00A1CF8-C590-4DF9-ABC3-086974CCC7C1}"/>
              </a:ext>
            </a:extLst>
          </p:cNvPr>
          <p:cNvSpPr txBox="1">
            <a:spLocks/>
          </p:cNvSpPr>
          <p:nvPr/>
        </p:nvSpPr>
        <p:spPr>
          <a:xfrm>
            <a:off x="5058215" y="3314164"/>
            <a:ext cx="2297590" cy="9354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" sz="4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907921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2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16114" y="6002111"/>
            <a:ext cx="3715657" cy="8558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32" y="6009821"/>
            <a:ext cx="2525259" cy="848179"/>
          </a:xfrm>
          <a:prstGeom prst="rect">
            <a:avLst/>
          </a:prstGeom>
        </p:spPr>
      </p:pic>
      <p:sp>
        <p:nvSpPr>
          <p:cNvPr id="10" name="Rectangle 1">
            <a:extLst>
              <a:ext uri="{FF2B5EF4-FFF2-40B4-BE49-F238E27FC236}">
                <a16:creationId xmlns:a16="http://schemas.microsoft.com/office/drawing/2014/main" id="{5A5184B6-2DAD-4E57-B722-BF61E802B8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2529" y="1566274"/>
            <a:ext cx="7950433" cy="295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CO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Proponer un esquema regional de ENCs estandarizado,</a:t>
            </a:r>
            <a:r>
              <a:rPr kumimoji="0" lang="es-ES" altLang="es-CO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s-ES" altLang="es-CO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que permita compilar productos eficientes y consistentes, para contribuir a la seguridad en la navegación a través de la implementación de un caso de estudio (Mar Caribe)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C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ítulo 11">
            <a:extLst>
              <a:ext uri="{FF2B5EF4-FFF2-40B4-BE49-F238E27FC236}">
                <a16:creationId xmlns:a16="http://schemas.microsoft.com/office/drawing/2014/main" id="{A940CCB0-939A-4764-926A-B1DC6B774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Objetivo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967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3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16114" y="6002111"/>
            <a:ext cx="3715657" cy="8558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32" y="6009821"/>
            <a:ext cx="2525259" cy="848179"/>
          </a:xfrm>
          <a:prstGeom prst="rect">
            <a:avLst/>
          </a:prstGeom>
        </p:spPr>
      </p:pic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ADB2D402-B277-4218-9137-52CA9ED43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9554" y="1430242"/>
            <a:ext cx="9656298" cy="3829587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es-ES" sz="11200" dirty="0">
                <a:latin typeface="Arial" panose="020B0604020202020204" pitchFamily="34" charset="0"/>
                <a:cs typeface="Arial" panose="020B0604020202020204" pitchFamily="34" charset="0"/>
              </a:rPr>
              <a:t>Durante la reunión 19 de la MACHC 2018 se presentó el proyecto de investigación  como alternativa para mejorar el esquema de la región </a:t>
            </a:r>
            <a:r>
              <a:rPr lang="es-CO" sz="11200" dirty="0">
                <a:latin typeface="Arial" panose="020B0604020202020204" pitchFamily="34" charset="0"/>
                <a:cs typeface="Arial" panose="020B0604020202020204" pitchFamily="34" charset="0"/>
              </a:rPr>
              <a:t>propósitos de navegación </a:t>
            </a:r>
            <a:r>
              <a:rPr lang="es-CO" sz="11200" dirty="0" err="1"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  <a:r>
              <a:rPr lang="es-CO" sz="11200" dirty="0">
                <a:latin typeface="Arial" panose="020B0604020202020204" pitchFamily="34" charset="0"/>
                <a:cs typeface="Arial" panose="020B0604020202020204" pitchFamily="34" charset="0"/>
              </a:rPr>
              <a:t>, general y costero. </a:t>
            </a:r>
          </a:p>
          <a:p>
            <a:pPr algn="just"/>
            <a:endParaRPr lang="es-CO" sz="1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O" sz="11200" dirty="0">
                <a:latin typeface="Arial" panose="020B0604020202020204" pitchFamily="34" charset="0"/>
                <a:cs typeface="Arial" panose="020B0604020202020204" pitchFamily="34" charset="0"/>
              </a:rPr>
              <a:t>Armonizando las celdas en cuanto a tamaño, escalas de compilación, entre otros.</a:t>
            </a:r>
          </a:p>
          <a:p>
            <a:pPr algn="just"/>
            <a:endParaRPr lang="es-ES" sz="1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O" sz="11200" dirty="0">
                <a:latin typeface="Arial" panose="020B0604020202020204" pitchFamily="34" charset="0"/>
                <a:cs typeface="Arial" panose="020B0604020202020204" pitchFamily="34" charset="0"/>
              </a:rPr>
              <a:t>ENCs con mejor consistencia evitando traslapos y los huecos.</a:t>
            </a:r>
          </a:p>
          <a:p>
            <a:pPr marL="0" indent="0" algn="just">
              <a:buNone/>
            </a:pP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748AEC21-AB7C-405C-84F1-3D87F71E68F5}"/>
              </a:ext>
            </a:extLst>
          </p:cNvPr>
          <p:cNvSpPr txBox="1">
            <a:spLocks/>
          </p:cNvSpPr>
          <p:nvPr/>
        </p:nvSpPr>
        <p:spPr>
          <a:xfrm>
            <a:off x="990600" y="411814"/>
            <a:ext cx="10515600" cy="540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Antecedentes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737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4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16114" y="6002111"/>
            <a:ext cx="3715657" cy="8558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32" y="6009821"/>
            <a:ext cx="2525259" cy="848179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9B9CBF99-D289-42FE-B373-A3920282AE06}"/>
              </a:ext>
            </a:extLst>
          </p:cNvPr>
          <p:cNvSpPr/>
          <p:nvPr/>
        </p:nvSpPr>
        <p:spPr>
          <a:xfrm>
            <a:off x="618978" y="1022668"/>
            <a:ext cx="11211951" cy="4812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510" algn="just">
              <a:lnSpc>
                <a:spcPct val="107000"/>
              </a:lnSpc>
              <a:spcAft>
                <a:spcPts val="0"/>
              </a:spcAft>
            </a:pP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Resolución de la OHI no. 1/1997 según enmendada- Principios WEND </a:t>
            </a:r>
          </a:p>
          <a:p>
            <a:pPr marL="16510" algn="just">
              <a:lnSpc>
                <a:spcPct val="107000"/>
              </a:lnSpc>
              <a:spcAft>
                <a:spcPts val="0"/>
              </a:spcAft>
            </a:pP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CC de la OHI No. 40/2014 del 26 de mayo- Definición de Frontera Cartográfica incluida en el Anexo de los Principios WEND y Revisión de las Directivas para la Implementación de los Principios WEND;</a:t>
            </a:r>
          </a:p>
          <a:p>
            <a:pPr marL="16510" algn="just">
              <a:lnSpc>
                <a:spcPct val="107000"/>
              </a:lnSpc>
              <a:spcAft>
                <a:spcPts val="0"/>
              </a:spcAft>
            </a:pP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510" algn="just">
              <a:lnSpc>
                <a:spcPct val="107000"/>
              </a:lnSpc>
              <a:spcAft>
                <a:spcPts val="0"/>
              </a:spcAft>
            </a:pP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CC de la OHI No. 19/2018 del 15 de febrero del 2018 – Solicitud de aprobación de una Resolución de la OHI sobre la supresión de datos ENC de solapamiento en áreas de riesgo demostrable para la seguridad de la navegación. </a:t>
            </a:r>
          </a:p>
          <a:p>
            <a:pPr marL="16510" algn="just">
              <a:lnSpc>
                <a:spcPct val="107000"/>
              </a:lnSpc>
              <a:spcAft>
                <a:spcPts val="0"/>
              </a:spcAft>
            </a:pP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6510" algn="just">
              <a:lnSpc>
                <a:spcPct val="107000"/>
              </a:lnSpc>
              <a:spcAft>
                <a:spcPts val="0"/>
              </a:spcAft>
            </a:pP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S-11 Ed. 3.1.0 Orientación para la preparación y el mantenimiento de los Esquemas de Cartas Internacionales (</a:t>
            </a:r>
            <a:r>
              <a:rPr lang="es-CO" dirty="0" err="1">
                <a:latin typeface="Arial" panose="020B0604020202020204" pitchFamily="34" charset="0"/>
                <a:cs typeface="Arial" panose="020B0604020202020204" pitchFamily="34" charset="0"/>
              </a:rPr>
              <a:t>INTs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) y de </a:t>
            </a:r>
            <a:r>
              <a:rPr lang="es-CO" dirty="0" err="1">
                <a:latin typeface="Arial" panose="020B0604020202020204" pitchFamily="34" charset="0"/>
                <a:cs typeface="Arial" panose="020B0604020202020204" pitchFamily="34" charset="0"/>
              </a:rPr>
              <a:t>ENCs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 y  Catálogos de cartas INT y de </a:t>
            </a:r>
            <a:r>
              <a:rPr lang="es-CO" dirty="0" err="1">
                <a:latin typeface="Arial" panose="020B0604020202020204" pitchFamily="34" charset="0"/>
                <a:cs typeface="Arial" panose="020B0604020202020204" pitchFamily="34" charset="0"/>
              </a:rPr>
              <a:t>ENCs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; y </a:t>
            </a:r>
          </a:p>
          <a:p>
            <a:pPr marL="16510" algn="just">
              <a:lnSpc>
                <a:spcPct val="107000"/>
              </a:lnSpc>
              <a:spcAft>
                <a:spcPts val="0"/>
              </a:spcAft>
            </a:pP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510" algn="just">
              <a:lnSpc>
                <a:spcPct val="107000"/>
              </a:lnSpc>
              <a:spcAft>
                <a:spcPts val="0"/>
              </a:spcAft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S-65 Ed. 2.1.0, Mayo 2017  Guía de los requisitos y procedimientos necesarios para producir, mantener y distribuir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ENCs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510" algn="just">
              <a:lnSpc>
                <a:spcPct val="107000"/>
              </a:lnSpc>
              <a:spcAft>
                <a:spcPts val="0"/>
              </a:spcAft>
            </a:pP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510" algn="just">
              <a:lnSpc>
                <a:spcPct val="107000"/>
              </a:lnSpc>
              <a:spcAft>
                <a:spcPts val="0"/>
              </a:spcAft>
            </a:pP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S-57 Normas de Transferencia de la OHI para Datos Hidrográficos Digitales, Apéndice B.1, Anexo A- Uso del catálogo de objetos para las </a:t>
            </a:r>
            <a:r>
              <a:rPr lang="es-CO" dirty="0" err="1">
                <a:latin typeface="Arial" panose="020B0604020202020204" pitchFamily="34" charset="0"/>
                <a:cs typeface="Arial" panose="020B0604020202020204" pitchFamily="34" charset="0"/>
              </a:rPr>
              <a:t>ENCs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 (Ed. 4.1.0, enero del 2018)Clausula 2.1.8.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E8AA02A8-ED1A-4654-BF27-5FC7C8F4F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00234"/>
            <a:ext cx="3310304" cy="816311"/>
          </a:xfrm>
        </p:spPr>
        <p:txBody>
          <a:bodyPr>
            <a:noAutofit/>
          </a:bodyPr>
          <a:lstStyle/>
          <a:p>
            <a:r>
              <a:rPr lang="es-ES" sz="3600" dirty="0">
                <a:solidFill>
                  <a:srgbClr val="0056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Referencias</a:t>
            </a:r>
            <a:endParaRPr lang="es-CO" sz="3600" dirty="0">
              <a:solidFill>
                <a:srgbClr val="0056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476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5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16114" y="6002111"/>
            <a:ext cx="3715657" cy="8558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32" y="6009821"/>
            <a:ext cx="2525259" cy="848179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FA288A10-F91F-4E50-8952-CF4A131FA6B3}"/>
              </a:ext>
            </a:extLst>
          </p:cNvPr>
          <p:cNvSpPr/>
          <p:nvPr/>
        </p:nvSpPr>
        <p:spPr>
          <a:xfrm>
            <a:off x="5713736" y="1082790"/>
            <a:ext cx="457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>
              <a:defRPr/>
            </a:pPr>
            <a:r>
              <a:rPr lang="es-ES" sz="2400" b="1" dirty="0">
                <a:solidFill>
                  <a:srgbClr val="0056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Actividades Propósitos 2 y 3</a:t>
            </a:r>
          </a:p>
          <a:p>
            <a:pPr lvl="0" defTabSz="914400">
              <a:defRPr/>
            </a:pPr>
            <a:endParaRPr lang="es-ES" dirty="0">
              <a:solidFill>
                <a:srgbClr val="0052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defTabSz="914400">
              <a:defRPr/>
            </a:pPr>
            <a:r>
              <a:rPr lang="es-ES" dirty="0">
                <a:solidFill>
                  <a:srgbClr val="0052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31F386FD-E258-43C7-8DB1-0F586F8E648C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5484086" y="3567262"/>
            <a:ext cx="4427855" cy="26733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11A84900-F241-4ACE-B354-84E7E1BCB4AA}"/>
              </a:ext>
            </a:extLst>
          </p:cNvPr>
          <p:cNvSpPr/>
          <p:nvPr/>
        </p:nvSpPr>
        <p:spPr>
          <a:xfrm>
            <a:off x="5105673" y="6249233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1000"/>
              </a:spcAft>
            </a:pPr>
            <a:r>
              <a:rPr lang="es-CO" sz="1200" i="1" dirty="0">
                <a:solidFill>
                  <a:srgbClr val="44546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Capas con información de los puertos y cobertura de las ENCs filtradas por propósitos de navegación Costera, las ENCs disponible (cuadro negro) y las planeadas (cuadro rojo), fuente: portal MICC MACHC visitado noviembre de 2019.</a:t>
            </a:r>
            <a:endParaRPr lang="es-CO" sz="1200" i="1" dirty="0">
              <a:solidFill>
                <a:srgbClr val="44546A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96EF4331-398E-439D-9336-EC5EC33C39A4}"/>
              </a:ext>
            </a:extLst>
          </p:cNvPr>
          <p:cNvSpPr/>
          <p:nvPr/>
        </p:nvSpPr>
        <p:spPr>
          <a:xfrm>
            <a:off x="5546593" y="1386260"/>
            <a:ext cx="5989048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/>
              <a:t>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CO" sz="2800" dirty="0"/>
              <a:t>Búsqueda y análisis portales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CO" sz="2800" dirty="0"/>
              <a:t>Disparidad en diseños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CO" sz="2800" dirty="0"/>
              <a:t>Diversidad de escalas de compilación y atributo de SCAMIN</a:t>
            </a:r>
          </a:p>
          <a:p>
            <a:endParaRPr lang="es-CO" dirty="0"/>
          </a:p>
        </p:txBody>
      </p:sp>
      <p:sp>
        <p:nvSpPr>
          <p:cNvPr id="15" name="1 Título">
            <a:extLst>
              <a:ext uri="{FF2B5EF4-FFF2-40B4-BE49-F238E27FC236}">
                <a16:creationId xmlns:a16="http://schemas.microsoft.com/office/drawing/2014/main" id="{D1E7708C-B811-4DD3-9884-5F08B6687B9C}"/>
              </a:ext>
            </a:extLst>
          </p:cNvPr>
          <p:cNvSpPr txBox="1">
            <a:spLocks/>
          </p:cNvSpPr>
          <p:nvPr/>
        </p:nvSpPr>
        <p:spPr>
          <a:xfrm>
            <a:off x="988907" y="294101"/>
            <a:ext cx="2479729" cy="5490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b="1" dirty="0">
                <a:solidFill>
                  <a:srgbClr val="005694"/>
                </a:solidFill>
                <a:latin typeface="Arial" pitchFamily="34" charset="0"/>
                <a:cs typeface="Arial" pitchFamily="34" charset="0"/>
              </a:rPr>
              <a:t>Análisis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FD95D292-D917-4F5D-A0B5-1A2E9E1351DA}"/>
              </a:ext>
            </a:extLst>
          </p:cNvPr>
          <p:cNvSpPr/>
          <p:nvPr/>
        </p:nvSpPr>
        <p:spPr>
          <a:xfrm>
            <a:off x="342569" y="3971699"/>
            <a:ext cx="4933985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/>
              <a:t>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CO" sz="2800" dirty="0"/>
              <a:t>Banda de Uso  3 - Costera 117</a:t>
            </a:r>
          </a:p>
          <a:p>
            <a:r>
              <a:rPr lang="es-CO" sz="2800" dirty="0"/>
              <a:t>42       180 000</a:t>
            </a:r>
          </a:p>
          <a:p>
            <a:pPr marL="342900" indent="-342900">
              <a:buAutoNum type="arabicPlain" startAt="53"/>
            </a:pPr>
            <a:r>
              <a:rPr lang="es-CO" sz="2800" dirty="0"/>
              <a:t>       90 000 </a:t>
            </a:r>
          </a:p>
          <a:p>
            <a:r>
              <a:rPr lang="es-CO" sz="2800" dirty="0"/>
              <a:t>22       diferentes escalas</a:t>
            </a:r>
          </a:p>
          <a:p>
            <a:pPr marL="342900" indent="-342900">
              <a:buAutoNum type="arabicPlain" startAt="53"/>
            </a:pPr>
            <a:endParaRPr lang="es-CO" dirty="0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EF62611A-AAD6-45E7-95C7-3E72406EB549}"/>
              </a:ext>
            </a:extLst>
          </p:cNvPr>
          <p:cNvSpPr/>
          <p:nvPr/>
        </p:nvSpPr>
        <p:spPr>
          <a:xfrm>
            <a:off x="838200" y="357608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1000"/>
              </a:spcAft>
            </a:pPr>
            <a:r>
              <a:rPr lang="es-CO" sz="1200" i="1" dirty="0">
                <a:solidFill>
                  <a:srgbClr val="44546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Propósitos de navegación  General, las ENCs disponible (cuadro negro) y las planeadas (cuadro rojo), fuente: portal MICC MACHC visitado noviembre de 2019.</a:t>
            </a:r>
            <a:endParaRPr lang="es-CO" sz="1200" i="1" dirty="0">
              <a:solidFill>
                <a:srgbClr val="44546A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B6411085-4B1B-401D-AE25-B6269803EF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4223" y="908817"/>
            <a:ext cx="4513840" cy="2667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014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6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16114" y="6002111"/>
            <a:ext cx="3715657" cy="8558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32" y="6009821"/>
            <a:ext cx="2525259" cy="84817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D77AB29D-FC3F-4169-A36B-01AC2DD11B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4150" y="234359"/>
            <a:ext cx="4795793" cy="2855922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52581ACF-9D99-468B-9753-D33076F1D1E3}"/>
              </a:ext>
            </a:extLst>
          </p:cNvPr>
          <p:cNvSpPr/>
          <p:nvPr/>
        </p:nvSpPr>
        <p:spPr>
          <a:xfrm>
            <a:off x="4943873" y="25621"/>
            <a:ext cx="4349629" cy="5819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ENCs Vs al Esquema de carta de papel 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EA96AC68-490F-41E1-BD51-07581C9ABE58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2140193" y="3299019"/>
            <a:ext cx="7392459" cy="3281982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65E46A80-376C-48B3-89C8-0480824CBE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36528" y="541110"/>
            <a:ext cx="3033736" cy="2503993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B69C181E-9711-4C4E-879C-F889E6FF2E52}"/>
              </a:ext>
            </a:extLst>
          </p:cNvPr>
          <p:cNvSpPr/>
          <p:nvPr/>
        </p:nvSpPr>
        <p:spPr>
          <a:xfrm>
            <a:off x="2828778" y="6581001"/>
            <a:ext cx="67038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200" dirty="0">
                <a:latin typeface="Arial" panose="020B0604020202020204" pitchFamily="34" charset="0"/>
                <a:ea typeface="Times New Roman" panose="02020603050405020304" pitchFamily="18" charset="0"/>
              </a:rPr>
              <a:t>Catálogo digital de la Oficina Hidrográfica del Reino Unido – UKHO. Visitado en noviembre 2019</a:t>
            </a:r>
          </a:p>
        </p:txBody>
      </p:sp>
    </p:spTree>
    <p:extLst>
      <p:ext uri="{BB962C8B-B14F-4D97-AF65-F5344CB8AC3E}">
        <p14:creationId xmlns:p14="http://schemas.microsoft.com/office/powerpoint/2010/main" val="466028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7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16114" y="6002111"/>
            <a:ext cx="3715657" cy="8558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32" y="6009821"/>
            <a:ext cx="2525259" cy="848179"/>
          </a:xfrm>
          <a:prstGeom prst="rect">
            <a:avLst/>
          </a:prstGeom>
        </p:spPr>
      </p:pic>
      <p:sp>
        <p:nvSpPr>
          <p:cNvPr id="8" name="1 Título">
            <a:extLst>
              <a:ext uri="{FF2B5EF4-FFF2-40B4-BE49-F238E27FC236}">
                <a16:creationId xmlns:a16="http://schemas.microsoft.com/office/drawing/2014/main" id="{5217EF47-548E-4856-9B76-A32468088CCC}"/>
              </a:ext>
            </a:extLst>
          </p:cNvPr>
          <p:cNvSpPr txBox="1">
            <a:spLocks/>
          </p:cNvSpPr>
          <p:nvPr/>
        </p:nvSpPr>
        <p:spPr>
          <a:xfrm>
            <a:off x="734077" y="154165"/>
            <a:ext cx="2479729" cy="5490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b="1" dirty="0">
                <a:solidFill>
                  <a:srgbClr val="005694"/>
                </a:solidFill>
                <a:latin typeface="Arial" pitchFamily="34" charset="0"/>
                <a:cs typeface="Arial" pitchFamily="34" charset="0"/>
              </a:rPr>
              <a:t>Análisis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DD73DFC8-819A-48CE-921D-E12CA5598E02}"/>
              </a:ext>
            </a:extLst>
          </p:cNvPr>
          <p:cNvSpPr/>
          <p:nvPr/>
        </p:nvSpPr>
        <p:spPr>
          <a:xfrm>
            <a:off x="961209" y="5192095"/>
            <a:ext cx="28356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600" dirty="0">
                <a:latin typeface="Arial" panose="020B0604020202020204" pitchFamily="34" charset="0"/>
                <a:ea typeface="Times New Roman" panose="02020603050405020304" pitchFamily="18" charset="0"/>
              </a:rPr>
              <a:t>Cobertura y disponibilidad de cartas náuticas electrónicas, en el propósito General.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0DF3CE46-2BF9-44F8-8A46-FD65AE7BE7E6}"/>
              </a:ext>
            </a:extLst>
          </p:cNvPr>
          <p:cNvSpPr/>
          <p:nvPr/>
        </p:nvSpPr>
        <p:spPr>
          <a:xfrm>
            <a:off x="3780223" y="6354602"/>
            <a:ext cx="586344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200" dirty="0">
                <a:latin typeface="Arial" panose="020B0604020202020204" pitchFamily="34" charset="0"/>
                <a:ea typeface="Times New Roman" panose="02020603050405020304" pitchFamily="18" charset="0"/>
              </a:rPr>
              <a:t>Catálogo</a:t>
            </a:r>
            <a:r>
              <a:rPr lang="es-CO" sz="1050" dirty="0">
                <a:latin typeface="Arial" panose="020B0604020202020204" pitchFamily="34" charset="0"/>
                <a:ea typeface="Times New Roman" panose="02020603050405020304" pitchFamily="18" charset="0"/>
              </a:rPr>
              <a:t> digital de la Oficina Hidrográfica del Reino Unido – UKHO. Visitado noviembre 2019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C3C73E8-BE94-424F-93B8-64F9F6E891F0}"/>
              </a:ext>
            </a:extLst>
          </p:cNvPr>
          <p:cNvSpPr txBox="1"/>
          <p:nvPr/>
        </p:nvSpPr>
        <p:spPr>
          <a:xfrm>
            <a:off x="4990310" y="961195"/>
            <a:ext cx="58634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2800" dirty="0">
                <a:solidFill>
                  <a:srgbClr val="0056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Visualización de celdas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2800" dirty="0">
                <a:solidFill>
                  <a:srgbClr val="0056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Falta de cobertura uniforme</a:t>
            </a:r>
            <a:endParaRPr lang="es-ES" sz="2800" dirty="0">
              <a:solidFill>
                <a:srgbClr val="005290"/>
              </a:solidFill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53DC5E4A-2EFD-41E5-98F0-91980067939D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3780223" y="3764432"/>
            <a:ext cx="5765409" cy="2657669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C1AB9D91-2DE8-4F50-BB6B-E496B2769683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62" y="731805"/>
            <a:ext cx="4227830" cy="246507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2F1363D2-B955-46B4-ACE2-9C68CAB43BEC}"/>
              </a:ext>
            </a:extLst>
          </p:cNvPr>
          <p:cNvSpPr/>
          <p:nvPr/>
        </p:nvSpPr>
        <p:spPr>
          <a:xfrm>
            <a:off x="472462" y="3184209"/>
            <a:ext cx="4572000" cy="477631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228600">
              <a:lnSpc>
                <a:spcPct val="107000"/>
              </a:lnSpc>
            </a:pPr>
            <a:r>
              <a:rPr lang="es-CO" sz="12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Cobertura y visualización incompleta de </a:t>
            </a:r>
            <a:r>
              <a:rPr lang="es-CO" sz="12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ENCs</a:t>
            </a:r>
            <a:r>
              <a:rPr lang="es-CO" sz="12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en el Mar Caribe</a:t>
            </a:r>
          </a:p>
          <a:p>
            <a:pPr indent="-228600">
              <a:lnSpc>
                <a:spcPct val="107000"/>
              </a:lnSpc>
            </a:pPr>
            <a:r>
              <a:rPr lang="es-CO" sz="12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Fuente:  Catálogo online de la MACHC, noviembre 2018</a:t>
            </a:r>
            <a:endParaRPr lang="es-CO" sz="12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597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6114" y="6002111"/>
            <a:ext cx="3715657" cy="8558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32" y="6009821"/>
            <a:ext cx="2525259" cy="848179"/>
          </a:xfrm>
          <a:prstGeom prst="rect">
            <a:avLst/>
          </a:prstGeom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50D15211-03BF-4B7A-9263-60D24D894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64" y="331857"/>
            <a:ext cx="11203745" cy="540511"/>
          </a:xfrm>
        </p:spPr>
        <p:txBody>
          <a:bodyPr>
            <a:noAutofit/>
          </a:bodyPr>
          <a:lstStyle/>
          <a:p>
            <a:r>
              <a:rPr lang="es-ES" sz="3200" b="1" dirty="0">
                <a:solidFill>
                  <a:srgbClr val="0056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Establecer  un esquema regional estandarizado </a:t>
            </a:r>
            <a:endParaRPr lang="es-CO" sz="3200" b="1" dirty="0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627F3712-9107-448B-BA04-D2B08EEE9556}"/>
              </a:ext>
            </a:extLst>
          </p:cNvPr>
          <p:cNvSpPr txBox="1">
            <a:spLocks/>
          </p:cNvSpPr>
          <p:nvPr/>
        </p:nvSpPr>
        <p:spPr>
          <a:xfrm>
            <a:off x="178191" y="331857"/>
            <a:ext cx="7644619" cy="38995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s-ES" sz="21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3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CO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Escala de compilación por propósito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CO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Similar tamaño de celdas Cubrimiento del área, (extensión geográfica respetable bandas 1, 2, 3)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Celdas rectangulares/adyacentes</a:t>
            </a:r>
            <a:endParaRPr lang="es-CO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CO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Consistencia Horizontal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Memorando de entendimiento/ acuerdos técnicos</a:t>
            </a:r>
            <a:endParaRPr lang="es-CO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1500" dirty="0"/>
          </a:p>
        </p:txBody>
      </p:sp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EA2C3B47-C90F-4724-B154-4B53DC4E4A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4716073"/>
              </p:ext>
            </p:extLst>
          </p:nvPr>
        </p:nvGraphicFramePr>
        <p:xfrm>
          <a:off x="531725" y="3427223"/>
          <a:ext cx="10791092" cy="25748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443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136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801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528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91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Banda de Uso</a:t>
                      </a:r>
                      <a:endParaRPr lang="es-CO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Propósito de navegación</a:t>
                      </a:r>
                      <a:endParaRPr lang="es-CO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Escala de compilación a Publicar la ENC</a:t>
                      </a:r>
                      <a:endParaRPr lang="es-CO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Dimensiones  de la celda</a:t>
                      </a:r>
                      <a:endParaRPr lang="es-CO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9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Banda 1</a:t>
                      </a:r>
                      <a:endParaRPr lang="es-CO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Oceánica</a:t>
                      </a:r>
                      <a:endParaRPr lang="es-CO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1:3 000 000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O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31.6° x 16.14° </a:t>
                      </a:r>
                      <a:endParaRPr lang="es-CO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55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Banda 2</a:t>
                      </a:r>
                      <a:endParaRPr lang="es-CO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General</a:t>
                      </a:r>
                      <a:endParaRPr lang="es-CO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1: 700 000</a:t>
                      </a:r>
                      <a:endParaRPr lang="es-CO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12.7° x 1.82° </a:t>
                      </a:r>
                      <a:endParaRPr lang="es-CO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O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6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Banda 3</a:t>
                      </a:r>
                      <a:endParaRPr lang="es-CO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Costera</a:t>
                      </a:r>
                      <a:endParaRPr lang="es-CO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1: 180 000</a:t>
                      </a:r>
                      <a:endParaRPr lang="es-CO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2.9° x 1.82° tolerancia +/- 20% </a:t>
                      </a:r>
                      <a:endParaRPr lang="es-CO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47413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9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16114" y="6002111"/>
            <a:ext cx="3715657" cy="8558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32" y="6009821"/>
            <a:ext cx="2525259" cy="84817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B7486BA0-A816-4D7B-8DA1-8F601919AF0A}"/>
              </a:ext>
            </a:extLst>
          </p:cNvPr>
          <p:cNvPicPr/>
          <p:nvPr/>
        </p:nvPicPr>
        <p:blipFill rotWithShape="1">
          <a:blip r:embed="rId4"/>
          <a:srcRect b="5572"/>
          <a:stretch/>
        </p:blipFill>
        <p:spPr bwMode="auto">
          <a:xfrm>
            <a:off x="1832081" y="657152"/>
            <a:ext cx="8409198" cy="56964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8EFCBFD6-456F-4457-A935-89F148169403}"/>
              </a:ext>
            </a:extLst>
          </p:cNvPr>
          <p:cNvSpPr/>
          <p:nvPr/>
        </p:nvSpPr>
        <p:spPr>
          <a:xfrm>
            <a:off x="0" y="305491"/>
            <a:ext cx="11943471" cy="580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O" sz="3200" b="1" dirty="0">
                <a:solidFill>
                  <a:srgbClr val="00569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Diseño propuesto para la banda de Uso Costera </a:t>
            </a:r>
            <a:endParaRPr lang="es-CO" sz="3200" dirty="0">
              <a:solidFill>
                <a:srgbClr val="005694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0C30CD36-4D78-49EC-AFDD-AC11D59167AA}"/>
              </a:ext>
            </a:extLst>
          </p:cNvPr>
          <p:cNvSpPr/>
          <p:nvPr/>
        </p:nvSpPr>
        <p:spPr>
          <a:xfrm>
            <a:off x="2839791" y="6261788"/>
            <a:ext cx="69622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Diseño del esquema propuesto para la banda costera, basado en la geomorfología de la costa. Dimensiones de las celdas (2.9° x 1.82° tolerancia +/- 20%)  Escala de compilación 1:180 000</a:t>
            </a:r>
            <a:endParaRPr lang="es-CO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957307"/>
      </p:ext>
    </p:extLst>
  </p:cSld>
  <p:clrMapOvr>
    <a:masterClrMapping/>
  </p:clrMapOvr>
</p:sld>
</file>

<file path=ppt/theme/theme1.xml><?xml version="1.0" encoding="utf-8"?>
<a:theme xmlns:a="http://schemas.openxmlformats.org/drawingml/2006/main" name="IHO_Presentations_template-Blank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HO presentations template" id="{02FEB0FD-5DB0-4DCA-8FD3-AD77DA5C0D37}" vid="{4295DFCE-4179-4A75-B3EC-50B8EFC8F0A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IHO_Presentations_template-Blank</Template>
  <TotalTime>9807</TotalTime>
  <Words>1463</Words>
  <Application>Microsoft Office PowerPoint</Application>
  <PresentationFormat>Panorámica</PresentationFormat>
  <Paragraphs>192</Paragraphs>
  <Slides>13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Wingdings</vt:lpstr>
      <vt:lpstr>IHO_Presentations_template-Blank</vt:lpstr>
      <vt:lpstr>XX Reunión de la  Comisión Hidrográfica Mesoamericana y del Mar Caribe  </vt:lpstr>
      <vt:lpstr>Objetivo</vt:lpstr>
      <vt:lpstr>Presentación de PowerPoint</vt:lpstr>
      <vt:lpstr>Referencias</vt:lpstr>
      <vt:lpstr>Presentación de PowerPoint</vt:lpstr>
      <vt:lpstr>Presentación de PowerPoint</vt:lpstr>
      <vt:lpstr>Presentación de PowerPoint</vt:lpstr>
      <vt:lpstr>Establecer  un esquema regional estandarizado </vt:lpstr>
      <vt:lpstr>Presentación de PowerPoint</vt:lpstr>
      <vt:lpstr>Presentación de PowerPoint</vt:lpstr>
      <vt:lpstr>Presentación de PowerPoint</vt:lpstr>
      <vt:lpstr>Impactos de la implementación 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Report of JCOMM-5 to HSSC 9 6-10 November 2017,  Ottawa, Canada</dc:title>
  <dc:creator>Owner</dc:creator>
  <cp:lastModifiedBy>Ph. Olga</cp:lastModifiedBy>
  <cp:revision>140</cp:revision>
  <dcterms:created xsi:type="dcterms:W3CDTF">2017-10-26T13:07:26Z</dcterms:created>
  <dcterms:modified xsi:type="dcterms:W3CDTF">2019-12-05T22:14:11Z</dcterms:modified>
</cp:coreProperties>
</file>