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71" r:id="rId4"/>
    <p:sldId id="272" r:id="rId5"/>
    <p:sldId id="273" r:id="rId6"/>
    <p:sldId id="281" r:id="rId7"/>
    <p:sldId id="274" r:id="rId8"/>
    <p:sldId id="275" r:id="rId9"/>
    <p:sldId id="278" r:id="rId10"/>
    <p:sldId id="279" r:id="rId11"/>
    <p:sldId id="285" r:id="rId12"/>
    <p:sldId id="280" r:id="rId13"/>
    <p:sldId id="283" r:id="rId14"/>
    <p:sldId id="286" r:id="rId15"/>
    <p:sldId id="284" r:id="rId1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24" y="16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39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0" y="375158"/>
            <a:ext cx="10480473"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sz="6000" spc="0" baseline="3413" dirty="0" smtClean="0">
                <a:solidFill>
                  <a:srgbClr val="0D57C4"/>
                </a:solidFill>
                <a:latin typeface="Calibri Light"/>
                <a:cs typeface="Calibri Light"/>
              </a:rPr>
              <a:t>I</a:t>
            </a:r>
            <a:r>
              <a:rPr sz="6000" spc="-39" baseline="3413" dirty="0" smtClean="0">
                <a:solidFill>
                  <a:srgbClr val="0D57C4"/>
                </a:solidFill>
                <a:latin typeface="Calibri Light"/>
                <a:cs typeface="Calibri Light"/>
              </a:rPr>
              <a:t>n</a:t>
            </a:r>
            <a:r>
              <a:rPr sz="6000" spc="0" baseline="3413" dirty="0" smtClean="0">
                <a:solidFill>
                  <a:srgbClr val="0D57C4"/>
                </a:solidFill>
                <a:latin typeface="Calibri Light"/>
                <a:cs typeface="Calibri Light"/>
              </a:rPr>
              <a:t>t</a:t>
            </a:r>
            <a:r>
              <a:rPr sz="6000" spc="-75" baseline="3413" dirty="0" smtClean="0">
                <a:solidFill>
                  <a:srgbClr val="0D57C4"/>
                </a:solidFill>
                <a:latin typeface="Calibri Light"/>
                <a:cs typeface="Calibri Light"/>
              </a:rPr>
              <a:t>r</a:t>
            </a:r>
            <a:r>
              <a:rPr sz="6000" spc="0" baseline="3413" dirty="0" smtClean="0">
                <a:solidFill>
                  <a:srgbClr val="0D57C4"/>
                </a:solidFill>
                <a:latin typeface="Calibri Light"/>
                <a:cs typeface="Calibri Light"/>
              </a:rPr>
              <a:t>oducti</a:t>
            </a:r>
            <a:r>
              <a:rPr sz="6000" spc="9" baseline="3413" dirty="0" smtClean="0">
                <a:solidFill>
                  <a:srgbClr val="0D57C4"/>
                </a:solidFill>
                <a:latin typeface="Calibri Light"/>
                <a:cs typeface="Calibri Light"/>
              </a:rPr>
              <a:t>o</a:t>
            </a:r>
            <a:r>
              <a:rPr sz="6000" spc="0" baseline="3413" dirty="0" smtClean="0">
                <a:solidFill>
                  <a:srgbClr val="0D57C4"/>
                </a:solidFill>
                <a:latin typeface="Calibri Light"/>
                <a:cs typeface="Calibri Light"/>
              </a:rPr>
              <a:t>n</a:t>
            </a:r>
            <a:endParaRPr sz="4000" dirty="0">
              <a:latin typeface="Calibri Light"/>
              <a:cs typeface="Calibri Light"/>
            </a:endParaRPr>
          </a:p>
          <a:p>
            <a:pPr marL="242452" algn="ctr"/>
            <a:r>
              <a:rPr lang="en-US" sz="2400" b="1" dirty="0" smtClean="0">
                <a:latin typeface="Calibri"/>
                <a:cs typeface="Calibri"/>
              </a:rPr>
              <a:t>IRC</a:t>
            </a:r>
            <a:r>
              <a:rPr sz="2400" b="1" spc="0" dirty="0" smtClean="0">
                <a:latin typeface="Calibri"/>
                <a:cs typeface="Calibri"/>
              </a:rPr>
              <a:t>C </a:t>
            </a:r>
            <a:r>
              <a:rPr sz="2400" b="1" spc="-25" dirty="0" smtClean="0">
                <a:latin typeface="Calibri"/>
                <a:cs typeface="Calibri"/>
              </a:rPr>
              <a:t>w</a:t>
            </a:r>
            <a:r>
              <a:rPr sz="2400" b="1" spc="0" dirty="0" smtClean="0">
                <a:latin typeface="Calibri"/>
                <a:cs typeface="Calibri"/>
              </a:rPr>
              <a:t>ork</a:t>
            </a:r>
            <a:r>
              <a:rPr sz="2400" b="1" spc="-9" dirty="0" smtClean="0">
                <a:latin typeface="Calibri"/>
                <a:cs typeface="Calibri"/>
              </a:rPr>
              <a:t> </a:t>
            </a:r>
            <a:r>
              <a:rPr sz="2400" b="1" spc="0" dirty="0" smtClean="0">
                <a:latin typeface="Calibri"/>
                <a:cs typeface="Calibri"/>
              </a:rPr>
              <a:t>is gu</a:t>
            </a:r>
            <a:r>
              <a:rPr sz="2400" b="1" spc="-4" dirty="0" smtClean="0">
                <a:latin typeface="Calibri"/>
                <a:cs typeface="Calibri"/>
              </a:rPr>
              <a:t>i</a:t>
            </a:r>
            <a:r>
              <a:rPr sz="2400" b="1" spc="0" dirty="0" smtClean="0">
                <a:latin typeface="Calibri"/>
                <a:cs typeface="Calibri"/>
              </a:rPr>
              <a:t>ded </a:t>
            </a:r>
            <a:r>
              <a:rPr sz="2400" b="1" spc="-25" dirty="0" smtClean="0">
                <a:latin typeface="Calibri"/>
                <a:cs typeface="Calibri"/>
              </a:rPr>
              <a:t>b</a:t>
            </a:r>
            <a:r>
              <a:rPr sz="2400" b="1" spc="0" dirty="0" smtClean="0">
                <a:latin typeface="Calibri"/>
                <a:cs typeface="Calibri"/>
              </a:rPr>
              <a:t>y t</a:t>
            </a:r>
            <a:r>
              <a:rPr sz="2400" b="1" spc="-9" dirty="0" smtClean="0">
                <a:latin typeface="Calibri"/>
                <a:cs typeface="Calibri"/>
              </a:rPr>
              <a:t>h</a:t>
            </a:r>
            <a:r>
              <a:rPr sz="2400" b="1" spc="0" dirty="0" smtClean="0">
                <a:latin typeface="Calibri"/>
                <a:cs typeface="Calibri"/>
              </a:rPr>
              <a:t>e</a:t>
            </a:r>
            <a:r>
              <a:rPr sz="2400" b="1" spc="9" dirty="0" smtClean="0">
                <a:latin typeface="Calibri"/>
                <a:cs typeface="Calibri"/>
              </a:rPr>
              <a:t> </a:t>
            </a:r>
            <a:r>
              <a:rPr sz="2400" b="1" spc="0" dirty="0" smtClean="0">
                <a:latin typeface="Calibri"/>
                <a:cs typeface="Calibri"/>
              </a:rPr>
              <a:t>I</a:t>
            </a:r>
            <a:r>
              <a:rPr sz="2400" b="1" spc="-4" dirty="0" smtClean="0">
                <a:latin typeface="Calibri"/>
                <a:cs typeface="Calibri"/>
              </a:rPr>
              <a:t>H</a:t>
            </a:r>
            <a:r>
              <a:rPr sz="2400" b="1" spc="0" dirty="0" smtClean="0">
                <a:latin typeface="Calibri"/>
                <a:cs typeface="Calibri"/>
              </a:rPr>
              <a:t>O </a:t>
            </a:r>
            <a:r>
              <a:rPr sz="2400" b="1" spc="-104" dirty="0" smtClean="0">
                <a:latin typeface="Calibri"/>
                <a:cs typeface="Calibri"/>
              </a:rPr>
              <a:t>W</a:t>
            </a:r>
            <a:r>
              <a:rPr sz="2400" b="1" spc="0" dirty="0" smtClean="0">
                <a:latin typeface="Calibri"/>
                <a:cs typeface="Calibri"/>
              </a:rPr>
              <a:t>ork </a:t>
            </a:r>
            <a:r>
              <a:rPr sz="2400" b="1" spc="0" dirty="0" err="1" smtClean="0">
                <a:latin typeface="Calibri"/>
                <a:cs typeface="Calibri"/>
              </a:rPr>
              <a:t>P</a:t>
            </a:r>
            <a:r>
              <a:rPr sz="2400" b="1" spc="-29" dirty="0" err="1" smtClean="0">
                <a:latin typeface="Calibri"/>
                <a:cs typeface="Calibri"/>
              </a:rPr>
              <a:t>r</a:t>
            </a:r>
            <a:r>
              <a:rPr sz="2400" b="1" spc="0" dirty="0" err="1" smtClean="0">
                <a:latin typeface="Calibri"/>
                <a:cs typeface="Calibri"/>
              </a:rPr>
              <a:t>o</a:t>
            </a:r>
            <a:r>
              <a:rPr sz="2400" b="1" spc="4" dirty="0" err="1" smtClean="0">
                <a:latin typeface="Calibri"/>
                <a:cs typeface="Calibri"/>
              </a:rPr>
              <a:t>g</a:t>
            </a:r>
            <a:r>
              <a:rPr sz="2400" b="1" spc="-50" dirty="0" err="1" smtClean="0">
                <a:latin typeface="Calibri"/>
                <a:cs typeface="Calibri"/>
              </a:rPr>
              <a:t>r</a:t>
            </a:r>
            <a:r>
              <a:rPr sz="2400" b="1" spc="0" dirty="0" err="1" smtClean="0">
                <a:latin typeface="Calibri"/>
                <a:cs typeface="Calibri"/>
              </a:rPr>
              <a:t>am</a:t>
            </a:r>
            <a:r>
              <a:rPr sz="2400" b="1" spc="9" dirty="0" err="1" smtClean="0">
                <a:latin typeface="Calibri"/>
                <a:cs typeface="Calibri"/>
              </a:rPr>
              <a:t>m</a:t>
            </a:r>
            <a:r>
              <a:rPr sz="2400" b="1" spc="0" dirty="0" err="1" smtClean="0">
                <a:latin typeface="Calibri"/>
                <a:cs typeface="Calibri"/>
              </a:rPr>
              <a:t>e</a:t>
            </a:r>
            <a:r>
              <a:rPr sz="2400" b="1" spc="-29" dirty="0" smtClean="0">
                <a:latin typeface="Calibri"/>
                <a:cs typeface="Calibri"/>
              </a:rPr>
              <a:t> </a:t>
            </a:r>
            <a:r>
              <a:rPr lang="en-US" sz="2400" b="1" dirty="0" smtClean="0">
                <a:latin typeface="Calibri"/>
                <a:cs typeface="Calibri"/>
              </a:rPr>
              <a:t>3</a:t>
            </a:r>
            <a:r>
              <a:rPr sz="2400" b="1" spc="-4" dirty="0" smtClean="0">
                <a:latin typeface="Calibri"/>
                <a:cs typeface="Calibri"/>
              </a:rPr>
              <a:t> </a:t>
            </a:r>
            <a:endParaRPr lang="en-US" sz="2400" b="1" spc="-4" dirty="0" smtClean="0">
              <a:latin typeface="Calibri"/>
              <a:cs typeface="Calibri"/>
            </a:endParaRPr>
          </a:p>
          <a:p>
            <a:pPr marL="242452" algn="ctr"/>
            <a:r>
              <a:rPr sz="2400" b="1" spc="0" dirty="0" smtClean="0">
                <a:latin typeface="Calibri"/>
                <a:cs typeface="Calibri"/>
              </a:rPr>
              <a:t>“</a:t>
            </a:r>
            <a:r>
              <a:rPr lang="en-GB" sz="2400" b="1" dirty="0"/>
              <a:t>Inter-Regional </a:t>
            </a:r>
            <a:r>
              <a:rPr lang="en-GB" sz="2400" b="1" dirty="0" smtClean="0"/>
              <a:t>Coordination and </a:t>
            </a:r>
            <a:r>
              <a:rPr lang="en-GB" sz="2400" b="1" dirty="0" smtClean="0"/>
              <a:t>Support</a:t>
            </a:r>
            <a:r>
              <a:rPr sz="3600" b="1" spc="0" baseline="1137" dirty="0" smtClean="0">
                <a:latin typeface="Calibri"/>
                <a:cs typeface="Calibri"/>
              </a:rPr>
              <a:t>” and</a:t>
            </a:r>
            <a:r>
              <a:rPr sz="3600" b="1" spc="4" baseline="1137" dirty="0" smtClean="0">
                <a:latin typeface="Calibri"/>
                <a:cs typeface="Calibri"/>
              </a:rPr>
              <a:t> </a:t>
            </a:r>
            <a:r>
              <a:rPr sz="3600" b="1" spc="-14" baseline="1137" dirty="0" smtClean="0">
                <a:latin typeface="Calibri"/>
                <a:cs typeface="Calibri"/>
              </a:rPr>
              <a:t>b</a:t>
            </a:r>
            <a:r>
              <a:rPr sz="3600" b="1" spc="0" baseline="1137" dirty="0" smtClean="0">
                <a:latin typeface="Calibri"/>
                <a:cs typeface="Calibri"/>
              </a:rPr>
              <a:t>y</a:t>
            </a:r>
            <a:r>
              <a:rPr sz="3600" b="1" spc="-9" baseline="1137" dirty="0" smtClean="0">
                <a:latin typeface="Calibri"/>
                <a:cs typeface="Calibri"/>
              </a:rPr>
              <a:t> </a:t>
            </a:r>
            <a:r>
              <a:rPr sz="3600" b="1" spc="0" baseline="1137" dirty="0" smtClean="0">
                <a:latin typeface="Calibri"/>
                <a:cs typeface="Calibri"/>
              </a:rPr>
              <a:t>t</a:t>
            </a:r>
            <a:r>
              <a:rPr sz="3600" b="1" spc="-9" baseline="1137" dirty="0" smtClean="0">
                <a:latin typeface="Calibri"/>
                <a:cs typeface="Calibri"/>
              </a:rPr>
              <a:t>h</a:t>
            </a:r>
            <a:r>
              <a:rPr sz="3600" b="1" spc="0" baseline="1137" dirty="0" smtClean="0">
                <a:latin typeface="Calibri"/>
                <a:cs typeface="Calibri"/>
              </a:rPr>
              <a:t>e</a:t>
            </a:r>
            <a:r>
              <a:rPr sz="3600" b="1" spc="9" baseline="1137" dirty="0" smtClean="0">
                <a:latin typeface="Calibri"/>
                <a:cs typeface="Calibri"/>
              </a:rPr>
              <a:t> </a:t>
            </a:r>
            <a:r>
              <a:rPr sz="3600" b="1" spc="0" baseline="1137" dirty="0" smtClean="0">
                <a:latin typeface="Calibri"/>
                <a:cs typeface="Calibri"/>
              </a:rPr>
              <a:t>C</a:t>
            </a:r>
            <a:r>
              <a:rPr sz="3600" b="1" spc="4" baseline="1137" dirty="0" smtClean="0">
                <a:latin typeface="Calibri"/>
                <a:cs typeface="Calibri"/>
              </a:rPr>
              <a:t>o</a:t>
            </a:r>
            <a:r>
              <a:rPr sz="3600" b="1" spc="0" baseline="1137" dirty="0" smtClean="0">
                <a:latin typeface="Calibri"/>
                <a:cs typeface="Calibri"/>
              </a:rPr>
              <a:t>u</a:t>
            </a:r>
            <a:r>
              <a:rPr sz="3600" b="1" spc="-9" baseline="1137" dirty="0" smtClean="0">
                <a:latin typeface="Calibri"/>
                <a:cs typeface="Calibri"/>
              </a:rPr>
              <a:t>n</a:t>
            </a:r>
            <a:r>
              <a:rPr sz="3600" b="1" spc="0" baseline="1137" dirty="0" smtClean="0">
                <a:latin typeface="Calibri"/>
                <a:cs typeface="Calibri"/>
              </a:rPr>
              <a:t>cil </a:t>
            </a:r>
            <a:r>
              <a:rPr sz="3600" b="1" spc="-59" baseline="1137" dirty="0" smtClean="0">
                <a:latin typeface="Calibri"/>
                <a:cs typeface="Calibri"/>
              </a:rPr>
              <a:t>k</a:t>
            </a:r>
            <a:r>
              <a:rPr sz="3600" b="1" spc="-19" baseline="1137" dirty="0" smtClean="0">
                <a:latin typeface="Calibri"/>
                <a:cs typeface="Calibri"/>
              </a:rPr>
              <a:t>e</a:t>
            </a:r>
            <a:r>
              <a:rPr sz="3600" b="1" spc="0" baseline="1137" dirty="0" smtClean="0">
                <a:latin typeface="Calibri"/>
                <a:cs typeface="Calibri"/>
              </a:rPr>
              <a:t>y</a:t>
            </a:r>
            <a:r>
              <a:rPr sz="3600" b="1" spc="-9" baseline="1137" dirty="0" smtClean="0">
                <a:latin typeface="Calibri"/>
                <a:cs typeface="Calibri"/>
              </a:rPr>
              <a:t> </a:t>
            </a:r>
            <a:r>
              <a:rPr sz="3600" b="1" spc="0" baseline="1137" dirty="0" smtClean="0">
                <a:latin typeface="Calibri"/>
                <a:cs typeface="Calibri"/>
              </a:rPr>
              <a:t>Priori</a:t>
            </a:r>
            <a:r>
              <a:rPr sz="3600" b="1" spc="-9" baseline="1137" dirty="0" smtClean="0">
                <a:latin typeface="Calibri"/>
                <a:cs typeface="Calibri"/>
              </a:rPr>
              <a:t>t</a:t>
            </a:r>
            <a:r>
              <a:rPr sz="3600" b="1" spc="0" baseline="1137" dirty="0" smtClean="0">
                <a:latin typeface="Calibri"/>
                <a:cs typeface="Calibri"/>
              </a:rPr>
              <a:t>ies</a:t>
            </a:r>
            <a:r>
              <a:rPr lang="en-US" sz="3600" b="1" spc="0" baseline="1137" dirty="0" smtClean="0">
                <a:latin typeface="Calibri"/>
                <a:cs typeface="Calibri"/>
              </a:rPr>
              <a:t>.</a:t>
            </a:r>
            <a:endParaRPr sz="2400" dirty="0">
              <a:latin typeface="Calibri"/>
              <a:cs typeface="Calibri"/>
            </a:endParaRPr>
          </a:p>
        </p:txBody>
      </p:sp>
      <p:sp>
        <p:nvSpPr>
          <p:cNvPr id="16" name="object 16"/>
          <p:cNvSpPr txBox="1"/>
          <p:nvPr/>
        </p:nvSpPr>
        <p:spPr>
          <a:xfrm>
            <a:off x="924255" y="2667000"/>
            <a:ext cx="10364039" cy="848359"/>
          </a:xfrm>
          <a:prstGeom prst="rect">
            <a:avLst/>
          </a:prstGeom>
        </p:spPr>
        <p:txBody>
          <a:bodyPr wrap="square" lIns="0" tIns="0" rIns="0" bIns="0" rtlCol="0">
            <a:noAutofit/>
          </a:bodyPr>
          <a:lstStyle/>
          <a:p>
            <a:pPr marL="12700" marR="45720">
              <a:lnSpc>
                <a:spcPts val="2545"/>
              </a:lnSpc>
              <a:spcBef>
                <a:spcPts val="127"/>
              </a:spcBef>
            </a:pPr>
            <a:r>
              <a:rPr lang="en-GB" sz="2800" dirty="0"/>
              <a:t>*</a:t>
            </a:r>
            <a:r>
              <a:rPr lang="en-GB" sz="2400" dirty="0" smtClean="0">
                <a:solidFill>
                  <a:srgbClr val="0070C0"/>
                </a:solidFill>
              </a:rPr>
              <a:t>IRCC10 was </a:t>
            </a:r>
            <a:r>
              <a:rPr lang="en-GB" sz="2400" dirty="0">
                <a:solidFill>
                  <a:srgbClr val="0070C0"/>
                </a:solidFill>
              </a:rPr>
              <a:t>held in Goa, India, from 4 to 6 </a:t>
            </a:r>
            <a:r>
              <a:rPr lang="en-GB" sz="2400" dirty="0" smtClean="0">
                <a:solidFill>
                  <a:srgbClr val="0070C0"/>
                </a:solidFill>
              </a:rPr>
              <a:t>June 2019</a:t>
            </a:r>
            <a:r>
              <a:rPr lang="en-GB" sz="2400" dirty="0" smtClean="0"/>
              <a:t>, </a:t>
            </a:r>
            <a:r>
              <a:rPr lang="en-GB" sz="2400" dirty="0"/>
              <a:t>hosted by the Indian National Hydrographic Office. </a:t>
            </a:r>
            <a:endParaRPr lang="en-GB" sz="2400" dirty="0" smtClean="0"/>
          </a:p>
          <a:p>
            <a:pPr marL="12700" marR="45720">
              <a:lnSpc>
                <a:spcPts val="2545"/>
              </a:lnSpc>
              <a:spcBef>
                <a:spcPts val="127"/>
              </a:spcBef>
            </a:pPr>
            <a:endParaRPr lang="en-GB" sz="2400" dirty="0" smtClean="0"/>
          </a:p>
          <a:p>
            <a:pPr marL="12700" marR="45720">
              <a:lnSpc>
                <a:spcPts val="2545"/>
              </a:lnSpc>
              <a:spcBef>
                <a:spcPts val="127"/>
              </a:spcBef>
            </a:pPr>
            <a:r>
              <a:rPr lang="en-GB" sz="2400" dirty="0" smtClean="0"/>
              <a:t>*The </a:t>
            </a:r>
            <a:r>
              <a:rPr lang="en-GB" sz="2400" dirty="0"/>
              <a:t>meeting was attended by the Chairs, or their representatives, of the 15 Regional Hydrographic Commissions (RHCs) and the IRCC subordinate bodies and 27 observers</a:t>
            </a:r>
            <a:r>
              <a:rPr lang="en-US" sz="2400" spc="0" baseline="3413" dirty="0" smtClean="0">
                <a:latin typeface="Calibri"/>
                <a:cs typeface="Calibri"/>
              </a:rPr>
              <a:t> .</a:t>
            </a:r>
            <a:r>
              <a:rPr lang="en-US" sz="2400" baseline="3413" dirty="0" smtClean="0">
                <a:latin typeface="Calibri"/>
                <a:cs typeface="Calibri"/>
              </a:rPr>
              <a:t> </a:t>
            </a:r>
          </a:p>
          <a:p>
            <a:pPr marL="12700" marR="45720">
              <a:lnSpc>
                <a:spcPts val="2545"/>
              </a:lnSpc>
              <a:spcBef>
                <a:spcPts val="127"/>
              </a:spcBef>
            </a:pPr>
            <a:endParaRPr lang="en-US" sz="2400" baseline="3413" dirty="0" smtClean="0">
              <a:latin typeface="Calibri"/>
              <a:cs typeface="Calibri"/>
            </a:endParaRPr>
          </a:p>
          <a:p>
            <a:pPr marL="12700" marR="45720">
              <a:lnSpc>
                <a:spcPts val="2545"/>
              </a:lnSpc>
              <a:spcBef>
                <a:spcPts val="127"/>
              </a:spcBef>
            </a:pPr>
            <a:r>
              <a:rPr lang="en-GB" sz="2400" dirty="0" smtClean="0"/>
              <a:t>*</a:t>
            </a:r>
            <a:r>
              <a:rPr lang="en-GB" sz="2400" i="1" dirty="0" smtClean="0">
                <a:solidFill>
                  <a:srgbClr val="0070C0"/>
                </a:solidFill>
              </a:rPr>
              <a:t>Chaired </a:t>
            </a:r>
            <a:r>
              <a:rPr lang="en-GB" sz="2400" i="1" dirty="0">
                <a:solidFill>
                  <a:srgbClr val="0070C0"/>
                </a:solidFill>
              </a:rPr>
              <a:t>by Dr Parry </a:t>
            </a:r>
            <a:r>
              <a:rPr lang="en-GB" sz="2400" i="1" dirty="0" err="1">
                <a:solidFill>
                  <a:srgbClr val="0070C0"/>
                </a:solidFill>
              </a:rPr>
              <a:t>Oei</a:t>
            </a:r>
            <a:r>
              <a:rPr lang="en-GB" sz="2400" i="1" dirty="0">
                <a:solidFill>
                  <a:srgbClr val="0070C0"/>
                </a:solidFill>
              </a:rPr>
              <a:t> (Singapore). </a:t>
            </a:r>
            <a:endParaRPr sz="2400" i="1" dirty="0">
              <a:solidFill>
                <a:srgbClr val="0070C0"/>
              </a:solidFill>
              <a:latin typeface="Calibri"/>
              <a:cs typeface="Calibri"/>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GEBCO, Seabed2030</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2158186"/>
            <a:ext cx="10088779" cy="1569660"/>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was informed of the </a:t>
            </a:r>
            <a:r>
              <a:rPr lang="en-GB" sz="2400" dirty="0" smtClean="0"/>
              <a:t>activities </a:t>
            </a:r>
            <a:r>
              <a:rPr lang="en-GB" sz="2400" dirty="0"/>
              <a:t>of the General Bathymetric Chart of the Oceans (GEBCO) Project in particular the progress on Seabed 2030 Project. </a:t>
            </a:r>
            <a:endParaRPr lang="en-GB" sz="2400" dirty="0" smtClean="0"/>
          </a:p>
          <a:p>
            <a:pPr algn="just"/>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04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CSB</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219200"/>
            <a:ext cx="10088779" cy="4524315"/>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 </a:t>
            </a:r>
            <a:r>
              <a:rPr lang="en-GB" sz="2400" dirty="0"/>
              <a:t>endorsed the </a:t>
            </a:r>
            <a:r>
              <a:rPr lang="en-US" sz="2400" dirty="0"/>
              <a:t>final draft version of the B-12 Guideline </a:t>
            </a:r>
            <a:r>
              <a:rPr lang="en-US" sz="2400" i="1" dirty="0"/>
              <a:t>(IHO Guideline on Crowd-sourced Bathymetry, Edition 1.0.0)</a:t>
            </a:r>
            <a:r>
              <a:rPr lang="en-US" sz="2400" dirty="0"/>
              <a:t> prior to final approval by the Council and Member States. </a:t>
            </a:r>
            <a:endParaRPr lang="en-US" sz="2400" dirty="0" smtClean="0"/>
          </a:p>
          <a:p>
            <a:pPr algn="just"/>
            <a:endParaRPr lang="en-US" sz="2400" dirty="0" smtClean="0"/>
          </a:p>
          <a:p>
            <a:pPr algn="just"/>
            <a:r>
              <a:rPr lang="en-US" sz="2400" dirty="0"/>
              <a:t>*</a:t>
            </a:r>
            <a:r>
              <a:rPr lang="en-US" sz="2400" dirty="0" smtClean="0"/>
              <a:t>The </a:t>
            </a:r>
            <a:r>
              <a:rPr lang="en-US" sz="2400" dirty="0"/>
              <a:t>Committee </a:t>
            </a:r>
            <a:r>
              <a:rPr lang="en-GB" sz="2400" dirty="0"/>
              <a:t>approved the proposed revisions to the CSBWG </a:t>
            </a:r>
            <a:r>
              <a:rPr lang="en-GB" sz="2400" dirty="0" err="1"/>
              <a:t>ToRs</a:t>
            </a:r>
            <a:r>
              <a:rPr lang="en-GB" sz="2400" dirty="0"/>
              <a:t> and </a:t>
            </a:r>
            <a:r>
              <a:rPr lang="en-GB" sz="2400" dirty="0" err="1"/>
              <a:t>RoPs</a:t>
            </a:r>
            <a:r>
              <a:rPr lang="en-GB" sz="2400" dirty="0"/>
              <a:t> and tasked the WG to continue its work under the proposed revised </a:t>
            </a:r>
            <a:r>
              <a:rPr lang="en-GB" sz="2400" dirty="0" err="1"/>
              <a:t>ToRs</a:t>
            </a:r>
            <a:r>
              <a:rPr lang="en-GB" sz="2400" dirty="0"/>
              <a:t> in order </a:t>
            </a:r>
            <a:r>
              <a:rPr lang="en-US" sz="2400" dirty="0"/>
              <a:t>to safeguard the implementation phase and future work on Edition 2 of the Guidelines</a:t>
            </a:r>
            <a:r>
              <a:rPr lang="en-GB" sz="2400" dirty="0"/>
              <a:t>. </a:t>
            </a:r>
            <a:endParaRPr lang="en-GB" sz="2400" dirty="0" smtClean="0"/>
          </a:p>
          <a:p>
            <a:pPr algn="just"/>
            <a:endParaRPr lang="en-GB" sz="2400" dirty="0" smtClean="0"/>
          </a:p>
          <a:p>
            <a:pPr algn="just"/>
            <a:r>
              <a:rPr lang="en-GB" sz="2400" dirty="0"/>
              <a:t>*</a:t>
            </a:r>
            <a:r>
              <a:rPr lang="en-GB" sz="2400" dirty="0" smtClean="0"/>
              <a:t>IRCC </a:t>
            </a:r>
            <a:r>
              <a:rPr lang="en-GB" sz="2400" dirty="0"/>
              <a:t>also acknowledged the work done by the CSBWG in the production of the draft CSB Guidance Document.</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964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 MSDI:</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066800"/>
            <a:ext cx="10572140" cy="4524315"/>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reviewed the progress on global Marine Spatial Data Infrastructure (MSDI) activities and considered the development in Marine Spatial Planning (MSP) implementation worldwide. </a:t>
            </a:r>
            <a:endParaRPr lang="en-GB" sz="2400" dirty="0" smtClean="0"/>
          </a:p>
          <a:p>
            <a:pPr algn="just"/>
            <a:endParaRPr lang="en-GB" sz="2400" dirty="0" smtClean="0"/>
          </a:p>
          <a:p>
            <a:pPr algn="just"/>
            <a:r>
              <a:rPr lang="en-GB" sz="2400" dirty="0"/>
              <a:t>*</a:t>
            </a:r>
            <a:r>
              <a:rPr lang="en-GB" sz="2400" dirty="0" smtClean="0"/>
              <a:t>The Committee considered </a:t>
            </a:r>
            <a:r>
              <a:rPr lang="en-GB" sz="2400" dirty="0"/>
              <a:t>the impact of newly established </a:t>
            </a:r>
            <a:r>
              <a:rPr lang="en-GB" sz="2400" i="1" dirty="0"/>
              <a:t>United Nations Committee of Experts on Global Geospatial Information Management (UN-GGIM) Working Group on Marine Geospatial Information (MGIWG).</a:t>
            </a:r>
            <a:r>
              <a:rPr lang="en-GB" sz="2400" dirty="0"/>
              <a:t> </a:t>
            </a:r>
            <a:endParaRPr lang="en-GB" sz="2400" dirty="0" smtClean="0"/>
          </a:p>
          <a:p>
            <a:pPr algn="just"/>
            <a:endParaRPr lang="en-GB" sz="2400" dirty="0" smtClean="0"/>
          </a:p>
          <a:p>
            <a:pPr algn="just"/>
            <a:r>
              <a:rPr lang="en-GB" sz="2400" dirty="0"/>
              <a:t>*</a:t>
            </a:r>
            <a:r>
              <a:rPr lang="en-GB" sz="2400" dirty="0" smtClean="0"/>
              <a:t>The </a:t>
            </a:r>
            <a:r>
              <a:rPr lang="en-GB" sz="2400" dirty="0"/>
              <a:t>IRCC established the </a:t>
            </a:r>
            <a:r>
              <a:rPr lang="en-GB" sz="2400" i="1" dirty="0">
                <a:solidFill>
                  <a:srgbClr val="0070C0"/>
                </a:solidFill>
              </a:rPr>
              <a:t>IHO Project Team on the implementation of the UN-GGIM Shared Guiding Principles for Geospatial Information Management (PPT) </a:t>
            </a:r>
            <a:r>
              <a:rPr lang="en-GB" sz="2400" dirty="0"/>
              <a:t>and endorsed the </a:t>
            </a:r>
            <a:r>
              <a:rPr lang="en-GB" sz="2400" dirty="0" err="1"/>
              <a:t>ToRs</a:t>
            </a:r>
            <a:r>
              <a:rPr lang="en-GB" sz="2400" dirty="0"/>
              <a:t> and </a:t>
            </a:r>
            <a:r>
              <a:rPr lang="en-GB" sz="2400" dirty="0" err="1"/>
              <a:t>RoPs</a:t>
            </a:r>
            <a:r>
              <a:rPr lang="en-GB" sz="2400" dirty="0"/>
              <a:t> of the PPT.</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385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 IHR, GIS:</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524000"/>
            <a:ext cx="10088779" cy="3416320"/>
          </a:xfrm>
          <a:prstGeom prst="rect">
            <a:avLst/>
          </a:prstGeom>
        </p:spPr>
        <p:txBody>
          <a:bodyPr wrap="square">
            <a:spAutoFit/>
          </a:bodyPr>
          <a:lstStyle/>
          <a:p>
            <a:r>
              <a:rPr lang="en-GB" sz="2400" dirty="0" smtClean="0">
                <a:ea typeface="Times New Roman" panose="02020603050405020304" pitchFamily="18" charset="0"/>
                <a:cs typeface="Times New Roman" panose="02020603050405020304" pitchFamily="18" charset="0"/>
              </a:rPr>
              <a:t>*</a:t>
            </a:r>
            <a:r>
              <a:rPr lang="en-GB" sz="2400" dirty="0"/>
              <a:t>The Committee reviewed and endorsed the proposed amendments to the IHO Resolution 6/2009 (International Hydrographic Review - IHR). </a:t>
            </a:r>
            <a:endParaRPr lang="en-GB" sz="2400" dirty="0" smtClean="0"/>
          </a:p>
          <a:p>
            <a:r>
              <a:rPr lang="en-GB" sz="2400" dirty="0" smtClean="0"/>
              <a:t>*IRCC also </a:t>
            </a:r>
            <a:r>
              <a:rPr lang="en-GB" sz="2400" dirty="0"/>
              <a:t>noted the outcomes of HSSC10 and its relation to the IRCC activities</a:t>
            </a:r>
            <a:r>
              <a:rPr lang="en-GB" sz="2400" dirty="0" smtClean="0"/>
              <a:t>.</a:t>
            </a:r>
          </a:p>
          <a:p>
            <a:endParaRPr lang="en-US" sz="2400" dirty="0"/>
          </a:p>
          <a:p>
            <a:r>
              <a:rPr lang="en-GB" sz="2400" dirty="0" smtClean="0"/>
              <a:t>*The </a:t>
            </a:r>
            <a:r>
              <a:rPr lang="en-GB" sz="2400" dirty="0"/>
              <a:t>meeting considered the benefits of having solid infrastructure in the IHO Secretariat to support the IHO Member States and the subordinate bodies, and the developments in databases and online services, in particular the IHO </a:t>
            </a:r>
            <a:r>
              <a:rPr lang="en-GB" sz="2400" dirty="0" smtClean="0"/>
              <a:t>Geographic </a:t>
            </a:r>
            <a:r>
              <a:rPr lang="en-GB" sz="2400" dirty="0"/>
              <a:t>Information System (GIS) tools.  </a:t>
            </a:r>
            <a:endParaRPr lang="en-US" sz="2400" dirty="0"/>
          </a:p>
          <a:p>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37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 Key Priorities:</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790090"/>
            <a:ext cx="10088779" cy="3046988"/>
          </a:xfrm>
          <a:prstGeom prst="rect">
            <a:avLst/>
          </a:prstGeom>
        </p:spPr>
        <p:txBody>
          <a:bodyPr wrap="square">
            <a:spAutoFit/>
          </a:bodyPr>
          <a:lstStyle/>
          <a:p>
            <a:r>
              <a:rPr lang="en-GB" sz="2400" dirty="0" smtClean="0"/>
              <a:t>*IRCC considered </a:t>
            </a:r>
            <a:r>
              <a:rPr lang="en-GB" sz="2400" dirty="0"/>
              <a:t>and agreed with its key priorities for </a:t>
            </a:r>
            <a:r>
              <a:rPr lang="en-GB" sz="2400" dirty="0" smtClean="0"/>
              <a:t>2019:</a:t>
            </a:r>
          </a:p>
          <a:p>
            <a:endParaRPr lang="en-GB" sz="2400" dirty="0" smtClean="0"/>
          </a:p>
          <a:p>
            <a:pPr marL="342900" indent="-342900">
              <a:buFontTx/>
              <a:buChar char="-"/>
            </a:pPr>
            <a:r>
              <a:rPr lang="en-GB" sz="2400" i="1" dirty="0" smtClean="0">
                <a:solidFill>
                  <a:srgbClr val="0070C0"/>
                </a:solidFill>
              </a:rPr>
              <a:t>Capacity </a:t>
            </a:r>
            <a:r>
              <a:rPr lang="en-GB" sz="2400" i="1" dirty="0">
                <a:solidFill>
                  <a:srgbClr val="0070C0"/>
                </a:solidFill>
              </a:rPr>
              <a:t>Building Provision, </a:t>
            </a:r>
            <a:endParaRPr lang="en-GB" sz="2400" i="1" dirty="0" smtClean="0">
              <a:solidFill>
                <a:srgbClr val="0070C0"/>
              </a:solidFill>
            </a:endParaRPr>
          </a:p>
          <a:p>
            <a:pPr marL="342900" indent="-342900">
              <a:buFontTx/>
              <a:buChar char="-"/>
            </a:pPr>
            <a:r>
              <a:rPr lang="en-GB" sz="2400" i="1" dirty="0" smtClean="0">
                <a:solidFill>
                  <a:srgbClr val="0070C0"/>
                </a:solidFill>
              </a:rPr>
              <a:t>INT </a:t>
            </a:r>
            <a:r>
              <a:rPr lang="en-GB" sz="2400" i="1" dirty="0">
                <a:solidFill>
                  <a:srgbClr val="0070C0"/>
                </a:solidFill>
              </a:rPr>
              <a:t>chart and ENC schemes, </a:t>
            </a:r>
            <a:endParaRPr lang="en-GB" sz="2400" i="1" dirty="0" smtClean="0">
              <a:solidFill>
                <a:srgbClr val="0070C0"/>
              </a:solidFill>
            </a:endParaRPr>
          </a:p>
          <a:p>
            <a:pPr marL="342900" indent="-342900">
              <a:buFontTx/>
              <a:buChar char="-"/>
            </a:pPr>
            <a:r>
              <a:rPr lang="en-GB" sz="2400" i="1" dirty="0" smtClean="0">
                <a:solidFill>
                  <a:srgbClr val="0070C0"/>
                </a:solidFill>
              </a:rPr>
              <a:t>Crowd </a:t>
            </a:r>
            <a:r>
              <a:rPr lang="en-GB" sz="2400" i="1" dirty="0">
                <a:solidFill>
                  <a:srgbClr val="0070C0"/>
                </a:solidFill>
              </a:rPr>
              <a:t>Sourced Bathymetry, </a:t>
            </a:r>
            <a:endParaRPr lang="en-GB" sz="2400" i="1" dirty="0" smtClean="0">
              <a:solidFill>
                <a:srgbClr val="0070C0"/>
              </a:solidFill>
            </a:endParaRPr>
          </a:p>
          <a:p>
            <a:pPr marL="342900" indent="-342900">
              <a:buFontTx/>
              <a:buChar char="-"/>
            </a:pPr>
            <a:r>
              <a:rPr lang="en-GB" sz="2400" i="1" dirty="0" smtClean="0">
                <a:solidFill>
                  <a:srgbClr val="0070C0"/>
                </a:solidFill>
              </a:rPr>
              <a:t>Project </a:t>
            </a:r>
            <a:r>
              <a:rPr lang="en-GB" sz="2400" i="1" dirty="0">
                <a:solidFill>
                  <a:srgbClr val="0070C0"/>
                </a:solidFill>
              </a:rPr>
              <a:t>Seabed </a:t>
            </a:r>
            <a:r>
              <a:rPr lang="en-GB" sz="2400" i="1" dirty="0" smtClean="0">
                <a:solidFill>
                  <a:srgbClr val="0070C0"/>
                </a:solidFill>
              </a:rPr>
              <a:t>2030,</a:t>
            </a:r>
          </a:p>
          <a:p>
            <a:pPr marL="342900" indent="-342900">
              <a:buFontTx/>
              <a:buChar char="-"/>
            </a:pPr>
            <a:r>
              <a:rPr lang="en-GB" sz="2400" i="1" dirty="0" smtClean="0">
                <a:solidFill>
                  <a:srgbClr val="0070C0"/>
                </a:solidFill>
              </a:rPr>
              <a:t>Marine </a:t>
            </a:r>
            <a:r>
              <a:rPr lang="en-GB" sz="2400" i="1" dirty="0">
                <a:solidFill>
                  <a:srgbClr val="0070C0"/>
                </a:solidFill>
              </a:rPr>
              <a:t>Spatial Data Infrastructures.</a:t>
            </a:r>
            <a:endParaRPr lang="en-US" sz="2400" i="1" dirty="0">
              <a:solidFill>
                <a:srgbClr val="0070C0"/>
              </a:solidFill>
            </a:endParaRPr>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756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 Next Meeting:</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790090"/>
            <a:ext cx="10088779" cy="1938992"/>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solidFill>
                  <a:srgbClr val="0070C0"/>
                </a:solidFill>
              </a:rPr>
              <a:t>11</a:t>
            </a:r>
            <a:r>
              <a:rPr lang="en-GB" sz="2400" baseline="30000" dirty="0" smtClean="0">
                <a:solidFill>
                  <a:srgbClr val="0070C0"/>
                </a:solidFill>
              </a:rPr>
              <a:t>th</a:t>
            </a:r>
            <a:r>
              <a:rPr lang="en-GB" sz="2400" dirty="0" smtClean="0">
                <a:solidFill>
                  <a:srgbClr val="0070C0"/>
                </a:solidFill>
              </a:rPr>
              <a:t> </a:t>
            </a:r>
            <a:r>
              <a:rPr lang="en-GB" sz="2400" dirty="0">
                <a:solidFill>
                  <a:srgbClr val="0070C0"/>
                </a:solidFill>
              </a:rPr>
              <a:t>meeting of the IRCC will take place in Genoa, Italy, from 3 to 5 June 2019</a:t>
            </a:r>
            <a:r>
              <a:rPr lang="en-GB" sz="2400" dirty="0"/>
              <a:t>, hosted by the Italian Hydrographic Institute </a:t>
            </a:r>
            <a:endParaRPr lang="en-GB" sz="2400" dirty="0" smtClean="0"/>
          </a:p>
          <a:p>
            <a:pPr algn="just"/>
            <a:endParaRPr lang="en-GB" sz="2400" dirty="0"/>
          </a:p>
          <a:p>
            <a:pPr algn="just"/>
            <a:r>
              <a:rPr lang="en-GB" sz="2400" dirty="0" smtClean="0"/>
              <a:t>*The </a:t>
            </a:r>
            <a:r>
              <a:rPr lang="en-GB" sz="2400" dirty="0"/>
              <a:t>12</a:t>
            </a:r>
            <a:r>
              <a:rPr lang="en-GB" sz="2400" baseline="30000" dirty="0"/>
              <a:t>th</a:t>
            </a:r>
            <a:r>
              <a:rPr lang="en-GB" sz="2400" dirty="0"/>
              <a:t> meeting is planned to be held in Poland </a:t>
            </a:r>
            <a:r>
              <a:rPr lang="en-GB" sz="2400" dirty="0" smtClean="0"/>
              <a:t>(in 2020</a:t>
            </a:r>
            <a:r>
              <a:rPr lang="en-GB" sz="2400" dirty="0"/>
              <a:t>).  </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173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PARTICIPANTS: </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pic>
        <p:nvPicPr>
          <p:cNvPr id="8" name="Picture 7" descr="C:\Users\localusr\Documents\1 MI. DOCUMENTS\1 IRCC. WP3\1 IRCC10. 2018 GOA\ADMIN\IRCC PHOTOS\IRCC10 Group photo. Go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1219200"/>
            <a:ext cx="8991600" cy="4343400"/>
          </a:xfrm>
          <a:prstGeom prst="rect">
            <a:avLst/>
          </a:prstGeom>
          <a:noFill/>
          <a:ln>
            <a:noFill/>
          </a:ln>
        </p:spPr>
      </p:pic>
      <p:sp>
        <p:nvSpPr>
          <p:cNvPr id="2" name="Rectangle 1"/>
          <p:cNvSpPr/>
          <p:nvPr/>
        </p:nvSpPr>
        <p:spPr>
          <a:xfrm>
            <a:off x="3915916" y="5650468"/>
            <a:ext cx="4591000" cy="369332"/>
          </a:xfrm>
          <a:prstGeom prst="rect">
            <a:avLst/>
          </a:prstGeom>
        </p:spPr>
        <p:txBody>
          <a:bodyPr wrap="none">
            <a:spAutoFit/>
          </a:bodyPr>
          <a:lstStyle/>
          <a:p>
            <a:r>
              <a:rPr lang="en-GB" b="1" i="1" spc="20" dirty="0">
                <a:solidFill>
                  <a:srgbClr val="0070C0"/>
                </a:solidFill>
                <a:latin typeface="Arial" panose="020B0604020202020204" pitchFamily="34" charset="0"/>
                <a:ea typeface="Times New Roman" panose="02020603050405020304" pitchFamily="18" charset="0"/>
              </a:rPr>
              <a:t>The Participants to the IRCC10 Meeting</a:t>
            </a:r>
            <a:endParaRPr lang="en-US" b="1" dirty="0">
              <a:solidFill>
                <a:srgbClr val="0070C0"/>
              </a:solidFill>
            </a:endParaRPr>
          </a:p>
        </p:txBody>
      </p:sp>
    </p:spTree>
    <p:extLst>
      <p:ext uri="{BB962C8B-B14F-4D97-AF65-F5344CB8AC3E}">
        <p14:creationId xmlns:p14="http://schemas.microsoft.com/office/powerpoint/2010/main" val="423249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General:</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524000"/>
            <a:ext cx="10088779" cy="3416320"/>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*IRCC </a:t>
            </a:r>
            <a:r>
              <a:rPr lang="en-GB" sz="2400" dirty="0" smtClean="0">
                <a:ea typeface="Times New Roman" panose="02020603050405020304" pitchFamily="18" charset="0"/>
                <a:cs typeface="Times New Roman" panose="02020603050405020304" pitchFamily="18" charset="0"/>
              </a:rPr>
              <a:t>reviewed </a:t>
            </a:r>
            <a:r>
              <a:rPr lang="en-GB" sz="2400" dirty="0">
                <a:ea typeface="Times New Roman" panose="02020603050405020304" pitchFamily="18" charset="0"/>
                <a:cs typeface="Times New Roman" panose="02020603050405020304" pitchFamily="18" charset="0"/>
              </a:rPr>
              <a:t>the reports and activities of its subordinate bodies and the RHCs and considered the need for </a:t>
            </a:r>
            <a:r>
              <a:rPr lang="en-GB" sz="2400" spc="5" dirty="0">
                <a:ea typeface="Times New Roman" panose="02020603050405020304" pitchFamily="18" charset="0"/>
                <a:cs typeface="Times New Roman" panose="02020603050405020304" pitchFamily="18" charset="0"/>
              </a:rPr>
              <a:t>enhancing regional coordination and cooperation. </a:t>
            </a:r>
            <a:endParaRPr lang="en-GB" sz="2400" spc="5" dirty="0" smtClean="0">
              <a:ea typeface="Times New Roman" panose="02020603050405020304" pitchFamily="18" charset="0"/>
              <a:cs typeface="Times New Roman" panose="02020603050405020304" pitchFamily="18" charset="0"/>
            </a:endParaRPr>
          </a:p>
          <a:p>
            <a:pPr algn="just"/>
            <a:endParaRPr lang="en-GB" sz="2400" spc="5" dirty="0" smtClean="0">
              <a:ea typeface="Times New Roman" panose="02020603050405020304" pitchFamily="18" charset="0"/>
              <a:cs typeface="Times New Roman" panose="02020603050405020304" pitchFamily="18" charset="0"/>
            </a:endParaRPr>
          </a:p>
          <a:p>
            <a:pPr algn="just"/>
            <a:r>
              <a:rPr lang="en-GB" sz="2400" spc="5" dirty="0">
                <a:ea typeface="Times New Roman" panose="02020603050405020304" pitchFamily="18" charset="0"/>
                <a:cs typeface="Times New Roman" panose="02020603050405020304" pitchFamily="18" charset="0"/>
              </a:rPr>
              <a:t>*</a:t>
            </a:r>
            <a:r>
              <a:rPr lang="en-GB" sz="2400" spc="5" dirty="0" smtClean="0">
                <a:ea typeface="Times New Roman" panose="02020603050405020304" pitchFamily="18" charset="0"/>
                <a:cs typeface="Times New Roman" panose="02020603050405020304" pitchFamily="18" charset="0"/>
              </a:rPr>
              <a:t>IRCC </a:t>
            </a:r>
            <a:r>
              <a:rPr lang="en-GB" sz="2400" spc="5" dirty="0">
                <a:ea typeface="Times New Roman" panose="02020603050405020304" pitchFamily="18" charset="0"/>
                <a:cs typeface="Times New Roman" panose="02020603050405020304" pitchFamily="18" charset="0"/>
              </a:rPr>
              <a:t>also </a:t>
            </a:r>
            <a:r>
              <a:rPr lang="en-GB" sz="2400" dirty="0">
                <a:ea typeface="Times New Roman" panose="02020603050405020304" pitchFamily="18" charset="0"/>
                <a:cs typeface="Times New Roman" panose="02020603050405020304" pitchFamily="18" charset="0"/>
              </a:rPr>
              <a:t>considered the outcomes of the 1</a:t>
            </a:r>
            <a:r>
              <a:rPr lang="en-GB" sz="2400" baseline="30000" dirty="0">
                <a:ea typeface="Times New Roman" panose="02020603050405020304" pitchFamily="18" charset="0"/>
                <a:cs typeface="Times New Roman" panose="02020603050405020304" pitchFamily="18" charset="0"/>
              </a:rPr>
              <a:t>st</a:t>
            </a:r>
            <a:r>
              <a:rPr lang="en-GB" sz="2400" dirty="0">
                <a:ea typeface="Times New Roman" panose="02020603050405020304" pitchFamily="18" charset="0"/>
                <a:cs typeface="Times New Roman" panose="02020603050405020304" pitchFamily="18" charset="0"/>
              </a:rPr>
              <a:t> meeting of the IHO Council (C-1), acknowledged the accomplishments and challenges of the Capacity Building programme and IBSC activities, examined the developments on Crowd-Sourced Bathymetry (CSB) and ocean mapping activities and considered issues related to the Worldwide ENC Database (WEND).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299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790090"/>
            <a:ext cx="10088779" cy="2677656"/>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The IRCC reviewed and endorsed the amendments to the IRCC </a:t>
            </a:r>
            <a:r>
              <a:rPr lang="en-GB" sz="2400" dirty="0" err="1" smtClean="0"/>
              <a:t>ToRs</a:t>
            </a:r>
            <a:r>
              <a:rPr lang="en-GB" sz="2400" dirty="0" smtClean="0"/>
              <a:t> and </a:t>
            </a:r>
            <a:r>
              <a:rPr lang="en-GB" sz="2400" dirty="0" err="1" smtClean="0"/>
              <a:t>RoPs</a:t>
            </a:r>
            <a:r>
              <a:rPr lang="en-GB" sz="2400" dirty="0" smtClean="0"/>
              <a:t> proposed by the IHO Secretariat. </a:t>
            </a:r>
          </a:p>
          <a:p>
            <a:pPr algn="just"/>
            <a:endParaRPr lang="en-GB" sz="2400" dirty="0"/>
          </a:p>
          <a:p>
            <a:pPr algn="just"/>
            <a:r>
              <a:rPr lang="en-GB" sz="2400" dirty="0" smtClean="0"/>
              <a:t>*The </a:t>
            </a:r>
            <a:r>
              <a:rPr lang="en-GB" sz="2400" dirty="0"/>
              <a:t>Committee </a:t>
            </a:r>
            <a:r>
              <a:rPr lang="en-GB" sz="2400" dirty="0" smtClean="0"/>
              <a:t>considered </a:t>
            </a:r>
            <a:r>
              <a:rPr lang="en-GB" sz="2400" dirty="0"/>
              <a:t>and agreed on the revision of IHO Resolution 2/1997 as amended (</a:t>
            </a:r>
            <a:r>
              <a:rPr lang="en-GB" sz="2400" i="1" dirty="0"/>
              <a:t>Establishment of Regional Hydrographic Commissions - RHC</a:t>
            </a:r>
            <a:r>
              <a:rPr lang="en-GB" sz="2400" dirty="0"/>
              <a:t>).</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18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a:t>
            </a:r>
            <a:r>
              <a:rPr lang="en-GB" sz="6000" spc="0" baseline="3413" dirty="0" smtClean="0">
                <a:solidFill>
                  <a:srgbClr val="0D57C4"/>
                </a:solidFill>
                <a:latin typeface="Calibri Light"/>
                <a:cs typeface="Calibri Light"/>
              </a:rPr>
              <a:t>OUTCOMES - </a:t>
            </a:r>
            <a:r>
              <a:rPr lang="en-GB" sz="6000" baseline="3413" dirty="0" smtClean="0">
                <a:solidFill>
                  <a:srgbClr val="0D57C4"/>
                </a:solidFill>
                <a:latin typeface="Calibri Light"/>
                <a:cs typeface="Calibri Light"/>
              </a:rPr>
              <a:t>Capacity Building</a:t>
            </a:r>
            <a:r>
              <a:rPr lang="en-GB" sz="6000" dirty="0" smtClean="0">
                <a:solidFill>
                  <a:srgbClr val="0D57C4"/>
                </a:solidFill>
                <a:latin typeface="Calibri Light"/>
                <a:cs typeface="Calibri Light"/>
              </a:rPr>
              <a:t> </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790090"/>
            <a:ext cx="10088779" cy="2308324"/>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a:t>The meeting was informed of the achievements of the Capacity Building Programme and acknowledged the generous financial support from the Republic of Korea and from the Nippon Foundation of Japan, the in-kind support from Member States and industry stakeholders and the work of the RHC CB Coordinators and Project Leaders in these achievements. </a:t>
            </a:r>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389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a:solidFill>
                  <a:srgbClr val="0D57C4"/>
                </a:solidFill>
                <a:latin typeface="Calibri Light"/>
                <a:cs typeface="Calibri Light"/>
              </a:rPr>
              <a:t>Capacity </a:t>
            </a:r>
            <a:r>
              <a:rPr lang="en-GB" sz="6000" baseline="3413" dirty="0" smtClean="0">
                <a:solidFill>
                  <a:srgbClr val="0D57C4"/>
                </a:solidFill>
                <a:latin typeface="Calibri Light"/>
                <a:cs typeface="Calibri Light"/>
              </a:rPr>
              <a:t>Building, IBSC</a:t>
            </a:r>
            <a:r>
              <a:rPr lang="en-GB" sz="6000" dirty="0" smtClean="0">
                <a:solidFill>
                  <a:srgbClr val="0D57C4"/>
                </a:solidFill>
                <a:latin typeface="Calibri Light"/>
                <a:cs typeface="Calibri Light"/>
              </a:rPr>
              <a:t> </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447800"/>
            <a:ext cx="10088779" cy="3785652"/>
          </a:xfrm>
          <a:prstGeom prst="rect">
            <a:avLst/>
          </a:prstGeom>
        </p:spPr>
        <p:txBody>
          <a:bodyPr wrap="square">
            <a:spAutoFit/>
          </a:bodyPr>
          <a:lstStyle/>
          <a:p>
            <a:pPr algn="just"/>
            <a:r>
              <a:rPr lang="en-GB" sz="2400" dirty="0" smtClean="0"/>
              <a:t>*The IRCC endorsed </a:t>
            </a:r>
            <a:r>
              <a:rPr lang="en-GB" sz="2400" dirty="0"/>
              <a:t>the proposed amendments to the CBSC </a:t>
            </a:r>
            <a:r>
              <a:rPr lang="en-GB" sz="2400" dirty="0" err="1"/>
              <a:t>ToRs</a:t>
            </a:r>
            <a:r>
              <a:rPr lang="en-GB" sz="2400" dirty="0"/>
              <a:t> and </a:t>
            </a:r>
            <a:r>
              <a:rPr lang="en-GB" sz="2400" dirty="0" err="1"/>
              <a:t>RoPs</a:t>
            </a:r>
            <a:r>
              <a:rPr lang="en-GB" sz="2400" dirty="0"/>
              <a:t>. </a:t>
            </a:r>
            <a:endParaRPr lang="en-GB" sz="2400" dirty="0" smtClean="0"/>
          </a:p>
          <a:p>
            <a:pPr marL="457200" indent="-457200" algn="just">
              <a:buFont typeface="Arial" panose="020B0604020202020204" pitchFamily="34" charset="0"/>
              <a:buChar char="•"/>
            </a:pPr>
            <a:endParaRPr lang="en-GB" sz="2400" dirty="0"/>
          </a:p>
          <a:p>
            <a:pPr algn="just"/>
            <a:r>
              <a:rPr lang="en-GB" sz="2400" dirty="0" smtClean="0"/>
              <a:t>*The </a:t>
            </a:r>
            <a:r>
              <a:rPr lang="en-GB" sz="2400" dirty="0"/>
              <a:t>IRCC acknowledged the work done by the IBSC in the delivery of the new framework for the Standards of Competence for Hydrographic Surveyors and Nautical Cartographers. </a:t>
            </a:r>
            <a:endParaRPr lang="en-GB" sz="2400" dirty="0" smtClean="0"/>
          </a:p>
          <a:p>
            <a:pPr algn="just"/>
            <a:endParaRPr lang="en-GB" sz="2400" dirty="0"/>
          </a:p>
          <a:p>
            <a:pPr algn="just"/>
            <a:r>
              <a:rPr lang="en-GB" sz="2400" dirty="0" smtClean="0"/>
              <a:t>*The </a:t>
            </a:r>
            <a:r>
              <a:rPr lang="en-GB" sz="2400" dirty="0"/>
              <a:t>meeting considered the impact of the work done by the IHO Secretariat to maintain publication C‑55 - </a:t>
            </a:r>
            <a:r>
              <a:rPr lang="en-GB" sz="2400" i="1" dirty="0"/>
              <a:t>Status of Hydrographic Surveying and Nautical Charting Worldwide</a:t>
            </a:r>
            <a:r>
              <a:rPr lang="en-GB" sz="2400" dirty="0"/>
              <a:t>.  </a:t>
            </a:r>
            <a:endParaRPr lang="en-GB" sz="2400" dirty="0" smtClean="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824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WWNWS, MSI</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790090"/>
            <a:ext cx="10088779" cy="3046988"/>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IRCC10 </a:t>
            </a:r>
            <a:r>
              <a:rPr lang="en-GB" sz="2400" dirty="0"/>
              <a:t>was informed of the activities on World-Wide Navigational Warning Service (WWNWS), NAVAREAs and the progress on documentation of WWNWS. </a:t>
            </a:r>
            <a:endParaRPr lang="en-GB" sz="2400" dirty="0" smtClean="0"/>
          </a:p>
          <a:p>
            <a:pPr algn="just"/>
            <a:endParaRPr lang="en-GB" sz="2400" dirty="0" smtClean="0"/>
          </a:p>
          <a:p>
            <a:pPr algn="just"/>
            <a:r>
              <a:rPr lang="en-GB" sz="2400" dirty="0"/>
              <a:t>*</a:t>
            </a:r>
            <a:r>
              <a:rPr lang="en-GB" sz="2400" dirty="0" smtClean="0"/>
              <a:t>The Committee considered </a:t>
            </a:r>
            <a:r>
              <a:rPr lang="en-GB" sz="2400" dirty="0"/>
              <a:t>that MSI training courses led by the WWNWS-SC and sponsored by the CBSC are a critical issue for the continued success of MSI capacity building and the lack of qualified trainers, in particular in French and Spanish languages, will need to be addressed.</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723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WEND</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447800"/>
            <a:ext cx="10088779" cy="4524315"/>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 </a:t>
            </a:r>
            <a:r>
              <a:rPr lang="en-GB" sz="2400" dirty="0"/>
              <a:t>reviewed progress towards the full implementation of the WEND Principles and noted with concern that overlapping ENCs create confusion </a:t>
            </a:r>
            <a:r>
              <a:rPr lang="en-GB" sz="2400" dirty="0" err="1"/>
              <a:t>onboard</a:t>
            </a:r>
            <a:r>
              <a:rPr lang="en-GB" sz="2400" dirty="0"/>
              <a:t> ships and that the IHO community should strive to eliminate overlapping data. </a:t>
            </a:r>
            <a:endParaRPr lang="en-GB" sz="2400" dirty="0" smtClean="0"/>
          </a:p>
          <a:p>
            <a:pPr algn="just"/>
            <a:endParaRPr lang="en-GB" sz="2400" dirty="0" smtClean="0"/>
          </a:p>
          <a:p>
            <a:pPr algn="just"/>
            <a:r>
              <a:rPr lang="en-GB" sz="2400" dirty="0" smtClean="0"/>
              <a:t>*The </a:t>
            </a:r>
            <a:r>
              <a:rPr lang="en-GB" sz="2400" dirty="0"/>
              <a:t>Committee endorsed the proposal that the management of overlap cases should be addressed by RHCs. </a:t>
            </a:r>
            <a:endParaRPr lang="en-GB" sz="2400" dirty="0" smtClean="0"/>
          </a:p>
          <a:p>
            <a:pPr algn="just"/>
            <a:endParaRPr lang="en-GB" sz="2400" dirty="0" smtClean="0"/>
          </a:p>
          <a:p>
            <a:pPr algn="just"/>
            <a:r>
              <a:rPr lang="en-GB" sz="2400" dirty="0" smtClean="0"/>
              <a:t>*IRCC </a:t>
            </a:r>
            <a:r>
              <a:rPr lang="en-GB" sz="2400" dirty="0"/>
              <a:t>noted the WENDWG recommendation that all ENC data should be made available to the RENCs, not only for ensuring Quality Control in general, but also for risk assessment of overlapping ENCs. </a:t>
            </a:r>
            <a:endParaRPr lang="en-US" sz="2400" dirty="0"/>
          </a:p>
          <a:p>
            <a:pPr algn="just"/>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583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811987" y="893826"/>
            <a:ext cx="10567974" cy="5207"/>
          </a:xfrm>
          <a:custGeom>
            <a:avLst/>
            <a:gdLst/>
            <a:ahLst/>
            <a:cxnLst/>
            <a:rect l="l" t="t" r="r" b="b"/>
            <a:pathLst>
              <a:path w="10567974" h="5207">
                <a:moveTo>
                  <a:pt x="0" y="5207"/>
                </a:moveTo>
                <a:lnTo>
                  <a:pt x="10567974" y="0"/>
                </a:lnTo>
              </a:path>
            </a:pathLst>
          </a:custGeom>
          <a:ln w="28575">
            <a:solidFill>
              <a:srgbClr val="0D57C4"/>
            </a:solidFill>
          </a:ln>
        </p:spPr>
        <p:txBody>
          <a:bodyPr wrap="square" lIns="0" tIns="0" rIns="0" bIns="0" rtlCol="0">
            <a:noAutofit/>
          </a:bodyPr>
          <a:lstStyle/>
          <a:p>
            <a:endParaRPr/>
          </a:p>
        </p:txBody>
      </p:sp>
      <p:sp>
        <p:nvSpPr>
          <p:cNvPr id="22" name="object 22"/>
          <p:cNvSpPr/>
          <p:nvPr/>
        </p:nvSpPr>
        <p:spPr>
          <a:xfrm>
            <a:off x="0" y="6040079"/>
            <a:ext cx="12192000" cy="837209"/>
          </a:xfrm>
          <a:custGeom>
            <a:avLst/>
            <a:gdLst/>
            <a:ahLst/>
            <a:cxnLst/>
            <a:rect l="l" t="t" r="r" b="b"/>
            <a:pathLst>
              <a:path w="12192000" h="837209">
                <a:moveTo>
                  <a:pt x="12192000" y="0"/>
                </a:moveTo>
                <a:lnTo>
                  <a:pt x="0" y="0"/>
                </a:lnTo>
                <a:lnTo>
                  <a:pt x="0" y="817918"/>
                </a:lnTo>
                <a:lnTo>
                  <a:pt x="12192000" y="817918"/>
                </a:lnTo>
                <a:lnTo>
                  <a:pt x="12192000" y="0"/>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104372" y="6040078"/>
            <a:ext cx="637590" cy="837209"/>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txBox="1"/>
          <p:nvPr/>
        </p:nvSpPr>
        <p:spPr>
          <a:xfrm>
            <a:off x="807821" y="375158"/>
            <a:ext cx="10340864" cy="1682242"/>
          </a:xfrm>
          <a:prstGeom prst="rect">
            <a:avLst/>
          </a:prstGeom>
        </p:spPr>
        <p:txBody>
          <a:bodyPr wrap="square" lIns="0" tIns="0" rIns="0" bIns="0" rtlCol="0">
            <a:noAutofit/>
          </a:bodyPr>
          <a:lstStyle/>
          <a:p>
            <a:pPr marL="12700" marR="27905">
              <a:lnSpc>
                <a:spcPts val="4170"/>
              </a:lnSpc>
              <a:spcBef>
                <a:spcPts val="208"/>
              </a:spcBef>
            </a:pPr>
            <a:r>
              <a:rPr lang="en-GB" sz="6000" baseline="3413" dirty="0" smtClean="0">
                <a:solidFill>
                  <a:srgbClr val="0D57C4"/>
                </a:solidFill>
                <a:latin typeface="Calibri Light"/>
                <a:cs typeface="Calibri Light"/>
              </a:rPr>
              <a:t>IRC</a:t>
            </a:r>
            <a:r>
              <a:rPr lang="en-GB" sz="6000" spc="0" baseline="3413" dirty="0" smtClean="0">
                <a:solidFill>
                  <a:srgbClr val="0D57C4"/>
                </a:solidFill>
                <a:latin typeface="Calibri Light"/>
                <a:cs typeface="Calibri Light"/>
              </a:rPr>
              <a:t>C10 OUTCOMES- </a:t>
            </a:r>
            <a:r>
              <a:rPr lang="en-GB" sz="6000" baseline="3413" dirty="0" smtClean="0">
                <a:solidFill>
                  <a:srgbClr val="0D57C4"/>
                </a:solidFill>
                <a:latin typeface="Calibri Light"/>
                <a:cs typeface="Calibri Light"/>
              </a:rPr>
              <a:t>WEND, RENCs</a:t>
            </a:r>
            <a:r>
              <a:rPr lang="en-GB" sz="6000" spc="0" baseline="3413" dirty="0" smtClean="0">
                <a:solidFill>
                  <a:srgbClr val="0D57C4"/>
                </a:solidFill>
                <a:latin typeface="Calibri Light"/>
                <a:cs typeface="Calibri Light"/>
              </a:rPr>
              <a:t>:</a:t>
            </a:r>
            <a:endParaRPr sz="4000" dirty="0">
              <a:latin typeface="Calibri Light"/>
              <a:cs typeface="Calibri Light"/>
            </a:endParaRPr>
          </a:p>
        </p:txBody>
      </p:sp>
      <p:sp>
        <p:nvSpPr>
          <p:cNvPr id="4" name="object 4"/>
          <p:cNvSpPr txBox="1"/>
          <p:nvPr/>
        </p:nvSpPr>
        <p:spPr>
          <a:xfrm>
            <a:off x="924255" y="6297650"/>
            <a:ext cx="2775767" cy="360908"/>
          </a:xfrm>
          <a:prstGeom prst="rect">
            <a:avLst/>
          </a:prstGeom>
        </p:spPr>
        <p:txBody>
          <a:bodyPr wrap="square" lIns="0" tIns="0" rIns="0" bIns="0" rtlCol="0">
            <a:noAutofit/>
          </a:bodyPr>
          <a:lstStyle/>
          <a:p>
            <a:pPr marL="118087" marR="130177" algn="ctr">
              <a:lnSpc>
                <a:spcPts val="1325"/>
              </a:lnSpc>
              <a:spcBef>
                <a:spcPts val="66"/>
              </a:spcBef>
            </a:pPr>
            <a:r>
              <a:rPr sz="1800" spc="0" baseline="2275" dirty="0" smtClean="0">
                <a:latin typeface="Calibri"/>
                <a:cs typeface="Calibri"/>
              </a:rPr>
              <a:t>I</a:t>
            </a:r>
            <a:r>
              <a:rPr sz="1800" spc="-9" baseline="2275" dirty="0" smtClean="0">
                <a:latin typeface="Calibri"/>
                <a:cs typeface="Calibri"/>
              </a:rPr>
              <a:t>n</a:t>
            </a:r>
            <a:r>
              <a:rPr sz="1800" spc="-4" baseline="2275" dirty="0" smtClean="0">
                <a:latin typeface="Calibri"/>
                <a:cs typeface="Calibri"/>
              </a:rPr>
              <a:t>t</a:t>
            </a:r>
            <a:r>
              <a:rPr sz="1800" spc="0" baseline="2275" dirty="0" smtClean="0">
                <a:latin typeface="Calibri"/>
                <a:cs typeface="Calibri"/>
              </a:rPr>
              <a:t>er</a:t>
            </a:r>
            <a:r>
              <a:rPr sz="1800" spc="4" baseline="2275" dirty="0" smtClean="0">
                <a:latin typeface="Calibri"/>
                <a:cs typeface="Calibri"/>
              </a:rPr>
              <a:t>n</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a:t>
            </a:r>
            <a:r>
              <a:rPr sz="1800" spc="-4" baseline="2275" dirty="0" smtClean="0">
                <a:latin typeface="Calibri"/>
                <a:cs typeface="Calibri"/>
              </a:rPr>
              <a:t>n</a:t>
            </a:r>
            <a:r>
              <a:rPr sz="1800" spc="0" baseline="2275" dirty="0" smtClean="0">
                <a:latin typeface="Calibri"/>
                <a:cs typeface="Calibri"/>
              </a:rPr>
              <a:t>al</a:t>
            </a:r>
            <a:r>
              <a:rPr sz="1800" spc="-29" baseline="2275" dirty="0" smtClean="0">
                <a:latin typeface="Calibri"/>
                <a:cs typeface="Calibri"/>
              </a:rPr>
              <a:t> </a:t>
            </a:r>
            <a:r>
              <a:rPr sz="1800" spc="-4" baseline="2275" dirty="0" smtClean="0">
                <a:latin typeface="Calibri"/>
                <a:cs typeface="Calibri"/>
              </a:rPr>
              <a:t>H</a:t>
            </a:r>
            <a:r>
              <a:rPr sz="1800" spc="-14" baseline="2275" dirty="0" smtClean="0">
                <a:latin typeface="Calibri"/>
                <a:cs typeface="Calibri"/>
              </a:rPr>
              <a:t>y</a:t>
            </a:r>
            <a:r>
              <a:rPr sz="1800" spc="4" baseline="2275" dirty="0" smtClean="0">
                <a:latin typeface="Calibri"/>
                <a:cs typeface="Calibri"/>
              </a:rPr>
              <a:t>d</a:t>
            </a:r>
            <a:r>
              <a:rPr sz="1800" spc="-25" baseline="2275" dirty="0" smtClean="0">
                <a:latin typeface="Calibri"/>
                <a:cs typeface="Calibri"/>
              </a:rPr>
              <a:t>r</a:t>
            </a:r>
            <a:r>
              <a:rPr sz="1800" spc="0" baseline="2275" dirty="0" smtClean="0">
                <a:latin typeface="Calibri"/>
                <a:cs typeface="Calibri"/>
              </a:rPr>
              <a:t>og</a:t>
            </a:r>
            <a:r>
              <a:rPr sz="1800" spc="-25" baseline="2275" dirty="0" smtClean="0">
                <a:latin typeface="Calibri"/>
                <a:cs typeface="Calibri"/>
              </a:rPr>
              <a:t>r</a:t>
            </a:r>
            <a:r>
              <a:rPr sz="1800" spc="0" baseline="2275" dirty="0" smtClean="0">
                <a:latin typeface="Calibri"/>
                <a:cs typeface="Calibri"/>
              </a:rPr>
              <a:t>a</a:t>
            </a:r>
            <a:r>
              <a:rPr sz="1800" spc="4" baseline="2275" dirty="0" smtClean="0">
                <a:latin typeface="Calibri"/>
                <a:cs typeface="Calibri"/>
              </a:rPr>
              <a:t>p</a:t>
            </a:r>
            <a:r>
              <a:rPr sz="1800" spc="-9" baseline="2275" dirty="0" smtClean="0">
                <a:latin typeface="Calibri"/>
                <a:cs typeface="Calibri"/>
              </a:rPr>
              <a:t>h</a:t>
            </a:r>
            <a:r>
              <a:rPr sz="1800" spc="0" baseline="2275" dirty="0" smtClean="0">
                <a:latin typeface="Calibri"/>
                <a:cs typeface="Calibri"/>
              </a:rPr>
              <a:t>ic</a:t>
            </a:r>
            <a:r>
              <a:rPr sz="1800" spc="-25" baseline="2275" dirty="0" smtClean="0">
                <a:latin typeface="Calibri"/>
                <a:cs typeface="Calibri"/>
              </a:rPr>
              <a:t> </a:t>
            </a:r>
            <a:r>
              <a:rPr sz="1800" spc="-4" baseline="2275" dirty="0" smtClean="0">
                <a:latin typeface="Calibri"/>
                <a:cs typeface="Calibri"/>
              </a:rPr>
              <a:t>O</a:t>
            </a:r>
            <a:r>
              <a:rPr sz="1800" spc="-9" baseline="2275" dirty="0" smtClean="0">
                <a:latin typeface="Calibri"/>
                <a:cs typeface="Calibri"/>
              </a:rPr>
              <a:t>r</a:t>
            </a:r>
            <a:r>
              <a:rPr sz="1800" spc="-25" baseline="2275" dirty="0" smtClean="0">
                <a:latin typeface="Calibri"/>
                <a:cs typeface="Calibri"/>
              </a:rPr>
              <a:t>g</a:t>
            </a:r>
            <a:r>
              <a:rPr sz="1800" spc="0" baseline="2275" dirty="0" smtClean="0">
                <a:latin typeface="Calibri"/>
                <a:cs typeface="Calibri"/>
              </a:rPr>
              <a:t>a</a:t>
            </a:r>
            <a:r>
              <a:rPr sz="1800" spc="4" baseline="2275" dirty="0" smtClean="0">
                <a:latin typeface="Calibri"/>
                <a:cs typeface="Calibri"/>
              </a:rPr>
              <a:t>n</a:t>
            </a:r>
            <a:r>
              <a:rPr sz="1800" spc="0" baseline="2275" dirty="0" smtClean="0">
                <a:latin typeface="Calibri"/>
                <a:cs typeface="Calibri"/>
              </a:rPr>
              <a:t>i</a:t>
            </a:r>
            <a:r>
              <a:rPr sz="1800" spc="-19" baseline="2275" dirty="0" smtClean="0">
                <a:latin typeface="Calibri"/>
                <a:cs typeface="Calibri"/>
              </a:rPr>
              <a:t>z</a:t>
            </a:r>
            <a:r>
              <a:rPr sz="1800" spc="-9" baseline="2275" dirty="0" smtClean="0">
                <a:latin typeface="Calibri"/>
                <a:cs typeface="Calibri"/>
              </a:rPr>
              <a:t>a</a:t>
            </a:r>
            <a:r>
              <a:rPr sz="1800" spc="4" baseline="2275" dirty="0" smtClean="0">
                <a:latin typeface="Calibri"/>
                <a:cs typeface="Calibri"/>
              </a:rPr>
              <a:t>t</a:t>
            </a:r>
            <a:r>
              <a:rPr sz="1800" spc="0" baseline="2275" dirty="0" smtClean="0">
                <a:latin typeface="Calibri"/>
                <a:cs typeface="Calibri"/>
              </a:rPr>
              <a:t>ion</a:t>
            </a:r>
            <a:endParaRPr sz="1200">
              <a:latin typeface="Calibri"/>
              <a:cs typeface="Calibri"/>
            </a:endParaRPr>
          </a:p>
          <a:p>
            <a:pPr algn="ctr">
              <a:lnSpc>
                <a:spcPts val="1440"/>
              </a:lnSpc>
              <a:spcBef>
                <a:spcPts val="5"/>
              </a:spcBef>
            </a:pPr>
            <a:r>
              <a:rPr sz="1800" i="1" spc="-4" baseline="2275" dirty="0" smtClean="0">
                <a:latin typeface="Calibri"/>
                <a:cs typeface="Calibri"/>
              </a:rPr>
              <a:t>O</a:t>
            </a:r>
            <a:r>
              <a:rPr sz="1800" i="1" spc="0" baseline="2275" dirty="0" smtClean="0">
                <a:latin typeface="Calibri"/>
                <a:cs typeface="Calibri"/>
              </a:rPr>
              <a:t>r</a:t>
            </a:r>
            <a:r>
              <a:rPr sz="1800" i="1" spc="-9" baseline="2275" dirty="0" smtClean="0">
                <a:latin typeface="Calibri"/>
                <a:cs typeface="Calibri"/>
              </a:rPr>
              <a:t>g</a:t>
            </a:r>
            <a:r>
              <a:rPr sz="1800" i="1" spc="-4" baseline="2275" dirty="0" smtClean="0">
                <a:latin typeface="Calibri"/>
                <a:cs typeface="Calibri"/>
              </a:rPr>
              <a:t>an</a:t>
            </a:r>
            <a:r>
              <a:rPr sz="1800" i="1" spc="0" baseline="2275" dirty="0" smtClean="0">
                <a:latin typeface="Calibri"/>
                <a:cs typeface="Calibri"/>
              </a:rPr>
              <a:t>is</a:t>
            </a:r>
            <a:r>
              <a:rPr sz="1800" i="1" spc="-4" baseline="2275" dirty="0" smtClean="0">
                <a:latin typeface="Calibri"/>
                <a:cs typeface="Calibri"/>
              </a:rPr>
              <a:t>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a:t>
            </a:r>
            <a:r>
              <a:rPr sz="1800" i="1" spc="0" baseline="2275" dirty="0" smtClean="0">
                <a:latin typeface="Calibri"/>
                <a:cs typeface="Calibri"/>
              </a:rPr>
              <a:t>n </a:t>
            </a:r>
            <a:r>
              <a:rPr sz="1800" i="1" spc="-4" baseline="2275" dirty="0" smtClean="0">
                <a:latin typeface="Calibri"/>
                <a:cs typeface="Calibri"/>
              </a:rPr>
              <a:t>H</a:t>
            </a:r>
            <a:r>
              <a:rPr sz="1800" i="1" spc="0" baseline="2275" dirty="0" smtClean="0">
                <a:latin typeface="Calibri"/>
                <a:cs typeface="Calibri"/>
              </a:rPr>
              <a:t>y</a:t>
            </a:r>
            <a:r>
              <a:rPr sz="1800" i="1" spc="-4" baseline="2275" dirty="0" smtClean="0">
                <a:latin typeface="Calibri"/>
                <a:cs typeface="Calibri"/>
              </a:rPr>
              <a:t>d</a:t>
            </a:r>
            <a:r>
              <a:rPr sz="1800" i="1" spc="0" baseline="2275" dirty="0" smtClean="0">
                <a:latin typeface="Calibri"/>
                <a:cs typeface="Calibri"/>
              </a:rPr>
              <a:t>r</a:t>
            </a:r>
            <a:r>
              <a:rPr sz="1800" i="1" spc="-4" baseline="2275" dirty="0" smtClean="0">
                <a:latin typeface="Calibri"/>
                <a:cs typeface="Calibri"/>
              </a:rPr>
              <a:t>og</a:t>
            </a:r>
            <a:r>
              <a:rPr sz="1800" i="1" spc="0" baseline="2275" dirty="0" smtClean="0">
                <a:latin typeface="Calibri"/>
                <a:cs typeface="Calibri"/>
              </a:rPr>
              <a:t>r</a:t>
            </a:r>
            <a:r>
              <a:rPr sz="1800" i="1" spc="-9" baseline="2275" dirty="0" smtClean="0">
                <a:latin typeface="Calibri"/>
                <a:cs typeface="Calibri"/>
              </a:rPr>
              <a:t>a</a:t>
            </a:r>
            <a:r>
              <a:rPr sz="1800" i="1" spc="-4" baseline="2275" dirty="0" smtClean="0">
                <a:latin typeface="Calibri"/>
                <a:cs typeface="Calibri"/>
              </a:rPr>
              <a:t>ph</a:t>
            </a:r>
            <a:r>
              <a:rPr sz="1800" i="1" spc="0" baseline="2275" dirty="0" smtClean="0">
                <a:latin typeface="Calibri"/>
                <a:cs typeface="Calibri"/>
              </a:rPr>
              <a:t>i</a:t>
            </a:r>
            <a:r>
              <a:rPr sz="1800" i="1" spc="-4" baseline="2275" dirty="0" smtClean="0">
                <a:latin typeface="Calibri"/>
                <a:cs typeface="Calibri"/>
              </a:rPr>
              <a:t>qu</a:t>
            </a:r>
            <a:r>
              <a:rPr sz="1800" i="1" spc="0" baseline="2275" dirty="0" smtClean="0">
                <a:latin typeface="Calibri"/>
                <a:cs typeface="Calibri"/>
              </a:rPr>
              <a:t>e</a:t>
            </a:r>
            <a:r>
              <a:rPr sz="1800" i="1" spc="19" baseline="2275" dirty="0" smtClean="0">
                <a:latin typeface="Calibri"/>
                <a:cs typeface="Calibri"/>
              </a:rPr>
              <a:t> </a:t>
            </a:r>
            <a:r>
              <a:rPr sz="1800" i="1" spc="0" baseline="2275" dirty="0" smtClean="0">
                <a:latin typeface="Calibri"/>
                <a:cs typeface="Calibri"/>
              </a:rPr>
              <a:t>I</a:t>
            </a:r>
            <a:r>
              <a:rPr sz="1800" i="1" spc="-19" baseline="2275" dirty="0" smtClean="0">
                <a:latin typeface="Calibri"/>
                <a:cs typeface="Calibri"/>
              </a:rPr>
              <a:t>n</a:t>
            </a:r>
            <a:r>
              <a:rPr sz="1800" i="1" spc="-4" baseline="2275" dirty="0" smtClean="0">
                <a:latin typeface="Calibri"/>
                <a:cs typeface="Calibri"/>
              </a:rPr>
              <a:t>t</a:t>
            </a:r>
            <a:r>
              <a:rPr sz="1800" i="1" spc="0" baseline="2275" dirty="0" smtClean="0">
                <a:latin typeface="Calibri"/>
                <a:cs typeface="Calibri"/>
              </a:rPr>
              <a:t>er</a:t>
            </a:r>
            <a:r>
              <a:rPr sz="1800" i="1" spc="-4" baseline="2275" dirty="0" smtClean="0">
                <a:latin typeface="Calibri"/>
                <a:cs typeface="Calibri"/>
              </a:rPr>
              <a:t>na</a:t>
            </a:r>
            <a:r>
              <a:rPr sz="1800" i="1" spc="4" baseline="2275" dirty="0" smtClean="0">
                <a:latin typeface="Calibri"/>
                <a:cs typeface="Calibri"/>
              </a:rPr>
              <a:t>t</a:t>
            </a:r>
            <a:r>
              <a:rPr sz="1800" i="1" spc="0" baseline="2275" dirty="0" smtClean="0">
                <a:latin typeface="Calibri"/>
                <a:cs typeface="Calibri"/>
              </a:rPr>
              <a:t>i</a:t>
            </a:r>
            <a:r>
              <a:rPr sz="1800" i="1" spc="-4" baseline="2275" dirty="0" smtClean="0">
                <a:latin typeface="Calibri"/>
                <a:cs typeface="Calibri"/>
              </a:rPr>
              <a:t>ona</a:t>
            </a:r>
            <a:r>
              <a:rPr sz="1800" i="1" spc="0" baseline="2275" dirty="0" smtClean="0">
                <a:latin typeface="Calibri"/>
                <a:cs typeface="Calibri"/>
              </a:rPr>
              <a:t>le</a:t>
            </a:r>
            <a:endParaRPr sz="1200">
              <a:latin typeface="Calibri"/>
              <a:cs typeface="Calibri"/>
            </a:endParaRPr>
          </a:p>
        </p:txBody>
      </p:sp>
      <p:sp>
        <p:nvSpPr>
          <p:cNvPr id="2" name="Rectangle 1"/>
          <p:cNvSpPr/>
          <p:nvPr/>
        </p:nvSpPr>
        <p:spPr>
          <a:xfrm>
            <a:off x="807821" y="1371600"/>
            <a:ext cx="10088779" cy="3785652"/>
          </a:xfrm>
          <a:prstGeom prst="rect">
            <a:avLst/>
          </a:prstGeom>
        </p:spPr>
        <p:txBody>
          <a:bodyPr wrap="square">
            <a:spAutoFit/>
          </a:bodyPr>
          <a:lstStyle/>
          <a:p>
            <a:pPr algn="just"/>
            <a:r>
              <a:rPr lang="en-GB" sz="2400" dirty="0" smtClean="0">
                <a:ea typeface="Times New Roman" panose="02020603050405020304" pitchFamily="18" charset="0"/>
                <a:cs typeface="Times New Roman" panose="02020603050405020304" pitchFamily="18" charset="0"/>
              </a:rPr>
              <a:t>*</a:t>
            </a:r>
            <a:r>
              <a:rPr lang="en-GB" sz="2400" dirty="0" smtClean="0"/>
              <a:t>IRCC noted </a:t>
            </a:r>
            <a:r>
              <a:rPr lang="en-GB" sz="2400" dirty="0"/>
              <a:t>the recommendation that RENCs should consider offering an S-57 license management service to support safety of navigation for all classes of vessels. </a:t>
            </a:r>
            <a:endParaRPr lang="en-GB" sz="2400" dirty="0" smtClean="0"/>
          </a:p>
          <a:p>
            <a:pPr algn="just"/>
            <a:endParaRPr lang="en-GB" sz="2400" dirty="0" smtClean="0"/>
          </a:p>
          <a:p>
            <a:pPr algn="just"/>
            <a:r>
              <a:rPr lang="en-GB" sz="2400" dirty="0" smtClean="0"/>
              <a:t>*IRCC </a:t>
            </a:r>
            <a:r>
              <a:rPr lang="en-GB" sz="2400" dirty="0"/>
              <a:t>commended the work undertaken by both RENCs on their high-quality support to hydrographic offices and end-user service providers and for their contribution to Joint-RENC technical meetings. </a:t>
            </a:r>
            <a:endParaRPr lang="en-GB" sz="2400" dirty="0" smtClean="0"/>
          </a:p>
          <a:p>
            <a:pPr algn="just"/>
            <a:endParaRPr lang="en-GB" sz="2400" dirty="0" smtClean="0"/>
          </a:p>
          <a:p>
            <a:pPr algn="just"/>
            <a:r>
              <a:rPr lang="en-GB" sz="2400" dirty="0"/>
              <a:t>*</a:t>
            </a:r>
            <a:r>
              <a:rPr lang="en-GB" sz="2400" dirty="0" smtClean="0"/>
              <a:t>The </a:t>
            </a:r>
            <a:r>
              <a:rPr lang="en-GB" sz="2400" dirty="0"/>
              <a:t>Committee approved the proposed revisions to the WENDWG </a:t>
            </a:r>
            <a:r>
              <a:rPr lang="en-GB" sz="2400" dirty="0" err="1"/>
              <a:t>ToRs</a:t>
            </a:r>
            <a:r>
              <a:rPr lang="en-GB" sz="2400" dirty="0"/>
              <a:t> and </a:t>
            </a:r>
            <a:r>
              <a:rPr lang="en-GB" sz="2400" dirty="0" err="1"/>
              <a:t>RoPs</a:t>
            </a:r>
            <a:r>
              <a:rPr lang="en-GB" sz="2400" dirty="0"/>
              <a:t> and the continuation of the WENDWG activities.</a:t>
            </a:r>
            <a:r>
              <a:rPr lang="en-GB" sz="2400" b="1" dirty="0"/>
              <a:t>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161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TotalTime>
  <Words>1125</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Abri</dc:creator>
  <cp:lastModifiedBy>MI</cp:lastModifiedBy>
  <cp:revision>13</cp:revision>
  <dcterms:modified xsi:type="dcterms:W3CDTF">2018-08-08T14:27:33Z</dcterms:modified>
</cp:coreProperties>
</file>