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2"/>
  </p:notesMasterIdLst>
  <p:sldIdLst>
    <p:sldId id="256" r:id="rId2"/>
    <p:sldId id="286" r:id="rId3"/>
    <p:sldId id="292" r:id="rId4"/>
    <p:sldId id="263" r:id="rId5"/>
    <p:sldId id="294" r:id="rId6"/>
    <p:sldId id="293" r:id="rId7"/>
    <p:sldId id="288" r:id="rId8"/>
    <p:sldId id="295" r:id="rId9"/>
    <p:sldId id="296" r:id="rId10"/>
    <p:sldId id="297" r:id="rId11"/>
    <p:sldId id="301" r:id="rId12"/>
    <p:sldId id="302" r:id="rId13"/>
    <p:sldId id="303" r:id="rId14"/>
    <p:sldId id="304" r:id="rId15"/>
    <p:sldId id="305" r:id="rId16"/>
    <p:sldId id="306" r:id="rId17"/>
    <p:sldId id="268" r:id="rId18"/>
    <p:sldId id="269" r:id="rId19"/>
    <p:sldId id="270" r:id="rId20"/>
    <p:sldId id="271" r:id="rId21"/>
    <p:sldId id="308" r:id="rId22"/>
    <p:sldId id="289" r:id="rId23"/>
    <p:sldId id="274" r:id="rId24"/>
    <p:sldId id="284" r:id="rId25"/>
    <p:sldId id="279" r:id="rId26"/>
    <p:sldId id="298" r:id="rId27"/>
    <p:sldId id="307" r:id="rId28"/>
    <p:sldId id="299" r:id="rId29"/>
    <p:sldId id="300" r:id="rId30"/>
    <p:sldId id="285"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E8EFF8"/>
    <a:srgbClr val="DEDF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82" y="82"/>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556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A9B22A-55EC-4A68-A1AE-1A1AE03C8C30}" type="datetimeFigureOut">
              <a:rPr lang="en-US" smtClean="0"/>
              <a:t>4/5/2018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14B252-8EFF-4387-B930-F07556521AEC}" type="slidenum">
              <a:rPr lang="en-US" smtClean="0"/>
              <a:t>‹#›</a:t>
            </a:fld>
            <a:endParaRPr lang="en-US"/>
          </a:p>
        </p:txBody>
      </p:sp>
    </p:spTree>
    <p:extLst>
      <p:ext uri="{BB962C8B-B14F-4D97-AF65-F5344CB8AC3E}">
        <p14:creationId xmlns:p14="http://schemas.microsoft.com/office/powerpoint/2010/main" val="816804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Solomon had applied before the amendments came</a:t>
            </a:r>
            <a:r>
              <a:rPr lang="en-US" baseline="0" dirty="0" smtClean="0"/>
              <a:t> into force. Need to apply under the news rules.</a:t>
            </a:r>
            <a:endParaRPr lang="en-US" dirty="0"/>
          </a:p>
        </p:txBody>
      </p:sp>
      <p:sp>
        <p:nvSpPr>
          <p:cNvPr id="4" name="Slide Number Placeholder 3"/>
          <p:cNvSpPr>
            <a:spLocks noGrp="1"/>
          </p:cNvSpPr>
          <p:nvPr>
            <p:ph type="sldNum" sz="quarter" idx="10"/>
          </p:nvPr>
        </p:nvSpPr>
        <p:spPr/>
        <p:txBody>
          <a:bodyPr/>
          <a:lstStyle/>
          <a:p>
            <a:pPr>
              <a:defRPr/>
            </a:pPr>
            <a:fld id="{84EA165E-E13C-4250-8114-216904C5A381}" type="slidenum">
              <a:rPr lang="en-AU" smtClean="0"/>
              <a:pPr>
                <a:defRPr/>
              </a:pPr>
              <a:t>4</a:t>
            </a:fld>
            <a:endParaRPr lang="en-AU"/>
          </a:p>
        </p:txBody>
      </p:sp>
    </p:spTree>
    <p:extLst>
      <p:ext uri="{BB962C8B-B14F-4D97-AF65-F5344CB8AC3E}">
        <p14:creationId xmlns:p14="http://schemas.microsoft.com/office/powerpoint/2010/main" val="641722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Solomon had applied before the amendments came</a:t>
            </a:r>
            <a:r>
              <a:rPr lang="en-US" baseline="0" dirty="0" smtClean="0"/>
              <a:t> into force. Need to apply under the news rules.</a:t>
            </a:r>
            <a:endParaRPr lang="en-US" dirty="0"/>
          </a:p>
        </p:txBody>
      </p:sp>
      <p:sp>
        <p:nvSpPr>
          <p:cNvPr id="4" name="Slide Number Placeholder 3"/>
          <p:cNvSpPr>
            <a:spLocks noGrp="1"/>
          </p:cNvSpPr>
          <p:nvPr>
            <p:ph type="sldNum" sz="quarter" idx="10"/>
          </p:nvPr>
        </p:nvSpPr>
        <p:spPr/>
        <p:txBody>
          <a:bodyPr/>
          <a:lstStyle/>
          <a:p>
            <a:pPr>
              <a:defRPr/>
            </a:pPr>
            <a:fld id="{84EA165E-E13C-4250-8114-216904C5A381}" type="slidenum">
              <a:rPr lang="en-AU" smtClean="0"/>
              <a:pPr>
                <a:defRPr/>
              </a:pPr>
              <a:t>5</a:t>
            </a:fld>
            <a:endParaRPr lang="en-AU"/>
          </a:p>
        </p:txBody>
      </p:sp>
    </p:spTree>
    <p:extLst>
      <p:ext uri="{BB962C8B-B14F-4D97-AF65-F5344CB8AC3E}">
        <p14:creationId xmlns:p14="http://schemas.microsoft.com/office/powerpoint/2010/main" val="3798499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Solomon had applied before the amendments came</a:t>
            </a:r>
            <a:r>
              <a:rPr lang="en-US" baseline="0" dirty="0" smtClean="0"/>
              <a:t> into force. Need to apply under the news rules.</a:t>
            </a:r>
            <a:endParaRPr lang="en-US" dirty="0"/>
          </a:p>
        </p:txBody>
      </p:sp>
      <p:sp>
        <p:nvSpPr>
          <p:cNvPr id="4" name="Slide Number Placeholder 3"/>
          <p:cNvSpPr>
            <a:spLocks noGrp="1"/>
          </p:cNvSpPr>
          <p:nvPr>
            <p:ph type="sldNum" sz="quarter" idx="10"/>
          </p:nvPr>
        </p:nvSpPr>
        <p:spPr/>
        <p:txBody>
          <a:bodyPr/>
          <a:lstStyle/>
          <a:p>
            <a:pPr>
              <a:defRPr/>
            </a:pPr>
            <a:fld id="{84EA165E-E13C-4250-8114-216904C5A381}" type="slidenum">
              <a:rPr lang="en-AU" smtClean="0"/>
              <a:pPr>
                <a:defRPr/>
              </a:pPr>
              <a:t>6</a:t>
            </a:fld>
            <a:endParaRPr lang="en-AU"/>
          </a:p>
        </p:txBody>
      </p:sp>
    </p:spTree>
    <p:extLst>
      <p:ext uri="{BB962C8B-B14F-4D97-AF65-F5344CB8AC3E}">
        <p14:creationId xmlns:p14="http://schemas.microsoft.com/office/powerpoint/2010/main" val="1407777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4EA165E-E13C-4250-8114-216904C5A381}" type="slidenum">
              <a:rPr lang="en-AU" smtClean="0"/>
              <a:pPr>
                <a:defRPr/>
              </a:pPr>
              <a:t>25</a:t>
            </a:fld>
            <a:endParaRPr lang="en-AU"/>
          </a:p>
        </p:txBody>
      </p:sp>
    </p:spTree>
    <p:extLst>
      <p:ext uri="{BB962C8B-B14F-4D97-AF65-F5344CB8AC3E}">
        <p14:creationId xmlns:p14="http://schemas.microsoft.com/office/powerpoint/2010/main" val="2686633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4EA165E-E13C-4250-8114-216904C5A381}" type="slidenum">
              <a:rPr lang="en-AU" smtClean="0"/>
              <a:pPr>
                <a:defRPr/>
              </a:pPr>
              <a:t>26</a:t>
            </a:fld>
            <a:endParaRPr lang="en-AU"/>
          </a:p>
        </p:txBody>
      </p:sp>
    </p:spTree>
    <p:extLst>
      <p:ext uri="{BB962C8B-B14F-4D97-AF65-F5344CB8AC3E}">
        <p14:creationId xmlns:p14="http://schemas.microsoft.com/office/powerpoint/2010/main" val="1653912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4EA165E-E13C-4250-8114-216904C5A381}" type="slidenum">
              <a:rPr lang="en-AU" smtClean="0"/>
              <a:pPr>
                <a:defRPr/>
              </a:pPr>
              <a:t>27</a:t>
            </a:fld>
            <a:endParaRPr lang="en-AU"/>
          </a:p>
        </p:txBody>
      </p:sp>
    </p:spTree>
    <p:extLst>
      <p:ext uri="{BB962C8B-B14F-4D97-AF65-F5344CB8AC3E}">
        <p14:creationId xmlns:p14="http://schemas.microsoft.com/office/powerpoint/2010/main" val="1785395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4EA165E-E13C-4250-8114-216904C5A381}" type="slidenum">
              <a:rPr lang="en-AU" smtClean="0"/>
              <a:pPr>
                <a:defRPr/>
              </a:pPr>
              <a:t>28</a:t>
            </a:fld>
            <a:endParaRPr lang="en-AU"/>
          </a:p>
        </p:txBody>
      </p:sp>
    </p:spTree>
    <p:extLst>
      <p:ext uri="{BB962C8B-B14F-4D97-AF65-F5344CB8AC3E}">
        <p14:creationId xmlns:p14="http://schemas.microsoft.com/office/powerpoint/2010/main" val="4280251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4EA165E-E13C-4250-8114-216904C5A381}" type="slidenum">
              <a:rPr lang="en-AU" smtClean="0"/>
              <a:pPr>
                <a:defRPr/>
              </a:pPr>
              <a:t>29</a:t>
            </a:fld>
            <a:endParaRPr lang="en-AU"/>
          </a:p>
        </p:txBody>
      </p:sp>
    </p:spTree>
    <p:extLst>
      <p:ext uri="{BB962C8B-B14F-4D97-AF65-F5344CB8AC3E}">
        <p14:creationId xmlns:p14="http://schemas.microsoft.com/office/powerpoint/2010/main" val="25617666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75000">
              <a:schemeClr val="accent2">
                <a:lumMod val="5000"/>
                <a:lumOff val="9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7" name="Rectangle 6"/>
          <p:cNvSpPr/>
          <p:nvPr userDrawn="1"/>
        </p:nvSpPr>
        <p:spPr>
          <a:xfrm>
            <a:off x="0" y="6040079"/>
            <a:ext cx="12192000" cy="8372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5" name="Footer Placeholder 4"/>
          <p:cNvSpPr>
            <a:spLocks noGrp="1"/>
          </p:cNvSpPr>
          <p:nvPr>
            <p:ph type="ftr" sz="quarter" idx="11"/>
          </p:nvPr>
        </p:nvSpPr>
        <p:spPr>
          <a:xfrm>
            <a:off x="4038600" y="6276122"/>
            <a:ext cx="4114800" cy="365125"/>
          </a:xfrm>
        </p:spPr>
        <p:txBody>
          <a:bodyPr/>
          <a:lstStyle/>
          <a:p>
            <a:endParaRPr lang="en-US" dirty="0"/>
          </a:p>
        </p:txBody>
      </p:sp>
      <p:sp>
        <p:nvSpPr>
          <p:cNvPr id="9" name="Footer Placeholder 8"/>
          <p:cNvSpPr txBox="1">
            <a:spLocks/>
          </p:cNvSpPr>
          <p:nvPr userDrawn="1"/>
        </p:nvSpPr>
        <p:spPr>
          <a:xfrm>
            <a:off x="250262" y="6280348"/>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smtClean="0">
                <a:solidFill>
                  <a:schemeClr val="tx1"/>
                </a:solidFill>
              </a:rPr>
              <a:t>International Hydrographic Organization</a:t>
            </a:r>
            <a:br>
              <a:rPr lang="de-DE" dirty="0" smtClean="0">
                <a:solidFill>
                  <a:schemeClr val="tx1"/>
                </a:solidFill>
              </a:rPr>
            </a:br>
            <a:r>
              <a:rPr lang="de-DE" i="1" dirty="0" smtClean="0">
                <a:solidFill>
                  <a:schemeClr val="tx1"/>
                </a:solidFill>
              </a:rPr>
              <a:t>Organisation Hydrographique Internationale</a:t>
            </a:r>
            <a:endParaRPr lang="en-US" i="1" dirty="0">
              <a:solidFill>
                <a:schemeClr val="tx1"/>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5349" y="6049723"/>
            <a:ext cx="676525" cy="817921"/>
          </a:xfrm>
          <a:prstGeom prst="rect">
            <a:avLst/>
          </a:prstGeom>
        </p:spPr>
      </p:pic>
    </p:spTree>
    <p:extLst>
      <p:ext uri="{BB962C8B-B14F-4D97-AF65-F5344CB8AC3E}">
        <p14:creationId xmlns:p14="http://schemas.microsoft.com/office/powerpoint/2010/main" val="399238265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64B6E37-4826-409A-84BF-C23BE3AFE5AD}" type="datetime1">
              <a:rPr lang="en-US" smtClean="0"/>
              <a:t>4/5/2018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4276041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B27737A-A71E-4586-A91E-10B206952AFF}" type="datetime1">
              <a:rPr lang="en-US" smtClean="0"/>
              <a:t>4/5/2018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3974123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flip="none" rotWithShape="1">
          <a:gsLst>
            <a:gs pos="75000">
              <a:schemeClr val="accent2">
                <a:lumMod val="5000"/>
                <a:lumOff val="9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59414"/>
            <a:ext cx="10515600" cy="540511"/>
          </a:xfrm>
        </p:spPr>
        <p:txBody>
          <a:bodyPr/>
          <a:lstStyle>
            <a:lvl1pPr>
              <a:defRPr>
                <a:solidFill>
                  <a:schemeClr val="bg2">
                    <a:lumMod val="50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838201" y="1825625"/>
            <a:ext cx="7724182" cy="21587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8" name="Straight Connector 7"/>
          <p:cNvCxnSpPr/>
          <p:nvPr userDrawn="1"/>
        </p:nvCxnSpPr>
        <p:spPr>
          <a:xfrm flipV="1">
            <a:off x="811992" y="893798"/>
            <a:ext cx="10568015" cy="5285"/>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0" y="6040079"/>
            <a:ext cx="12192000" cy="8372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ooter Placeholder 4"/>
          <p:cNvSpPr>
            <a:spLocks noGrp="1"/>
          </p:cNvSpPr>
          <p:nvPr>
            <p:ph type="ftr" sz="quarter" idx="11"/>
          </p:nvPr>
        </p:nvSpPr>
        <p:spPr>
          <a:xfrm>
            <a:off x="4038600" y="6276122"/>
            <a:ext cx="4114800" cy="365125"/>
          </a:xfrm>
        </p:spPr>
        <p:txBody>
          <a:bodyPr/>
          <a:lstStyle/>
          <a:p>
            <a:endParaRPr lang="en-US" dirty="0"/>
          </a:p>
        </p:txBody>
      </p:sp>
      <p:sp>
        <p:nvSpPr>
          <p:cNvPr id="11" name="Slide Number Placeholder 5"/>
          <p:cNvSpPr>
            <a:spLocks noGrp="1"/>
          </p:cNvSpPr>
          <p:nvPr>
            <p:ph type="sldNum" sz="quarter" idx="12"/>
          </p:nvPr>
        </p:nvSpPr>
        <p:spPr>
          <a:xfrm>
            <a:off x="8986777" y="6276121"/>
            <a:ext cx="2743200" cy="365125"/>
          </a:xfrm>
        </p:spPr>
        <p:txBody>
          <a:bodyPr/>
          <a:lstStyle/>
          <a:p>
            <a:fld id="{EC878826-814C-4FD2-96B3-D147818A5C89}" type="slidenum">
              <a:rPr lang="en-US" smtClean="0"/>
              <a:t>‹#›</a:t>
            </a:fld>
            <a:endParaRPr lang="en-US" dirty="0"/>
          </a:p>
        </p:txBody>
      </p:sp>
      <p:sp>
        <p:nvSpPr>
          <p:cNvPr id="13" name="Footer Placeholder 8"/>
          <p:cNvSpPr txBox="1">
            <a:spLocks/>
          </p:cNvSpPr>
          <p:nvPr userDrawn="1"/>
        </p:nvSpPr>
        <p:spPr>
          <a:xfrm>
            <a:off x="250262" y="6280348"/>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smtClean="0">
                <a:solidFill>
                  <a:schemeClr val="tx1"/>
                </a:solidFill>
              </a:rPr>
              <a:t>International Hydrographic Organization</a:t>
            </a:r>
            <a:br>
              <a:rPr lang="de-DE" dirty="0" smtClean="0">
                <a:solidFill>
                  <a:schemeClr val="tx1"/>
                </a:solidFill>
              </a:rPr>
            </a:br>
            <a:r>
              <a:rPr lang="de-DE" i="1" dirty="0" smtClean="0">
                <a:solidFill>
                  <a:schemeClr val="tx1"/>
                </a:solidFill>
              </a:rPr>
              <a:t>Organisation Hydrographique Internationale</a:t>
            </a:r>
            <a:endParaRPr lang="en-US" i="1" dirty="0">
              <a:solidFill>
                <a:schemeClr val="tx1"/>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5467" y="6040079"/>
            <a:ext cx="676525" cy="817921"/>
          </a:xfrm>
          <a:prstGeom prst="rect">
            <a:avLst/>
          </a:prstGeom>
        </p:spPr>
      </p:pic>
    </p:spTree>
    <p:extLst>
      <p:ext uri="{BB962C8B-B14F-4D97-AF65-F5344CB8AC3E}">
        <p14:creationId xmlns:p14="http://schemas.microsoft.com/office/powerpoint/2010/main" val="13630442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B5D8A9-F208-4318-BC74-B3344BEA26B5}" type="datetime1">
              <a:rPr lang="en-US" smtClean="0"/>
              <a:t>4/5/2018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2942724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EE17B1D-B7C6-4688-9D52-777E0A492BB3}" type="datetime1">
              <a:rPr lang="en-US" smtClean="0"/>
              <a:t>4/5/2018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797504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E016E03-FAB4-4246-838E-712AF3C131B7}" type="datetime1">
              <a:rPr lang="en-US" smtClean="0"/>
              <a:t>4/5/2018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863343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EE6D911-1E11-4707-B3EF-A7D446B4076E}" type="datetime1">
              <a:rPr lang="en-US" smtClean="0"/>
              <a:t>4/5/2018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1974029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E66D49-534C-4821-8ABB-97E9F0832A6F}" type="datetime1">
              <a:rPr lang="en-US" smtClean="0"/>
              <a:t>4/5/2018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163077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8EB816-9769-4CDC-B9A1-47A4932BA44A}" type="datetime1">
              <a:rPr lang="en-US" smtClean="0"/>
              <a:t>4/5/2018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4223430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137E5F-198F-4D2D-8AD0-EFCE6F5EBE91}" type="datetime1">
              <a:rPr lang="en-US" smtClean="0"/>
              <a:t>4/5/2018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924433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4B590C-9002-419D-8032-E96BBEE3DDA4}" type="datetime1">
              <a:rPr lang="en-US" smtClean="0"/>
              <a:t>4/5/2018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878826-814C-4FD2-96B3-D147818A5C89}" type="slidenum">
              <a:rPr lang="en-US" smtClean="0"/>
              <a:t>‹#›</a:t>
            </a:fld>
            <a:endParaRPr lang="en-US"/>
          </a:p>
        </p:txBody>
      </p:sp>
    </p:spTree>
    <p:extLst>
      <p:ext uri="{BB962C8B-B14F-4D97-AF65-F5344CB8AC3E}">
        <p14:creationId xmlns:p14="http://schemas.microsoft.com/office/powerpoint/2010/main" val="25655961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journals.lib.unb.ca/index.php/ihr"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mailto:abri.kampfer@iho.int" TargetMode="External"/><Relationship Id="rId2" Type="http://schemas.openxmlformats.org/officeDocument/2006/relationships/hyperlink" Target="http://www.iho.int/" TargetMode="External"/><Relationship Id="rId1" Type="http://schemas.openxmlformats.org/officeDocument/2006/relationships/slideLayout" Target="../slideLayouts/slideLayout1.xml"/><Relationship Id="rId4" Type="http://schemas.openxmlformats.org/officeDocument/2006/relationships/hyperlink" Target="mailto:alberto.neves@iho.int"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45265" y="151002"/>
            <a:ext cx="9144000" cy="3901222"/>
          </a:xfrm>
        </p:spPr>
        <p:txBody>
          <a:bodyPr>
            <a:normAutofit fontScale="90000"/>
          </a:bodyPr>
          <a:lstStyle/>
          <a:p>
            <a:r>
              <a:rPr lang="en-US" dirty="0" smtClean="0"/>
              <a:t>12</a:t>
            </a:r>
            <a:r>
              <a:rPr lang="en-US" baseline="30000" dirty="0" smtClean="0"/>
              <a:t>a</a:t>
            </a:r>
            <a:r>
              <a:rPr lang="en-US" dirty="0" smtClean="0"/>
              <a:t> </a:t>
            </a:r>
            <a:r>
              <a:rPr lang="en-US" dirty="0" err="1" smtClean="0"/>
              <a:t>Reunión</a:t>
            </a:r>
            <a:r>
              <a:rPr lang="en-US" dirty="0" smtClean="0"/>
              <a:t> de la </a:t>
            </a:r>
            <a:r>
              <a:rPr lang="en-US" dirty="0" err="1" smtClean="0"/>
              <a:t>Comisión</a:t>
            </a:r>
            <a:r>
              <a:rPr lang="en-US" dirty="0" smtClean="0"/>
              <a:t> </a:t>
            </a:r>
            <a:r>
              <a:rPr lang="en-US" dirty="0" err="1" smtClean="0"/>
              <a:t>Hidrográfica</a:t>
            </a:r>
            <a:r>
              <a:rPr lang="en-US" dirty="0" smtClean="0"/>
              <a:t> del Atlántico </a:t>
            </a:r>
            <a:r>
              <a:rPr lang="en-US" dirty="0" err="1" smtClean="0"/>
              <a:t>Sudoccidental</a:t>
            </a:r>
            <a:r>
              <a:rPr lang="en-US" dirty="0" smtClean="0"/>
              <a:t> (CHAtSO12)</a:t>
            </a:r>
            <a:r>
              <a:rPr lang="en-US" dirty="0"/>
              <a:t/>
            </a:r>
            <a:br>
              <a:rPr lang="en-US" dirty="0"/>
            </a:br>
            <a:r>
              <a:rPr lang="en-US" dirty="0" smtClean="0"/>
              <a:t/>
            </a:r>
            <a:br>
              <a:rPr lang="en-US" dirty="0" smtClean="0"/>
            </a:br>
            <a:r>
              <a:rPr lang="en-US" sz="4000" dirty="0" smtClean="0"/>
              <a:t>Montevideo, Uruguay – 5 y 6 de Abril del 2018</a:t>
            </a:r>
            <a:endParaRPr lang="en-AU" sz="4400" dirty="0"/>
          </a:p>
        </p:txBody>
      </p:sp>
      <p:sp>
        <p:nvSpPr>
          <p:cNvPr id="3" name="Subtitle 2"/>
          <p:cNvSpPr>
            <a:spLocks noGrp="1"/>
          </p:cNvSpPr>
          <p:nvPr>
            <p:ph type="subTitle" idx="1"/>
          </p:nvPr>
        </p:nvSpPr>
        <p:spPr>
          <a:xfrm>
            <a:off x="1577163" y="4399480"/>
            <a:ext cx="9144000" cy="534027"/>
          </a:xfrm>
        </p:spPr>
        <p:txBody>
          <a:bodyPr/>
          <a:lstStyle/>
          <a:p>
            <a:r>
              <a:rPr lang="en-US" sz="3200" dirty="0" err="1" smtClean="0"/>
              <a:t>Informe</a:t>
            </a:r>
            <a:r>
              <a:rPr lang="en-US" sz="3200" dirty="0" smtClean="0"/>
              <a:t> de la </a:t>
            </a:r>
            <a:r>
              <a:rPr lang="en-US" sz="3200" dirty="0" err="1" smtClean="0"/>
              <a:t>Secretaría</a:t>
            </a:r>
            <a:r>
              <a:rPr lang="en-US" sz="3200" dirty="0" smtClean="0"/>
              <a:t> de la OHI</a:t>
            </a:r>
            <a:endParaRPr lang="en-AU" sz="3200" dirty="0"/>
          </a:p>
          <a:p>
            <a:endParaRPr lang="en-US"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endParaRPr lang="en-GB" dirty="0">
              <a:latin typeface="Arial" pitchFamily="34" charset="0"/>
              <a:cs typeface="Arial" pitchFamily="34" charset="0"/>
            </a:endParaRPr>
          </a:p>
        </p:txBody>
      </p:sp>
    </p:spTree>
    <p:extLst>
      <p:ext uri="{BB962C8B-B14F-4D97-AF65-F5344CB8AC3E}">
        <p14:creationId xmlns:p14="http://schemas.microsoft.com/office/powerpoint/2010/main" val="33482624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887" y="259414"/>
            <a:ext cx="11241090" cy="772432"/>
          </a:xfrm>
        </p:spPr>
        <p:txBody>
          <a:bodyPr>
            <a:normAutofit/>
          </a:bodyPr>
          <a:lstStyle/>
          <a:p>
            <a:pPr algn="ctr"/>
            <a:r>
              <a:rPr lang="es-ES" sz="3200" b="1" dirty="0"/>
              <a:t>Coordinación en la Producción de Cartas INT y de </a:t>
            </a:r>
            <a:r>
              <a:rPr lang="es-ES" sz="3200" b="1" dirty="0" err="1"/>
              <a:t>ENCs</a:t>
            </a:r>
            <a:r>
              <a:rPr lang="es-ES" sz="3200" b="1" dirty="0"/>
              <a:t> - Región C1</a:t>
            </a:r>
            <a:endParaRPr lang="en-US" sz="3200" b="1" dirty="0"/>
          </a:p>
        </p:txBody>
      </p:sp>
      <p:sp>
        <p:nvSpPr>
          <p:cNvPr id="3" name="Content Placeholder 2"/>
          <p:cNvSpPr>
            <a:spLocks noGrp="1"/>
          </p:cNvSpPr>
          <p:nvPr>
            <p:ph idx="1"/>
          </p:nvPr>
        </p:nvSpPr>
        <p:spPr>
          <a:xfrm>
            <a:off x="838200" y="1526796"/>
            <a:ext cx="10668753" cy="3995818"/>
          </a:xfrm>
        </p:spPr>
        <p:txBody>
          <a:bodyPr>
            <a:normAutofit fontScale="62500" lnSpcReduction="20000"/>
          </a:bodyPr>
          <a:lstStyle/>
          <a:p>
            <a:pPr>
              <a:lnSpc>
                <a:spcPct val="110000"/>
              </a:lnSpc>
              <a:spcBef>
                <a:spcPts val="300"/>
              </a:spcBef>
              <a:spcAft>
                <a:spcPts val="300"/>
              </a:spcAft>
            </a:pPr>
            <a:r>
              <a:rPr lang="es-ES" sz="3800" dirty="0" smtClean="0">
                <a:latin typeface="Arial" panose="020B0604020202020204" pitchFamily="34" charset="0"/>
                <a:cs typeface="Arial" panose="020B0604020202020204" pitchFamily="34" charset="0"/>
              </a:rPr>
              <a:t>En </a:t>
            </a:r>
            <a:r>
              <a:rPr lang="es-ES" sz="3800" dirty="0">
                <a:latin typeface="Arial" panose="020B0604020202020204" pitchFamily="34" charset="0"/>
                <a:cs typeface="Arial" panose="020B0604020202020204" pitchFamily="34" charset="0"/>
              </a:rPr>
              <a:t>su 13.ª reunión, celebrada en Mónaco (enero del 2018), el Grupo de Trabajo sobre la Calidad de Datos organizó un taller, en el que los participantes compartieron sus mejores prácticas sobre el modo en el que han sido completados los valores CATZOC de las </a:t>
            </a:r>
            <a:r>
              <a:rPr lang="es-ES" sz="3800" dirty="0" err="1">
                <a:latin typeface="Arial" panose="020B0604020202020204" pitchFamily="34" charset="0"/>
                <a:cs typeface="Arial" panose="020B0604020202020204" pitchFamily="34" charset="0"/>
              </a:rPr>
              <a:t>ENCs</a:t>
            </a:r>
            <a:r>
              <a:rPr lang="es-ES" sz="3800" dirty="0">
                <a:latin typeface="Arial" panose="020B0604020202020204" pitchFamily="34" charset="0"/>
                <a:cs typeface="Arial" panose="020B0604020202020204" pitchFamily="34" charset="0"/>
              </a:rPr>
              <a:t> en la norma S-57 por los Servicios  Hidrográficos. Para facilitar su armonización y preparar su futura transición a las </a:t>
            </a:r>
            <a:r>
              <a:rPr lang="es-ES" sz="3800" dirty="0" err="1">
                <a:latin typeface="Arial" panose="020B0604020202020204" pitchFamily="34" charset="0"/>
                <a:cs typeface="Arial" panose="020B0604020202020204" pitchFamily="34" charset="0"/>
              </a:rPr>
              <a:t>ENCs</a:t>
            </a:r>
            <a:r>
              <a:rPr lang="es-ES" sz="3800" dirty="0">
                <a:latin typeface="Arial" panose="020B0604020202020204" pitchFamily="34" charset="0"/>
                <a:cs typeface="Arial" panose="020B0604020202020204" pitchFamily="34" charset="0"/>
              </a:rPr>
              <a:t> en la norma S-101, se recomienda a los Productores ENC de la CHAtSO proporcionar sus directrices al DQWG.</a:t>
            </a:r>
          </a:p>
          <a:p>
            <a:pPr>
              <a:lnSpc>
                <a:spcPct val="110000"/>
              </a:lnSpc>
              <a:spcBef>
                <a:spcPts val="300"/>
              </a:spcBef>
              <a:spcAft>
                <a:spcPts val="300"/>
              </a:spcAft>
            </a:pPr>
            <a:r>
              <a:rPr lang="es-ES" sz="3800" dirty="0" smtClean="0">
                <a:latin typeface="Arial" panose="020B0604020202020204" pitchFamily="34" charset="0"/>
                <a:cs typeface="Arial" panose="020B0604020202020204" pitchFamily="34" charset="0"/>
              </a:rPr>
              <a:t>Se </a:t>
            </a:r>
            <a:r>
              <a:rPr lang="es-ES" sz="3800" dirty="0">
                <a:latin typeface="Arial" panose="020B0604020202020204" pitchFamily="34" charset="0"/>
                <a:cs typeface="Arial" panose="020B0604020202020204" pitchFamily="34" charset="0"/>
              </a:rPr>
              <a:t>anima también a los Productores ENC de la CHAtSO </a:t>
            </a:r>
            <a:r>
              <a:rPr lang="es-ES" sz="3800" dirty="0" smtClean="0">
                <a:latin typeface="Arial" panose="020B0604020202020204" pitchFamily="34" charset="0"/>
                <a:cs typeface="Arial" panose="020B0604020202020204" pitchFamily="34" charset="0"/>
              </a:rPr>
              <a:t>a </a:t>
            </a:r>
            <a:r>
              <a:rPr lang="es-ES" sz="3800" dirty="0">
                <a:latin typeface="Arial" panose="020B0604020202020204" pitchFamily="34" charset="0"/>
                <a:cs typeface="Arial" panose="020B0604020202020204" pitchFamily="34" charset="0"/>
              </a:rPr>
              <a:t>considerar la propuesta de política conjunta de los RENC sobre el uso de los datos ENC de los CATZOC por la Secretaría de la OHI (Carta conjunta RENC PRIMAR IC-ENC del 5 de julio del 2017).</a:t>
            </a:r>
          </a:p>
          <a:p>
            <a:pPr>
              <a:lnSpc>
                <a:spcPct val="110000"/>
              </a:lnSpc>
              <a:spcBef>
                <a:spcPts val="300"/>
              </a:spcBef>
              <a:spcAft>
                <a:spcPts val="300"/>
              </a:spcAft>
            </a:pPr>
            <a:endParaRPr lang="es-ES" sz="36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C878826-814C-4FD2-96B3-D147818A5C89}" type="slidenum">
              <a:rPr lang="en-US" smtClean="0"/>
              <a:t>10</a:t>
            </a:fld>
            <a:endParaRPr lang="en-US" dirty="0"/>
          </a:p>
        </p:txBody>
      </p:sp>
    </p:spTree>
    <p:extLst>
      <p:ext uri="{BB962C8B-B14F-4D97-AF65-F5344CB8AC3E}">
        <p14:creationId xmlns:p14="http://schemas.microsoft.com/office/powerpoint/2010/main" val="24280473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887" y="259414"/>
            <a:ext cx="11241090" cy="772432"/>
          </a:xfrm>
        </p:spPr>
        <p:txBody>
          <a:bodyPr>
            <a:normAutofit/>
          </a:bodyPr>
          <a:lstStyle/>
          <a:p>
            <a:pPr algn="ctr"/>
            <a:r>
              <a:rPr lang="es-ES" sz="3200" b="1" dirty="0"/>
              <a:t>Servicios de Información sobre la Seguridad Marítima</a:t>
            </a:r>
            <a:endParaRPr lang="en-US" sz="3200" b="1" dirty="0"/>
          </a:p>
        </p:txBody>
      </p:sp>
      <p:sp>
        <p:nvSpPr>
          <p:cNvPr id="3" name="Content Placeholder 2"/>
          <p:cNvSpPr>
            <a:spLocks noGrp="1"/>
          </p:cNvSpPr>
          <p:nvPr>
            <p:ph idx="1"/>
          </p:nvPr>
        </p:nvSpPr>
        <p:spPr>
          <a:xfrm>
            <a:off x="838200" y="1526796"/>
            <a:ext cx="10668753" cy="3995818"/>
          </a:xfrm>
        </p:spPr>
        <p:txBody>
          <a:bodyPr>
            <a:normAutofit fontScale="85000" lnSpcReduction="20000"/>
          </a:bodyPr>
          <a:lstStyle/>
          <a:p>
            <a:pPr>
              <a:lnSpc>
                <a:spcPct val="110000"/>
              </a:lnSpc>
              <a:spcBef>
                <a:spcPts val="300"/>
              </a:spcBef>
              <a:spcAft>
                <a:spcPts val="300"/>
              </a:spcAft>
            </a:pPr>
            <a:r>
              <a:rPr lang="es-ES" sz="3800" u="sng" dirty="0" smtClean="0">
                <a:latin typeface="Arial" panose="020B0604020202020204" pitchFamily="34" charset="0"/>
                <a:cs typeface="Arial" panose="020B0604020202020204" pitchFamily="34" charset="0"/>
              </a:rPr>
              <a:t>Capacidad </a:t>
            </a:r>
            <a:r>
              <a:rPr lang="es-ES" sz="3800" u="sng" dirty="0">
                <a:latin typeface="Arial" panose="020B0604020202020204" pitchFamily="34" charset="0"/>
                <a:cs typeface="Arial" panose="020B0604020202020204" pitchFamily="34" charset="0"/>
              </a:rPr>
              <a:t>y Sostenibilidad en materia de </a:t>
            </a:r>
            <a:r>
              <a:rPr lang="es-ES" sz="3800" u="sng" dirty="0" smtClean="0">
                <a:latin typeface="Arial" panose="020B0604020202020204" pitchFamily="34" charset="0"/>
                <a:cs typeface="Arial" panose="020B0604020202020204" pitchFamily="34" charset="0"/>
              </a:rPr>
              <a:t>ISM</a:t>
            </a:r>
            <a:r>
              <a:rPr lang="es-ES" sz="3800" dirty="0" smtClean="0">
                <a:latin typeface="Arial" panose="020B0604020202020204" pitchFamily="34" charset="0"/>
                <a:cs typeface="Arial" panose="020B0604020202020204" pitchFamily="34" charset="0"/>
              </a:rPr>
              <a:t>. La </a:t>
            </a:r>
            <a:r>
              <a:rPr lang="es-ES" sz="3800" dirty="0">
                <a:latin typeface="Arial" panose="020B0604020202020204" pitchFamily="34" charset="0"/>
                <a:cs typeface="Arial" panose="020B0604020202020204" pitchFamily="34" charset="0"/>
              </a:rPr>
              <a:t>estrategia de la OHI en materia de Creación de Capacidades pone un énfasis especial en la capacidad fundamental de que todos los Estados costeros proporcionen un servicio de Información sobre la Seguridad Marítima (ISM) en apoyo de sus obligaciones   internacionales. </a:t>
            </a:r>
            <a:endParaRPr lang="es-ES" sz="3800" dirty="0" smtClean="0">
              <a:latin typeface="Arial" panose="020B0604020202020204" pitchFamily="34" charset="0"/>
              <a:cs typeface="Arial" panose="020B0604020202020204" pitchFamily="34" charset="0"/>
            </a:endParaRPr>
          </a:p>
          <a:p>
            <a:pPr>
              <a:lnSpc>
                <a:spcPct val="110000"/>
              </a:lnSpc>
              <a:spcBef>
                <a:spcPts val="300"/>
              </a:spcBef>
              <a:spcAft>
                <a:spcPts val="300"/>
              </a:spcAft>
            </a:pPr>
            <a:r>
              <a:rPr lang="es-ES" sz="3800" dirty="0" smtClean="0">
                <a:latin typeface="Arial" panose="020B0604020202020204" pitchFamily="34" charset="0"/>
                <a:cs typeface="Arial" panose="020B0604020202020204" pitchFamily="34" charset="0"/>
              </a:rPr>
              <a:t>La situación en la CHAtSO parece bien.</a:t>
            </a:r>
            <a:endParaRPr lang="es-ES" sz="36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C878826-814C-4FD2-96B3-D147818A5C89}" type="slidenum">
              <a:rPr lang="en-US" smtClean="0"/>
              <a:t>11</a:t>
            </a:fld>
            <a:endParaRPr lang="en-US" dirty="0"/>
          </a:p>
        </p:txBody>
      </p:sp>
    </p:spTree>
    <p:extLst>
      <p:ext uri="{BB962C8B-B14F-4D97-AF65-F5344CB8AC3E}">
        <p14:creationId xmlns:p14="http://schemas.microsoft.com/office/powerpoint/2010/main" val="40854969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887" y="259414"/>
            <a:ext cx="11241090" cy="772432"/>
          </a:xfrm>
        </p:spPr>
        <p:txBody>
          <a:bodyPr>
            <a:normAutofit/>
          </a:bodyPr>
          <a:lstStyle/>
          <a:p>
            <a:pPr algn="ctr"/>
            <a:r>
              <a:rPr lang="es-ES" sz="3200" b="1" dirty="0"/>
              <a:t>Servicios de Información sobre la Seguridad Marítima</a:t>
            </a:r>
            <a:endParaRPr lang="en-US" sz="3200" b="1" dirty="0"/>
          </a:p>
        </p:txBody>
      </p:sp>
      <p:sp>
        <p:nvSpPr>
          <p:cNvPr id="3" name="Content Placeholder 2"/>
          <p:cNvSpPr>
            <a:spLocks noGrp="1"/>
          </p:cNvSpPr>
          <p:nvPr>
            <p:ph idx="1"/>
          </p:nvPr>
        </p:nvSpPr>
        <p:spPr>
          <a:xfrm>
            <a:off x="838200" y="1526796"/>
            <a:ext cx="10668753" cy="3995818"/>
          </a:xfrm>
        </p:spPr>
        <p:txBody>
          <a:bodyPr>
            <a:normAutofit fontScale="62500" lnSpcReduction="20000"/>
          </a:bodyPr>
          <a:lstStyle/>
          <a:p>
            <a:pPr>
              <a:lnSpc>
                <a:spcPct val="110000"/>
              </a:lnSpc>
              <a:spcBef>
                <a:spcPts val="300"/>
              </a:spcBef>
              <a:spcAft>
                <a:spcPts val="300"/>
              </a:spcAft>
            </a:pPr>
            <a:r>
              <a:rPr lang="es-ES" sz="3800" dirty="0" smtClean="0">
                <a:latin typeface="Arial" panose="020B0604020202020204" pitchFamily="34" charset="0"/>
                <a:cs typeface="Arial" panose="020B0604020202020204" pitchFamily="34" charset="0"/>
              </a:rPr>
              <a:t>Para </a:t>
            </a:r>
            <a:r>
              <a:rPr lang="es-ES" sz="3800" dirty="0">
                <a:latin typeface="Arial" panose="020B0604020202020204" pitchFamily="34" charset="0"/>
                <a:cs typeface="Arial" panose="020B0604020202020204" pitchFamily="34" charset="0"/>
              </a:rPr>
              <a:t>ayudar a identificar las prioridades en el suministro de </a:t>
            </a:r>
            <a:r>
              <a:rPr lang="es-ES" sz="3800" dirty="0" smtClean="0">
                <a:latin typeface="Arial" panose="020B0604020202020204" pitchFamily="34" charset="0"/>
                <a:cs typeface="Arial" panose="020B0604020202020204" pitchFamily="34" charset="0"/>
              </a:rPr>
              <a:t>formación </a:t>
            </a:r>
            <a:r>
              <a:rPr lang="es-ES" sz="3800" dirty="0">
                <a:latin typeface="Arial" panose="020B0604020202020204" pitchFamily="34" charset="0"/>
                <a:cs typeface="Arial" panose="020B0604020202020204" pitchFamily="34" charset="0"/>
              </a:rPr>
              <a:t>en ISM, se solicita al Presidente que anime a todos los Estados costeros </a:t>
            </a:r>
            <a:r>
              <a:rPr lang="es-ES" sz="3800" dirty="0" smtClean="0">
                <a:latin typeface="Arial" panose="020B0604020202020204" pitchFamily="34" charset="0"/>
                <a:cs typeface="Arial" panose="020B0604020202020204" pitchFamily="34" charset="0"/>
              </a:rPr>
              <a:t>a:</a:t>
            </a:r>
            <a:endParaRPr lang="es-ES" sz="3800" dirty="0">
              <a:latin typeface="Arial" panose="020B0604020202020204" pitchFamily="34" charset="0"/>
              <a:cs typeface="Arial" panose="020B0604020202020204" pitchFamily="34" charset="0"/>
            </a:endParaRPr>
          </a:p>
          <a:p>
            <a:pPr marL="1200150" lvl="1" indent="-742950">
              <a:lnSpc>
                <a:spcPct val="110000"/>
              </a:lnSpc>
              <a:spcBef>
                <a:spcPts val="300"/>
              </a:spcBef>
              <a:spcAft>
                <a:spcPts val="300"/>
              </a:spcAft>
              <a:buFont typeface="+mj-lt"/>
              <a:buAutoNum type="alphaLcParenR"/>
            </a:pPr>
            <a:r>
              <a:rPr lang="es-ES" sz="3800" dirty="0" smtClean="0">
                <a:latin typeface="Arial" panose="020B0604020202020204" pitchFamily="34" charset="0"/>
                <a:cs typeface="Arial" panose="020B0604020202020204" pitchFamily="34" charset="0"/>
              </a:rPr>
              <a:t>proporcionar </a:t>
            </a:r>
            <a:r>
              <a:rPr lang="es-ES" sz="3800" dirty="0">
                <a:latin typeface="Arial" panose="020B0604020202020204" pitchFamily="34" charset="0"/>
                <a:cs typeface="Arial" panose="020B0604020202020204" pitchFamily="34" charset="0"/>
              </a:rPr>
              <a:t>a los Coordinadores regionales NAVAREA un flujo regular de ISM;</a:t>
            </a:r>
          </a:p>
          <a:p>
            <a:pPr marL="1200150" lvl="1" indent="-742950">
              <a:lnSpc>
                <a:spcPct val="110000"/>
              </a:lnSpc>
              <a:spcBef>
                <a:spcPts val="300"/>
              </a:spcBef>
              <a:spcAft>
                <a:spcPts val="300"/>
              </a:spcAft>
              <a:buFont typeface="+mj-lt"/>
              <a:buAutoNum type="alphaLcParenR"/>
            </a:pPr>
            <a:r>
              <a:rPr lang="es-ES" sz="3800" dirty="0" smtClean="0">
                <a:latin typeface="Arial" panose="020B0604020202020204" pitchFamily="34" charset="0"/>
                <a:cs typeface="Arial" panose="020B0604020202020204" pitchFamily="34" charset="0"/>
              </a:rPr>
              <a:t>mantener </a:t>
            </a:r>
            <a:r>
              <a:rPr lang="es-ES" sz="3800" dirty="0">
                <a:latin typeface="Arial" panose="020B0604020202020204" pitchFamily="34" charset="0"/>
                <a:cs typeface="Arial" panose="020B0604020202020204" pitchFamily="34" charset="0"/>
              </a:rPr>
              <a:t>una comunicación regular con los Coordinadores regionales NAVAREA y a  informarles acerca de cualquier cambio de personal o de los detalles de contacto; y a</a:t>
            </a:r>
          </a:p>
          <a:p>
            <a:pPr marL="1200150" lvl="1" indent="-742950">
              <a:lnSpc>
                <a:spcPct val="110000"/>
              </a:lnSpc>
              <a:spcBef>
                <a:spcPts val="300"/>
              </a:spcBef>
              <a:spcAft>
                <a:spcPts val="300"/>
              </a:spcAft>
              <a:buFont typeface="+mj-lt"/>
              <a:buAutoNum type="alphaLcParenR"/>
            </a:pPr>
            <a:r>
              <a:rPr lang="es-ES" sz="3800" dirty="0" smtClean="0">
                <a:latin typeface="Arial" panose="020B0604020202020204" pitchFamily="34" charset="0"/>
                <a:cs typeface="Arial" panose="020B0604020202020204" pitchFamily="34" charset="0"/>
              </a:rPr>
              <a:t>utilizar </a:t>
            </a:r>
            <a:r>
              <a:rPr lang="es-ES" sz="3800" dirty="0">
                <a:latin typeface="Arial" panose="020B0604020202020204" pitchFamily="34" charset="0"/>
                <a:cs typeface="Arial" panose="020B0604020202020204" pitchFamily="34" charset="0"/>
              </a:rPr>
              <a:t>y seguir la orientación proporcionada en la S-53 - Manual conjunto OMI/OHI/OMM sobre Información de la Seguridad Marítima. </a:t>
            </a:r>
          </a:p>
          <a:p>
            <a:pPr>
              <a:lnSpc>
                <a:spcPct val="110000"/>
              </a:lnSpc>
              <a:spcBef>
                <a:spcPts val="300"/>
              </a:spcBef>
              <a:spcAft>
                <a:spcPts val="300"/>
              </a:spcAft>
            </a:pPr>
            <a:endParaRPr lang="es-ES" sz="36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C878826-814C-4FD2-96B3-D147818A5C89}" type="slidenum">
              <a:rPr lang="en-US" smtClean="0"/>
              <a:t>12</a:t>
            </a:fld>
            <a:endParaRPr lang="en-US" dirty="0"/>
          </a:p>
        </p:txBody>
      </p:sp>
    </p:spTree>
    <p:extLst>
      <p:ext uri="{BB962C8B-B14F-4D97-AF65-F5344CB8AC3E}">
        <p14:creationId xmlns:p14="http://schemas.microsoft.com/office/powerpoint/2010/main" val="4474072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887" y="259414"/>
            <a:ext cx="11241090" cy="772432"/>
          </a:xfrm>
        </p:spPr>
        <p:txBody>
          <a:bodyPr>
            <a:normAutofit/>
          </a:bodyPr>
          <a:lstStyle/>
          <a:p>
            <a:pPr algn="ctr"/>
            <a:r>
              <a:rPr lang="es-ES" sz="3200" b="1" dirty="0"/>
              <a:t>Servicios de Información sobre la Seguridad Marítima</a:t>
            </a:r>
            <a:endParaRPr lang="en-US" sz="3200" b="1" dirty="0"/>
          </a:p>
        </p:txBody>
      </p:sp>
      <p:sp>
        <p:nvSpPr>
          <p:cNvPr id="3" name="Content Placeholder 2"/>
          <p:cNvSpPr>
            <a:spLocks noGrp="1"/>
          </p:cNvSpPr>
          <p:nvPr>
            <p:ph idx="1"/>
          </p:nvPr>
        </p:nvSpPr>
        <p:spPr>
          <a:xfrm>
            <a:off x="838200" y="1266739"/>
            <a:ext cx="10668753" cy="4563610"/>
          </a:xfrm>
        </p:spPr>
        <p:txBody>
          <a:bodyPr>
            <a:noAutofit/>
          </a:bodyPr>
          <a:lstStyle/>
          <a:p>
            <a:pPr>
              <a:lnSpc>
                <a:spcPct val="110000"/>
              </a:lnSpc>
              <a:spcBef>
                <a:spcPts val="300"/>
              </a:spcBef>
              <a:spcAft>
                <a:spcPts val="300"/>
              </a:spcAft>
            </a:pPr>
            <a:r>
              <a:rPr lang="es-ES" sz="2400" dirty="0" smtClean="0">
                <a:latin typeface="Arial" panose="020B0604020202020204" pitchFamily="34" charset="0"/>
                <a:cs typeface="Arial" panose="020B0604020202020204" pitchFamily="34" charset="0"/>
              </a:rPr>
              <a:t>Se </a:t>
            </a:r>
            <a:r>
              <a:rPr lang="es-ES" sz="2400" dirty="0">
                <a:latin typeface="Arial" panose="020B0604020202020204" pitchFamily="34" charset="0"/>
                <a:cs typeface="Arial" panose="020B0604020202020204" pitchFamily="34" charset="0"/>
              </a:rPr>
              <a:t>solicita al Presidente que dé instrucciones </a:t>
            </a:r>
            <a:r>
              <a:rPr lang="es-ES" sz="2400" dirty="0" smtClean="0">
                <a:latin typeface="Arial" panose="020B0604020202020204" pitchFamily="34" charset="0"/>
                <a:cs typeface="Arial" panose="020B0604020202020204" pitchFamily="34" charset="0"/>
              </a:rPr>
              <a:t>a los Coordinadores regionales </a:t>
            </a:r>
            <a:r>
              <a:rPr lang="es-ES" sz="2400" dirty="0">
                <a:latin typeface="Arial" panose="020B0604020202020204" pitchFamily="34" charset="0"/>
                <a:cs typeface="Arial" panose="020B0604020202020204" pitchFamily="34" charset="0"/>
              </a:rPr>
              <a:t>NAVAREA de </a:t>
            </a:r>
            <a:r>
              <a:rPr lang="es-ES" sz="2400" dirty="0" smtClean="0">
                <a:latin typeface="Arial" panose="020B0604020202020204" pitchFamily="34" charset="0"/>
                <a:cs typeface="Arial" panose="020B0604020202020204" pitchFamily="34" charset="0"/>
              </a:rPr>
              <a:t>suministrar:</a:t>
            </a:r>
          </a:p>
          <a:p>
            <a:pPr marL="1200150" lvl="1" indent="-742950">
              <a:lnSpc>
                <a:spcPct val="110000"/>
              </a:lnSpc>
              <a:spcBef>
                <a:spcPts val="300"/>
              </a:spcBef>
              <a:spcAft>
                <a:spcPts val="300"/>
              </a:spcAft>
              <a:buFont typeface="+mj-lt"/>
              <a:buAutoNum type="alphaLcParenR"/>
            </a:pPr>
            <a:r>
              <a:rPr lang="es-ES" dirty="0" smtClean="0">
                <a:latin typeface="Arial" panose="020B0604020202020204" pitchFamily="34" charset="0"/>
                <a:cs typeface="Arial" panose="020B0604020202020204" pitchFamily="34" charset="0"/>
              </a:rPr>
              <a:t>una </a:t>
            </a:r>
            <a:r>
              <a:rPr lang="es-ES" dirty="0">
                <a:latin typeface="Arial" panose="020B0604020202020204" pitchFamily="34" charset="0"/>
                <a:cs typeface="Arial" panose="020B0604020202020204" pitchFamily="34" charset="0"/>
              </a:rPr>
              <a:t>indicación clara sobre el estado del suministro de ISM en el área de la CHR, incluyendo las cantidades de mensajes recibidos de cada Estado </a:t>
            </a:r>
            <a:r>
              <a:rPr lang="es-ES" dirty="0" smtClean="0">
                <a:latin typeface="Arial" panose="020B0604020202020204" pitchFamily="34" charset="0"/>
                <a:cs typeface="Arial" panose="020B0604020202020204" pitchFamily="34" charset="0"/>
              </a:rPr>
              <a:t>costero</a:t>
            </a:r>
          </a:p>
          <a:p>
            <a:pPr marL="1200150" lvl="1" indent="-742950">
              <a:lnSpc>
                <a:spcPct val="110000"/>
              </a:lnSpc>
              <a:spcBef>
                <a:spcPts val="300"/>
              </a:spcBef>
              <a:spcAft>
                <a:spcPts val="300"/>
              </a:spcAft>
              <a:buFont typeface="+mj-lt"/>
              <a:buAutoNum type="alphaLcParenR"/>
            </a:pPr>
            <a:r>
              <a:rPr lang="es-ES" dirty="0" smtClean="0">
                <a:latin typeface="Arial" panose="020B0604020202020204" pitchFamily="34" charset="0"/>
                <a:cs typeface="Arial" panose="020B0604020202020204" pitchFamily="34" charset="0"/>
              </a:rPr>
              <a:t>si </a:t>
            </a:r>
            <a:r>
              <a:rPr lang="es-ES" dirty="0">
                <a:latin typeface="Arial" panose="020B0604020202020204" pitchFamily="34" charset="0"/>
                <a:cs typeface="Arial" panose="020B0604020202020204" pitchFamily="34" charset="0"/>
              </a:rPr>
              <a:t>esto ha mejorado tras haber finalizado cualquier Formación en </a:t>
            </a:r>
            <a:r>
              <a:rPr lang="es-ES" dirty="0" smtClean="0">
                <a:latin typeface="Arial" panose="020B0604020202020204" pitchFamily="34" charset="0"/>
                <a:cs typeface="Arial" panose="020B0604020202020204" pitchFamily="34" charset="0"/>
              </a:rPr>
              <a:t>ISM</a:t>
            </a:r>
          </a:p>
          <a:p>
            <a:pPr marL="1200150" lvl="1" indent="-742950">
              <a:lnSpc>
                <a:spcPct val="110000"/>
              </a:lnSpc>
              <a:spcBef>
                <a:spcPts val="300"/>
              </a:spcBef>
              <a:spcAft>
                <a:spcPts val="300"/>
              </a:spcAft>
              <a:buFont typeface="+mj-lt"/>
              <a:buAutoNum type="alphaLcParenR"/>
            </a:pPr>
            <a:r>
              <a:rPr lang="es-ES" dirty="0">
                <a:latin typeface="Arial" panose="020B0604020202020204" pitchFamily="34" charset="0"/>
                <a:cs typeface="Arial" panose="020B0604020202020204" pitchFamily="34" charset="0"/>
              </a:rPr>
              <a:t>j</a:t>
            </a:r>
            <a:r>
              <a:rPr lang="es-ES" dirty="0" smtClean="0">
                <a:latin typeface="Arial" panose="020B0604020202020204" pitchFamily="34" charset="0"/>
                <a:cs typeface="Arial" panose="020B0604020202020204" pitchFamily="34" charset="0"/>
              </a:rPr>
              <a:t>untamente con el </a:t>
            </a:r>
            <a:r>
              <a:rPr lang="es-ES" dirty="0">
                <a:latin typeface="Arial" panose="020B0604020202020204" pitchFamily="34" charset="0"/>
                <a:cs typeface="Arial" panose="020B0604020202020204" pitchFamily="34" charset="0"/>
              </a:rPr>
              <a:t>Coordinador CB </a:t>
            </a:r>
            <a:r>
              <a:rPr lang="es-ES" dirty="0" smtClean="0">
                <a:latin typeface="Arial" panose="020B0604020202020204" pitchFamily="34" charset="0"/>
                <a:cs typeface="Arial" panose="020B0604020202020204" pitchFamily="34" charset="0"/>
              </a:rPr>
              <a:t>regional, la identificación de </a:t>
            </a:r>
            <a:r>
              <a:rPr lang="es-ES" dirty="0">
                <a:latin typeface="Arial" panose="020B0604020202020204" pitchFamily="34" charset="0"/>
                <a:cs typeface="Arial" panose="020B0604020202020204" pitchFamily="34" charset="0"/>
              </a:rPr>
              <a:t>una lista de prioridades de los estados que requieren una </a:t>
            </a:r>
            <a:r>
              <a:rPr lang="es-ES" dirty="0" smtClean="0">
                <a:latin typeface="Arial" panose="020B0604020202020204" pitchFamily="34" charset="0"/>
                <a:cs typeface="Arial" panose="020B0604020202020204" pitchFamily="34" charset="0"/>
              </a:rPr>
              <a:t>formación </a:t>
            </a:r>
            <a:r>
              <a:rPr lang="es-ES" dirty="0">
                <a:latin typeface="Arial" panose="020B0604020202020204" pitchFamily="34" charset="0"/>
                <a:cs typeface="Arial" panose="020B0604020202020204" pitchFamily="34" charset="0"/>
              </a:rPr>
              <a:t>en ISM. </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C878826-814C-4FD2-96B3-D147818A5C89}" type="slidenum">
              <a:rPr lang="en-US" smtClean="0"/>
              <a:t>13</a:t>
            </a:fld>
            <a:endParaRPr lang="en-US" dirty="0"/>
          </a:p>
        </p:txBody>
      </p:sp>
    </p:spTree>
    <p:extLst>
      <p:ext uri="{BB962C8B-B14F-4D97-AF65-F5344CB8AC3E}">
        <p14:creationId xmlns:p14="http://schemas.microsoft.com/office/powerpoint/2010/main" val="2206744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887" y="259414"/>
            <a:ext cx="11241090" cy="772432"/>
          </a:xfrm>
        </p:spPr>
        <p:txBody>
          <a:bodyPr>
            <a:normAutofit/>
          </a:bodyPr>
          <a:lstStyle/>
          <a:p>
            <a:pPr algn="ctr"/>
            <a:r>
              <a:rPr lang="es-ES" sz="3200" b="1" dirty="0" smtClean="0"/>
              <a:t>Creación de Capacidades</a:t>
            </a:r>
            <a:endParaRPr lang="en-US" sz="3200" b="1" dirty="0"/>
          </a:p>
        </p:txBody>
      </p:sp>
      <p:sp>
        <p:nvSpPr>
          <p:cNvPr id="3" name="Content Placeholder 2"/>
          <p:cNvSpPr>
            <a:spLocks noGrp="1"/>
          </p:cNvSpPr>
          <p:nvPr>
            <p:ph idx="1"/>
          </p:nvPr>
        </p:nvSpPr>
        <p:spPr>
          <a:xfrm>
            <a:off x="838200" y="1526796"/>
            <a:ext cx="10668753" cy="3995818"/>
          </a:xfrm>
        </p:spPr>
        <p:txBody>
          <a:bodyPr>
            <a:normAutofit/>
          </a:bodyPr>
          <a:lstStyle/>
          <a:p>
            <a:pPr>
              <a:lnSpc>
                <a:spcPct val="110000"/>
              </a:lnSpc>
              <a:spcBef>
                <a:spcPts val="300"/>
              </a:spcBef>
              <a:spcAft>
                <a:spcPts val="300"/>
              </a:spcAft>
            </a:pPr>
            <a:r>
              <a:rPr lang="es-ES" sz="2400" dirty="0" smtClean="0">
                <a:latin typeface="Arial" panose="020B0604020202020204" pitchFamily="34" charset="0"/>
                <a:cs typeface="Arial" panose="020B0604020202020204" pitchFamily="34" charset="0"/>
              </a:rPr>
              <a:t>El informe presenta las actividades realizadas desde la última reunión y las previstas para el 2018.</a:t>
            </a:r>
          </a:p>
          <a:p>
            <a:pPr>
              <a:lnSpc>
                <a:spcPct val="110000"/>
              </a:lnSpc>
              <a:spcBef>
                <a:spcPts val="300"/>
              </a:spcBef>
              <a:spcAft>
                <a:spcPts val="300"/>
              </a:spcAft>
            </a:pPr>
            <a:r>
              <a:rPr lang="es-ES" sz="2400" dirty="0" smtClean="0">
                <a:latin typeface="Arial" panose="020B0604020202020204" pitchFamily="34" charset="0"/>
                <a:cs typeface="Arial" panose="020B0604020202020204" pitchFamily="34" charset="0"/>
              </a:rPr>
              <a:t>Preparación de candidatos para cursos de Categoría “A” y “B”:</a:t>
            </a:r>
          </a:p>
          <a:p>
            <a:pPr marL="1200150" lvl="1" indent="-742950">
              <a:lnSpc>
                <a:spcPct val="120000"/>
              </a:lnSpc>
              <a:spcBef>
                <a:spcPts val="300"/>
              </a:spcBef>
              <a:spcAft>
                <a:spcPts val="300"/>
              </a:spcAft>
              <a:buFont typeface="+mj-lt"/>
              <a:buAutoNum type="alphaLcParenR"/>
            </a:pPr>
            <a:r>
              <a:rPr lang="es-ES" dirty="0" smtClean="0">
                <a:latin typeface="Arial" panose="020B0604020202020204" pitchFamily="34" charset="0"/>
                <a:cs typeface="Arial" panose="020B0604020202020204" pitchFamily="34" charset="0"/>
              </a:rPr>
              <a:t>Programa </a:t>
            </a:r>
            <a:r>
              <a:rPr lang="es-ES" dirty="0">
                <a:latin typeface="Arial" panose="020B0604020202020204" pitchFamily="34" charset="0"/>
                <a:cs typeface="Arial" panose="020B0604020202020204" pitchFamily="34" charset="0"/>
              </a:rPr>
              <a:t>del Máster en Ciencias de la Hidrografía de la Universidad del Sur de Misisipí (EE.UU</a:t>
            </a:r>
            <a:r>
              <a:rPr lang="es-ES" dirty="0" smtClean="0">
                <a:latin typeface="Arial" panose="020B0604020202020204" pitchFamily="34" charset="0"/>
                <a:cs typeface="Arial" panose="020B0604020202020204" pitchFamily="34" charset="0"/>
              </a:rPr>
              <a:t>.), Categoría “A” – próxima llamada en Octubre del 2018</a:t>
            </a:r>
            <a:endParaRPr lang="es-ES"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C878826-814C-4FD2-96B3-D147818A5C89}" type="slidenum">
              <a:rPr lang="en-US" smtClean="0"/>
              <a:t>14</a:t>
            </a:fld>
            <a:endParaRPr lang="en-US" dirty="0"/>
          </a:p>
        </p:txBody>
      </p:sp>
    </p:spTree>
    <p:extLst>
      <p:ext uri="{BB962C8B-B14F-4D97-AF65-F5344CB8AC3E}">
        <p14:creationId xmlns:p14="http://schemas.microsoft.com/office/powerpoint/2010/main" val="30892997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887" y="259414"/>
            <a:ext cx="11241090" cy="772432"/>
          </a:xfrm>
        </p:spPr>
        <p:txBody>
          <a:bodyPr>
            <a:normAutofit/>
          </a:bodyPr>
          <a:lstStyle/>
          <a:p>
            <a:pPr algn="ctr"/>
            <a:r>
              <a:rPr lang="es-ES" sz="3200" b="1" dirty="0" smtClean="0"/>
              <a:t>Creación de Capacidades</a:t>
            </a:r>
            <a:endParaRPr lang="en-US" sz="3200" b="1" dirty="0"/>
          </a:p>
        </p:txBody>
      </p:sp>
      <p:sp>
        <p:nvSpPr>
          <p:cNvPr id="3" name="Content Placeholder 2"/>
          <p:cNvSpPr>
            <a:spLocks noGrp="1"/>
          </p:cNvSpPr>
          <p:nvPr>
            <p:ph idx="1"/>
          </p:nvPr>
        </p:nvSpPr>
        <p:spPr>
          <a:xfrm>
            <a:off x="838200" y="1526796"/>
            <a:ext cx="10668753" cy="3995818"/>
          </a:xfrm>
        </p:spPr>
        <p:txBody>
          <a:bodyPr>
            <a:normAutofit/>
          </a:bodyPr>
          <a:lstStyle/>
          <a:p>
            <a:pPr>
              <a:lnSpc>
                <a:spcPct val="110000"/>
              </a:lnSpc>
              <a:spcBef>
                <a:spcPts val="300"/>
              </a:spcBef>
              <a:spcAft>
                <a:spcPts val="300"/>
              </a:spcAft>
            </a:pPr>
            <a:r>
              <a:rPr lang="es-ES" sz="2400" dirty="0" smtClean="0">
                <a:latin typeface="Arial" panose="020B0604020202020204" pitchFamily="34" charset="0"/>
                <a:cs typeface="Arial" panose="020B0604020202020204" pitchFamily="34" charset="0"/>
              </a:rPr>
              <a:t>Preparación de candidatos para cursos de Categoría “A” y “B” (cont.):</a:t>
            </a:r>
          </a:p>
          <a:p>
            <a:pPr marL="457200" lvl="1" indent="0">
              <a:lnSpc>
                <a:spcPct val="120000"/>
              </a:lnSpc>
              <a:spcBef>
                <a:spcPts val="300"/>
              </a:spcBef>
              <a:spcAft>
                <a:spcPts val="300"/>
              </a:spcAft>
              <a:buNone/>
            </a:pPr>
            <a:r>
              <a:rPr lang="es-ES" dirty="0" smtClean="0">
                <a:latin typeface="Arial" panose="020B0604020202020204" pitchFamily="34" charset="0"/>
                <a:cs typeface="Arial" panose="020B0604020202020204" pitchFamily="34" charset="0"/>
              </a:rPr>
              <a:t>b)	Proyecto </a:t>
            </a:r>
            <a:r>
              <a:rPr lang="es-ES" dirty="0">
                <a:latin typeface="Arial" panose="020B0604020202020204" pitchFamily="34" charset="0"/>
                <a:cs typeface="Arial" panose="020B0604020202020204" pitchFamily="34" charset="0"/>
              </a:rPr>
              <a:t>CHART OHI - </a:t>
            </a:r>
            <a:r>
              <a:rPr lang="es-ES" dirty="0" err="1">
                <a:latin typeface="Arial" panose="020B0604020202020204" pitchFamily="34" charset="0"/>
                <a:cs typeface="Arial" panose="020B0604020202020204" pitchFamily="34" charset="0"/>
              </a:rPr>
              <a:t>Nippon</a:t>
            </a:r>
            <a:r>
              <a:rPr lang="es-ES" dirty="0">
                <a:latin typeface="Arial" panose="020B0604020202020204" pitchFamily="34" charset="0"/>
                <a:cs typeface="Arial" panose="020B0604020202020204" pitchFamily="34" charset="0"/>
              </a:rPr>
              <a:t> </a:t>
            </a:r>
            <a:r>
              <a:rPr lang="es-ES" dirty="0" err="1" smtClean="0">
                <a:latin typeface="Arial" panose="020B0604020202020204" pitchFamily="34" charset="0"/>
                <a:cs typeface="Arial" panose="020B0604020202020204" pitchFamily="34" charset="0"/>
              </a:rPr>
              <a:t>Foundation</a:t>
            </a:r>
            <a:r>
              <a:rPr lang="es-ES" dirty="0" smtClean="0">
                <a:latin typeface="Arial" panose="020B0604020202020204" pitchFamily="34" charset="0"/>
                <a:cs typeface="Arial" panose="020B0604020202020204" pitchFamily="34" charset="0"/>
              </a:rPr>
              <a:t> en </a:t>
            </a:r>
            <a:r>
              <a:rPr lang="es-ES" dirty="0" err="1" smtClean="0">
                <a:latin typeface="Arial" panose="020B0604020202020204" pitchFamily="34" charset="0"/>
                <a:cs typeface="Arial" panose="020B0604020202020204" pitchFamily="34" charset="0"/>
              </a:rPr>
              <a:t>Tauton</a:t>
            </a:r>
            <a:r>
              <a:rPr lang="es-ES" dirty="0" smtClean="0">
                <a:latin typeface="Arial" panose="020B0604020202020204" pitchFamily="34" charset="0"/>
                <a:cs typeface="Arial" panose="020B0604020202020204" pitchFamily="34" charset="0"/>
              </a:rPr>
              <a:t>, Reino Unido, Categoría “B” – próxima llamada en Enero del 2019.</a:t>
            </a:r>
          </a:p>
          <a:p>
            <a:pPr marL="457200" lvl="1" indent="0">
              <a:lnSpc>
                <a:spcPct val="120000"/>
              </a:lnSpc>
              <a:spcBef>
                <a:spcPts val="300"/>
              </a:spcBef>
              <a:spcAft>
                <a:spcPts val="300"/>
              </a:spcAft>
              <a:buNone/>
            </a:pPr>
            <a:r>
              <a:rPr lang="es-ES" dirty="0" smtClean="0">
                <a:latin typeface="Arial" panose="020B0604020202020204" pitchFamily="34" charset="0"/>
                <a:cs typeface="Arial" panose="020B0604020202020204" pitchFamily="34" charset="0"/>
              </a:rPr>
              <a:t>c)	Programa </a:t>
            </a:r>
            <a:r>
              <a:rPr lang="es-ES" dirty="0">
                <a:latin typeface="Arial" panose="020B0604020202020204" pitchFamily="34" charset="0"/>
                <a:cs typeface="Arial" panose="020B0604020202020204" pitchFamily="34" charset="0"/>
              </a:rPr>
              <a:t>de Levantamientos </a:t>
            </a:r>
            <a:r>
              <a:rPr lang="es-ES" dirty="0" smtClean="0">
                <a:latin typeface="Arial" panose="020B0604020202020204" pitchFamily="34" charset="0"/>
                <a:cs typeface="Arial" panose="020B0604020202020204" pitchFamily="34" charset="0"/>
              </a:rPr>
              <a:t>Hidrográficos en </a:t>
            </a:r>
            <a:r>
              <a:rPr lang="es-ES" dirty="0" err="1" smtClean="0">
                <a:latin typeface="Arial" panose="020B0604020202020204" pitchFamily="34" charset="0"/>
                <a:cs typeface="Arial" panose="020B0604020202020204" pitchFamily="34" charset="0"/>
              </a:rPr>
              <a:t>Busán</a:t>
            </a:r>
            <a:r>
              <a:rPr lang="es-ES" dirty="0" smtClean="0">
                <a:latin typeface="Arial" panose="020B0604020202020204" pitchFamily="34" charset="0"/>
                <a:cs typeface="Arial" panose="020B0604020202020204" pitchFamily="34" charset="0"/>
              </a:rPr>
              <a:t>, República de Corea, llamada abierta hasta el 11 de Mayo.</a:t>
            </a:r>
            <a:endParaRPr lang="es-ES"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C878826-814C-4FD2-96B3-D147818A5C89}" type="slidenum">
              <a:rPr lang="en-US" smtClean="0"/>
              <a:t>15</a:t>
            </a:fld>
            <a:endParaRPr lang="en-US" dirty="0"/>
          </a:p>
        </p:txBody>
      </p:sp>
    </p:spTree>
    <p:extLst>
      <p:ext uri="{BB962C8B-B14F-4D97-AF65-F5344CB8AC3E}">
        <p14:creationId xmlns:p14="http://schemas.microsoft.com/office/powerpoint/2010/main" val="14228694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887" y="259414"/>
            <a:ext cx="11241090" cy="772432"/>
          </a:xfrm>
        </p:spPr>
        <p:txBody>
          <a:bodyPr>
            <a:normAutofit/>
          </a:bodyPr>
          <a:lstStyle/>
          <a:p>
            <a:pPr algn="ctr"/>
            <a:r>
              <a:rPr lang="es-ES" sz="3200" b="1" dirty="0"/>
              <a:t>Batimetría participativa</a:t>
            </a:r>
            <a:endParaRPr lang="en-US" sz="3200" b="1" dirty="0"/>
          </a:p>
        </p:txBody>
      </p:sp>
      <p:sp>
        <p:nvSpPr>
          <p:cNvPr id="3" name="Content Placeholder 2"/>
          <p:cNvSpPr>
            <a:spLocks noGrp="1"/>
          </p:cNvSpPr>
          <p:nvPr>
            <p:ph idx="1"/>
          </p:nvPr>
        </p:nvSpPr>
        <p:spPr>
          <a:xfrm>
            <a:off x="838200" y="1526796"/>
            <a:ext cx="10668753" cy="4655890"/>
          </a:xfrm>
        </p:spPr>
        <p:txBody>
          <a:bodyPr>
            <a:noAutofit/>
          </a:bodyPr>
          <a:lstStyle/>
          <a:p>
            <a:pPr>
              <a:lnSpc>
                <a:spcPct val="110000"/>
              </a:lnSpc>
              <a:spcBef>
                <a:spcPts val="300"/>
              </a:spcBef>
              <a:spcAft>
                <a:spcPts val="300"/>
              </a:spcAft>
            </a:pPr>
            <a:r>
              <a:rPr lang="es-ES" sz="2400" dirty="0" smtClean="0">
                <a:latin typeface="Arial" panose="020B0604020202020204" pitchFamily="34" charset="0"/>
                <a:cs typeface="Arial" panose="020B0604020202020204" pitchFamily="34" charset="0"/>
              </a:rPr>
              <a:t>El </a:t>
            </a:r>
            <a:r>
              <a:rPr lang="es-ES" sz="2400" dirty="0">
                <a:latin typeface="Arial" panose="020B0604020202020204" pitchFamily="34" charset="0"/>
                <a:cs typeface="Arial" panose="020B0604020202020204" pitchFamily="34" charset="0"/>
              </a:rPr>
              <a:t>CSBWG ha elaborado el proyecto de Publicación de la OHI B-12 - Orientación de la OHI sobre Batimetría Participativa, que ha finalizado una amplia consulta a las partes interesadas y a los Estados Miembros de la OHI. La Edición 1.0.0 será presentada al IRCC10 para su aprobación, antes de su sumisión a la 2.ª reunión del Consejo de la OHI y de la aprobación de los Estados Miembros de la OHI. Se espera que la fecha oficial de esta publicación sea el 1 de enero del 2019. </a:t>
            </a:r>
            <a:endParaRPr lang="es-ES" sz="2400" dirty="0" smtClean="0">
              <a:latin typeface="Arial" panose="020B0604020202020204" pitchFamily="34" charset="0"/>
              <a:cs typeface="Arial" panose="020B0604020202020204" pitchFamily="34" charset="0"/>
            </a:endParaRPr>
          </a:p>
          <a:p>
            <a:pPr>
              <a:lnSpc>
                <a:spcPct val="110000"/>
              </a:lnSpc>
              <a:spcBef>
                <a:spcPts val="300"/>
              </a:spcBef>
              <a:spcAft>
                <a:spcPts val="300"/>
              </a:spcAft>
            </a:pPr>
            <a:r>
              <a:rPr lang="es-ES" sz="2400" dirty="0">
                <a:latin typeface="Arial" panose="020B0604020202020204" pitchFamily="34" charset="0"/>
                <a:cs typeface="Arial" panose="020B0604020202020204" pitchFamily="34" charset="0"/>
              </a:rPr>
              <a:t>El portal de la interfaz interactiva del Centro de Datos de la OHI para Batimetría Digital, albergado por EE.UU. en Boulder, </a:t>
            </a:r>
            <a:r>
              <a:rPr lang="es-ES" sz="2400" dirty="0" smtClean="0">
                <a:latin typeface="Arial" panose="020B0604020202020204" pitchFamily="34" charset="0"/>
                <a:cs typeface="Arial" panose="020B0604020202020204" pitchFamily="34" charset="0"/>
              </a:rPr>
              <a:t>Colorado está </a:t>
            </a:r>
            <a:r>
              <a:rPr lang="es-ES" sz="2400" dirty="0">
                <a:latin typeface="Arial" panose="020B0604020202020204" pitchFamily="34" charset="0"/>
                <a:cs typeface="Arial" panose="020B0604020202020204" pitchFamily="34" charset="0"/>
              </a:rPr>
              <a:t>siendo mejorado para que sea compatible con el concepto de batimetría participativa</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C878826-814C-4FD2-96B3-D147818A5C89}" type="slidenum">
              <a:rPr lang="en-US" smtClean="0"/>
              <a:t>16</a:t>
            </a:fld>
            <a:endParaRPr lang="en-US" dirty="0"/>
          </a:p>
        </p:txBody>
      </p:sp>
    </p:spTree>
    <p:extLst>
      <p:ext uri="{BB962C8B-B14F-4D97-AF65-F5344CB8AC3E}">
        <p14:creationId xmlns:p14="http://schemas.microsoft.com/office/powerpoint/2010/main" val="17571100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s-ES" sz="4000" dirty="0">
                <a:latin typeface="Arial" panose="020B0604020202020204" pitchFamily="34" charset="0"/>
                <a:cs typeface="Arial" panose="020B0604020202020204" pitchFamily="34" charset="0"/>
              </a:rPr>
              <a:t>SIG y Bases de Datos de la OHI</a:t>
            </a:r>
            <a:endParaRPr lang="en-AU" sz="4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959667" y="3756950"/>
            <a:ext cx="10601608" cy="2768395"/>
          </a:xfrm>
        </p:spPr>
        <p:txBody>
          <a:bodyPr>
            <a:normAutofit/>
          </a:bodyPr>
          <a:lstStyle/>
          <a:p>
            <a:pPr>
              <a:spcBef>
                <a:spcPts val="300"/>
              </a:spcBef>
              <a:spcAft>
                <a:spcPts val="300"/>
              </a:spcAft>
            </a:pPr>
            <a:r>
              <a:rPr lang="en-US" dirty="0" err="1" smtClean="0">
                <a:latin typeface="Arial" panose="020B0604020202020204" pitchFamily="34" charset="0"/>
                <a:cs typeface="Arial" panose="020B0604020202020204" pitchFamily="34" charset="0"/>
              </a:rPr>
              <a:t>evitar</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duplicación</a:t>
            </a:r>
            <a:r>
              <a:rPr lang="en-US" dirty="0" smtClean="0">
                <a:latin typeface="Arial" panose="020B0604020202020204" pitchFamily="34" charset="0"/>
                <a:cs typeface="Arial" panose="020B0604020202020204" pitchFamily="34" charset="0"/>
              </a:rPr>
              <a:t> de </a:t>
            </a:r>
            <a:r>
              <a:rPr lang="en-US" dirty="0" err="1" smtClean="0">
                <a:latin typeface="Arial" panose="020B0604020202020204" pitchFamily="34" charset="0"/>
                <a:cs typeface="Arial" panose="020B0604020202020204" pitchFamily="34" charset="0"/>
              </a:rPr>
              <a:t>información</a:t>
            </a:r>
            <a:r>
              <a:rPr lang="en-US" dirty="0" smtClean="0">
                <a:latin typeface="Arial" panose="020B0604020202020204" pitchFamily="34" charset="0"/>
                <a:cs typeface="Arial" panose="020B0604020202020204" pitchFamily="34" charset="0"/>
              </a:rPr>
              <a:t> y de entrada de </a:t>
            </a:r>
            <a:r>
              <a:rPr lang="en-US" dirty="0" err="1" smtClean="0">
                <a:latin typeface="Arial" panose="020B0604020202020204" pitchFamily="34" charset="0"/>
                <a:cs typeface="Arial" panose="020B0604020202020204" pitchFamily="34" charset="0"/>
              </a:rPr>
              <a:t>datos</a:t>
            </a:r>
            <a:endParaRPr lang="en-US" dirty="0">
              <a:latin typeface="Arial" panose="020B0604020202020204" pitchFamily="34" charset="0"/>
              <a:cs typeface="Arial" panose="020B0604020202020204" pitchFamily="34" charset="0"/>
            </a:endParaRPr>
          </a:p>
          <a:p>
            <a:pPr>
              <a:spcBef>
                <a:spcPts val="300"/>
              </a:spcBef>
              <a:spcAft>
                <a:spcPts val="300"/>
              </a:spcAft>
            </a:pPr>
            <a:r>
              <a:rPr lang="en-US" dirty="0" err="1" smtClean="0">
                <a:latin typeface="Arial" panose="020B0604020202020204" pitchFamily="34" charset="0"/>
                <a:cs typeface="Arial" panose="020B0604020202020204" pitchFamily="34" charset="0"/>
              </a:rPr>
              <a:t>permitir</a:t>
            </a:r>
            <a:r>
              <a:rPr lang="en-US" dirty="0" smtClean="0">
                <a:latin typeface="Arial" panose="020B0604020202020204" pitchFamily="34" charset="0"/>
                <a:cs typeface="Arial" panose="020B0604020202020204" pitchFamily="34" charset="0"/>
              </a:rPr>
              <a:t> la </a:t>
            </a:r>
            <a:r>
              <a:rPr lang="en-AU" dirty="0" err="1" smtClean="0">
                <a:latin typeface="Arial" panose="020B0604020202020204" pitchFamily="34" charset="0"/>
                <a:cs typeface="Arial" panose="020B0604020202020204" pitchFamily="34" charset="0"/>
              </a:rPr>
              <a:t>visualización</a:t>
            </a:r>
            <a:r>
              <a:rPr lang="en-AU" dirty="0" smtClean="0">
                <a:latin typeface="Arial" panose="020B0604020202020204" pitchFamily="34" charset="0"/>
                <a:cs typeface="Arial" panose="020B0604020202020204" pitchFamily="34" charset="0"/>
              </a:rPr>
              <a:t> de </a:t>
            </a:r>
            <a:r>
              <a:rPr lang="en-AU" dirty="0" err="1" smtClean="0">
                <a:latin typeface="Arial" panose="020B0604020202020204" pitchFamily="34" charset="0"/>
                <a:cs typeface="Arial" panose="020B0604020202020204" pitchFamily="34" charset="0"/>
              </a:rPr>
              <a:t>los</a:t>
            </a:r>
            <a:r>
              <a:rPr lang="en-AU" dirty="0" smtClean="0">
                <a:latin typeface="Arial" panose="020B0604020202020204" pitchFamily="34" charset="0"/>
                <a:cs typeface="Arial" panose="020B0604020202020204" pitchFamily="34" charset="0"/>
              </a:rPr>
              <a:t> </a:t>
            </a:r>
            <a:r>
              <a:rPr lang="en-AU" dirty="0" err="1" smtClean="0">
                <a:latin typeface="Arial" panose="020B0604020202020204" pitchFamily="34" charset="0"/>
                <a:cs typeface="Arial" panose="020B0604020202020204" pitchFamily="34" charset="0"/>
              </a:rPr>
              <a:t>datos</a:t>
            </a:r>
            <a:endParaRPr lang="en-AU" dirty="0">
              <a:latin typeface="Arial" panose="020B0604020202020204" pitchFamily="34" charset="0"/>
              <a:cs typeface="Arial" panose="020B0604020202020204" pitchFamily="34" charset="0"/>
            </a:endParaRPr>
          </a:p>
          <a:p>
            <a:pPr>
              <a:spcBef>
                <a:spcPts val="300"/>
              </a:spcBef>
              <a:spcAft>
                <a:spcPts val="300"/>
              </a:spcAft>
            </a:pPr>
            <a:r>
              <a:rPr lang="en-US" dirty="0" err="1">
                <a:latin typeface="Arial" panose="020B0604020202020204" pitchFamily="34" charset="0"/>
                <a:cs typeface="Arial" panose="020B0604020202020204" pitchFamily="34" charset="0"/>
              </a:rPr>
              <a:t>p</a:t>
            </a:r>
            <a:r>
              <a:rPr lang="en-US" dirty="0" err="1" smtClean="0">
                <a:latin typeface="Arial" panose="020B0604020202020204" pitchFamily="34" charset="0"/>
                <a:cs typeface="Arial" panose="020B0604020202020204" pitchFamily="34" charset="0"/>
              </a:rPr>
              <a:t>ermitir</a:t>
            </a:r>
            <a:r>
              <a:rPr lang="en-US" dirty="0" smtClean="0">
                <a:latin typeface="Arial" panose="020B0604020202020204" pitchFamily="34" charset="0"/>
                <a:cs typeface="Arial" panose="020B0604020202020204" pitchFamily="34" charset="0"/>
              </a:rPr>
              <a:t> la </a:t>
            </a:r>
            <a:r>
              <a:rPr lang="en-US" dirty="0" err="1" smtClean="0">
                <a:latin typeface="Arial" panose="020B0604020202020204" pitchFamily="34" charset="0"/>
                <a:cs typeface="Arial" panose="020B0604020202020204" pitchFamily="34" charset="0"/>
              </a:rPr>
              <a:t>fusión</a:t>
            </a:r>
            <a:r>
              <a:rPr lang="en-US" dirty="0" smtClean="0">
                <a:latin typeface="Arial" panose="020B0604020202020204" pitchFamily="34" charset="0"/>
                <a:cs typeface="Arial" panose="020B0604020202020204" pitchFamily="34" charset="0"/>
              </a:rPr>
              <a:t> de </a:t>
            </a:r>
            <a:r>
              <a:rPr lang="en-US" dirty="0" err="1" smtClean="0">
                <a:latin typeface="Arial" panose="020B0604020202020204" pitchFamily="34" charset="0"/>
                <a:cs typeface="Arial" panose="020B0604020202020204" pitchFamily="34" charset="0"/>
              </a:rPr>
              <a:t>datos</a:t>
            </a:r>
            <a:r>
              <a:rPr lang="en-US" dirty="0" smtClean="0">
                <a:latin typeface="Arial" panose="020B0604020202020204" pitchFamily="34" charset="0"/>
                <a:cs typeface="Arial" panose="020B0604020202020204" pitchFamily="34" charset="0"/>
              </a:rPr>
              <a:t> y </a:t>
            </a:r>
            <a:r>
              <a:rPr lang="en-US" dirty="0" err="1" smtClean="0">
                <a:latin typeface="Arial" panose="020B0604020202020204" pitchFamily="34" charset="0"/>
                <a:cs typeface="Arial" panose="020B0604020202020204" pitchFamily="34" charset="0"/>
              </a:rPr>
              <a:t>su</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análise</a:t>
            </a:r>
            <a:endParaRPr lang="en-US" dirty="0">
              <a:latin typeface="Arial" panose="020B0604020202020204" pitchFamily="34" charset="0"/>
              <a:cs typeface="Arial" panose="020B0604020202020204" pitchFamily="34" charset="0"/>
            </a:endParaRPr>
          </a:p>
          <a:p>
            <a:pPr>
              <a:spcBef>
                <a:spcPts val="300"/>
              </a:spcBef>
              <a:spcAft>
                <a:spcPts val="300"/>
              </a:spcAft>
            </a:pPr>
            <a:r>
              <a:rPr lang="en-US" dirty="0" err="1" smtClean="0">
                <a:latin typeface="Arial" panose="020B0604020202020204" pitchFamily="34" charset="0"/>
                <a:cs typeface="Arial" panose="020B0604020202020204" pitchFamily="34" charset="0"/>
              </a:rPr>
              <a:t>proveer</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capas</a:t>
            </a:r>
            <a:r>
              <a:rPr lang="en-US" dirty="0" smtClean="0">
                <a:latin typeface="Arial" panose="020B0604020202020204" pitchFamily="34" charset="0"/>
                <a:cs typeface="Arial" panose="020B0604020202020204" pitchFamily="34" charset="0"/>
              </a:rPr>
              <a:t> SIG para las CHR y </a:t>
            </a:r>
            <a:r>
              <a:rPr lang="en-US" dirty="0" err="1" smtClean="0">
                <a:latin typeface="Arial" panose="020B0604020202020204" pitchFamily="34" charset="0"/>
                <a:cs typeface="Arial" panose="020B0604020202020204" pitchFamily="34" charset="0"/>
              </a:rPr>
              <a:t>Estados</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costeros</a:t>
            </a:r>
            <a:endParaRPr lang="en-US" dirty="0">
              <a:latin typeface="Arial" panose="020B0604020202020204" pitchFamily="34" charset="0"/>
              <a:cs typeface="Arial" panose="020B0604020202020204" pitchFamily="34" charset="0"/>
            </a:endParaRPr>
          </a:p>
          <a:p>
            <a:pPr>
              <a:spcBef>
                <a:spcPts val="300"/>
              </a:spcBef>
              <a:spcAft>
                <a:spcPts val="300"/>
              </a:spcAft>
            </a:pPr>
            <a:r>
              <a:rPr lang="en-US" dirty="0" err="1" smtClean="0">
                <a:latin typeface="Arial" panose="020B0604020202020204" pitchFamily="34" charset="0"/>
                <a:cs typeface="Arial" panose="020B0604020202020204" pitchFamily="34" charset="0"/>
              </a:rPr>
              <a:t>producir</a:t>
            </a:r>
            <a:r>
              <a:rPr lang="en-US" dirty="0" smtClean="0">
                <a:latin typeface="Arial" panose="020B0604020202020204" pitchFamily="34" charset="0"/>
                <a:cs typeface="Arial" panose="020B0604020202020204" pitchFamily="34" charset="0"/>
              </a:rPr>
              <a:t> y </a:t>
            </a:r>
            <a:r>
              <a:rPr lang="en-US" dirty="0" err="1" smtClean="0">
                <a:latin typeface="Arial" panose="020B0604020202020204" pitchFamily="34" charset="0"/>
                <a:cs typeface="Arial" panose="020B0604020202020204" pitchFamily="34" charset="0"/>
              </a:rPr>
              <a:t>actualizar</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publicaciones</a:t>
            </a:r>
            <a:r>
              <a:rPr lang="en-US" dirty="0" smtClean="0">
                <a:latin typeface="Arial" panose="020B0604020202020204" pitchFamily="34" charset="0"/>
                <a:cs typeface="Arial" panose="020B0604020202020204" pitchFamily="34" charset="0"/>
              </a:rPr>
              <a:t> y website (P-5</a:t>
            </a:r>
            <a:r>
              <a:rPr lang="en-US" dirty="0">
                <a:latin typeface="Arial" panose="020B0604020202020204" pitchFamily="34" charset="0"/>
                <a:cs typeface="Arial" panose="020B0604020202020204" pitchFamily="34" charset="0"/>
              </a:rPr>
              <a:t>, C-55, etc.)</a:t>
            </a:r>
          </a:p>
        </p:txBody>
      </p:sp>
      <p:pic>
        <p:nvPicPr>
          <p:cNvPr id="1030" name="Picture 6" descr="C:\Users\Robert Ward\Desktop\G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5960" y="1412776"/>
            <a:ext cx="4190612" cy="234417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9536" y="1268760"/>
            <a:ext cx="4176464" cy="2344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60332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dirty="0">
                <a:latin typeface="Arial" panose="020B0604020202020204" pitchFamily="34" charset="0"/>
                <a:cs typeface="Arial" panose="020B0604020202020204" pitchFamily="34" charset="0"/>
              </a:rPr>
              <a:t>IHO GIS and data base developments</a:t>
            </a:r>
            <a:endParaRPr lang="en-AU" sz="4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825625"/>
            <a:ext cx="10614433" cy="4113448"/>
          </a:xfrm>
        </p:spPr>
        <p:txBody>
          <a:bodyPr>
            <a:noAutofit/>
          </a:bodyPr>
          <a:lstStyle/>
          <a:p>
            <a:r>
              <a:rPr lang="en-US" dirty="0" err="1" smtClean="0">
                <a:latin typeface="Arial" panose="020B0604020202020204" pitchFamily="34" charset="0"/>
                <a:cs typeface="Arial" panose="020B0604020202020204" pitchFamily="34" charset="0"/>
              </a:rPr>
              <a:t>Actualización</a:t>
            </a:r>
            <a:r>
              <a:rPr lang="en-US" dirty="0" smtClean="0">
                <a:latin typeface="Arial" panose="020B0604020202020204" pitchFamily="34" charset="0"/>
                <a:cs typeface="Arial" panose="020B0604020202020204" pitchFamily="34" charset="0"/>
              </a:rPr>
              <a:t> de la base de </a:t>
            </a:r>
            <a:r>
              <a:rPr lang="en-US" dirty="0" err="1" smtClean="0">
                <a:latin typeface="Arial" panose="020B0604020202020204" pitchFamily="34" charset="0"/>
                <a:cs typeface="Arial" panose="020B0604020202020204" pitchFamily="34" charset="0"/>
              </a:rPr>
              <a:t>datos</a:t>
            </a:r>
            <a:r>
              <a:rPr lang="en-US" dirty="0" smtClean="0">
                <a:latin typeface="Arial" panose="020B0604020202020204" pitchFamily="34" charset="0"/>
                <a:cs typeface="Arial" panose="020B0604020202020204" pitchFamily="34" charset="0"/>
              </a:rPr>
              <a:t> del </a:t>
            </a:r>
            <a:r>
              <a:rPr lang="en-US" dirty="0" err="1" smtClean="0">
                <a:latin typeface="Arial" panose="020B0604020202020204" pitchFamily="34" charset="0"/>
                <a:cs typeface="Arial" panose="020B0604020202020204" pitchFamily="34" charset="0"/>
              </a:rPr>
              <a:t>anuario</a:t>
            </a:r>
            <a:endParaRPr lang="en-US" dirty="0" smtClean="0">
              <a:latin typeface="Arial" panose="020B0604020202020204" pitchFamily="34" charset="0"/>
              <a:cs typeface="Arial" panose="020B0604020202020204" pitchFamily="34" charset="0"/>
            </a:endParaRPr>
          </a:p>
          <a:p>
            <a:r>
              <a:rPr lang="en-US" dirty="0" err="1">
                <a:latin typeface="Arial" panose="020B0604020202020204" pitchFamily="34" charset="0"/>
                <a:cs typeface="Arial" panose="020B0604020202020204" pitchFamily="34" charset="0"/>
              </a:rPr>
              <a:t>Actualización</a:t>
            </a:r>
            <a:r>
              <a:rPr lang="en-US" dirty="0">
                <a:latin typeface="Arial" panose="020B0604020202020204" pitchFamily="34" charset="0"/>
                <a:cs typeface="Arial" panose="020B0604020202020204" pitchFamily="34" charset="0"/>
              </a:rPr>
              <a:t> de la base de </a:t>
            </a:r>
            <a:r>
              <a:rPr lang="en-US" dirty="0" err="1">
                <a:latin typeface="Arial" panose="020B0604020202020204" pitchFamily="34" charset="0"/>
                <a:cs typeface="Arial" panose="020B0604020202020204" pitchFamily="34" charset="0"/>
              </a:rPr>
              <a:t>datos</a:t>
            </a:r>
            <a:r>
              <a:rPr lang="en-US" dirty="0">
                <a:latin typeface="Arial" panose="020B0604020202020204" pitchFamily="34" charset="0"/>
                <a:cs typeface="Arial" panose="020B0604020202020204" pitchFamily="34" charset="0"/>
              </a:rPr>
              <a:t> de la </a:t>
            </a:r>
            <a:r>
              <a:rPr lang="en-US" dirty="0" smtClean="0">
                <a:latin typeface="Arial" panose="020B0604020202020204" pitchFamily="34" charset="0"/>
                <a:cs typeface="Arial" panose="020B0604020202020204" pitchFamily="34" charset="0"/>
              </a:rPr>
              <a:t>C-55</a:t>
            </a:r>
            <a:endParaRPr lang="en-US" dirty="0">
              <a:latin typeface="Arial" panose="020B0604020202020204" pitchFamily="34" charset="0"/>
              <a:cs typeface="Arial" panose="020B0604020202020204" pitchFamily="34" charset="0"/>
            </a:endParaRPr>
          </a:p>
          <a:p>
            <a:pPr>
              <a:spcBef>
                <a:spcPts val="1800"/>
              </a:spcBef>
            </a:pPr>
            <a:r>
              <a:rPr lang="en-US" dirty="0" err="1" smtClean="0">
                <a:latin typeface="Arial" panose="020B0604020202020204" pitchFamily="34" charset="0"/>
                <a:cs typeface="Arial" panose="020B0604020202020204" pitchFamily="34" charset="0"/>
              </a:rPr>
              <a:t>Catálogo</a:t>
            </a:r>
            <a:r>
              <a:rPr lang="en-US" dirty="0" smtClean="0">
                <a:latin typeface="Arial" panose="020B0604020202020204" pitchFamily="34" charset="0"/>
                <a:cs typeface="Arial" panose="020B0604020202020204" pitchFamily="34" charset="0"/>
              </a:rPr>
              <a:t> de las ENCs</a:t>
            </a:r>
            <a:endParaRPr lang="en-US" dirty="0">
              <a:latin typeface="Arial" panose="020B0604020202020204" pitchFamily="34" charset="0"/>
              <a:cs typeface="Arial" panose="020B0604020202020204" pitchFamily="34" charset="0"/>
            </a:endParaRPr>
          </a:p>
          <a:p>
            <a:pPr>
              <a:spcBef>
                <a:spcPts val="1800"/>
              </a:spcBef>
            </a:pPr>
            <a:r>
              <a:rPr lang="en-US" dirty="0" err="1" smtClean="0">
                <a:latin typeface="Arial" panose="020B0604020202020204" pitchFamily="34" charset="0"/>
                <a:cs typeface="Arial" panose="020B0604020202020204" pitchFamily="34" charset="0"/>
              </a:rPr>
              <a:t>Cobertura</a:t>
            </a:r>
            <a:r>
              <a:rPr lang="en-US" dirty="0" smtClean="0">
                <a:latin typeface="Arial" panose="020B0604020202020204" pitchFamily="34" charset="0"/>
                <a:cs typeface="Arial" panose="020B0604020202020204" pitchFamily="34" charset="0"/>
              </a:rPr>
              <a:t> de cartas INT</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6166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1703512" y="44625"/>
            <a:ext cx="7429500" cy="630907"/>
          </a:xfrm>
        </p:spPr>
        <p:txBody>
          <a:bodyPr/>
          <a:lstStyle/>
          <a:p>
            <a:r>
              <a:rPr lang="en-US" sz="2800" dirty="0">
                <a:latin typeface="Arial" panose="020B0604020202020204" pitchFamily="34" charset="0"/>
                <a:cs typeface="Arial" panose="020B0604020202020204" pitchFamily="34" charset="0"/>
              </a:rPr>
              <a:t>IHO GIS and data base </a:t>
            </a:r>
            <a:r>
              <a:rPr lang="en-US" sz="2800" dirty="0" smtClean="0">
                <a:latin typeface="Arial" panose="020B0604020202020204" pitchFamily="34" charset="0"/>
                <a:cs typeface="Arial" panose="020B0604020202020204" pitchFamily="34" charset="0"/>
              </a:rPr>
              <a:t>developments – C-55</a:t>
            </a:r>
            <a:endParaRPr lang="en-AU" sz="2800" dirty="0"/>
          </a:p>
        </p:txBody>
      </p:sp>
      <p:sp>
        <p:nvSpPr>
          <p:cNvPr id="5" name="Content Placeholder 2"/>
          <p:cNvSpPr>
            <a:spLocks noGrp="1"/>
          </p:cNvSpPr>
          <p:nvPr>
            <p:ph idx="1"/>
          </p:nvPr>
        </p:nvSpPr>
        <p:spPr>
          <a:xfrm>
            <a:off x="2298854" y="1600201"/>
            <a:ext cx="7488237" cy="4530725"/>
          </a:xfrm>
        </p:spPr>
        <p:txBody>
          <a:bodyPr/>
          <a:lstStyle/>
          <a:p>
            <a:pPr marL="0" indent="0">
              <a:buNone/>
            </a:pPr>
            <a:r>
              <a:rPr lang="en-US" sz="4400" dirty="0" smtClean="0"/>
              <a:t>Estado de </a:t>
            </a:r>
            <a:r>
              <a:rPr lang="en-US" sz="4400" dirty="0" err="1" smtClean="0"/>
              <a:t>los</a:t>
            </a:r>
            <a:r>
              <a:rPr lang="en-US" sz="4400" dirty="0" smtClean="0"/>
              <a:t> </a:t>
            </a:r>
            <a:r>
              <a:rPr lang="en-US" sz="4400" dirty="0" err="1" smtClean="0"/>
              <a:t>levantamientos</a:t>
            </a:r>
            <a:r>
              <a:rPr lang="en-US" sz="4400" dirty="0" smtClean="0"/>
              <a:t> para </a:t>
            </a:r>
            <a:r>
              <a:rPr lang="en-US" sz="4400" dirty="0" err="1" smtClean="0"/>
              <a:t>profundidades</a:t>
            </a:r>
            <a:r>
              <a:rPr lang="en-US" sz="4400" dirty="0" smtClean="0"/>
              <a:t> </a:t>
            </a:r>
            <a:r>
              <a:rPr lang="en-US" sz="4400" dirty="0" err="1" smtClean="0"/>
              <a:t>inferiores</a:t>
            </a:r>
            <a:r>
              <a:rPr lang="en-US" sz="4400" dirty="0" smtClean="0"/>
              <a:t> a 200m</a:t>
            </a:r>
            <a:endParaRPr lang="en-US" sz="4400" dirty="0"/>
          </a:p>
        </p:txBody>
      </p:sp>
      <p:pic>
        <p:nvPicPr>
          <p:cNvPr id="3" name="Picture 2"/>
          <p:cNvPicPr>
            <a:picLocks noChangeAspect="1"/>
          </p:cNvPicPr>
          <p:nvPr/>
        </p:nvPicPr>
        <p:blipFill>
          <a:blip r:embed="rId2"/>
          <a:stretch>
            <a:fillRect/>
          </a:stretch>
        </p:blipFill>
        <p:spPr>
          <a:xfrm>
            <a:off x="671120" y="0"/>
            <a:ext cx="10893380" cy="6858000"/>
          </a:xfrm>
          <a:prstGeom prst="rect">
            <a:avLst/>
          </a:prstGeom>
        </p:spPr>
      </p:pic>
    </p:spTree>
    <p:extLst>
      <p:ext uri="{BB962C8B-B14F-4D97-AF65-F5344CB8AC3E}">
        <p14:creationId xmlns:p14="http://schemas.microsoft.com/office/powerpoint/2010/main" val="20248134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3042" y="277814"/>
            <a:ext cx="10320950" cy="1252222"/>
          </a:xfrm>
        </p:spPr>
        <p:txBody>
          <a:bodyPr>
            <a:normAutofit/>
          </a:bodyPr>
          <a:lstStyle/>
          <a:p>
            <a:pPr algn="ctr"/>
            <a:r>
              <a:rPr lang="es-ES" sz="2800" dirty="0">
                <a:latin typeface="Arial" panose="020B0604020202020204" pitchFamily="34" charset="0"/>
                <a:cs typeface="Arial" panose="020B0604020202020204" pitchFamily="34" charset="0"/>
              </a:rPr>
              <a:t>Entrada en vigor de las Enmiendas al Convenio de la </a:t>
            </a:r>
            <a:r>
              <a:rPr lang="es-ES" sz="2800" dirty="0" smtClean="0">
                <a:latin typeface="Arial" panose="020B0604020202020204" pitchFamily="34" charset="0"/>
                <a:cs typeface="Arial" panose="020B0604020202020204" pitchFamily="34" charset="0"/>
              </a:rPr>
              <a:t>OHI</a:t>
            </a:r>
            <a:br>
              <a:rPr lang="es-ES" sz="2800" dirty="0" smtClean="0">
                <a:latin typeface="Arial" panose="020B0604020202020204" pitchFamily="34" charset="0"/>
                <a:cs typeface="Arial" panose="020B0604020202020204" pitchFamily="34" charset="0"/>
              </a:rPr>
            </a:br>
            <a:endParaRPr lang="en-AU" sz="2800" dirty="0">
              <a:latin typeface="Arial" panose="020B0604020202020204" pitchFamily="34" charset="0"/>
              <a:cs typeface="Arial" panose="020B0604020202020204" pitchFamily="34" charset="0"/>
            </a:endParaRPr>
          </a:p>
        </p:txBody>
      </p:sp>
      <p:sp>
        <p:nvSpPr>
          <p:cNvPr id="5" name="Content Placeholder 2"/>
          <p:cNvSpPr txBox="1">
            <a:spLocks/>
          </p:cNvSpPr>
          <p:nvPr/>
        </p:nvSpPr>
        <p:spPr bwMode="auto">
          <a:xfrm>
            <a:off x="407406" y="1222218"/>
            <a:ext cx="11280618" cy="55191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63538" indent="-363538" algn="l" defTabSz="360000" rtl="0" eaLnBrk="1" fontAlgn="base" hangingPunct="1">
              <a:spcBef>
                <a:spcPts val="600"/>
              </a:spcBef>
              <a:spcAft>
                <a:spcPts val="600"/>
              </a:spcAft>
              <a:buClr>
                <a:srgbClr val="FFFF00"/>
              </a:buClr>
              <a:buSzPct val="60000"/>
              <a:buFont typeface="Wingdings" pitchFamily="2" charset="2"/>
              <a:buChar char="§"/>
              <a:defRPr sz="3200">
                <a:solidFill>
                  <a:srgbClr val="FFFF00"/>
                </a:solidFill>
                <a:effectLst>
                  <a:outerShdw blurRad="38100" dist="38100" dir="2700000" algn="tl">
                    <a:srgbClr val="000000"/>
                  </a:outerShdw>
                </a:effectLst>
                <a:latin typeface="+mn-lt"/>
                <a:ea typeface="+mn-ea"/>
                <a:cs typeface="+mn-cs"/>
              </a:defRPr>
            </a:lvl1pPr>
            <a:lvl2pPr marL="538163" indent="-174625" algn="l" rtl="0" eaLnBrk="1" fontAlgn="base" hangingPunct="1">
              <a:spcBef>
                <a:spcPts val="600"/>
              </a:spcBef>
              <a:spcAft>
                <a:spcPts val="600"/>
              </a:spcAft>
              <a:buClr>
                <a:srgbClr val="FFFF00"/>
              </a:buClr>
              <a:buSzPct val="60000"/>
              <a:buFont typeface="Arial" pitchFamily="34" charset="0"/>
              <a:buChar char="•"/>
              <a:defRPr sz="2800">
                <a:solidFill>
                  <a:srgbClr val="FFFF00"/>
                </a:solidFill>
                <a:effectLst>
                  <a:outerShdw blurRad="38100" dist="38100" dir="2700000" algn="tl">
                    <a:srgbClr val="000000"/>
                  </a:outerShdw>
                </a:effectLst>
                <a:latin typeface="+mn-lt"/>
              </a:defRPr>
            </a:lvl2pPr>
            <a:lvl3pPr marL="901700" indent="-185738" algn="l" rtl="0" eaLnBrk="1" fontAlgn="base" hangingPunct="1">
              <a:spcBef>
                <a:spcPts val="600"/>
              </a:spcBef>
              <a:spcAft>
                <a:spcPts val="600"/>
              </a:spcAft>
              <a:buClr>
                <a:srgbClr val="FFFF00"/>
              </a:buClr>
              <a:buSzPct val="60000"/>
              <a:buFont typeface="Arial" pitchFamily="34" charset="0"/>
              <a:buChar char="•"/>
              <a:defRPr sz="2400">
                <a:solidFill>
                  <a:srgbClr val="FFFF00"/>
                </a:solidFill>
                <a:effectLst>
                  <a:outerShdw blurRad="38100" dist="38100" dir="2700000" algn="tl">
                    <a:srgbClr val="000000"/>
                  </a:outerShdw>
                </a:effectLst>
                <a:latin typeface="+mn-lt"/>
              </a:defRPr>
            </a:lvl3pPr>
            <a:lvl4pPr marL="1077913" indent="-176213" algn="l" rtl="0" eaLnBrk="1" fontAlgn="base" hangingPunct="1">
              <a:spcBef>
                <a:spcPts val="600"/>
              </a:spcBef>
              <a:spcAft>
                <a:spcPts val="600"/>
              </a:spcAft>
              <a:buClr>
                <a:srgbClr val="FFFF00"/>
              </a:buClr>
              <a:buSzPct val="60000"/>
              <a:buFont typeface="Arial" pitchFamily="34" charset="0"/>
              <a:buChar char="•"/>
              <a:defRPr sz="2000">
                <a:solidFill>
                  <a:srgbClr val="FFFF00"/>
                </a:solidFill>
                <a:effectLst>
                  <a:outerShdw blurRad="38100" dist="38100" dir="2700000" algn="tl">
                    <a:srgbClr val="000000"/>
                  </a:outerShdw>
                </a:effectLst>
                <a:latin typeface="+mn-lt"/>
              </a:defRPr>
            </a:lvl4pPr>
            <a:lvl5pPr marL="1252538" indent="-174625" algn="l" rtl="0" eaLnBrk="1" fontAlgn="base" hangingPunct="1">
              <a:spcBef>
                <a:spcPts val="600"/>
              </a:spcBef>
              <a:spcAft>
                <a:spcPts val="600"/>
              </a:spcAft>
              <a:buClr>
                <a:srgbClr val="FFFF00"/>
              </a:buClr>
              <a:buSzPct val="60000"/>
              <a:buFont typeface="Arial" pitchFamily="34" charset="0"/>
              <a:buChar char="•"/>
              <a:defRPr sz="2000">
                <a:solidFill>
                  <a:srgbClr val="FFFF00"/>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rgbClr val="FFFF00"/>
              </a:buClr>
              <a:buSzPct val="60000"/>
              <a:buFont typeface="Wingdings" pitchFamily="2" charset="2"/>
              <a:buChar char="n"/>
              <a:defRPr sz="2000">
                <a:solidFill>
                  <a:srgbClr val="FFFF00"/>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rgbClr val="FFFF00"/>
              </a:buClr>
              <a:buSzPct val="60000"/>
              <a:buFont typeface="Wingdings" pitchFamily="2" charset="2"/>
              <a:buChar char="n"/>
              <a:defRPr sz="2000">
                <a:solidFill>
                  <a:srgbClr val="FFFF00"/>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rgbClr val="FFFF00"/>
              </a:buClr>
              <a:buSzPct val="60000"/>
              <a:buFont typeface="Wingdings" pitchFamily="2" charset="2"/>
              <a:buChar char="n"/>
              <a:defRPr sz="2000">
                <a:solidFill>
                  <a:srgbClr val="FFFF00"/>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rgbClr val="FFFF00"/>
              </a:buClr>
              <a:buSzPct val="60000"/>
              <a:buFont typeface="Wingdings" pitchFamily="2" charset="2"/>
              <a:buChar char="n"/>
              <a:defRPr sz="2000">
                <a:solidFill>
                  <a:srgbClr val="FFFF00"/>
                </a:solidFill>
                <a:effectLst>
                  <a:outerShdw blurRad="38100" dist="38100" dir="2700000" algn="tl">
                    <a:srgbClr val="000000"/>
                  </a:outerShdw>
                </a:effectLst>
                <a:latin typeface="+mn-lt"/>
              </a:defRPr>
            </a:lvl9pPr>
          </a:lstStyle>
          <a:p>
            <a:r>
              <a:rPr lang="en-US" sz="2400" kern="0" dirty="0" smtClean="0">
                <a:solidFill>
                  <a:schemeClr val="tx1"/>
                </a:solidFill>
                <a:effectLst/>
                <a:latin typeface="Arial" panose="020B0604020202020204" pitchFamily="34" charset="0"/>
                <a:cs typeface="Arial" panose="020B0604020202020204" pitchFamily="34" charset="0"/>
              </a:rPr>
              <a:t>El </a:t>
            </a:r>
            <a:r>
              <a:rPr lang="en-US" sz="2400" kern="0" dirty="0" err="1" smtClean="0">
                <a:solidFill>
                  <a:schemeClr val="tx1"/>
                </a:solidFill>
                <a:effectLst/>
                <a:latin typeface="Arial" panose="020B0604020202020204" pitchFamily="34" charset="0"/>
                <a:cs typeface="Arial" panose="020B0604020202020204" pitchFamily="34" charset="0"/>
              </a:rPr>
              <a:t>convenio</a:t>
            </a:r>
            <a:r>
              <a:rPr lang="en-US" sz="2400" kern="0" dirty="0" smtClean="0">
                <a:solidFill>
                  <a:schemeClr val="tx1"/>
                </a:solidFill>
                <a:effectLst/>
                <a:latin typeface="Arial" panose="020B0604020202020204" pitchFamily="34" charset="0"/>
                <a:cs typeface="Arial" panose="020B0604020202020204" pitchFamily="34" charset="0"/>
              </a:rPr>
              <a:t> </a:t>
            </a:r>
            <a:r>
              <a:rPr lang="en-US" sz="2400" kern="0" dirty="0" err="1" smtClean="0">
                <a:solidFill>
                  <a:schemeClr val="tx1"/>
                </a:solidFill>
                <a:effectLst/>
                <a:latin typeface="Arial" panose="020B0604020202020204" pitchFamily="34" charset="0"/>
                <a:cs typeface="Arial" panose="020B0604020202020204" pitchFamily="34" charset="0"/>
              </a:rPr>
              <a:t>modificado</a:t>
            </a:r>
            <a:r>
              <a:rPr lang="en-US" sz="2400" kern="0" dirty="0" smtClean="0">
                <a:solidFill>
                  <a:schemeClr val="tx1"/>
                </a:solidFill>
                <a:effectLst/>
                <a:latin typeface="Arial" panose="020B0604020202020204" pitchFamily="34" charset="0"/>
                <a:cs typeface="Arial" panose="020B0604020202020204" pitchFamily="34" charset="0"/>
              </a:rPr>
              <a:t> </a:t>
            </a:r>
            <a:r>
              <a:rPr lang="en-US" sz="2400" kern="0" dirty="0" err="1" smtClean="0">
                <a:solidFill>
                  <a:schemeClr val="tx1"/>
                </a:solidFill>
                <a:effectLst/>
                <a:latin typeface="Arial" panose="020B0604020202020204" pitchFamily="34" charset="0"/>
                <a:cs typeface="Arial" panose="020B0604020202020204" pitchFamily="34" charset="0"/>
              </a:rPr>
              <a:t>entró</a:t>
            </a:r>
            <a:r>
              <a:rPr lang="en-US" sz="2400" kern="0" dirty="0" smtClean="0">
                <a:solidFill>
                  <a:schemeClr val="tx1"/>
                </a:solidFill>
                <a:effectLst/>
                <a:latin typeface="Arial" panose="020B0604020202020204" pitchFamily="34" charset="0"/>
                <a:cs typeface="Arial" panose="020B0604020202020204" pitchFamily="34" charset="0"/>
              </a:rPr>
              <a:t> </a:t>
            </a:r>
            <a:r>
              <a:rPr lang="en-US" sz="2400" kern="0" dirty="0" err="1" smtClean="0">
                <a:solidFill>
                  <a:schemeClr val="tx1"/>
                </a:solidFill>
                <a:effectLst/>
                <a:latin typeface="Arial" panose="020B0604020202020204" pitchFamily="34" charset="0"/>
                <a:cs typeface="Arial" panose="020B0604020202020204" pitchFamily="34" charset="0"/>
              </a:rPr>
              <a:t>en</a:t>
            </a:r>
            <a:r>
              <a:rPr lang="en-US" sz="2400" kern="0" dirty="0" smtClean="0">
                <a:solidFill>
                  <a:schemeClr val="tx1"/>
                </a:solidFill>
                <a:effectLst/>
                <a:latin typeface="Arial" panose="020B0604020202020204" pitchFamily="34" charset="0"/>
                <a:cs typeface="Arial" panose="020B0604020202020204" pitchFamily="34" charset="0"/>
              </a:rPr>
              <a:t> vigor el 8 de </a:t>
            </a:r>
            <a:r>
              <a:rPr lang="en-US" sz="2400" kern="0" dirty="0" err="1" smtClean="0">
                <a:solidFill>
                  <a:schemeClr val="tx1"/>
                </a:solidFill>
                <a:effectLst/>
                <a:latin typeface="Arial" panose="020B0604020202020204" pitchFamily="34" charset="0"/>
                <a:cs typeface="Arial" panose="020B0604020202020204" pitchFamily="34" charset="0"/>
              </a:rPr>
              <a:t>Noviembre</a:t>
            </a:r>
            <a:r>
              <a:rPr lang="en-US" sz="2400" kern="0" dirty="0" smtClean="0">
                <a:solidFill>
                  <a:schemeClr val="tx1"/>
                </a:solidFill>
                <a:effectLst/>
                <a:latin typeface="Arial" panose="020B0604020202020204" pitchFamily="34" charset="0"/>
                <a:cs typeface="Arial" panose="020B0604020202020204" pitchFamily="34" charset="0"/>
              </a:rPr>
              <a:t> del 2016:</a:t>
            </a:r>
            <a:endParaRPr lang="en-US" sz="2400" kern="0" dirty="0">
              <a:solidFill>
                <a:schemeClr val="tx1"/>
              </a:solidFill>
              <a:effectLst/>
              <a:latin typeface="Arial" panose="020B0604020202020204" pitchFamily="34" charset="0"/>
              <a:cs typeface="Arial" panose="020B0604020202020204" pitchFamily="34" charset="0"/>
            </a:endParaRPr>
          </a:p>
          <a:p>
            <a:pPr lvl="1"/>
            <a:r>
              <a:rPr lang="es-ES" sz="2400" dirty="0" smtClean="0">
                <a:solidFill>
                  <a:schemeClr val="tx1"/>
                </a:solidFill>
                <a:effectLst/>
                <a:latin typeface="Arial" panose="020B0604020202020204" pitchFamily="34" charset="0"/>
                <a:cs typeface="Arial" panose="020B0604020202020204" pitchFamily="34" charset="0"/>
              </a:rPr>
              <a:t>La </a:t>
            </a:r>
            <a:r>
              <a:rPr lang="es-ES" sz="2400" dirty="0">
                <a:solidFill>
                  <a:schemeClr val="tx1"/>
                </a:solidFill>
                <a:effectLst/>
                <a:latin typeface="Arial" panose="020B0604020202020204" pitchFamily="34" charset="0"/>
                <a:cs typeface="Arial" panose="020B0604020202020204" pitchFamily="34" charset="0"/>
              </a:rPr>
              <a:t>primera sesión de la Asamblea de la OHI (A-1) se celebró en Mónaco del 24 al 28 de abril del  2017, etapa en la cual se estableció el Consejo de la OHI y se aprobaron decisiones. La Asamblea  eligió </a:t>
            </a:r>
            <a:r>
              <a:rPr lang="es-ES" sz="2400" dirty="0" smtClean="0">
                <a:solidFill>
                  <a:schemeClr val="tx1"/>
                </a:solidFill>
                <a:effectLst/>
                <a:latin typeface="Arial" panose="020B0604020202020204" pitchFamily="34" charset="0"/>
                <a:cs typeface="Arial" panose="020B0604020202020204" pitchFamily="34" charset="0"/>
              </a:rPr>
              <a:t>a </a:t>
            </a:r>
            <a:r>
              <a:rPr lang="es-ES" sz="2400" dirty="0">
                <a:solidFill>
                  <a:schemeClr val="tx1"/>
                </a:solidFill>
                <a:effectLst/>
                <a:latin typeface="Arial" panose="020B0604020202020204" pitchFamily="34" charset="0"/>
                <a:cs typeface="Arial" panose="020B0604020202020204" pitchFamily="34" charset="0"/>
              </a:rPr>
              <a:t>Dr Mathias </a:t>
            </a:r>
            <a:r>
              <a:rPr lang="es-ES" sz="2400" dirty="0" smtClean="0">
                <a:solidFill>
                  <a:schemeClr val="tx1"/>
                </a:solidFill>
                <a:effectLst/>
                <a:latin typeface="Arial" panose="020B0604020202020204" pitchFamily="34" charset="0"/>
                <a:cs typeface="Arial" panose="020B0604020202020204" pitchFamily="34" charset="0"/>
              </a:rPr>
              <a:t>JONAS, Abri </a:t>
            </a:r>
            <a:r>
              <a:rPr lang="es-ES" sz="2400" dirty="0">
                <a:solidFill>
                  <a:schemeClr val="tx1"/>
                </a:solidFill>
                <a:effectLst/>
                <a:latin typeface="Arial" panose="020B0604020202020204" pitchFamily="34" charset="0"/>
                <a:cs typeface="Arial" panose="020B0604020202020204" pitchFamily="34" charset="0"/>
              </a:rPr>
              <a:t>KAMPFER y Mustafa IPTES como Secretario General </a:t>
            </a:r>
            <a:r>
              <a:rPr lang="es-ES" sz="2400" dirty="0" smtClean="0">
                <a:solidFill>
                  <a:schemeClr val="tx1"/>
                </a:solidFill>
                <a:effectLst/>
                <a:latin typeface="Arial" panose="020B0604020202020204" pitchFamily="34" charset="0"/>
                <a:cs typeface="Arial" panose="020B0604020202020204" pitchFamily="34" charset="0"/>
              </a:rPr>
              <a:t>y Directores</a:t>
            </a:r>
            <a:r>
              <a:rPr lang="es-ES" sz="2400" dirty="0">
                <a:solidFill>
                  <a:schemeClr val="tx1"/>
                </a:solidFill>
                <a:effectLst/>
                <a:latin typeface="Arial" panose="020B0604020202020204" pitchFamily="34" charset="0"/>
                <a:cs typeface="Arial" panose="020B0604020202020204" pitchFamily="34" charset="0"/>
              </a:rPr>
              <a:t>, quienes asumieron sus funciones el 1 de septiembre del </a:t>
            </a:r>
            <a:r>
              <a:rPr lang="es-ES" sz="2400" dirty="0" smtClean="0">
                <a:solidFill>
                  <a:schemeClr val="tx1"/>
                </a:solidFill>
                <a:effectLst/>
                <a:latin typeface="Arial" panose="020B0604020202020204" pitchFamily="34" charset="0"/>
                <a:cs typeface="Arial" panose="020B0604020202020204" pitchFamily="34" charset="0"/>
              </a:rPr>
              <a:t>2017. La </a:t>
            </a:r>
            <a:r>
              <a:rPr lang="es-ES" sz="2400" dirty="0">
                <a:solidFill>
                  <a:schemeClr val="tx1"/>
                </a:solidFill>
                <a:effectLst/>
                <a:latin typeface="Arial" panose="020B0604020202020204" pitchFamily="34" charset="0"/>
                <a:cs typeface="Arial" panose="020B0604020202020204" pitchFamily="34" charset="0"/>
              </a:rPr>
              <a:t>segunda sesión de la Asamblea de la OHI (A-2) se celebrará en abril del 2020</a:t>
            </a:r>
            <a:r>
              <a:rPr lang="es-ES" sz="2400" dirty="0" smtClean="0">
                <a:solidFill>
                  <a:schemeClr val="tx1"/>
                </a:solidFill>
                <a:effectLst/>
                <a:latin typeface="Arial" panose="020B0604020202020204" pitchFamily="34" charset="0"/>
                <a:cs typeface="Arial" panose="020B0604020202020204" pitchFamily="34" charset="0"/>
              </a:rPr>
              <a:t>;</a:t>
            </a:r>
          </a:p>
          <a:p>
            <a:pPr lvl="1"/>
            <a:r>
              <a:rPr lang="es-ES" sz="2400" dirty="0" smtClean="0">
                <a:solidFill>
                  <a:schemeClr val="tx1"/>
                </a:solidFill>
                <a:effectLst/>
                <a:latin typeface="Arial" panose="020B0604020202020204" pitchFamily="34" charset="0"/>
                <a:cs typeface="Arial" panose="020B0604020202020204" pitchFamily="34" charset="0"/>
              </a:rPr>
              <a:t>La </a:t>
            </a:r>
            <a:r>
              <a:rPr lang="es-ES" sz="2400" dirty="0">
                <a:solidFill>
                  <a:schemeClr val="tx1"/>
                </a:solidFill>
                <a:effectLst/>
                <a:latin typeface="Arial" panose="020B0604020202020204" pitchFamily="34" charset="0"/>
                <a:cs typeface="Arial" panose="020B0604020202020204" pitchFamily="34" charset="0"/>
              </a:rPr>
              <a:t>primera reunión del Consejo (C-1) se celebró del 17 al 19 de octubre del 2017 y se reunirá anualmente en adelante. Los órganos subsidiarios de la OHI informaron al Consejo que posteriormente refirió las propuestas apoyadas a la Asamblea o a los Estados Miembros, por correspondencia, para su adopción;</a:t>
            </a:r>
            <a:endParaRPr lang="en-AU" sz="2400" dirty="0">
              <a:solidFill>
                <a:schemeClr val="tx1"/>
              </a:solidFill>
              <a:effectLst/>
              <a:latin typeface="Arial" panose="020B0604020202020204" pitchFamily="34" charset="0"/>
              <a:cs typeface="Arial" panose="020B0604020202020204" pitchFamily="34" charset="0"/>
            </a:endParaRPr>
          </a:p>
          <a:p>
            <a:pPr lvl="1"/>
            <a:endParaRPr lang="en-US" sz="2000" dirty="0">
              <a:effectLst/>
            </a:endParaRPr>
          </a:p>
          <a:p>
            <a:pPr lvl="1"/>
            <a:endParaRPr lang="en-US" sz="2000" kern="0" dirty="0"/>
          </a:p>
          <a:p>
            <a:pPr lvl="1"/>
            <a:endParaRPr lang="en-US" sz="2000" kern="0" dirty="0"/>
          </a:p>
          <a:p>
            <a:endParaRPr lang="en-US" sz="2400" kern="0" dirty="0"/>
          </a:p>
        </p:txBody>
      </p:sp>
    </p:spTree>
    <p:extLst>
      <p:ext uri="{BB962C8B-B14F-4D97-AF65-F5344CB8AC3E}">
        <p14:creationId xmlns:p14="http://schemas.microsoft.com/office/powerpoint/2010/main" val="6109959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left)">
                                      <p:cBhvr>
                                        <p:cTn id="10" dur="500"/>
                                        <p:tgtEl>
                                          <p:spTgt spid="5">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wipe(left)">
                                      <p:cBhvr>
                                        <p:cTn id="1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181685" y="237572"/>
            <a:ext cx="7429500" cy="630907"/>
          </a:xfrm>
        </p:spPr>
        <p:txBody>
          <a:bodyPr/>
          <a:lstStyle/>
          <a:p>
            <a:r>
              <a:rPr lang="en-US" sz="2800" dirty="0">
                <a:latin typeface="Arial" panose="020B0604020202020204" pitchFamily="34" charset="0"/>
                <a:cs typeface="Arial" panose="020B0604020202020204" pitchFamily="34" charset="0"/>
              </a:rPr>
              <a:t>IHO GIS and data base </a:t>
            </a:r>
            <a:r>
              <a:rPr lang="en-US" sz="2800" dirty="0" smtClean="0">
                <a:latin typeface="Arial" panose="020B0604020202020204" pitchFamily="34" charset="0"/>
                <a:cs typeface="Arial" panose="020B0604020202020204" pitchFamily="34" charset="0"/>
              </a:rPr>
              <a:t>developments – C-55</a:t>
            </a:r>
            <a:endParaRPr lang="en-AU" sz="2800" dirty="0"/>
          </a:p>
        </p:txBody>
      </p:sp>
      <p:sp>
        <p:nvSpPr>
          <p:cNvPr id="5" name="Content Placeholder 2"/>
          <p:cNvSpPr>
            <a:spLocks noGrp="1"/>
          </p:cNvSpPr>
          <p:nvPr>
            <p:ph idx="1"/>
          </p:nvPr>
        </p:nvSpPr>
        <p:spPr>
          <a:xfrm>
            <a:off x="2298854" y="1600201"/>
            <a:ext cx="7488237" cy="4530725"/>
          </a:xfrm>
        </p:spPr>
        <p:txBody>
          <a:bodyPr/>
          <a:lstStyle/>
          <a:p>
            <a:pPr marL="0" indent="0">
              <a:buNone/>
            </a:pPr>
            <a:r>
              <a:rPr lang="en-US" sz="4400" dirty="0" smtClean="0"/>
              <a:t>Estado de </a:t>
            </a:r>
            <a:r>
              <a:rPr lang="en-US" sz="4400" dirty="0" err="1" smtClean="0"/>
              <a:t>los</a:t>
            </a:r>
            <a:r>
              <a:rPr lang="en-US" sz="4400" dirty="0" smtClean="0"/>
              <a:t> </a:t>
            </a:r>
            <a:r>
              <a:rPr lang="en-US" sz="4400" dirty="0" err="1" smtClean="0"/>
              <a:t>levantamientos</a:t>
            </a:r>
            <a:r>
              <a:rPr lang="en-US" sz="4400" dirty="0" smtClean="0"/>
              <a:t> para </a:t>
            </a:r>
            <a:r>
              <a:rPr lang="en-US" sz="4400" dirty="0" err="1" smtClean="0"/>
              <a:t>aguas</a:t>
            </a:r>
            <a:r>
              <a:rPr lang="en-US" sz="4400" dirty="0" smtClean="0"/>
              <a:t> </a:t>
            </a:r>
            <a:r>
              <a:rPr lang="en-US" sz="4400" dirty="0" err="1" smtClean="0"/>
              <a:t>más</a:t>
            </a:r>
            <a:r>
              <a:rPr lang="en-US" sz="4400" dirty="0" smtClean="0"/>
              <a:t> </a:t>
            </a:r>
            <a:r>
              <a:rPr lang="en-US" sz="4400" dirty="0" err="1" smtClean="0"/>
              <a:t>profundas</a:t>
            </a:r>
            <a:r>
              <a:rPr lang="en-US" sz="4400" dirty="0" smtClean="0"/>
              <a:t> que 200m</a:t>
            </a:r>
            <a:endParaRPr lang="en-US" sz="4400" dirty="0"/>
          </a:p>
        </p:txBody>
      </p:sp>
      <p:pic>
        <p:nvPicPr>
          <p:cNvPr id="4" name="Picture 3"/>
          <p:cNvPicPr>
            <a:picLocks noChangeAspect="1"/>
          </p:cNvPicPr>
          <p:nvPr/>
        </p:nvPicPr>
        <p:blipFill>
          <a:blip r:embed="rId2"/>
          <a:stretch>
            <a:fillRect/>
          </a:stretch>
        </p:blipFill>
        <p:spPr>
          <a:xfrm>
            <a:off x="444616" y="0"/>
            <a:ext cx="11182031" cy="6858746"/>
          </a:xfrm>
          <a:prstGeom prst="rect">
            <a:avLst/>
          </a:prstGeom>
        </p:spPr>
      </p:pic>
    </p:spTree>
    <p:extLst>
      <p:ext uri="{BB962C8B-B14F-4D97-AF65-F5344CB8AC3E}">
        <p14:creationId xmlns:p14="http://schemas.microsoft.com/office/powerpoint/2010/main" val="37070667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181685" y="237572"/>
            <a:ext cx="7429500" cy="630907"/>
          </a:xfrm>
        </p:spPr>
        <p:txBody>
          <a:bodyPr>
            <a:normAutofit fontScale="90000"/>
          </a:bodyPr>
          <a:lstStyle/>
          <a:p>
            <a:r>
              <a:rPr lang="en-US" sz="2800" dirty="0">
                <a:latin typeface="Arial" panose="020B0604020202020204" pitchFamily="34" charset="0"/>
                <a:cs typeface="Arial" panose="020B0604020202020204" pitchFamily="34" charset="0"/>
              </a:rPr>
              <a:t>IHO GIS and data base </a:t>
            </a:r>
            <a:r>
              <a:rPr lang="en-US" sz="2800" dirty="0" smtClean="0">
                <a:latin typeface="Arial" panose="020B0604020202020204" pitchFamily="34" charset="0"/>
                <a:cs typeface="Arial" panose="020B0604020202020204" pitchFamily="34" charset="0"/>
              </a:rPr>
              <a:t>developments – </a:t>
            </a:r>
            <a:r>
              <a:rPr lang="en-US" sz="2800" dirty="0" smtClean="0">
                <a:latin typeface="Arial" panose="020B0604020202020204" pitchFamily="34" charset="0"/>
                <a:cs typeface="Arial" panose="020B0604020202020204" pitchFamily="34" charset="0"/>
              </a:rPr>
              <a:t>DCDB</a:t>
            </a:r>
            <a:endParaRPr lang="en-AU" sz="2800" dirty="0"/>
          </a:p>
        </p:txBody>
      </p:sp>
      <p:sp>
        <p:nvSpPr>
          <p:cNvPr id="5" name="Content Placeholder 2"/>
          <p:cNvSpPr>
            <a:spLocks noGrp="1"/>
          </p:cNvSpPr>
          <p:nvPr>
            <p:ph idx="1"/>
          </p:nvPr>
        </p:nvSpPr>
        <p:spPr>
          <a:xfrm>
            <a:off x="2298854" y="1600201"/>
            <a:ext cx="7488237" cy="4530725"/>
          </a:xfrm>
        </p:spPr>
        <p:txBody>
          <a:bodyPr/>
          <a:lstStyle/>
          <a:p>
            <a:pPr marL="0" indent="0">
              <a:buNone/>
            </a:pPr>
            <a:r>
              <a:rPr lang="en-US" sz="4400" dirty="0" err="1" smtClean="0"/>
              <a:t>Contribución</a:t>
            </a:r>
            <a:r>
              <a:rPr lang="en-US" sz="4400" dirty="0" smtClean="0"/>
              <a:t> de </a:t>
            </a:r>
            <a:r>
              <a:rPr lang="en-US" sz="4400" dirty="0" err="1" smtClean="0"/>
              <a:t>batimetría</a:t>
            </a:r>
            <a:r>
              <a:rPr lang="en-US" sz="4400" dirty="0" smtClean="0"/>
              <a:t> de </a:t>
            </a:r>
            <a:r>
              <a:rPr lang="en-US" sz="4400" dirty="0" err="1" smtClean="0"/>
              <a:t>aguas</a:t>
            </a:r>
            <a:r>
              <a:rPr lang="en-US" sz="4400" dirty="0" smtClean="0"/>
              <a:t> </a:t>
            </a:r>
            <a:r>
              <a:rPr lang="en-US" sz="4400" dirty="0" err="1" smtClean="0"/>
              <a:t>someras</a:t>
            </a:r>
            <a:endParaRPr lang="en-US" sz="4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9856" y="0"/>
            <a:ext cx="6064970" cy="6876406"/>
          </a:xfrm>
          <a:prstGeom prst="rect">
            <a:avLst/>
          </a:prstGeom>
        </p:spPr>
      </p:pic>
    </p:spTree>
    <p:extLst>
      <p:ext uri="{BB962C8B-B14F-4D97-AF65-F5344CB8AC3E}">
        <p14:creationId xmlns:p14="http://schemas.microsoft.com/office/powerpoint/2010/main" val="18159789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1"/>
          <p:cNvSpPr txBox="1">
            <a:spLocks/>
          </p:cNvSpPr>
          <p:nvPr/>
        </p:nvSpPr>
        <p:spPr bwMode="auto">
          <a:xfrm>
            <a:off x="832919" y="404665"/>
            <a:ext cx="10601608" cy="54594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a:solidFill>
                  <a:srgbClr val="FFFF00"/>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rgbClr val="FFFF00"/>
                </a:solidFill>
                <a:effectLst>
                  <a:outerShdw blurRad="38100" dist="38100" dir="2700000" algn="tl">
                    <a:srgbClr val="000000"/>
                  </a:outerShdw>
                </a:effectLst>
                <a:latin typeface="Arial Narrow" pitchFamily="34" charset="0"/>
              </a:defRPr>
            </a:lvl2pPr>
            <a:lvl3pPr algn="ctr" rtl="0" eaLnBrk="1" fontAlgn="base" hangingPunct="1">
              <a:spcBef>
                <a:spcPct val="0"/>
              </a:spcBef>
              <a:spcAft>
                <a:spcPct val="0"/>
              </a:spcAft>
              <a:defRPr sz="4400">
                <a:solidFill>
                  <a:srgbClr val="FFFF00"/>
                </a:solidFill>
                <a:effectLst>
                  <a:outerShdw blurRad="38100" dist="38100" dir="2700000" algn="tl">
                    <a:srgbClr val="000000"/>
                  </a:outerShdw>
                </a:effectLst>
                <a:latin typeface="Arial Narrow" pitchFamily="34" charset="0"/>
              </a:defRPr>
            </a:lvl3pPr>
            <a:lvl4pPr algn="ctr" rtl="0" eaLnBrk="1" fontAlgn="base" hangingPunct="1">
              <a:spcBef>
                <a:spcPct val="0"/>
              </a:spcBef>
              <a:spcAft>
                <a:spcPct val="0"/>
              </a:spcAft>
              <a:defRPr sz="4400">
                <a:solidFill>
                  <a:srgbClr val="FFFF00"/>
                </a:solidFill>
                <a:effectLst>
                  <a:outerShdw blurRad="38100" dist="38100" dir="2700000" algn="tl">
                    <a:srgbClr val="000000"/>
                  </a:outerShdw>
                </a:effectLst>
                <a:latin typeface="Arial Narrow" pitchFamily="34" charset="0"/>
              </a:defRPr>
            </a:lvl4pPr>
            <a:lvl5pPr algn="ctr" rtl="0" eaLnBrk="1" fontAlgn="base" hangingPunct="1">
              <a:spcBef>
                <a:spcPct val="0"/>
              </a:spcBef>
              <a:spcAft>
                <a:spcPct val="0"/>
              </a:spcAft>
              <a:defRPr sz="4400">
                <a:solidFill>
                  <a:srgbClr val="FFFF00"/>
                </a:solidFill>
                <a:effectLst>
                  <a:outerShdw blurRad="38100" dist="38100" dir="2700000" algn="tl">
                    <a:srgbClr val="000000"/>
                  </a:outerShdw>
                </a:effectLst>
                <a:latin typeface="Arial Narrow" pitchFamily="34" charset="0"/>
              </a:defRPr>
            </a:lvl5pPr>
            <a:lvl6pPr marL="457200" algn="ctr" rtl="0" eaLnBrk="1" fontAlgn="base" hangingPunct="1">
              <a:spcBef>
                <a:spcPct val="0"/>
              </a:spcBef>
              <a:spcAft>
                <a:spcPct val="0"/>
              </a:spcAft>
              <a:defRPr sz="4400">
                <a:solidFill>
                  <a:srgbClr val="FFFF00"/>
                </a:solidFill>
                <a:effectLst>
                  <a:outerShdw blurRad="38100" dist="38100" dir="2700000" algn="tl">
                    <a:srgbClr val="000000"/>
                  </a:outerShdw>
                </a:effectLst>
                <a:latin typeface="Arial Narrow" pitchFamily="34" charset="0"/>
              </a:defRPr>
            </a:lvl6pPr>
            <a:lvl7pPr marL="914400" algn="ctr" rtl="0" eaLnBrk="1" fontAlgn="base" hangingPunct="1">
              <a:spcBef>
                <a:spcPct val="0"/>
              </a:spcBef>
              <a:spcAft>
                <a:spcPct val="0"/>
              </a:spcAft>
              <a:defRPr sz="4400">
                <a:solidFill>
                  <a:srgbClr val="FFFF00"/>
                </a:solidFill>
                <a:effectLst>
                  <a:outerShdw blurRad="38100" dist="38100" dir="2700000" algn="tl">
                    <a:srgbClr val="000000"/>
                  </a:outerShdw>
                </a:effectLst>
                <a:latin typeface="Arial Narrow" pitchFamily="34" charset="0"/>
              </a:defRPr>
            </a:lvl7pPr>
            <a:lvl8pPr marL="1371600" algn="ctr" rtl="0" eaLnBrk="1" fontAlgn="base" hangingPunct="1">
              <a:spcBef>
                <a:spcPct val="0"/>
              </a:spcBef>
              <a:spcAft>
                <a:spcPct val="0"/>
              </a:spcAft>
              <a:defRPr sz="4400">
                <a:solidFill>
                  <a:srgbClr val="FFFF00"/>
                </a:solidFill>
                <a:effectLst>
                  <a:outerShdw blurRad="38100" dist="38100" dir="2700000" algn="tl">
                    <a:srgbClr val="000000"/>
                  </a:outerShdw>
                </a:effectLst>
                <a:latin typeface="Arial Narrow" pitchFamily="34" charset="0"/>
              </a:defRPr>
            </a:lvl8pPr>
            <a:lvl9pPr marL="1828800" algn="ctr" rtl="0" eaLnBrk="1" fontAlgn="base" hangingPunct="1">
              <a:spcBef>
                <a:spcPct val="0"/>
              </a:spcBef>
              <a:spcAft>
                <a:spcPct val="0"/>
              </a:spcAft>
              <a:defRPr sz="4400">
                <a:solidFill>
                  <a:srgbClr val="FFFF00"/>
                </a:solidFill>
                <a:effectLst>
                  <a:outerShdw blurRad="38100" dist="38100" dir="2700000" algn="tl">
                    <a:srgbClr val="000000"/>
                  </a:outerShdw>
                </a:effectLst>
                <a:latin typeface="Arial Narrow" pitchFamily="34" charset="0"/>
              </a:defRPr>
            </a:lvl9pPr>
          </a:lstStyle>
          <a:p>
            <a:r>
              <a:rPr lang="es-ES" sz="3200" kern="0" dirty="0">
                <a:solidFill>
                  <a:srgbClr val="0070C0"/>
                </a:solidFill>
                <a:effectLst/>
                <a:latin typeface="Arial" panose="020B0604020202020204" pitchFamily="34" charset="0"/>
                <a:cs typeface="Arial" panose="020B0604020202020204" pitchFamily="34" charset="0"/>
              </a:rPr>
              <a:t>Preparación de la próxima reunión del Consejo de la OHI</a:t>
            </a:r>
            <a:endParaRPr lang="en-AU" sz="3200" kern="0" dirty="0">
              <a:solidFill>
                <a:srgbClr val="0070C0"/>
              </a:solidFill>
              <a:effectLst/>
              <a:latin typeface="Arial" panose="020B0604020202020204" pitchFamily="34" charset="0"/>
              <a:cs typeface="Arial" panose="020B0604020202020204" pitchFamily="34" charset="0"/>
            </a:endParaRPr>
          </a:p>
        </p:txBody>
      </p:sp>
      <p:sp>
        <p:nvSpPr>
          <p:cNvPr id="7" name="Content Placeholder 2"/>
          <p:cNvSpPr>
            <a:spLocks noGrp="1"/>
          </p:cNvSpPr>
          <p:nvPr>
            <p:ph idx="1"/>
          </p:nvPr>
        </p:nvSpPr>
        <p:spPr>
          <a:xfrm>
            <a:off x="832920" y="1484784"/>
            <a:ext cx="9583562" cy="5112568"/>
          </a:xfrm>
        </p:spPr>
        <p:txBody>
          <a:bodyPr>
            <a:normAutofit/>
          </a:bodyPr>
          <a:lstStyle/>
          <a:p>
            <a:r>
              <a:rPr lang="es-ES" dirty="0" smtClean="0">
                <a:latin typeface="Arial" panose="020B0604020202020204" pitchFamily="34" charset="0"/>
                <a:cs typeface="Arial" panose="020B0604020202020204" pitchFamily="34" charset="0"/>
              </a:rPr>
              <a:t>Se </a:t>
            </a:r>
            <a:r>
              <a:rPr lang="es-ES" dirty="0">
                <a:latin typeface="Arial" panose="020B0604020202020204" pitchFamily="34" charset="0"/>
                <a:cs typeface="Arial" panose="020B0604020202020204" pitchFamily="34" charset="0"/>
              </a:rPr>
              <a:t>informó sobre los principales resultados de la 1.ª reunión del Consejo de la OHI en la CC de la OHI N.° 55/2017. </a:t>
            </a:r>
          </a:p>
          <a:p>
            <a:r>
              <a:rPr lang="es-ES" dirty="0" smtClean="0">
                <a:latin typeface="Arial" panose="020B0604020202020204" pitchFamily="34" charset="0"/>
                <a:cs typeface="Arial" panose="020B0604020202020204" pitchFamily="34" charset="0"/>
              </a:rPr>
              <a:t>La </a:t>
            </a:r>
            <a:r>
              <a:rPr lang="es-ES" dirty="0">
                <a:latin typeface="Arial" panose="020B0604020202020204" pitchFamily="34" charset="0"/>
                <a:cs typeface="Arial" panose="020B0604020202020204" pitchFamily="34" charset="0"/>
              </a:rPr>
              <a:t>celebración de la segunda reunión del Consejo de la OHI está prevista en Londres, RU, del 9 al 11 de octubre del </a:t>
            </a:r>
            <a:r>
              <a:rPr lang="es-ES" dirty="0" smtClean="0">
                <a:latin typeface="Arial" panose="020B0604020202020204" pitchFamily="34" charset="0"/>
                <a:cs typeface="Arial" panose="020B0604020202020204" pitchFamily="34" charset="0"/>
              </a:rPr>
              <a:t>2018.</a:t>
            </a:r>
          </a:p>
          <a:p>
            <a:r>
              <a:rPr lang="es-ES" dirty="0" smtClean="0">
                <a:latin typeface="Arial" panose="020B0604020202020204" pitchFamily="34" charset="0"/>
                <a:cs typeface="Arial" panose="020B0604020202020204" pitchFamily="34" charset="0"/>
              </a:rPr>
              <a:t>La fecha </a:t>
            </a:r>
            <a:r>
              <a:rPr lang="es-ES" dirty="0">
                <a:latin typeface="Arial" panose="020B0604020202020204" pitchFamily="34" charset="0"/>
                <a:cs typeface="Arial" panose="020B0604020202020204" pitchFamily="34" charset="0"/>
              </a:rPr>
              <a:t>límite para la sumisión de propuestas de los Estados Miembros de la OHI es el 9 de julio del </a:t>
            </a:r>
            <a:r>
              <a:rPr lang="es-ES" dirty="0" smtClean="0">
                <a:latin typeface="Arial" panose="020B0604020202020204" pitchFamily="34" charset="0"/>
                <a:cs typeface="Arial" panose="020B0604020202020204" pitchFamily="34" charset="0"/>
              </a:rPr>
              <a:t>2018.</a:t>
            </a:r>
          </a:p>
          <a:p>
            <a:r>
              <a:rPr lang="es-ES" dirty="0" smtClean="0">
                <a:latin typeface="Arial" panose="020B0604020202020204" pitchFamily="34" charset="0"/>
                <a:cs typeface="Arial" panose="020B0604020202020204" pitchFamily="34" charset="0"/>
              </a:rPr>
              <a:t>Los </a:t>
            </a:r>
            <a:r>
              <a:rPr lang="es-ES" dirty="0">
                <a:latin typeface="Arial" panose="020B0604020202020204" pitchFamily="34" charset="0"/>
                <a:cs typeface="Arial" panose="020B0604020202020204" pitchFamily="34" charset="0"/>
              </a:rPr>
              <a:t>comentarios sobre las propuestas, que serán incluidos en el Libro Rojo para el Consejo, antes del 31 de julio del </a:t>
            </a:r>
            <a:r>
              <a:rPr lang="es-ES" dirty="0" smtClean="0">
                <a:latin typeface="Arial" panose="020B0604020202020204" pitchFamily="34" charset="0"/>
                <a:cs typeface="Arial" panose="020B0604020202020204" pitchFamily="34" charset="0"/>
              </a:rPr>
              <a:t>2018.</a:t>
            </a:r>
            <a:endParaRPr lang="es-E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8522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281042" y="44625"/>
            <a:ext cx="7429500" cy="1139825"/>
          </a:xfrm>
        </p:spPr>
        <p:txBody>
          <a:bodyPr>
            <a:normAutofit/>
          </a:bodyPr>
          <a:lstStyle/>
          <a:p>
            <a:pPr algn="ctr"/>
            <a:r>
              <a:rPr lang="en-US" sz="4000" dirty="0" err="1">
                <a:latin typeface="Arial" panose="020B0604020202020204" pitchFamily="34" charset="0"/>
                <a:cs typeface="Arial" panose="020B0604020202020204" pitchFamily="34" charset="0"/>
              </a:rPr>
              <a:t>Publicidad</a:t>
            </a:r>
            <a:r>
              <a:rPr lang="en-US" sz="4000" dirty="0">
                <a:latin typeface="Arial" panose="020B0604020202020204" pitchFamily="34" charset="0"/>
                <a:cs typeface="Arial" panose="020B0604020202020204" pitchFamily="34" charset="0"/>
              </a:rPr>
              <a:t> de la OHI</a:t>
            </a:r>
            <a:endParaRPr lang="en-AU" sz="4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42796" y="1124744"/>
            <a:ext cx="10900372" cy="4108159"/>
          </a:xfrm>
        </p:spPr>
        <p:txBody>
          <a:bodyPr>
            <a:normAutofit/>
          </a:bodyPr>
          <a:lstStyle/>
          <a:p>
            <a:pPr marL="2057400" indent="-2057400">
              <a:buNone/>
            </a:pPr>
            <a:r>
              <a:rPr lang="es-ES" sz="3000" dirty="0">
                <a:latin typeface="Arial" panose="020B0604020202020204" pitchFamily="34" charset="0"/>
                <a:cs typeface="Arial" panose="020B0604020202020204" pitchFamily="34" charset="0"/>
              </a:rPr>
              <a:t>Día Mundial de la Hidrografía</a:t>
            </a:r>
            <a:r>
              <a:rPr lang="en-US" sz="3000" dirty="0" smtClean="0">
                <a:latin typeface="Arial" panose="020B0604020202020204" pitchFamily="34" charset="0"/>
                <a:cs typeface="Arial" panose="020B0604020202020204" pitchFamily="34" charset="0"/>
              </a:rPr>
              <a:t>:</a:t>
            </a:r>
            <a:endParaRPr lang="en-US" sz="3000" dirty="0">
              <a:latin typeface="Arial" panose="020B0604020202020204" pitchFamily="34" charset="0"/>
              <a:cs typeface="Arial" panose="020B0604020202020204" pitchFamily="34" charset="0"/>
            </a:endParaRPr>
          </a:p>
          <a:p>
            <a:pPr marL="2057400" indent="-2057400">
              <a:buNone/>
            </a:pPr>
            <a:endParaRPr lang="en-US" sz="3000" dirty="0">
              <a:latin typeface="Arial" panose="020B0604020202020204" pitchFamily="34" charset="0"/>
              <a:cs typeface="Arial" panose="020B0604020202020204" pitchFamily="34" charset="0"/>
            </a:endParaRPr>
          </a:p>
          <a:p>
            <a:pPr marL="2514600" lvl="1" indent="-2057400">
              <a:buNone/>
            </a:pPr>
            <a:r>
              <a:rPr lang="es-ES" sz="2600" i="1" dirty="0">
                <a:latin typeface="Arial" panose="020B0604020202020204" pitchFamily="34" charset="0"/>
                <a:cs typeface="Arial" panose="020B0604020202020204" pitchFamily="34" charset="0"/>
              </a:rPr>
              <a:t>« Batimetría - la base para mares, océanos y vías navegables sostenibles »</a:t>
            </a:r>
            <a:endParaRPr lang="en-AU" sz="3000" dirty="0" smtClean="0">
              <a:latin typeface="Arial" panose="020B0604020202020204" pitchFamily="34" charset="0"/>
              <a:cs typeface="Arial" panose="020B0604020202020204" pitchFamily="34" charset="0"/>
            </a:endParaRPr>
          </a:p>
          <a:p>
            <a:pPr marL="2057400" indent="-2057400">
              <a:buNone/>
            </a:pPr>
            <a:endParaRPr lang="en-AU" sz="3000" dirty="0">
              <a:latin typeface="Arial" panose="020B0604020202020204" pitchFamily="34" charset="0"/>
              <a:cs typeface="Arial" panose="020B0604020202020204" pitchFamily="34" charset="0"/>
            </a:endParaRPr>
          </a:p>
          <a:p>
            <a:pPr marL="2057400" indent="-2057400">
              <a:buNone/>
            </a:pPr>
            <a:r>
              <a:rPr lang="en-AU" sz="3000" dirty="0" err="1" smtClean="0">
                <a:latin typeface="Arial" panose="020B0604020202020204" pitchFamily="34" charset="0"/>
                <a:cs typeface="Arial" panose="020B0604020202020204" pitchFamily="34" charset="0"/>
              </a:rPr>
              <a:t>Revista</a:t>
            </a:r>
            <a:r>
              <a:rPr lang="en-AU" sz="3000" dirty="0" smtClean="0">
                <a:latin typeface="Arial" panose="020B0604020202020204" pitchFamily="34" charset="0"/>
                <a:cs typeface="Arial" panose="020B0604020202020204" pitchFamily="34" charset="0"/>
              </a:rPr>
              <a:t> </a:t>
            </a:r>
            <a:r>
              <a:rPr lang="en-AU" sz="3000" dirty="0" err="1" smtClean="0">
                <a:latin typeface="Arial" panose="020B0604020202020204" pitchFamily="34" charset="0"/>
                <a:cs typeface="Arial" panose="020B0604020202020204" pitchFamily="34" charset="0"/>
              </a:rPr>
              <a:t>Hidrográfica</a:t>
            </a:r>
            <a:r>
              <a:rPr lang="en-AU" sz="3000" dirty="0" smtClean="0">
                <a:latin typeface="Arial" panose="020B0604020202020204" pitchFamily="34" charset="0"/>
                <a:cs typeface="Arial" panose="020B0604020202020204" pitchFamily="34" charset="0"/>
              </a:rPr>
              <a:t> </a:t>
            </a:r>
            <a:r>
              <a:rPr lang="en-AU" sz="3000" dirty="0" err="1" smtClean="0">
                <a:latin typeface="Arial" panose="020B0604020202020204" pitchFamily="34" charset="0"/>
                <a:cs typeface="Arial" panose="020B0604020202020204" pitchFamily="34" charset="0"/>
              </a:rPr>
              <a:t>Internacional</a:t>
            </a:r>
            <a:r>
              <a:rPr lang="en-AU" sz="3000" dirty="0" smtClean="0">
                <a:latin typeface="Arial" panose="020B0604020202020204" pitchFamily="34" charset="0"/>
                <a:cs typeface="Arial" panose="020B0604020202020204" pitchFamily="34" charset="0"/>
              </a:rPr>
              <a:t>:</a:t>
            </a:r>
          </a:p>
          <a:p>
            <a:pPr marL="2057400" indent="-2057400">
              <a:buNone/>
            </a:pPr>
            <a:endParaRPr lang="en-AU" sz="3000" dirty="0">
              <a:latin typeface="Arial" panose="020B0604020202020204" pitchFamily="34" charset="0"/>
              <a:cs typeface="Arial" panose="020B0604020202020204" pitchFamily="34" charset="0"/>
            </a:endParaRPr>
          </a:p>
          <a:p>
            <a:pPr marL="2057400" indent="-2057400" algn="ctr">
              <a:buNone/>
            </a:pPr>
            <a:r>
              <a:rPr lang="es-ES" sz="3200" i="1" u="sng" dirty="0">
                <a:hlinkClick r:id="rId2"/>
              </a:rPr>
              <a:t>https://journals.lib.unb.ca/index.php/ihr</a:t>
            </a:r>
            <a:endParaRPr lang="en-AU" sz="3000" dirty="0" smtClean="0">
              <a:latin typeface="Arial" panose="020B0604020202020204" pitchFamily="34" charset="0"/>
              <a:cs typeface="Arial" panose="020B0604020202020204" pitchFamily="34" charset="0"/>
            </a:endParaRPr>
          </a:p>
          <a:p>
            <a:pPr marL="2057400" indent="-2057400">
              <a:buNone/>
            </a:pPr>
            <a:endParaRPr lang="en-AU" sz="3000" dirty="0">
              <a:latin typeface="Arial" panose="020B0604020202020204" pitchFamily="34" charset="0"/>
              <a:cs typeface="Arial" panose="020B0604020202020204" pitchFamily="34" charset="0"/>
            </a:endParaRPr>
          </a:p>
          <a:p>
            <a:pPr marL="4129088" indent="-3405188">
              <a:spcBef>
                <a:spcPts val="0"/>
              </a:spcBef>
              <a:buNone/>
            </a:pPr>
            <a:endParaRPr lang="en-US" i="1" dirty="0">
              <a:latin typeface="Arial" panose="020B0604020202020204" pitchFamily="34" charset="0"/>
              <a:cs typeface="Arial" panose="020B0604020202020204" pitchFamily="34" charset="0"/>
            </a:endParaRPr>
          </a:p>
          <a:p>
            <a:pPr marL="4129088" indent="-3405188">
              <a:spcBef>
                <a:spcPts val="0"/>
              </a:spcBef>
              <a:buNone/>
            </a:pPr>
            <a:endParaRPr lang="en-US" i="1" dirty="0" smtClean="0">
              <a:latin typeface="Arial" panose="020B0604020202020204" pitchFamily="34" charset="0"/>
              <a:cs typeface="Arial" panose="020B0604020202020204" pitchFamily="34" charset="0"/>
            </a:endParaRPr>
          </a:p>
          <a:p>
            <a:pPr marL="4129088" indent="-3405188">
              <a:spcBef>
                <a:spcPts val="0"/>
              </a:spcBef>
              <a:buNone/>
            </a:pPr>
            <a:endParaRPr lang="en-US" i="1" dirty="0">
              <a:latin typeface="Arial" panose="020B0604020202020204" pitchFamily="34" charset="0"/>
              <a:cs typeface="Arial" panose="020B0604020202020204" pitchFamily="34" charset="0"/>
            </a:endParaRPr>
          </a:p>
          <a:p>
            <a:pPr marL="4129088" indent="-3405188">
              <a:spcBef>
                <a:spcPts val="0"/>
              </a:spcBef>
              <a:buNone/>
            </a:pPr>
            <a:endParaRPr lang="en-AU"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65372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281042" y="44625"/>
            <a:ext cx="7429500" cy="1139825"/>
          </a:xfrm>
        </p:spPr>
        <p:txBody>
          <a:bodyPr>
            <a:normAutofit/>
          </a:bodyPr>
          <a:lstStyle/>
          <a:p>
            <a:pPr algn="ctr"/>
            <a:r>
              <a:rPr lang="en-US" sz="4000" dirty="0" err="1">
                <a:latin typeface="Arial" panose="020B0604020202020204" pitchFamily="34" charset="0"/>
                <a:cs typeface="Arial" panose="020B0604020202020204" pitchFamily="34" charset="0"/>
              </a:rPr>
              <a:t>Publicidad</a:t>
            </a:r>
            <a:r>
              <a:rPr lang="en-US" sz="4000" dirty="0">
                <a:latin typeface="Arial" panose="020B0604020202020204" pitchFamily="34" charset="0"/>
                <a:cs typeface="Arial" panose="020B0604020202020204" pitchFamily="34" charset="0"/>
              </a:rPr>
              <a:t> de la OHI</a:t>
            </a:r>
            <a:endParaRPr lang="en-AU" sz="4000" dirty="0">
              <a:latin typeface="Arial" panose="020B0604020202020204" pitchFamily="34" charset="0"/>
              <a:cs typeface="Arial" panose="020B0604020202020204" pitchFamily="34" charset="0"/>
            </a:endParaRPr>
          </a:p>
        </p:txBody>
      </p:sp>
      <p:pic>
        <p:nvPicPr>
          <p:cNvPr id="6" name="Content Placeholder 5"/>
          <p:cNvPicPr>
            <a:picLocks noGrp="1" noChangeAspect="1"/>
          </p:cNvPicPr>
          <p:nvPr>
            <p:ph idx="1"/>
          </p:nvPr>
        </p:nvPicPr>
        <p:blipFill>
          <a:blip r:embed="rId2"/>
          <a:stretch>
            <a:fillRect/>
          </a:stretch>
        </p:blipFill>
        <p:spPr>
          <a:xfrm>
            <a:off x="3364755" y="1125538"/>
            <a:ext cx="4864162" cy="2830826"/>
          </a:xfrm>
          <a:prstGeom prst="rect">
            <a:avLst/>
          </a:prstGeom>
        </p:spPr>
      </p:pic>
      <p:sp>
        <p:nvSpPr>
          <p:cNvPr id="4" name="Content Placeholder 2"/>
          <p:cNvSpPr txBox="1">
            <a:spLocks/>
          </p:cNvSpPr>
          <p:nvPr/>
        </p:nvSpPr>
        <p:spPr bwMode="auto">
          <a:xfrm>
            <a:off x="452673" y="4028792"/>
            <a:ext cx="11090495" cy="249655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63538" indent="-363538" algn="l" defTabSz="360000" rtl="0" eaLnBrk="1" fontAlgn="base" hangingPunct="1">
              <a:spcBef>
                <a:spcPts val="600"/>
              </a:spcBef>
              <a:spcAft>
                <a:spcPts val="600"/>
              </a:spcAft>
              <a:buClr>
                <a:srgbClr val="FFFF00"/>
              </a:buClr>
              <a:buSzPct val="60000"/>
              <a:buFont typeface="Wingdings" pitchFamily="2" charset="2"/>
              <a:buChar char="§"/>
              <a:defRPr sz="3200">
                <a:solidFill>
                  <a:srgbClr val="FFFF00"/>
                </a:solidFill>
                <a:effectLst>
                  <a:outerShdw blurRad="38100" dist="38100" dir="2700000" algn="tl">
                    <a:srgbClr val="000000"/>
                  </a:outerShdw>
                </a:effectLst>
                <a:latin typeface="+mn-lt"/>
                <a:ea typeface="+mn-ea"/>
                <a:cs typeface="+mn-cs"/>
              </a:defRPr>
            </a:lvl1pPr>
            <a:lvl2pPr marL="538163" indent="-174625" algn="l" rtl="0" eaLnBrk="1" fontAlgn="base" hangingPunct="1">
              <a:spcBef>
                <a:spcPts val="600"/>
              </a:spcBef>
              <a:spcAft>
                <a:spcPts val="600"/>
              </a:spcAft>
              <a:buClr>
                <a:srgbClr val="FFFF00"/>
              </a:buClr>
              <a:buSzPct val="60000"/>
              <a:buFont typeface="Arial" pitchFamily="34" charset="0"/>
              <a:buChar char="•"/>
              <a:defRPr sz="2800">
                <a:solidFill>
                  <a:srgbClr val="FFFF00"/>
                </a:solidFill>
                <a:effectLst>
                  <a:outerShdw blurRad="38100" dist="38100" dir="2700000" algn="tl">
                    <a:srgbClr val="000000"/>
                  </a:outerShdw>
                </a:effectLst>
                <a:latin typeface="+mn-lt"/>
              </a:defRPr>
            </a:lvl2pPr>
            <a:lvl3pPr marL="901700" indent="-185738" algn="l" rtl="0" eaLnBrk="1" fontAlgn="base" hangingPunct="1">
              <a:spcBef>
                <a:spcPts val="600"/>
              </a:spcBef>
              <a:spcAft>
                <a:spcPts val="600"/>
              </a:spcAft>
              <a:buClr>
                <a:srgbClr val="FFFF00"/>
              </a:buClr>
              <a:buSzPct val="60000"/>
              <a:buFont typeface="Arial" pitchFamily="34" charset="0"/>
              <a:buChar char="•"/>
              <a:defRPr sz="2400">
                <a:solidFill>
                  <a:srgbClr val="FFFF00"/>
                </a:solidFill>
                <a:effectLst>
                  <a:outerShdw blurRad="38100" dist="38100" dir="2700000" algn="tl">
                    <a:srgbClr val="000000"/>
                  </a:outerShdw>
                </a:effectLst>
                <a:latin typeface="+mn-lt"/>
              </a:defRPr>
            </a:lvl3pPr>
            <a:lvl4pPr marL="1077913" indent="-176213" algn="l" rtl="0" eaLnBrk="1" fontAlgn="base" hangingPunct="1">
              <a:spcBef>
                <a:spcPts val="600"/>
              </a:spcBef>
              <a:spcAft>
                <a:spcPts val="600"/>
              </a:spcAft>
              <a:buClr>
                <a:srgbClr val="FFFF00"/>
              </a:buClr>
              <a:buSzPct val="60000"/>
              <a:buFont typeface="Arial" pitchFamily="34" charset="0"/>
              <a:buChar char="•"/>
              <a:defRPr sz="2000">
                <a:solidFill>
                  <a:srgbClr val="FFFF00"/>
                </a:solidFill>
                <a:effectLst>
                  <a:outerShdw blurRad="38100" dist="38100" dir="2700000" algn="tl">
                    <a:srgbClr val="000000"/>
                  </a:outerShdw>
                </a:effectLst>
                <a:latin typeface="+mn-lt"/>
              </a:defRPr>
            </a:lvl4pPr>
            <a:lvl5pPr marL="1252538" indent="-174625" algn="l" rtl="0" eaLnBrk="1" fontAlgn="base" hangingPunct="1">
              <a:spcBef>
                <a:spcPts val="600"/>
              </a:spcBef>
              <a:spcAft>
                <a:spcPts val="600"/>
              </a:spcAft>
              <a:buClr>
                <a:srgbClr val="FFFF00"/>
              </a:buClr>
              <a:buSzPct val="60000"/>
              <a:buFont typeface="Arial" pitchFamily="34" charset="0"/>
              <a:buChar char="•"/>
              <a:defRPr sz="2000">
                <a:solidFill>
                  <a:srgbClr val="FFFF00"/>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rgbClr val="FFFF00"/>
              </a:buClr>
              <a:buSzPct val="60000"/>
              <a:buFont typeface="Wingdings" pitchFamily="2" charset="2"/>
              <a:buChar char="n"/>
              <a:defRPr sz="2000">
                <a:solidFill>
                  <a:srgbClr val="FFFF00"/>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rgbClr val="FFFF00"/>
              </a:buClr>
              <a:buSzPct val="60000"/>
              <a:buFont typeface="Wingdings" pitchFamily="2" charset="2"/>
              <a:buChar char="n"/>
              <a:defRPr sz="2000">
                <a:solidFill>
                  <a:srgbClr val="FFFF00"/>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rgbClr val="FFFF00"/>
              </a:buClr>
              <a:buSzPct val="60000"/>
              <a:buFont typeface="Wingdings" pitchFamily="2" charset="2"/>
              <a:buChar char="n"/>
              <a:defRPr sz="2000">
                <a:solidFill>
                  <a:srgbClr val="FFFF00"/>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rgbClr val="FFFF00"/>
              </a:buClr>
              <a:buSzPct val="60000"/>
              <a:buFont typeface="Wingdings" pitchFamily="2" charset="2"/>
              <a:buChar char="n"/>
              <a:defRPr sz="2000">
                <a:solidFill>
                  <a:srgbClr val="FFFF00"/>
                </a:solidFill>
                <a:effectLst>
                  <a:outerShdw blurRad="38100" dist="38100" dir="2700000" algn="tl">
                    <a:srgbClr val="000000"/>
                  </a:outerShdw>
                </a:effectLst>
                <a:latin typeface="+mn-lt"/>
              </a:defRPr>
            </a:lvl9pPr>
          </a:lstStyle>
          <a:p>
            <a:pPr marL="0" indent="0">
              <a:spcAft>
                <a:spcPts val="0"/>
              </a:spcAft>
              <a:buNone/>
            </a:pPr>
            <a:r>
              <a:rPr lang="en-AU" sz="2800" kern="0" dirty="0">
                <a:solidFill>
                  <a:schemeClr val="tx1"/>
                </a:solidFill>
                <a:effectLst/>
                <a:latin typeface="Arial" panose="020B0604020202020204" pitchFamily="34" charset="0"/>
                <a:cs typeface="Arial" panose="020B0604020202020204" pitchFamily="34" charset="0"/>
              </a:rPr>
              <a:t>V</a:t>
            </a:r>
            <a:r>
              <a:rPr lang="en-AU" sz="2800" kern="0" dirty="0" smtClean="0">
                <a:solidFill>
                  <a:schemeClr val="tx1"/>
                </a:solidFill>
                <a:effectLst/>
                <a:latin typeface="Arial" panose="020B0604020202020204" pitchFamily="34" charset="0"/>
                <a:cs typeface="Arial" panose="020B0604020202020204" pitchFamily="34" charset="0"/>
              </a:rPr>
              <a:t>ideo </a:t>
            </a:r>
            <a:r>
              <a:rPr lang="en-AU" sz="2800" kern="0" dirty="0">
                <a:solidFill>
                  <a:schemeClr val="tx1"/>
                </a:solidFill>
                <a:effectLst/>
                <a:latin typeface="Arial" panose="020B0604020202020204" pitchFamily="34" charset="0"/>
                <a:cs typeface="Arial" panose="020B0604020202020204" pitchFamily="34" charset="0"/>
              </a:rPr>
              <a:t>clips </a:t>
            </a:r>
            <a:r>
              <a:rPr lang="en-AU" sz="2800" kern="0" dirty="0" err="1" smtClean="0">
                <a:solidFill>
                  <a:schemeClr val="tx1"/>
                </a:solidFill>
                <a:effectLst/>
                <a:latin typeface="Arial" panose="020B0604020202020204" pitchFamily="34" charset="0"/>
                <a:cs typeface="Arial" panose="020B0604020202020204" pitchFamily="34" charset="0"/>
              </a:rPr>
              <a:t>en</a:t>
            </a:r>
            <a:r>
              <a:rPr lang="en-AU" sz="2800" kern="0" dirty="0" smtClean="0">
                <a:solidFill>
                  <a:schemeClr val="tx1"/>
                </a:solidFill>
                <a:effectLst/>
                <a:latin typeface="Arial" panose="020B0604020202020204" pitchFamily="34" charset="0"/>
                <a:cs typeface="Arial" panose="020B0604020202020204" pitchFamily="34" charset="0"/>
              </a:rPr>
              <a:t> “O que </a:t>
            </a:r>
            <a:r>
              <a:rPr lang="en-AU" sz="2800" kern="0" dirty="0" err="1" smtClean="0">
                <a:solidFill>
                  <a:schemeClr val="tx1"/>
                </a:solidFill>
                <a:effectLst/>
                <a:latin typeface="Arial" panose="020B0604020202020204" pitchFamily="34" charset="0"/>
                <a:cs typeface="Arial" panose="020B0604020202020204" pitchFamily="34" charset="0"/>
              </a:rPr>
              <a:t>es</a:t>
            </a:r>
            <a:r>
              <a:rPr lang="en-AU" sz="2800" kern="0" dirty="0" smtClean="0">
                <a:solidFill>
                  <a:schemeClr val="tx1"/>
                </a:solidFill>
                <a:effectLst/>
                <a:latin typeface="Arial" panose="020B0604020202020204" pitchFamily="34" charset="0"/>
                <a:cs typeface="Arial" panose="020B0604020202020204" pitchFamily="34" charset="0"/>
              </a:rPr>
              <a:t> </a:t>
            </a:r>
            <a:r>
              <a:rPr lang="en-AU" sz="2800" kern="0" dirty="0" err="1" smtClean="0">
                <a:solidFill>
                  <a:schemeClr val="tx1"/>
                </a:solidFill>
                <a:effectLst/>
                <a:latin typeface="Arial" panose="020B0604020202020204" pitchFamily="34" charset="0"/>
                <a:cs typeface="Arial" panose="020B0604020202020204" pitchFamily="34" charset="0"/>
              </a:rPr>
              <a:t>hidrografía</a:t>
            </a:r>
            <a:r>
              <a:rPr lang="en-AU" sz="2800" kern="0" dirty="0" smtClean="0">
                <a:solidFill>
                  <a:schemeClr val="tx1"/>
                </a:solidFill>
                <a:effectLst/>
                <a:latin typeface="Arial" panose="020B0604020202020204" pitchFamily="34" charset="0"/>
                <a:cs typeface="Arial" panose="020B0604020202020204" pitchFamily="34" charset="0"/>
              </a:rPr>
              <a:t>?” </a:t>
            </a:r>
            <a:endParaRPr lang="en-AU" sz="2800" kern="0" dirty="0">
              <a:solidFill>
                <a:schemeClr val="tx1"/>
              </a:solidFill>
              <a:effectLst/>
              <a:latin typeface="Arial" panose="020B0604020202020204" pitchFamily="34" charset="0"/>
              <a:cs typeface="Arial" panose="020B0604020202020204" pitchFamily="34" charset="0"/>
            </a:endParaRPr>
          </a:p>
          <a:p>
            <a:pPr marL="0" indent="0">
              <a:spcAft>
                <a:spcPts val="0"/>
              </a:spcAft>
              <a:buNone/>
            </a:pPr>
            <a:r>
              <a:rPr lang="en-AU" sz="2800" kern="0" dirty="0" err="1" smtClean="0">
                <a:solidFill>
                  <a:schemeClr val="tx1"/>
                </a:solidFill>
                <a:effectLst/>
                <a:latin typeface="Arial" panose="020B0604020202020204" pitchFamily="34" charset="0"/>
                <a:cs typeface="Arial" panose="020B0604020202020204" pitchFamily="34" charset="0"/>
              </a:rPr>
              <a:t>Disponible</a:t>
            </a:r>
            <a:r>
              <a:rPr lang="en-AU" sz="2800" kern="0" dirty="0" smtClean="0">
                <a:solidFill>
                  <a:schemeClr val="tx1"/>
                </a:solidFill>
                <a:effectLst/>
                <a:latin typeface="Arial" panose="020B0604020202020204" pitchFamily="34" charset="0"/>
                <a:cs typeface="Arial" panose="020B0604020202020204" pitchFamily="34" charset="0"/>
              </a:rPr>
              <a:t> </a:t>
            </a:r>
            <a:r>
              <a:rPr lang="en-AU" sz="2800" kern="0" dirty="0" err="1" smtClean="0">
                <a:solidFill>
                  <a:schemeClr val="tx1"/>
                </a:solidFill>
                <a:effectLst/>
                <a:latin typeface="Arial" panose="020B0604020202020204" pitchFamily="34" charset="0"/>
                <a:cs typeface="Arial" panose="020B0604020202020204" pitchFamily="34" charset="0"/>
              </a:rPr>
              <a:t>en</a:t>
            </a:r>
            <a:r>
              <a:rPr lang="en-AU" sz="2800" kern="0" dirty="0" smtClean="0">
                <a:solidFill>
                  <a:schemeClr val="tx1"/>
                </a:solidFill>
                <a:effectLst/>
                <a:latin typeface="Arial" panose="020B0604020202020204" pitchFamily="34" charset="0"/>
                <a:cs typeface="Arial" panose="020B0604020202020204" pitchFamily="34" charset="0"/>
              </a:rPr>
              <a:t> </a:t>
            </a:r>
            <a:r>
              <a:rPr lang="en-AU" sz="2800" kern="0" dirty="0" err="1" smtClean="0">
                <a:solidFill>
                  <a:schemeClr val="tx1"/>
                </a:solidFill>
                <a:effectLst/>
                <a:latin typeface="Arial" panose="020B0604020202020204" pitchFamily="34" charset="0"/>
                <a:cs typeface="Arial" panose="020B0604020202020204" pitchFamily="34" charset="0"/>
              </a:rPr>
              <a:t>muchas</a:t>
            </a:r>
            <a:r>
              <a:rPr lang="en-AU" sz="2800" kern="0" dirty="0" smtClean="0">
                <a:solidFill>
                  <a:schemeClr val="tx1"/>
                </a:solidFill>
                <a:effectLst/>
                <a:latin typeface="Arial" panose="020B0604020202020204" pitchFamily="34" charset="0"/>
                <a:cs typeface="Arial" panose="020B0604020202020204" pitchFamily="34" charset="0"/>
              </a:rPr>
              <a:t> </a:t>
            </a:r>
            <a:r>
              <a:rPr lang="en-AU" sz="2800" kern="0" dirty="0" err="1" smtClean="0">
                <a:solidFill>
                  <a:schemeClr val="tx1"/>
                </a:solidFill>
                <a:effectLst/>
                <a:latin typeface="Arial" panose="020B0604020202020204" pitchFamily="34" charset="0"/>
                <a:cs typeface="Arial" panose="020B0604020202020204" pitchFamily="34" charset="0"/>
              </a:rPr>
              <a:t>linguas</a:t>
            </a:r>
            <a:r>
              <a:rPr lang="en-AU" sz="2800" kern="0" dirty="0" smtClean="0">
                <a:solidFill>
                  <a:schemeClr val="tx1"/>
                </a:solidFill>
                <a:effectLst/>
                <a:latin typeface="Arial" panose="020B0604020202020204" pitchFamily="34" charset="0"/>
                <a:cs typeface="Arial" panose="020B0604020202020204" pitchFamily="34" charset="0"/>
              </a:rPr>
              <a:t>.</a:t>
            </a:r>
            <a:endParaRPr lang="en-AU" sz="2800" kern="0" dirty="0">
              <a:solidFill>
                <a:schemeClr val="tx1"/>
              </a:solidFill>
              <a:effectLst/>
              <a:latin typeface="Arial" panose="020B0604020202020204" pitchFamily="34" charset="0"/>
              <a:cs typeface="Arial" panose="020B0604020202020204" pitchFamily="34" charset="0"/>
            </a:endParaRPr>
          </a:p>
          <a:p>
            <a:pPr marL="0" indent="0">
              <a:spcAft>
                <a:spcPts val="0"/>
              </a:spcAft>
              <a:buNone/>
            </a:pPr>
            <a:r>
              <a:rPr lang="en-AU" sz="2800" kern="0" dirty="0" smtClean="0">
                <a:solidFill>
                  <a:schemeClr val="tx1"/>
                </a:solidFill>
                <a:effectLst/>
                <a:latin typeface="Arial" panose="020B0604020202020204" pitchFamily="34" charset="0"/>
                <a:cs typeface="Arial" panose="020B0604020202020204" pitchFamily="34" charset="0"/>
              </a:rPr>
              <a:t>Nuevo video</a:t>
            </a:r>
            <a:r>
              <a:rPr lang="en-AU" sz="2800" kern="0" dirty="0">
                <a:solidFill>
                  <a:schemeClr val="tx1"/>
                </a:solidFill>
                <a:effectLst/>
                <a:latin typeface="Arial" panose="020B0604020202020204" pitchFamily="34" charset="0"/>
                <a:cs typeface="Arial" panose="020B0604020202020204" pitchFamily="34" charset="0"/>
              </a:rPr>
              <a:t>: </a:t>
            </a:r>
            <a:r>
              <a:rPr lang="en-AU" sz="2800" kern="0" dirty="0" smtClean="0">
                <a:solidFill>
                  <a:schemeClr val="tx1"/>
                </a:solidFill>
                <a:effectLst/>
                <a:latin typeface="Arial" panose="020B0604020202020204" pitchFamily="34" charset="0"/>
                <a:cs typeface="Arial" panose="020B0604020202020204" pitchFamily="34" charset="0"/>
              </a:rPr>
              <a:t>“</a:t>
            </a:r>
            <a:r>
              <a:rPr lang="en-AU" sz="2800" kern="0" dirty="0" err="1" smtClean="0">
                <a:solidFill>
                  <a:schemeClr val="tx1"/>
                </a:solidFill>
                <a:effectLst/>
                <a:latin typeface="Arial" panose="020B0604020202020204" pitchFamily="34" charset="0"/>
                <a:cs typeface="Arial" panose="020B0604020202020204" pitchFamily="34" charset="0"/>
              </a:rPr>
              <a:t>Hidrografía</a:t>
            </a:r>
            <a:r>
              <a:rPr lang="en-AU" sz="2800" kern="0" dirty="0" smtClean="0">
                <a:solidFill>
                  <a:schemeClr val="tx1"/>
                </a:solidFill>
                <a:effectLst/>
                <a:latin typeface="Arial" panose="020B0604020202020204" pitchFamily="34" charset="0"/>
                <a:cs typeface="Arial" panose="020B0604020202020204" pitchFamily="34" charset="0"/>
              </a:rPr>
              <a:t> </a:t>
            </a:r>
            <a:r>
              <a:rPr lang="en-AU" sz="2800" kern="0" dirty="0" err="1" smtClean="0">
                <a:solidFill>
                  <a:schemeClr val="tx1"/>
                </a:solidFill>
                <a:effectLst/>
                <a:latin typeface="Arial" panose="020B0604020202020204" pitchFamily="34" charset="0"/>
                <a:cs typeface="Arial" panose="020B0604020202020204" pitchFamily="34" charset="0"/>
              </a:rPr>
              <a:t>como</a:t>
            </a:r>
            <a:r>
              <a:rPr lang="en-AU" sz="2800" kern="0" dirty="0" smtClean="0">
                <a:solidFill>
                  <a:schemeClr val="tx1"/>
                </a:solidFill>
                <a:effectLst/>
                <a:latin typeface="Arial" panose="020B0604020202020204" pitchFamily="34" charset="0"/>
                <a:cs typeface="Arial" panose="020B0604020202020204" pitchFamily="34" charset="0"/>
              </a:rPr>
              <a:t> </a:t>
            </a:r>
            <a:r>
              <a:rPr lang="en-AU" sz="2800" kern="0" dirty="0" err="1" smtClean="0">
                <a:solidFill>
                  <a:schemeClr val="tx1"/>
                </a:solidFill>
                <a:effectLst/>
                <a:latin typeface="Arial" panose="020B0604020202020204" pitchFamily="34" charset="0"/>
                <a:cs typeface="Arial" panose="020B0604020202020204" pitchFamily="34" charset="0"/>
              </a:rPr>
              <a:t>profesión</a:t>
            </a:r>
            <a:r>
              <a:rPr lang="en-AU" sz="2800" kern="0" dirty="0" smtClean="0">
                <a:solidFill>
                  <a:schemeClr val="tx1"/>
                </a:solidFill>
                <a:effectLst/>
                <a:latin typeface="Arial" panose="020B0604020202020204" pitchFamily="34" charset="0"/>
                <a:cs typeface="Arial" panose="020B0604020202020204" pitchFamily="34" charset="0"/>
              </a:rPr>
              <a:t>”</a:t>
            </a:r>
            <a:endParaRPr lang="en-AU" sz="2800" kern="0" dirty="0">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36019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1820411" y="44625"/>
            <a:ext cx="8523215" cy="1139825"/>
          </a:xfrm>
        </p:spPr>
        <p:txBody>
          <a:bodyPr>
            <a:normAutofit/>
          </a:bodyPr>
          <a:lstStyle/>
          <a:p>
            <a:r>
              <a:rPr lang="en-US" sz="4000" dirty="0" err="1" smtClean="0">
                <a:latin typeface="Arial" panose="020B0604020202020204" pitchFamily="34" charset="0"/>
                <a:cs typeface="Arial" panose="020B0604020202020204" pitchFamily="34" charset="0"/>
              </a:rPr>
              <a:t>Actiones</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requeridas</a:t>
            </a:r>
            <a:r>
              <a:rPr lang="en-US" sz="4000" dirty="0" smtClean="0">
                <a:latin typeface="Arial" panose="020B0604020202020204" pitchFamily="34" charset="0"/>
                <a:cs typeface="Arial" panose="020B0604020202020204" pitchFamily="34" charset="0"/>
              </a:rPr>
              <a:t> de la CHAtSO:</a:t>
            </a:r>
            <a:endParaRPr lang="en-AU" sz="4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60079" y="1184450"/>
            <a:ext cx="10502020" cy="5268886"/>
          </a:xfrm>
          <a:effectLst/>
        </p:spPr>
        <p:txBody>
          <a:bodyPr>
            <a:normAutofit/>
          </a:bodyPr>
          <a:lstStyle/>
          <a:p>
            <a:pPr>
              <a:spcBef>
                <a:spcPts val="300"/>
              </a:spcBef>
              <a:spcAft>
                <a:spcPts val="300"/>
              </a:spcAft>
            </a:pPr>
            <a:r>
              <a:rPr lang="en-AU" sz="3200" dirty="0" err="1" smtClean="0">
                <a:latin typeface="Arial" panose="020B0604020202020204" pitchFamily="34" charset="0"/>
                <a:cs typeface="Arial" panose="020B0604020202020204" pitchFamily="34" charset="0"/>
              </a:rPr>
              <a:t>tomar</a:t>
            </a:r>
            <a:r>
              <a:rPr lang="en-AU" sz="3200" dirty="0" smtClean="0">
                <a:latin typeface="Arial" panose="020B0604020202020204" pitchFamily="34" charset="0"/>
                <a:cs typeface="Arial" panose="020B0604020202020204" pitchFamily="34" charset="0"/>
              </a:rPr>
              <a:t> </a:t>
            </a:r>
            <a:r>
              <a:rPr lang="en-AU" sz="3200" dirty="0">
                <a:latin typeface="Arial" panose="020B0604020202020204" pitchFamily="34" charset="0"/>
                <a:cs typeface="Arial" panose="020B0604020202020204" pitchFamily="34" charset="0"/>
              </a:rPr>
              <a:t>nota de </a:t>
            </a:r>
            <a:r>
              <a:rPr lang="en-AU" sz="3200" dirty="0" err="1">
                <a:latin typeface="Arial" panose="020B0604020202020204" pitchFamily="34" charset="0"/>
                <a:cs typeface="Arial" panose="020B0604020202020204" pitchFamily="34" charset="0"/>
              </a:rPr>
              <a:t>este</a:t>
            </a:r>
            <a:r>
              <a:rPr lang="en-AU" sz="3200" dirty="0">
                <a:latin typeface="Arial" panose="020B0604020202020204" pitchFamily="34" charset="0"/>
                <a:cs typeface="Arial" panose="020B0604020202020204" pitchFamily="34" charset="0"/>
              </a:rPr>
              <a:t> </a:t>
            </a:r>
            <a:r>
              <a:rPr lang="en-AU" sz="3200" dirty="0" err="1">
                <a:latin typeface="Arial" panose="020B0604020202020204" pitchFamily="34" charset="0"/>
                <a:cs typeface="Arial" panose="020B0604020202020204" pitchFamily="34" charset="0"/>
              </a:rPr>
              <a:t>informe</a:t>
            </a:r>
            <a:endParaRPr lang="en-AU" sz="3200" dirty="0" smtClean="0">
              <a:latin typeface="Arial" panose="020B0604020202020204" pitchFamily="34" charset="0"/>
              <a:cs typeface="Arial" panose="020B0604020202020204" pitchFamily="34" charset="0"/>
            </a:endParaRPr>
          </a:p>
          <a:p>
            <a:pPr>
              <a:spcBef>
                <a:spcPts val="300"/>
              </a:spcBef>
              <a:spcAft>
                <a:spcPts val="300"/>
              </a:spcAft>
            </a:pPr>
            <a:r>
              <a:rPr lang="es-ES" sz="3200" dirty="0" smtClean="0">
                <a:latin typeface="Arial" panose="020B0604020202020204" pitchFamily="34" charset="0"/>
                <a:cs typeface="Arial" panose="020B0604020202020204" pitchFamily="34" charset="0"/>
              </a:rPr>
              <a:t>considerar </a:t>
            </a:r>
            <a:r>
              <a:rPr lang="es-ES" sz="3200" dirty="0">
                <a:latin typeface="Arial" panose="020B0604020202020204" pitchFamily="34" charset="0"/>
                <a:cs typeface="Arial" panose="020B0604020202020204" pitchFamily="34" charset="0"/>
              </a:rPr>
              <a:t>las recomendaciones sobre Cartografía tal y como se presentan en el párrafo 11</a:t>
            </a:r>
            <a:r>
              <a:rPr lang="en-US" sz="3200" dirty="0" smtClean="0">
                <a:latin typeface="Arial" panose="020B0604020202020204" pitchFamily="34" charset="0"/>
                <a:cs typeface="Arial" panose="020B0604020202020204" pitchFamily="34" charset="0"/>
              </a:rPr>
              <a:t>:</a:t>
            </a:r>
          </a:p>
          <a:p>
            <a:pPr marL="324000" lvl="1" indent="0">
              <a:spcBef>
                <a:spcPts val="300"/>
              </a:spcBef>
              <a:spcAft>
                <a:spcPts val="300"/>
              </a:spcAft>
              <a:buNone/>
            </a:pPr>
            <a:r>
              <a:rPr lang="en-US" sz="3200" dirty="0" smtClean="0">
                <a:latin typeface="Arial" panose="020B0604020202020204" pitchFamily="34" charset="0"/>
                <a:cs typeface="Arial" panose="020B0604020202020204" pitchFamily="34" charset="0"/>
              </a:rPr>
              <a:t>a)</a:t>
            </a:r>
            <a:r>
              <a:rPr lang="es-ES" sz="3200" dirty="0">
                <a:latin typeface="Arial" panose="020B0604020202020204" pitchFamily="34" charset="0"/>
                <a:cs typeface="Arial" panose="020B0604020202020204" pitchFamily="34" charset="0"/>
              </a:rPr>
              <a:t> 	</a:t>
            </a:r>
            <a:r>
              <a:rPr lang="es-ES" sz="3200" dirty="0" smtClean="0">
                <a:latin typeface="Arial" panose="020B0604020202020204" pitchFamily="34" charset="0"/>
                <a:cs typeface="Arial" panose="020B0604020202020204" pitchFamily="34" charset="0"/>
              </a:rPr>
              <a:t>el </a:t>
            </a:r>
            <a:r>
              <a:rPr lang="es-ES" sz="3200" dirty="0">
                <a:latin typeface="Arial" panose="020B0604020202020204" pitchFamily="34" charset="0"/>
                <a:cs typeface="Arial" panose="020B0604020202020204" pitchFamily="34" charset="0"/>
              </a:rPr>
              <a:t>suministro de un informe y de contribuciones al GT WEND;</a:t>
            </a:r>
          </a:p>
          <a:p>
            <a:pPr marL="324000" lvl="1" indent="0">
              <a:spcBef>
                <a:spcPts val="300"/>
              </a:spcBef>
              <a:spcAft>
                <a:spcPts val="300"/>
              </a:spcAft>
              <a:buNone/>
            </a:pPr>
            <a:r>
              <a:rPr lang="es-ES" sz="3200" dirty="0">
                <a:latin typeface="Arial" panose="020B0604020202020204" pitchFamily="34" charset="0"/>
                <a:cs typeface="Arial" panose="020B0604020202020204" pitchFamily="34" charset="0"/>
              </a:rPr>
              <a:t>b)	el suministro de las prácticas CATZOC al DQWG;</a:t>
            </a:r>
          </a:p>
          <a:p>
            <a:pPr marL="324000" lvl="1" indent="0">
              <a:spcBef>
                <a:spcPts val="300"/>
              </a:spcBef>
              <a:spcAft>
                <a:spcPts val="300"/>
              </a:spcAft>
              <a:buNone/>
            </a:pPr>
            <a:r>
              <a:rPr lang="es-ES" sz="3200" dirty="0">
                <a:latin typeface="Arial" panose="020B0604020202020204" pitchFamily="34" charset="0"/>
                <a:cs typeface="Arial" panose="020B0604020202020204" pitchFamily="34" charset="0"/>
              </a:rPr>
              <a:t>c)	la política sobre el uso de los valores CATZOC por la Secretaría de la OHI;</a:t>
            </a:r>
          </a:p>
          <a:p>
            <a:pPr marL="324000" lvl="1" indent="0">
              <a:spcBef>
                <a:spcPts val="300"/>
              </a:spcBef>
              <a:spcAft>
                <a:spcPts val="300"/>
              </a:spcAft>
              <a:buNone/>
            </a:pPr>
            <a:r>
              <a:rPr lang="es-ES" sz="3200" dirty="0">
                <a:latin typeface="Arial" panose="020B0604020202020204" pitchFamily="34" charset="0"/>
                <a:cs typeface="Arial" panose="020B0604020202020204" pitchFamily="34" charset="0"/>
              </a:rPr>
              <a:t>d)	el mantenimiento de Esquemas ENC cuando se encargue la Fase II del Proyecto </a:t>
            </a:r>
            <a:r>
              <a:rPr lang="es-ES" sz="3200" dirty="0" err="1">
                <a:latin typeface="Arial" panose="020B0604020202020204" pitchFamily="34" charset="0"/>
                <a:cs typeface="Arial" panose="020B0604020202020204" pitchFamily="34" charset="0"/>
              </a:rPr>
              <a:t>INToGIS</a:t>
            </a:r>
            <a:r>
              <a:rPr lang="es-ES" sz="3200" dirty="0">
                <a:latin typeface="Arial" panose="020B0604020202020204" pitchFamily="34" charset="0"/>
                <a:cs typeface="Arial" panose="020B0604020202020204" pitchFamily="34" charset="0"/>
              </a:rPr>
              <a:t>.</a:t>
            </a:r>
          </a:p>
          <a:p>
            <a:pPr marL="324000" lvl="1" indent="0">
              <a:spcBef>
                <a:spcPts val="300"/>
              </a:spcBef>
              <a:spcAft>
                <a:spcPts val="300"/>
              </a:spcAft>
              <a:buNone/>
            </a:pP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84790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860079" y="44625"/>
            <a:ext cx="10502020" cy="1139825"/>
          </a:xfrm>
        </p:spPr>
        <p:txBody>
          <a:bodyPr>
            <a:normAutofit/>
          </a:bodyPr>
          <a:lstStyle/>
          <a:p>
            <a:r>
              <a:rPr lang="en-US" sz="4000" dirty="0">
                <a:latin typeface="Arial" panose="020B0604020202020204" pitchFamily="34" charset="0"/>
                <a:cs typeface="Arial" panose="020B0604020202020204" pitchFamily="34" charset="0"/>
              </a:rPr>
              <a:t>Actions requested of </a:t>
            </a:r>
            <a:r>
              <a:rPr lang="en-US" sz="4000" dirty="0" smtClean="0">
                <a:latin typeface="Arial" panose="020B0604020202020204" pitchFamily="34" charset="0"/>
                <a:cs typeface="Arial" panose="020B0604020202020204" pitchFamily="34" charset="0"/>
              </a:rPr>
              <a:t>SWPHC (Cont.):</a:t>
            </a:r>
            <a:endParaRPr lang="en-AU" sz="4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60079" y="1184450"/>
            <a:ext cx="10502020" cy="5268886"/>
          </a:xfrm>
          <a:effectLst/>
        </p:spPr>
        <p:txBody>
          <a:bodyPr>
            <a:normAutofit fontScale="92500" lnSpcReduction="10000"/>
          </a:bodyPr>
          <a:lstStyle/>
          <a:p>
            <a:pPr>
              <a:spcBef>
                <a:spcPts val="300"/>
              </a:spcBef>
              <a:spcAft>
                <a:spcPts val="300"/>
              </a:spcAft>
            </a:pPr>
            <a:r>
              <a:rPr lang="es-ES" sz="3200" dirty="0" smtClean="0">
                <a:latin typeface="Arial" panose="020B0604020202020204" pitchFamily="34" charset="0"/>
                <a:cs typeface="Arial" panose="020B0604020202020204" pitchFamily="34" charset="0"/>
              </a:rPr>
              <a:t>considerar </a:t>
            </a:r>
            <a:r>
              <a:rPr lang="es-ES" sz="3200" dirty="0">
                <a:latin typeface="Arial" panose="020B0604020202020204" pitchFamily="34" charset="0"/>
                <a:cs typeface="Arial" panose="020B0604020202020204" pitchFamily="34" charset="0"/>
              </a:rPr>
              <a:t>las recomendaciones sobre ISM, tal y como se presentan en los párrafos 13, 14, 16 y 18</a:t>
            </a:r>
            <a:r>
              <a:rPr lang="en-US" sz="3200" dirty="0" smtClean="0">
                <a:latin typeface="Arial" panose="020B0604020202020204" pitchFamily="34" charset="0"/>
                <a:cs typeface="Arial" panose="020B0604020202020204" pitchFamily="34" charset="0"/>
              </a:rPr>
              <a:t>:</a:t>
            </a:r>
          </a:p>
          <a:p>
            <a:pPr marL="324000" lvl="1" indent="0">
              <a:spcBef>
                <a:spcPts val="300"/>
              </a:spcBef>
              <a:spcAft>
                <a:spcPts val="300"/>
              </a:spcAft>
              <a:buNone/>
            </a:pPr>
            <a:r>
              <a:rPr lang="en-US" sz="3200" dirty="0" smtClean="0">
                <a:latin typeface="Arial" panose="020B0604020202020204" pitchFamily="34" charset="0"/>
                <a:cs typeface="Arial" panose="020B0604020202020204" pitchFamily="34" charset="0"/>
              </a:rPr>
              <a:t>S</a:t>
            </a:r>
            <a:r>
              <a:rPr lang="es-ES" sz="3200" dirty="0" smtClean="0">
                <a:latin typeface="Arial" panose="020B0604020202020204" pitchFamily="34" charset="0"/>
                <a:cs typeface="Arial" panose="020B0604020202020204" pitchFamily="34" charset="0"/>
              </a:rPr>
              <a:t>e </a:t>
            </a:r>
            <a:r>
              <a:rPr lang="es-ES" sz="3200" dirty="0">
                <a:latin typeface="Arial" panose="020B0604020202020204" pitchFamily="34" charset="0"/>
                <a:cs typeface="Arial" panose="020B0604020202020204" pitchFamily="34" charset="0"/>
              </a:rPr>
              <a:t>solicita al Presidente que anime a todos los Estados costeros a:</a:t>
            </a:r>
          </a:p>
          <a:p>
            <a:pPr marL="324000" lvl="1" indent="0">
              <a:spcBef>
                <a:spcPts val="300"/>
              </a:spcBef>
              <a:spcAft>
                <a:spcPts val="300"/>
              </a:spcAft>
              <a:buNone/>
            </a:pPr>
            <a:r>
              <a:rPr lang="es-ES" sz="3200" dirty="0" smtClean="0">
                <a:latin typeface="Arial" panose="020B0604020202020204" pitchFamily="34" charset="0"/>
                <a:cs typeface="Arial" panose="020B0604020202020204" pitchFamily="34" charset="0"/>
              </a:rPr>
              <a:t>a) proporcionar </a:t>
            </a:r>
            <a:r>
              <a:rPr lang="es-ES" sz="3200" dirty="0">
                <a:latin typeface="Arial" panose="020B0604020202020204" pitchFamily="34" charset="0"/>
                <a:cs typeface="Arial" panose="020B0604020202020204" pitchFamily="34" charset="0"/>
              </a:rPr>
              <a:t>a los Coordinadores regionales NAVAREA un flujo regular de ISM;</a:t>
            </a:r>
          </a:p>
          <a:p>
            <a:pPr marL="324000" lvl="1" indent="0">
              <a:spcBef>
                <a:spcPts val="300"/>
              </a:spcBef>
              <a:spcAft>
                <a:spcPts val="300"/>
              </a:spcAft>
              <a:buNone/>
            </a:pPr>
            <a:r>
              <a:rPr lang="es-ES" sz="3200" dirty="0" smtClean="0">
                <a:latin typeface="Arial" panose="020B0604020202020204" pitchFamily="34" charset="0"/>
                <a:cs typeface="Arial" panose="020B0604020202020204" pitchFamily="34" charset="0"/>
              </a:rPr>
              <a:t>b) mantener </a:t>
            </a:r>
            <a:r>
              <a:rPr lang="es-ES" sz="3200" dirty="0">
                <a:latin typeface="Arial" panose="020B0604020202020204" pitchFamily="34" charset="0"/>
                <a:cs typeface="Arial" panose="020B0604020202020204" pitchFamily="34" charset="0"/>
              </a:rPr>
              <a:t>una comunicación regular con los Coordinadores regionales NAVAREA y a  informarles acerca de cualquier cambio de personal o de los detalles de contacto; y a</a:t>
            </a:r>
          </a:p>
          <a:p>
            <a:pPr marL="324000" lvl="1" indent="0">
              <a:spcBef>
                <a:spcPts val="300"/>
              </a:spcBef>
              <a:spcAft>
                <a:spcPts val="300"/>
              </a:spcAft>
              <a:buNone/>
            </a:pPr>
            <a:r>
              <a:rPr lang="es-ES" sz="3200" dirty="0" smtClean="0">
                <a:latin typeface="Arial" panose="020B0604020202020204" pitchFamily="34" charset="0"/>
                <a:cs typeface="Arial" panose="020B0604020202020204" pitchFamily="34" charset="0"/>
              </a:rPr>
              <a:t>c) utilizar </a:t>
            </a:r>
            <a:r>
              <a:rPr lang="es-ES" sz="3200" dirty="0">
                <a:latin typeface="Arial" panose="020B0604020202020204" pitchFamily="34" charset="0"/>
                <a:cs typeface="Arial" panose="020B0604020202020204" pitchFamily="34" charset="0"/>
              </a:rPr>
              <a:t>y seguir la orientación proporcionada en la S-53 - Manual conjunto OMI/OHI/OMM sobre Información de la Seguridad Marítima. </a:t>
            </a:r>
          </a:p>
          <a:p>
            <a:pPr marL="324000" lvl="1" indent="0">
              <a:spcBef>
                <a:spcPts val="300"/>
              </a:spcBef>
              <a:spcAft>
                <a:spcPts val="300"/>
              </a:spcAft>
              <a:buNone/>
            </a:pP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82110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860079" y="44625"/>
            <a:ext cx="10502020" cy="1139825"/>
          </a:xfrm>
        </p:spPr>
        <p:txBody>
          <a:bodyPr>
            <a:normAutofit/>
          </a:bodyPr>
          <a:lstStyle/>
          <a:p>
            <a:r>
              <a:rPr lang="en-US" sz="4000" dirty="0">
                <a:latin typeface="Arial" panose="020B0604020202020204" pitchFamily="34" charset="0"/>
                <a:cs typeface="Arial" panose="020B0604020202020204" pitchFamily="34" charset="0"/>
              </a:rPr>
              <a:t>Actions requested of </a:t>
            </a:r>
            <a:r>
              <a:rPr lang="en-US" sz="4000" dirty="0" smtClean="0">
                <a:latin typeface="Arial" panose="020B0604020202020204" pitchFamily="34" charset="0"/>
                <a:cs typeface="Arial" panose="020B0604020202020204" pitchFamily="34" charset="0"/>
              </a:rPr>
              <a:t>SWPHC (Cont.):</a:t>
            </a:r>
            <a:endParaRPr lang="en-AU" sz="4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60079" y="1184450"/>
            <a:ext cx="10502020" cy="5268886"/>
          </a:xfrm>
          <a:effectLst/>
        </p:spPr>
        <p:txBody>
          <a:bodyPr>
            <a:normAutofit fontScale="92500" lnSpcReduction="10000"/>
          </a:bodyPr>
          <a:lstStyle/>
          <a:p>
            <a:pPr>
              <a:spcBef>
                <a:spcPts val="300"/>
              </a:spcBef>
              <a:spcAft>
                <a:spcPts val="300"/>
              </a:spcAft>
            </a:pPr>
            <a:r>
              <a:rPr lang="es-ES" sz="3200" dirty="0" smtClean="0">
                <a:latin typeface="Arial" panose="020B0604020202020204" pitchFamily="34" charset="0"/>
                <a:cs typeface="Arial" panose="020B0604020202020204" pitchFamily="34" charset="0"/>
              </a:rPr>
              <a:t>considerar </a:t>
            </a:r>
            <a:r>
              <a:rPr lang="es-ES" sz="3200" dirty="0">
                <a:latin typeface="Arial" panose="020B0604020202020204" pitchFamily="34" charset="0"/>
                <a:cs typeface="Arial" panose="020B0604020202020204" pitchFamily="34" charset="0"/>
              </a:rPr>
              <a:t>las recomendaciones sobre ISM, tal y como se presentan en los párrafos 13, 14, 16 y 18</a:t>
            </a:r>
            <a:r>
              <a:rPr lang="en-US" sz="3200" dirty="0" smtClean="0">
                <a:latin typeface="Arial" panose="020B0604020202020204" pitchFamily="34" charset="0"/>
                <a:cs typeface="Arial" panose="020B0604020202020204" pitchFamily="34" charset="0"/>
              </a:rPr>
              <a:t>:</a:t>
            </a:r>
          </a:p>
          <a:p>
            <a:pPr marL="324000" lvl="1" indent="0">
              <a:spcBef>
                <a:spcPts val="300"/>
              </a:spcBef>
              <a:spcAft>
                <a:spcPts val="300"/>
              </a:spcAft>
              <a:buNone/>
            </a:pPr>
            <a:r>
              <a:rPr lang="es-ES" sz="3200" dirty="0" smtClean="0">
                <a:latin typeface="Arial" panose="020B0604020202020204" pitchFamily="34" charset="0"/>
                <a:cs typeface="Arial" panose="020B0604020202020204" pitchFamily="34" charset="0"/>
              </a:rPr>
              <a:t>Se </a:t>
            </a:r>
            <a:r>
              <a:rPr lang="es-ES" sz="3200" dirty="0">
                <a:latin typeface="Arial" panose="020B0604020202020204" pitchFamily="34" charset="0"/>
                <a:cs typeface="Arial" panose="020B0604020202020204" pitchFamily="34" charset="0"/>
              </a:rPr>
              <a:t>solicita al Presidente que dé instrucciones a los Coordinadores regionales NAVAREA de suministrar:</a:t>
            </a:r>
          </a:p>
          <a:p>
            <a:pPr marL="324000" lvl="1" indent="0">
              <a:spcBef>
                <a:spcPts val="300"/>
              </a:spcBef>
              <a:spcAft>
                <a:spcPts val="300"/>
              </a:spcAft>
              <a:buNone/>
            </a:pPr>
            <a:r>
              <a:rPr lang="es-ES" sz="3200" dirty="0" smtClean="0">
                <a:latin typeface="Arial" panose="020B0604020202020204" pitchFamily="34" charset="0"/>
                <a:cs typeface="Arial" panose="020B0604020202020204" pitchFamily="34" charset="0"/>
              </a:rPr>
              <a:t>a) una </a:t>
            </a:r>
            <a:r>
              <a:rPr lang="es-ES" sz="3200" dirty="0">
                <a:latin typeface="Arial" panose="020B0604020202020204" pitchFamily="34" charset="0"/>
                <a:cs typeface="Arial" panose="020B0604020202020204" pitchFamily="34" charset="0"/>
              </a:rPr>
              <a:t>indicación clara sobre el estado del suministro de ISM en el área de la CHR, incluyendo las cantidades de mensajes recibidos de cada Estado costero</a:t>
            </a:r>
          </a:p>
          <a:p>
            <a:pPr marL="324000" lvl="1" indent="0">
              <a:spcBef>
                <a:spcPts val="300"/>
              </a:spcBef>
              <a:spcAft>
                <a:spcPts val="300"/>
              </a:spcAft>
              <a:buNone/>
            </a:pPr>
            <a:r>
              <a:rPr lang="es-ES" sz="3200" dirty="0" smtClean="0">
                <a:latin typeface="Arial" panose="020B0604020202020204" pitchFamily="34" charset="0"/>
                <a:cs typeface="Arial" panose="020B0604020202020204" pitchFamily="34" charset="0"/>
              </a:rPr>
              <a:t>b) si </a:t>
            </a:r>
            <a:r>
              <a:rPr lang="es-ES" sz="3200" dirty="0">
                <a:latin typeface="Arial" panose="020B0604020202020204" pitchFamily="34" charset="0"/>
                <a:cs typeface="Arial" panose="020B0604020202020204" pitchFamily="34" charset="0"/>
              </a:rPr>
              <a:t>esto ha mejorado tras haber finalizado cualquier Formación en ISM</a:t>
            </a:r>
          </a:p>
          <a:p>
            <a:pPr marL="324000" lvl="1" indent="0">
              <a:spcBef>
                <a:spcPts val="300"/>
              </a:spcBef>
              <a:spcAft>
                <a:spcPts val="300"/>
              </a:spcAft>
              <a:buNone/>
            </a:pPr>
            <a:r>
              <a:rPr lang="es-ES" sz="3200" dirty="0" smtClean="0">
                <a:latin typeface="Arial" panose="020B0604020202020204" pitchFamily="34" charset="0"/>
                <a:cs typeface="Arial" panose="020B0604020202020204" pitchFamily="34" charset="0"/>
              </a:rPr>
              <a:t>c) juntamente </a:t>
            </a:r>
            <a:r>
              <a:rPr lang="es-ES" sz="3200" dirty="0">
                <a:latin typeface="Arial" panose="020B0604020202020204" pitchFamily="34" charset="0"/>
                <a:cs typeface="Arial" panose="020B0604020202020204" pitchFamily="34" charset="0"/>
              </a:rPr>
              <a:t>con el Coordinador CB regional, la identificación de una lista de prioridades de los estados que requieren una formación en ISM. </a:t>
            </a:r>
          </a:p>
          <a:p>
            <a:pPr marL="324000" lvl="1" indent="0">
              <a:spcBef>
                <a:spcPts val="300"/>
              </a:spcBef>
              <a:spcAft>
                <a:spcPts val="300"/>
              </a:spcAft>
              <a:buNone/>
            </a:pPr>
            <a:r>
              <a:rPr lang="es-ES" sz="3200" dirty="0" smtClean="0">
                <a:latin typeface="Arial" panose="020B0604020202020204" pitchFamily="34" charset="0"/>
                <a:cs typeface="Arial" panose="020B0604020202020204" pitchFamily="34" charset="0"/>
              </a:rPr>
              <a:t>. </a:t>
            </a:r>
            <a:endParaRPr lang="es-ES" sz="3200" dirty="0">
              <a:latin typeface="Arial" panose="020B0604020202020204" pitchFamily="34" charset="0"/>
              <a:cs typeface="Arial" panose="020B0604020202020204" pitchFamily="34" charset="0"/>
            </a:endParaRPr>
          </a:p>
          <a:p>
            <a:pPr marL="324000" lvl="1" indent="0">
              <a:spcBef>
                <a:spcPts val="300"/>
              </a:spcBef>
              <a:spcAft>
                <a:spcPts val="300"/>
              </a:spcAft>
              <a:buNone/>
            </a:pP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40261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860079" y="44625"/>
            <a:ext cx="10502020" cy="1139825"/>
          </a:xfrm>
        </p:spPr>
        <p:txBody>
          <a:bodyPr>
            <a:normAutofit/>
          </a:bodyPr>
          <a:lstStyle/>
          <a:p>
            <a:r>
              <a:rPr lang="en-US" sz="4000" dirty="0">
                <a:latin typeface="Arial" panose="020B0604020202020204" pitchFamily="34" charset="0"/>
                <a:cs typeface="Arial" panose="020B0604020202020204" pitchFamily="34" charset="0"/>
              </a:rPr>
              <a:t>Actions requested of </a:t>
            </a:r>
            <a:r>
              <a:rPr lang="en-US" sz="4000" dirty="0" smtClean="0">
                <a:latin typeface="Arial" panose="020B0604020202020204" pitchFamily="34" charset="0"/>
                <a:cs typeface="Arial" panose="020B0604020202020204" pitchFamily="34" charset="0"/>
              </a:rPr>
              <a:t>SWPHC (Cont.):</a:t>
            </a:r>
            <a:endParaRPr lang="en-AU" sz="4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60079" y="1184450"/>
            <a:ext cx="10502020" cy="5268886"/>
          </a:xfrm>
          <a:effectLst/>
        </p:spPr>
        <p:txBody>
          <a:bodyPr>
            <a:normAutofit/>
          </a:bodyPr>
          <a:lstStyle/>
          <a:p>
            <a:pPr>
              <a:spcBef>
                <a:spcPts val="300"/>
              </a:spcBef>
              <a:spcAft>
                <a:spcPts val="300"/>
              </a:spcAft>
            </a:pPr>
            <a:r>
              <a:rPr lang="es-ES" sz="3200" dirty="0" smtClean="0">
                <a:latin typeface="Arial" panose="020B0604020202020204" pitchFamily="34" charset="0"/>
                <a:cs typeface="Arial" panose="020B0604020202020204" pitchFamily="34" charset="0"/>
              </a:rPr>
              <a:t>considerar </a:t>
            </a:r>
            <a:r>
              <a:rPr lang="es-ES" sz="3200" dirty="0">
                <a:latin typeface="Arial" panose="020B0604020202020204" pitchFamily="34" charset="0"/>
                <a:cs typeface="Arial" panose="020B0604020202020204" pitchFamily="34" charset="0"/>
              </a:rPr>
              <a:t>invertir en la preparación de candidatos para los programas de Hidrografía y de Cartografía de Categoría "A" y de Categoría "B" y presentar candidaturas para los futuros programas (Párrafo 25)</a:t>
            </a:r>
          </a:p>
          <a:p>
            <a:pPr>
              <a:spcBef>
                <a:spcPts val="300"/>
              </a:spcBef>
              <a:spcAft>
                <a:spcPts val="300"/>
              </a:spcAft>
            </a:pPr>
            <a:r>
              <a:rPr lang="es-ES" sz="3200" dirty="0" smtClean="0">
                <a:latin typeface="Arial" panose="020B0604020202020204" pitchFamily="34" charset="0"/>
                <a:cs typeface="Arial" panose="020B0604020202020204" pitchFamily="34" charset="0"/>
              </a:rPr>
              <a:t>revisar </a:t>
            </a:r>
            <a:r>
              <a:rPr lang="es-ES" sz="3200" dirty="0">
                <a:latin typeface="Arial" panose="020B0604020202020204" pitchFamily="34" charset="0"/>
                <a:cs typeface="Arial" panose="020B0604020202020204" pitchFamily="34" charset="0"/>
              </a:rPr>
              <a:t>los datos relativos a las Publicaciones de la OHI C-55 y P-5 (Anuario) por lo menos una vez al año (Párrafo 32)</a:t>
            </a:r>
          </a:p>
          <a:p>
            <a:pPr>
              <a:spcBef>
                <a:spcPts val="300"/>
              </a:spcBef>
              <a:spcAft>
                <a:spcPts val="300"/>
              </a:spcAft>
            </a:pPr>
            <a:r>
              <a:rPr lang="es-ES" sz="3200" dirty="0" smtClean="0">
                <a:latin typeface="Arial" panose="020B0604020202020204" pitchFamily="34" charset="0"/>
                <a:cs typeface="Arial" panose="020B0604020202020204" pitchFamily="34" charset="0"/>
              </a:rPr>
              <a:t>considerar </a:t>
            </a:r>
            <a:r>
              <a:rPr lang="es-ES" sz="3200" dirty="0">
                <a:latin typeface="Arial" panose="020B0604020202020204" pitchFamily="34" charset="0"/>
                <a:cs typeface="Arial" panose="020B0604020202020204" pitchFamily="34" charset="0"/>
              </a:rPr>
              <a:t>las disposiciones adecuadas para preparar la 2.ª reunión del Consejo de la OHI (Párrafo 34</a:t>
            </a:r>
            <a:r>
              <a:rPr lang="es-ES" sz="3200" dirty="0" smtClean="0">
                <a:latin typeface="Arial" panose="020B0604020202020204" pitchFamily="34" charset="0"/>
                <a:cs typeface="Arial" panose="020B0604020202020204" pitchFamily="34" charset="0"/>
              </a:rPr>
              <a:t>)</a:t>
            </a:r>
            <a:endParaRPr lang="es-E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08048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860079" y="44625"/>
            <a:ext cx="10502020" cy="1139825"/>
          </a:xfrm>
        </p:spPr>
        <p:txBody>
          <a:bodyPr>
            <a:normAutofit/>
          </a:bodyPr>
          <a:lstStyle/>
          <a:p>
            <a:r>
              <a:rPr lang="en-US" sz="4000" dirty="0">
                <a:latin typeface="Arial" panose="020B0604020202020204" pitchFamily="34" charset="0"/>
                <a:cs typeface="Arial" panose="020B0604020202020204" pitchFamily="34" charset="0"/>
              </a:rPr>
              <a:t>Actions requested of </a:t>
            </a:r>
            <a:r>
              <a:rPr lang="en-US" sz="4000" dirty="0" smtClean="0">
                <a:latin typeface="Arial" panose="020B0604020202020204" pitchFamily="34" charset="0"/>
                <a:cs typeface="Arial" panose="020B0604020202020204" pitchFamily="34" charset="0"/>
              </a:rPr>
              <a:t>SWPHC (Cont.):</a:t>
            </a:r>
            <a:endParaRPr lang="en-AU" sz="4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60079" y="1184450"/>
            <a:ext cx="10502020" cy="5268886"/>
          </a:xfrm>
          <a:effectLst/>
        </p:spPr>
        <p:txBody>
          <a:bodyPr>
            <a:normAutofit/>
          </a:bodyPr>
          <a:lstStyle/>
          <a:p>
            <a:pPr>
              <a:spcBef>
                <a:spcPts val="300"/>
              </a:spcBef>
              <a:spcAft>
                <a:spcPts val="300"/>
              </a:spcAft>
            </a:pPr>
            <a:r>
              <a:rPr lang="es-ES" sz="3200" dirty="0" smtClean="0">
                <a:latin typeface="Arial" panose="020B0604020202020204" pitchFamily="34" charset="0"/>
                <a:cs typeface="Arial" panose="020B0604020202020204" pitchFamily="34" charset="0"/>
              </a:rPr>
              <a:t>considerar </a:t>
            </a:r>
            <a:r>
              <a:rPr lang="es-ES" sz="3200" dirty="0">
                <a:latin typeface="Arial" panose="020B0604020202020204" pitchFamily="34" charset="0"/>
                <a:cs typeface="Arial" panose="020B0604020202020204" pitchFamily="34" charset="0"/>
              </a:rPr>
              <a:t>la sumisión de artículos para su publicación en la Revista Hidrográfica Internacional (Párrafo 36)</a:t>
            </a:r>
          </a:p>
          <a:p>
            <a:pPr>
              <a:spcBef>
                <a:spcPts val="300"/>
              </a:spcBef>
              <a:spcAft>
                <a:spcPts val="300"/>
              </a:spcAft>
            </a:pPr>
            <a:r>
              <a:rPr lang="es-ES" sz="3200" dirty="0" smtClean="0">
                <a:latin typeface="Arial" panose="020B0604020202020204" pitchFamily="34" charset="0"/>
                <a:cs typeface="Arial" panose="020B0604020202020204" pitchFamily="34" charset="0"/>
              </a:rPr>
              <a:t>adoptar </a:t>
            </a:r>
            <a:r>
              <a:rPr lang="es-ES" sz="3200" dirty="0">
                <a:latin typeface="Arial" panose="020B0604020202020204" pitchFamily="34" charset="0"/>
                <a:cs typeface="Arial" panose="020B0604020202020204" pitchFamily="34" charset="0"/>
              </a:rPr>
              <a:t>las otras medidas que se consideren </a:t>
            </a:r>
            <a:r>
              <a:rPr lang="es-ES" sz="3200" dirty="0" smtClean="0">
                <a:latin typeface="Arial" panose="020B0604020202020204" pitchFamily="34" charset="0"/>
                <a:cs typeface="Arial" panose="020B0604020202020204" pitchFamily="34" charset="0"/>
              </a:rPr>
              <a:t>adecuadas</a:t>
            </a:r>
            <a:endParaRPr lang="es-E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70365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3042" y="277814"/>
            <a:ext cx="10320950" cy="1252222"/>
          </a:xfrm>
        </p:spPr>
        <p:txBody>
          <a:bodyPr>
            <a:normAutofit/>
          </a:bodyPr>
          <a:lstStyle/>
          <a:p>
            <a:pPr algn="ctr"/>
            <a:r>
              <a:rPr lang="es-ES" sz="2800" dirty="0">
                <a:latin typeface="Arial" panose="020B0604020202020204" pitchFamily="34" charset="0"/>
                <a:cs typeface="Arial" panose="020B0604020202020204" pitchFamily="34" charset="0"/>
              </a:rPr>
              <a:t>Entrada en vigor de las Enmiendas al Convenio de la </a:t>
            </a:r>
            <a:r>
              <a:rPr lang="es-ES" sz="2800" dirty="0" smtClean="0">
                <a:latin typeface="Arial" panose="020B0604020202020204" pitchFamily="34" charset="0"/>
                <a:cs typeface="Arial" panose="020B0604020202020204" pitchFamily="34" charset="0"/>
              </a:rPr>
              <a:t>OHI</a:t>
            </a:r>
            <a:br>
              <a:rPr lang="es-ES" sz="2800" dirty="0" smtClean="0">
                <a:latin typeface="Arial" panose="020B0604020202020204" pitchFamily="34" charset="0"/>
                <a:cs typeface="Arial" panose="020B0604020202020204" pitchFamily="34" charset="0"/>
              </a:rPr>
            </a:br>
            <a:endParaRPr lang="en-AU" sz="2800" dirty="0">
              <a:latin typeface="Arial" panose="020B0604020202020204" pitchFamily="34" charset="0"/>
              <a:cs typeface="Arial" panose="020B0604020202020204" pitchFamily="34" charset="0"/>
            </a:endParaRPr>
          </a:p>
        </p:txBody>
      </p:sp>
      <p:sp>
        <p:nvSpPr>
          <p:cNvPr id="5" name="Content Placeholder 2"/>
          <p:cNvSpPr txBox="1">
            <a:spLocks/>
          </p:cNvSpPr>
          <p:nvPr/>
        </p:nvSpPr>
        <p:spPr bwMode="auto">
          <a:xfrm>
            <a:off x="407406" y="1222218"/>
            <a:ext cx="11280618" cy="55191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63538" indent="-363538" algn="l" defTabSz="360000" rtl="0" eaLnBrk="1" fontAlgn="base" hangingPunct="1">
              <a:spcBef>
                <a:spcPts val="600"/>
              </a:spcBef>
              <a:spcAft>
                <a:spcPts val="600"/>
              </a:spcAft>
              <a:buClr>
                <a:srgbClr val="FFFF00"/>
              </a:buClr>
              <a:buSzPct val="60000"/>
              <a:buFont typeface="Wingdings" pitchFamily="2" charset="2"/>
              <a:buChar char="§"/>
              <a:defRPr sz="3200">
                <a:solidFill>
                  <a:srgbClr val="FFFF00"/>
                </a:solidFill>
                <a:effectLst>
                  <a:outerShdw blurRad="38100" dist="38100" dir="2700000" algn="tl">
                    <a:srgbClr val="000000"/>
                  </a:outerShdw>
                </a:effectLst>
                <a:latin typeface="+mn-lt"/>
                <a:ea typeface="+mn-ea"/>
                <a:cs typeface="+mn-cs"/>
              </a:defRPr>
            </a:lvl1pPr>
            <a:lvl2pPr marL="538163" indent="-174625" algn="l" rtl="0" eaLnBrk="1" fontAlgn="base" hangingPunct="1">
              <a:spcBef>
                <a:spcPts val="600"/>
              </a:spcBef>
              <a:spcAft>
                <a:spcPts val="600"/>
              </a:spcAft>
              <a:buClr>
                <a:srgbClr val="FFFF00"/>
              </a:buClr>
              <a:buSzPct val="60000"/>
              <a:buFont typeface="Arial" pitchFamily="34" charset="0"/>
              <a:buChar char="•"/>
              <a:defRPr sz="2800">
                <a:solidFill>
                  <a:srgbClr val="FFFF00"/>
                </a:solidFill>
                <a:effectLst>
                  <a:outerShdw blurRad="38100" dist="38100" dir="2700000" algn="tl">
                    <a:srgbClr val="000000"/>
                  </a:outerShdw>
                </a:effectLst>
                <a:latin typeface="+mn-lt"/>
              </a:defRPr>
            </a:lvl2pPr>
            <a:lvl3pPr marL="901700" indent="-185738" algn="l" rtl="0" eaLnBrk="1" fontAlgn="base" hangingPunct="1">
              <a:spcBef>
                <a:spcPts val="600"/>
              </a:spcBef>
              <a:spcAft>
                <a:spcPts val="600"/>
              </a:spcAft>
              <a:buClr>
                <a:srgbClr val="FFFF00"/>
              </a:buClr>
              <a:buSzPct val="60000"/>
              <a:buFont typeface="Arial" pitchFamily="34" charset="0"/>
              <a:buChar char="•"/>
              <a:defRPr sz="2400">
                <a:solidFill>
                  <a:srgbClr val="FFFF00"/>
                </a:solidFill>
                <a:effectLst>
                  <a:outerShdw blurRad="38100" dist="38100" dir="2700000" algn="tl">
                    <a:srgbClr val="000000"/>
                  </a:outerShdw>
                </a:effectLst>
                <a:latin typeface="+mn-lt"/>
              </a:defRPr>
            </a:lvl3pPr>
            <a:lvl4pPr marL="1077913" indent="-176213" algn="l" rtl="0" eaLnBrk="1" fontAlgn="base" hangingPunct="1">
              <a:spcBef>
                <a:spcPts val="600"/>
              </a:spcBef>
              <a:spcAft>
                <a:spcPts val="600"/>
              </a:spcAft>
              <a:buClr>
                <a:srgbClr val="FFFF00"/>
              </a:buClr>
              <a:buSzPct val="60000"/>
              <a:buFont typeface="Arial" pitchFamily="34" charset="0"/>
              <a:buChar char="•"/>
              <a:defRPr sz="2000">
                <a:solidFill>
                  <a:srgbClr val="FFFF00"/>
                </a:solidFill>
                <a:effectLst>
                  <a:outerShdw blurRad="38100" dist="38100" dir="2700000" algn="tl">
                    <a:srgbClr val="000000"/>
                  </a:outerShdw>
                </a:effectLst>
                <a:latin typeface="+mn-lt"/>
              </a:defRPr>
            </a:lvl4pPr>
            <a:lvl5pPr marL="1252538" indent="-174625" algn="l" rtl="0" eaLnBrk="1" fontAlgn="base" hangingPunct="1">
              <a:spcBef>
                <a:spcPts val="600"/>
              </a:spcBef>
              <a:spcAft>
                <a:spcPts val="600"/>
              </a:spcAft>
              <a:buClr>
                <a:srgbClr val="FFFF00"/>
              </a:buClr>
              <a:buSzPct val="60000"/>
              <a:buFont typeface="Arial" pitchFamily="34" charset="0"/>
              <a:buChar char="•"/>
              <a:defRPr sz="2000">
                <a:solidFill>
                  <a:srgbClr val="FFFF00"/>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rgbClr val="FFFF00"/>
              </a:buClr>
              <a:buSzPct val="60000"/>
              <a:buFont typeface="Wingdings" pitchFamily="2" charset="2"/>
              <a:buChar char="n"/>
              <a:defRPr sz="2000">
                <a:solidFill>
                  <a:srgbClr val="FFFF00"/>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rgbClr val="FFFF00"/>
              </a:buClr>
              <a:buSzPct val="60000"/>
              <a:buFont typeface="Wingdings" pitchFamily="2" charset="2"/>
              <a:buChar char="n"/>
              <a:defRPr sz="2000">
                <a:solidFill>
                  <a:srgbClr val="FFFF00"/>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rgbClr val="FFFF00"/>
              </a:buClr>
              <a:buSzPct val="60000"/>
              <a:buFont typeface="Wingdings" pitchFamily="2" charset="2"/>
              <a:buChar char="n"/>
              <a:defRPr sz="2000">
                <a:solidFill>
                  <a:srgbClr val="FFFF00"/>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rgbClr val="FFFF00"/>
              </a:buClr>
              <a:buSzPct val="60000"/>
              <a:buFont typeface="Wingdings" pitchFamily="2" charset="2"/>
              <a:buChar char="n"/>
              <a:defRPr sz="2000">
                <a:solidFill>
                  <a:srgbClr val="FFFF00"/>
                </a:solidFill>
                <a:effectLst>
                  <a:outerShdw blurRad="38100" dist="38100" dir="2700000" algn="tl">
                    <a:srgbClr val="000000"/>
                  </a:outerShdw>
                </a:effectLst>
                <a:latin typeface="+mn-lt"/>
              </a:defRPr>
            </a:lvl9pPr>
          </a:lstStyle>
          <a:p>
            <a:r>
              <a:rPr lang="en-US" sz="2400" kern="0" dirty="0" smtClean="0">
                <a:solidFill>
                  <a:schemeClr val="tx1"/>
                </a:solidFill>
                <a:effectLst/>
                <a:latin typeface="Arial" panose="020B0604020202020204" pitchFamily="34" charset="0"/>
                <a:cs typeface="Arial" panose="020B0604020202020204" pitchFamily="34" charset="0"/>
              </a:rPr>
              <a:t>El </a:t>
            </a:r>
            <a:r>
              <a:rPr lang="en-US" sz="2400" kern="0" dirty="0" err="1" smtClean="0">
                <a:solidFill>
                  <a:schemeClr val="tx1"/>
                </a:solidFill>
                <a:effectLst/>
                <a:latin typeface="Arial" panose="020B0604020202020204" pitchFamily="34" charset="0"/>
                <a:cs typeface="Arial" panose="020B0604020202020204" pitchFamily="34" charset="0"/>
              </a:rPr>
              <a:t>convenio</a:t>
            </a:r>
            <a:r>
              <a:rPr lang="en-US" sz="2400" kern="0" dirty="0" smtClean="0">
                <a:solidFill>
                  <a:schemeClr val="tx1"/>
                </a:solidFill>
                <a:effectLst/>
                <a:latin typeface="Arial" panose="020B0604020202020204" pitchFamily="34" charset="0"/>
                <a:cs typeface="Arial" panose="020B0604020202020204" pitchFamily="34" charset="0"/>
              </a:rPr>
              <a:t> </a:t>
            </a:r>
            <a:r>
              <a:rPr lang="en-US" sz="2400" kern="0" dirty="0" err="1" smtClean="0">
                <a:solidFill>
                  <a:schemeClr val="tx1"/>
                </a:solidFill>
                <a:effectLst/>
                <a:latin typeface="Arial" panose="020B0604020202020204" pitchFamily="34" charset="0"/>
                <a:cs typeface="Arial" panose="020B0604020202020204" pitchFamily="34" charset="0"/>
              </a:rPr>
              <a:t>modificado</a:t>
            </a:r>
            <a:r>
              <a:rPr lang="en-US" sz="2400" kern="0" dirty="0" smtClean="0">
                <a:solidFill>
                  <a:schemeClr val="tx1"/>
                </a:solidFill>
                <a:effectLst/>
                <a:latin typeface="Arial" panose="020B0604020202020204" pitchFamily="34" charset="0"/>
                <a:cs typeface="Arial" panose="020B0604020202020204" pitchFamily="34" charset="0"/>
              </a:rPr>
              <a:t> </a:t>
            </a:r>
            <a:r>
              <a:rPr lang="en-US" sz="2400" kern="0" dirty="0" err="1" smtClean="0">
                <a:solidFill>
                  <a:schemeClr val="tx1"/>
                </a:solidFill>
                <a:effectLst/>
                <a:latin typeface="Arial" panose="020B0604020202020204" pitchFamily="34" charset="0"/>
                <a:cs typeface="Arial" panose="020B0604020202020204" pitchFamily="34" charset="0"/>
              </a:rPr>
              <a:t>entró</a:t>
            </a:r>
            <a:r>
              <a:rPr lang="en-US" sz="2400" kern="0" dirty="0" smtClean="0">
                <a:solidFill>
                  <a:schemeClr val="tx1"/>
                </a:solidFill>
                <a:effectLst/>
                <a:latin typeface="Arial" panose="020B0604020202020204" pitchFamily="34" charset="0"/>
                <a:cs typeface="Arial" panose="020B0604020202020204" pitchFamily="34" charset="0"/>
              </a:rPr>
              <a:t> </a:t>
            </a:r>
            <a:r>
              <a:rPr lang="en-US" sz="2400" kern="0" dirty="0" err="1" smtClean="0">
                <a:solidFill>
                  <a:schemeClr val="tx1"/>
                </a:solidFill>
                <a:effectLst/>
                <a:latin typeface="Arial" panose="020B0604020202020204" pitchFamily="34" charset="0"/>
                <a:cs typeface="Arial" panose="020B0604020202020204" pitchFamily="34" charset="0"/>
              </a:rPr>
              <a:t>en</a:t>
            </a:r>
            <a:r>
              <a:rPr lang="en-US" sz="2400" kern="0" dirty="0" smtClean="0">
                <a:solidFill>
                  <a:schemeClr val="tx1"/>
                </a:solidFill>
                <a:effectLst/>
                <a:latin typeface="Arial" panose="020B0604020202020204" pitchFamily="34" charset="0"/>
                <a:cs typeface="Arial" panose="020B0604020202020204" pitchFamily="34" charset="0"/>
              </a:rPr>
              <a:t> vigor el 8 de </a:t>
            </a:r>
            <a:r>
              <a:rPr lang="en-US" sz="2400" kern="0" dirty="0" err="1" smtClean="0">
                <a:solidFill>
                  <a:schemeClr val="tx1"/>
                </a:solidFill>
                <a:effectLst/>
                <a:latin typeface="Arial" panose="020B0604020202020204" pitchFamily="34" charset="0"/>
                <a:cs typeface="Arial" panose="020B0604020202020204" pitchFamily="34" charset="0"/>
              </a:rPr>
              <a:t>Noviembre</a:t>
            </a:r>
            <a:r>
              <a:rPr lang="en-US" sz="2400" kern="0" dirty="0" smtClean="0">
                <a:solidFill>
                  <a:schemeClr val="tx1"/>
                </a:solidFill>
                <a:effectLst/>
                <a:latin typeface="Arial" panose="020B0604020202020204" pitchFamily="34" charset="0"/>
                <a:cs typeface="Arial" panose="020B0604020202020204" pitchFamily="34" charset="0"/>
              </a:rPr>
              <a:t> del 2016:</a:t>
            </a:r>
            <a:endParaRPr lang="en-US" sz="2400" kern="0" dirty="0">
              <a:solidFill>
                <a:schemeClr val="tx1"/>
              </a:solidFill>
              <a:effectLst/>
              <a:latin typeface="Arial" panose="020B0604020202020204" pitchFamily="34" charset="0"/>
              <a:cs typeface="Arial" panose="020B0604020202020204" pitchFamily="34" charset="0"/>
            </a:endParaRPr>
          </a:p>
          <a:p>
            <a:pPr lvl="1"/>
            <a:r>
              <a:rPr lang="es-ES" sz="2400" dirty="0" smtClean="0">
                <a:solidFill>
                  <a:schemeClr val="tx1"/>
                </a:solidFill>
                <a:effectLst/>
                <a:latin typeface="Arial" panose="020B0604020202020204" pitchFamily="34" charset="0"/>
                <a:cs typeface="Arial" panose="020B0604020202020204" pitchFamily="34" charset="0"/>
              </a:rPr>
              <a:t>El </a:t>
            </a:r>
            <a:r>
              <a:rPr lang="es-ES" sz="2400" dirty="0">
                <a:solidFill>
                  <a:schemeClr val="tx1"/>
                </a:solidFill>
                <a:effectLst/>
                <a:latin typeface="Arial" panose="020B0604020202020204" pitchFamily="34" charset="0"/>
                <a:cs typeface="Arial" panose="020B0604020202020204" pitchFamily="34" charset="0"/>
              </a:rPr>
              <a:t>ciclo de planificación actual del programa de trabajo y del presupuesto de la OHI empezó el 1 de enero del 2018 y durará hasta el 2020;</a:t>
            </a:r>
          </a:p>
          <a:p>
            <a:pPr lvl="1"/>
            <a:r>
              <a:rPr lang="es-ES" sz="2400" dirty="0" smtClean="0">
                <a:solidFill>
                  <a:schemeClr val="tx1"/>
                </a:solidFill>
                <a:effectLst/>
                <a:latin typeface="Arial" panose="020B0604020202020204" pitchFamily="34" charset="0"/>
                <a:cs typeface="Arial" panose="020B0604020202020204" pitchFamily="34" charset="0"/>
              </a:rPr>
              <a:t>Es </a:t>
            </a:r>
            <a:r>
              <a:rPr lang="es-ES" sz="2400" dirty="0">
                <a:solidFill>
                  <a:schemeClr val="tx1"/>
                </a:solidFill>
                <a:effectLst/>
                <a:latin typeface="Arial" panose="020B0604020202020204" pitchFamily="34" charset="0"/>
                <a:cs typeface="Arial" panose="020B0604020202020204" pitchFamily="34" charset="0"/>
              </a:rPr>
              <a:t>importante observar que, cuando se requiere un voto por correspondencia, a través del Consejo, las decisiones serán tomadas basándose en una mayoría de Estados Miembros que emitan un voto, en vez de en los acuerdos anteriores, en los que se requería una mayoría de todos los Estados Miembros con derecho a votar. Para que el voto cuente, un número mínimo de por lo menos un tercio de todos los Estados Miembros con derecho a voto debe votar afirmativamente.</a:t>
            </a:r>
          </a:p>
          <a:p>
            <a:pPr lvl="1"/>
            <a:r>
              <a:rPr lang="es-ES" sz="2400" dirty="0">
                <a:solidFill>
                  <a:schemeClr val="tx1"/>
                </a:solidFill>
                <a:effectLst/>
                <a:latin typeface="Arial" panose="020B0604020202020204" pitchFamily="34" charset="0"/>
                <a:cs typeface="Arial" panose="020B0604020202020204" pitchFamily="34" charset="0"/>
              </a:rPr>
              <a:t> </a:t>
            </a:r>
          </a:p>
          <a:p>
            <a:pPr lvl="1"/>
            <a:endParaRPr lang="en-US" sz="2000" dirty="0" smtClean="0">
              <a:effectLst/>
            </a:endParaRPr>
          </a:p>
          <a:p>
            <a:pPr lvl="1"/>
            <a:endParaRPr lang="en-US" sz="2000" kern="0" dirty="0"/>
          </a:p>
          <a:p>
            <a:pPr lvl="1"/>
            <a:endParaRPr lang="en-US" sz="2000" kern="0" dirty="0"/>
          </a:p>
          <a:p>
            <a:endParaRPr lang="en-US" sz="2400" kern="0" dirty="0"/>
          </a:p>
        </p:txBody>
      </p:sp>
    </p:spTree>
    <p:extLst>
      <p:ext uri="{BB962C8B-B14F-4D97-AF65-F5344CB8AC3E}">
        <p14:creationId xmlns:p14="http://schemas.microsoft.com/office/powerpoint/2010/main" val="36810231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left)">
                                      <p:cBhvr>
                                        <p:cTn id="10" dur="500"/>
                                        <p:tgtEl>
                                          <p:spTgt spid="5">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wipe(left)">
                                      <p:cBhvr>
                                        <p:cTn id="13" dur="500"/>
                                        <p:tgtEl>
                                          <p:spTgt spid="5">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wipe(left)">
                                      <p:cBhvr>
                                        <p:cTn id="16"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32389" y="159391"/>
            <a:ext cx="10035611" cy="5098409"/>
          </a:xfrm>
        </p:spPr>
        <p:txBody>
          <a:bodyPr>
            <a:normAutofit fontScale="90000"/>
          </a:bodyPr>
          <a:lstStyle/>
          <a:p>
            <a:r>
              <a:rPr lang="en-US" dirty="0"/>
              <a:t/>
            </a:r>
            <a:br>
              <a:rPr lang="en-US" dirty="0"/>
            </a:br>
            <a:r>
              <a:rPr lang="en-US" dirty="0"/>
              <a:t/>
            </a:r>
            <a:br>
              <a:rPr lang="en-US" dirty="0"/>
            </a:br>
            <a:r>
              <a:rPr lang="en-US" dirty="0" smtClean="0"/>
              <a:t/>
            </a:r>
            <a:br>
              <a:rPr lang="en-US" dirty="0" smtClean="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err="1" smtClean="0"/>
              <a:t>Secretaría</a:t>
            </a:r>
            <a:r>
              <a:rPr lang="en-US" dirty="0" smtClean="0"/>
              <a:t> de la IHO, </a:t>
            </a:r>
            <a:r>
              <a:rPr lang="en-US" dirty="0" err="1" smtClean="0"/>
              <a:t>aquí</a:t>
            </a:r>
            <a:r>
              <a:rPr lang="en-US" dirty="0" smtClean="0"/>
              <a:t> para </a:t>
            </a:r>
            <a:r>
              <a:rPr lang="en-US" dirty="0" err="1" smtClean="0"/>
              <a:t>ayudar</a:t>
            </a:r>
            <a:r>
              <a:rPr lang="en-US" dirty="0"/>
              <a:t>!</a:t>
            </a:r>
            <a:br>
              <a:rPr lang="en-US" dirty="0"/>
            </a:br>
            <a:r>
              <a:rPr lang="en-US" dirty="0" smtClean="0">
                <a:hlinkClick r:id="rId2"/>
              </a:rPr>
              <a:t>www.iho.int</a:t>
            </a:r>
            <a:r>
              <a:rPr lang="en-US" dirty="0" smtClean="0"/>
              <a:t/>
            </a:r>
            <a:br>
              <a:rPr lang="en-US" dirty="0" smtClean="0"/>
            </a:br>
            <a:r>
              <a:rPr lang="en-US" dirty="0"/>
              <a:t/>
            </a:r>
            <a:br>
              <a:rPr lang="en-US" dirty="0"/>
            </a:br>
            <a:r>
              <a:rPr lang="en-US" sz="3100" dirty="0" smtClean="0">
                <a:latin typeface="Arial" panose="020B0604020202020204" pitchFamily="34" charset="0"/>
                <a:cs typeface="Arial" panose="020B0604020202020204" pitchFamily="34" charset="0"/>
                <a:hlinkClick r:id="rId3"/>
              </a:rPr>
              <a:t>abri.kampfer@iho.int</a:t>
            </a:r>
            <a:r>
              <a:rPr lang="en-US" sz="3100" dirty="0" smtClean="0">
                <a:latin typeface="Arial" panose="020B0604020202020204" pitchFamily="34" charset="0"/>
                <a:cs typeface="Arial" panose="020B0604020202020204" pitchFamily="34" charset="0"/>
              </a:rPr>
              <a:t/>
            </a:r>
            <a:br>
              <a:rPr lang="en-US" sz="3100" dirty="0" smtClean="0">
                <a:latin typeface="Arial" panose="020B0604020202020204" pitchFamily="34" charset="0"/>
                <a:cs typeface="Arial" panose="020B0604020202020204" pitchFamily="34" charset="0"/>
              </a:rPr>
            </a:br>
            <a:r>
              <a:rPr lang="en-US" sz="3100" dirty="0">
                <a:latin typeface="Arial" panose="020B0604020202020204" pitchFamily="34" charset="0"/>
                <a:cs typeface="Arial" panose="020B0604020202020204" pitchFamily="34" charset="0"/>
              </a:rPr>
              <a:t/>
            </a:r>
            <a:br>
              <a:rPr lang="en-US" sz="3100" dirty="0">
                <a:latin typeface="Arial" panose="020B0604020202020204" pitchFamily="34" charset="0"/>
                <a:cs typeface="Arial" panose="020B0604020202020204" pitchFamily="34" charset="0"/>
              </a:rPr>
            </a:br>
            <a:r>
              <a:rPr lang="en-US" sz="3100" dirty="0" smtClean="0">
                <a:latin typeface="Arial" panose="020B0604020202020204" pitchFamily="34" charset="0"/>
                <a:cs typeface="Arial" panose="020B0604020202020204" pitchFamily="34" charset="0"/>
                <a:hlinkClick r:id="rId4"/>
              </a:rPr>
              <a:t>alberto.neves@iho.int</a:t>
            </a:r>
            <a:r>
              <a:rPr lang="en-US" sz="3100" dirty="0" smtClean="0">
                <a:latin typeface="Arial" panose="020B0604020202020204" pitchFamily="34" charset="0"/>
                <a:cs typeface="Arial" panose="020B0604020202020204" pitchFamily="34" charset="0"/>
              </a:rPr>
              <a:t>  </a:t>
            </a:r>
            <a:br>
              <a:rPr lang="en-US" sz="3100" dirty="0" smtClean="0">
                <a:latin typeface="Arial" panose="020B0604020202020204" pitchFamily="34" charset="0"/>
                <a:cs typeface="Arial" panose="020B0604020202020204" pitchFamily="34" charset="0"/>
              </a:rPr>
            </a:br>
            <a:endParaRPr lang="en-US" dirty="0"/>
          </a:p>
        </p:txBody>
      </p:sp>
      <p:sp>
        <p:nvSpPr>
          <p:cNvPr id="3" name="Subtitle 2"/>
          <p:cNvSpPr>
            <a:spLocks noGrp="1"/>
          </p:cNvSpPr>
          <p:nvPr>
            <p:ph type="subTitle" idx="1"/>
          </p:nvPr>
        </p:nvSpPr>
        <p:spPr>
          <a:xfrm flipV="1">
            <a:off x="2241847" y="5138159"/>
            <a:ext cx="7167073" cy="211508"/>
          </a:xfrm>
        </p:spPr>
        <p:txBody>
          <a:bodyPr>
            <a:normAutofit fontScale="47500" lnSpcReduction="20000"/>
          </a:bodyPr>
          <a:lstStyle/>
          <a:p>
            <a:endParaRPr lang="en-US"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8229318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95600" y="1652631"/>
            <a:ext cx="7056784" cy="3187818"/>
          </a:xfrm>
        </p:spPr>
        <p:txBody>
          <a:bodyPr>
            <a:normAutofit/>
          </a:bodyPr>
          <a:lstStyle/>
          <a:p>
            <a:pPr marL="0" indent="0">
              <a:spcBef>
                <a:spcPts val="300"/>
              </a:spcBef>
              <a:spcAft>
                <a:spcPts val="300"/>
              </a:spcAft>
              <a:buNone/>
            </a:pPr>
            <a:r>
              <a:rPr lang="en-US" dirty="0" err="1" smtClean="0">
                <a:latin typeface="Arial" panose="020B0604020202020204" pitchFamily="34" charset="0"/>
                <a:cs typeface="Arial" panose="020B0604020202020204" pitchFamily="34" charset="0"/>
              </a:rPr>
              <a:t>En</a:t>
            </a:r>
            <a:r>
              <a:rPr lang="en-US" dirty="0" smtClean="0">
                <a:latin typeface="Arial" panose="020B0604020202020204" pitchFamily="34" charset="0"/>
                <a:cs typeface="Arial" panose="020B0604020202020204" pitchFamily="34" charset="0"/>
              </a:rPr>
              <a:t> el 2017 y 2018 </a:t>
            </a:r>
            <a:r>
              <a:rPr lang="en-US" dirty="0" err="1" smtClean="0">
                <a:latin typeface="Arial" panose="020B0604020202020204" pitchFamily="34" charset="0"/>
                <a:cs typeface="Arial" panose="020B0604020202020204" pitchFamily="34" charset="0"/>
              </a:rPr>
              <a:t>tres</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nuevos</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Estados</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Miembros</a:t>
            </a:r>
            <a:r>
              <a:rPr lang="en-US" dirty="0" smtClean="0">
                <a:latin typeface="Arial" panose="020B0604020202020204" pitchFamily="34" charset="0"/>
                <a:cs typeface="Arial" panose="020B0604020202020204" pitchFamily="34" charset="0"/>
              </a:rPr>
              <a:t> de la OHI:</a:t>
            </a:r>
          </a:p>
          <a:p>
            <a:pPr marL="0" indent="0">
              <a:spcBef>
                <a:spcPts val="300"/>
              </a:spcBef>
              <a:spcAft>
                <a:spcPts val="300"/>
              </a:spcAft>
              <a:buNone/>
            </a:pPr>
            <a:endParaRPr lang="en-US" dirty="0">
              <a:latin typeface="Arial" panose="020B0604020202020204" pitchFamily="34" charset="0"/>
              <a:cs typeface="Arial" panose="020B0604020202020204" pitchFamily="34" charset="0"/>
            </a:endParaRPr>
          </a:p>
          <a:p>
            <a:pPr>
              <a:spcBef>
                <a:spcPts val="300"/>
              </a:spcBef>
            </a:pPr>
            <a:r>
              <a:rPr lang="en-US" dirty="0" smtClean="0">
                <a:latin typeface="Arial" panose="020B0604020202020204" pitchFamily="34" charset="0"/>
                <a:cs typeface="Arial" panose="020B0604020202020204" pitchFamily="34" charset="0"/>
              </a:rPr>
              <a:t>Malta</a:t>
            </a:r>
          </a:p>
          <a:p>
            <a:pPr>
              <a:spcBef>
                <a:spcPts val="300"/>
              </a:spcBef>
            </a:pPr>
            <a:r>
              <a:rPr lang="en-US" dirty="0" smtClean="0">
                <a:latin typeface="Arial" panose="020B0604020202020204" pitchFamily="34" charset="0"/>
                <a:cs typeface="Arial" panose="020B0604020202020204" pitchFamily="34" charset="0"/>
              </a:rPr>
              <a:t>Vanuatu</a:t>
            </a:r>
          </a:p>
          <a:p>
            <a:pPr>
              <a:spcBef>
                <a:spcPts val="300"/>
              </a:spcBef>
            </a:pPr>
            <a:r>
              <a:rPr lang="en-US" dirty="0" smtClean="0">
                <a:latin typeface="Arial" panose="020B0604020202020204" pitchFamily="34" charset="0"/>
                <a:cs typeface="Arial" panose="020B0604020202020204" pitchFamily="34" charset="0"/>
              </a:rPr>
              <a:t>Seychelles</a:t>
            </a:r>
            <a:endParaRPr lang="en-US" dirty="0">
              <a:latin typeface="Arial" panose="020B0604020202020204" pitchFamily="34" charset="0"/>
              <a:cs typeface="Arial" panose="020B0604020202020204" pitchFamily="34" charset="0"/>
            </a:endParaRPr>
          </a:p>
        </p:txBody>
      </p:sp>
      <p:sp>
        <p:nvSpPr>
          <p:cNvPr id="5" name="Title 1"/>
          <p:cNvSpPr txBox="1">
            <a:spLocks/>
          </p:cNvSpPr>
          <p:nvPr/>
        </p:nvSpPr>
        <p:spPr bwMode="auto">
          <a:xfrm>
            <a:off x="1303480" y="235390"/>
            <a:ext cx="9610597" cy="7964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a:solidFill>
                  <a:srgbClr val="FFFF00"/>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rgbClr val="FFFF00"/>
                </a:solidFill>
                <a:effectLst>
                  <a:outerShdw blurRad="38100" dist="38100" dir="2700000" algn="tl">
                    <a:srgbClr val="000000"/>
                  </a:outerShdw>
                </a:effectLst>
                <a:latin typeface="Arial Narrow" pitchFamily="34" charset="0"/>
              </a:defRPr>
            </a:lvl2pPr>
            <a:lvl3pPr algn="ctr" rtl="0" eaLnBrk="1" fontAlgn="base" hangingPunct="1">
              <a:spcBef>
                <a:spcPct val="0"/>
              </a:spcBef>
              <a:spcAft>
                <a:spcPct val="0"/>
              </a:spcAft>
              <a:defRPr sz="4400">
                <a:solidFill>
                  <a:srgbClr val="FFFF00"/>
                </a:solidFill>
                <a:effectLst>
                  <a:outerShdw blurRad="38100" dist="38100" dir="2700000" algn="tl">
                    <a:srgbClr val="000000"/>
                  </a:outerShdw>
                </a:effectLst>
                <a:latin typeface="Arial Narrow" pitchFamily="34" charset="0"/>
              </a:defRPr>
            </a:lvl3pPr>
            <a:lvl4pPr algn="ctr" rtl="0" eaLnBrk="1" fontAlgn="base" hangingPunct="1">
              <a:spcBef>
                <a:spcPct val="0"/>
              </a:spcBef>
              <a:spcAft>
                <a:spcPct val="0"/>
              </a:spcAft>
              <a:defRPr sz="4400">
                <a:solidFill>
                  <a:srgbClr val="FFFF00"/>
                </a:solidFill>
                <a:effectLst>
                  <a:outerShdw blurRad="38100" dist="38100" dir="2700000" algn="tl">
                    <a:srgbClr val="000000"/>
                  </a:outerShdw>
                </a:effectLst>
                <a:latin typeface="Arial Narrow" pitchFamily="34" charset="0"/>
              </a:defRPr>
            </a:lvl4pPr>
            <a:lvl5pPr algn="ctr" rtl="0" eaLnBrk="1" fontAlgn="base" hangingPunct="1">
              <a:spcBef>
                <a:spcPct val="0"/>
              </a:spcBef>
              <a:spcAft>
                <a:spcPct val="0"/>
              </a:spcAft>
              <a:defRPr sz="4400">
                <a:solidFill>
                  <a:srgbClr val="FFFF00"/>
                </a:solidFill>
                <a:effectLst>
                  <a:outerShdw blurRad="38100" dist="38100" dir="2700000" algn="tl">
                    <a:srgbClr val="000000"/>
                  </a:outerShdw>
                </a:effectLst>
                <a:latin typeface="Arial Narrow" pitchFamily="34" charset="0"/>
              </a:defRPr>
            </a:lvl5pPr>
            <a:lvl6pPr marL="457200" algn="ctr" rtl="0" eaLnBrk="1" fontAlgn="base" hangingPunct="1">
              <a:spcBef>
                <a:spcPct val="0"/>
              </a:spcBef>
              <a:spcAft>
                <a:spcPct val="0"/>
              </a:spcAft>
              <a:defRPr sz="4400">
                <a:solidFill>
                  <a:srgbClr val="FFFF00"/>
                </a:solidFill>
                <a:effectLst>
                  <a:outerShdw blurRad="38100" dist="38100" dir="2700000" algn="tl">
                    <a:srgbClr val="000000"/>
                  </a:outerShdw>
                </a:effectLst>
                <a:latin typeface="Arial Narrow" pitchFamily="34" charset="0"/>
              </a:defRPr>
            </a:lvl6pPr>
            <a:lvl7pPr marL="914400" algn="ctr" rtl="0" eaLnBrk="1" fontAlgn="base" hangingPunct="1">
              <a:spcBef>
                <a:spcPct val="0"/>
              </a:spcBef>
              <a:spcAft>
                <a:spcPct val="0"/>
              </a:spcAft>
              <a:defRPr sz="4400">
                <a:solidFill>
                  <a:srgbClr val="FFFF00"/>
                </a:solidFill>
                <a:effectLst>
                  <a:outerShdw blurRad="38100" dist="38100" dir="2700000" algn="tl">
                    <a:srgbClr val="000000"/>
                  </a:outerShdw>
                </a:effectLst>
                <a:latin typeface="Arial Narrow" pitchFamily="34" charset="0"/>
              </a:defRPr>
            </a:lvl7pPr>
            <a:lvl8pPr marL="1371600" algn="ctr" rtl="0" eaLnBrk="1" fontAlgn="base" hangingPunct="1">
              <a:spcBef>
                <a:spcPct val="0"/>
              </a:spcBef>
              <a:spcAft>
                <a:spcPct val="0"/>
              </a:spcAft>
              <a:defRPr sz="4400">
                <a:solidFill>
                  <a:srgbClr val="FFFF00"/>
                </a:solidFill>
                <a:effectLst>
                  <a:outerShdw blurRad="38100" dist="38100" dir="2700000" algn="tl">
                    <a:srgbClr val="000000"/>
                  </a:outerShdw>
                </a:effectLst>
                <a:latin typeface="Arial Narrow" pitchFamily="34" charset="0"/>
              </a:defRPr>
            </a:lvl8pPr>
            <a:lvl9pPr marL="1828800" algn="ctr" rtl="0" eaLnBrk="1" fontAlgn="base" hangingPunct="1">
              <a:spcBef>
                <a:spcPct val="0"/>
              </a:spcBef>
              <a:spcAft>
                <a:spcPct val="0"/>
              </a:spcAft>
              <a:defRPr sz="4400">
                <a:solidFill>
                  <a:srgbClr val="FFFF00"/>
                </a:solidFill>
                <a:effectLst>
                  <a:outerShdw blurRad="38100" dist="38100" dir="2700000" algn="tl">
                    <a:srgbClr val="000000"/>
                  </a:outerShdw>
                </a:effectLst>
                <a:latin typeface="Arial Narrow" pitchFamily="34" charset="0"/>
              </a:defRPr>
            </a:lvl9pPr>
          </a:lstStyle>
          <a:p>
            <a:pPr marL="0" lvl="1"/>
            <a:r>
              <a:rPr lang="en-US" sz="4000" dirty="0" err="1" smtClean="0">
                <a:solidFill>
                  <a:srgbClr val="0070C0"/>
                </a:solidFill>
                <a:effectLst/>
                <a:latin typeface="Arial" panose="020B0604020202020204" pitchFamily="34" charset="0"/>
                <a:cs typeface="Arial" panose="020B0604020202020204" pitchFamily="34" charset="0"/>
              </a:rPr>
              <a:t>Nuevos</a:t>
            </a:r>
            <a:r>
              <a:rPr lang="en-US" sz="4000" dirty="0" smtClean="0">
                <a:solidFill>
                  <a:srgbClr val="0070C0"/>
                </a:solidFill>
                <a:effectLst/>
                <a:latin typeface="Arial" panose="020B0604020202020204" pitchFamily="34" charset="0"/>
                <a:cs typeface="Arial" panose="020B0604020202020204" pitchFamily="34" charset="0"/>
              </a:rPr>
              <a:t> </a:t>
            </a:r>
            <a:r>
              <a:rPr lang="en-US" sz="4000" dirty="0" err="1" smtClean="0">
                <a:solidFill>
                  <a:srgbClr val="0070C0"/>
                </a:solidFill>
                <a:effectLst/>
                <a:latin typeface="Arial" panose="020B0604020202020204" pitchFamily="34" charset="0"/>
                <a:cs typeface="Arial" panose="020B0604020202020204" pitchFamily="34" charset="0"/>
              </a:rPr>
              <a:t>Estados</a:t>
            </a:r>
            <a:r>
              <a:rPr lang="en-US" sz="4000" dirty="0" smtClean="0">
                <a:solidFill>
                  <a:srgbClr val="0070C0"/>
                </a:solidFill>
                <a:effectLst/>
                <a:latin typeface="Arial" panose="020B0604020202020204" pitchFamily="34" charset="0"/>
                <a:cs typeface="Arial" panose="020B0604020202020204" pitchFamily="34" charset="0"/>
              </a:rPr>
              <a:t> </a:t>
            </a:r>
            <a:r>
              <a:rPr lang="en-US" sz="4000" dirty="0" err="1" smtClean="0">
                <a:solidFill>
                  <a:srgbClr val="0070C0"/>
                </a:solidFill>
                <a:effectLst/>
                <a:latin typeface="Arial" panose="020B0604020202020204" pitchFamily="34" charset="0"/>
                <a:cs typeface="Arial" panose="020B0604020202020204" pitchFamily="34" charset="0"/>
              </a:rPr>
              <a:t>Miembros</a:t>
            </a:r>
            <a:r>
              <a:rPr lang="en-US" sz="4000" dirty="0" smtClean="0">
                <a:solidFill>
                  <a:srgbClr val="0070C0"/>
                </a:solidFill>
                <a:effectLst/>
                <a:latin typeface="Arial" panose="020B0604020202020204" pitchFamily="34" charset="0"/>
                <a:cs typeface="Arial" panose="020B0604020202020204" pitchFamily="34" charset="0"/>
              </a:rPr>
              <a:t> de la OHI</a:t>
            </a:r>
            <a:endParaRPr lang="en-US" sz="4000" kern="0" dirty="0">
              <a:solidFill>
                <a:srgbClr val="0070C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05561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95600" y="1652631"/>
            <a:ext cx="7056784" cy="3187818"/>
          </a:xfrm>
        </p:spPr>
        <p:txBody>
          <a:bodyPr>
            <a:normAutofit/>
          </a:bodyPr>
          <a:lstStyle/>
          <a:p>
            <a:pPr marL="0" indent="0">
              <a:spcBef>
                <a:spcPts val="300"/>
              </a:spcBef>
              <a:spcAft>
                <a:spcPts val="300"/>
              </a:spcAft>
              <a:buNone/>
            </a:pPr>
            <a:r>
              <a:rPr lang="en-US" dirty="0" err="1" smtClean="0">
                <a:latin typeface="Arial" panose="020B0604020202020204" pitchFamily="34" charset="0"/>
                <a:cs typeface="Arial" panose="020B0604020202020204" pitchFamily="34" charset="0"/>
              </a:rPr>
              <a:t>En</a:t>
            </a:r>
            <a:r>
              <a:rPr lang="en-US" dirty="0" smtClean="0">
                <a:latin typeface="Arial" panose="020B0604020202020204" pitchFamily="34" charset="0"/>
                <a:cs typeface="Arial" panose="020B0604020202020204" pitchFamily="34" charset="0"/>
              </a:rPr>
              <a:t> el 2018 la </a:t>
            </a:r>
            <a:r>
              <a:rPr lang="en-US" dirty="0" err="1" smtClean="0">
                <a:latin typeface="Arial" panose="020B0604020202020204" pitchFamily="34" charset="0"/>
                <a:cs typeface="Arial" panose="020B0604020202020204" pitchFamily="34" charset="0"/>
              </a:rPr>
              <a:t>República</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Dominicana</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fue</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reintegrada</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como</a:t>
            </a:r>
            <a:r>
              <a:rPr lang="en-US" dirty="0" smtClean="0">
                <a:latin typeface="Arial" panose="020B0604020202020204" pitchFamily="34" charset="0"/>
                <a:cs typeface="Arial" panose="020B0604020202020204" pitchFamily="34" charset="0"/>
              </a:rPr>
              <a:t> Estado </a:t>
            </a:r>
            <a:r>
              <a:rPr lang="en-US" dirty="0" err="1" smtClean="0">
                <a:latin typeface="Arial" panose="020B0604020202020204" pitchFamily="34" charset="0"/>
                <a:cs typeface="Arial" panose="020B0604020202020204" pitchFamily="34" charset="0"/>
              </a:rPr>
              <a:t>Miembro</a:t>
            </a:r>
            <a:r>
              <a:rPr lang="en-US" dirty="0" smtClean="0">
                <a:latin typeface="Arial" panose="020B0604020202020204" pitchFamily="34" charset="0"/>
                <a:cs typeface="Arial" panose="020B0604020202020204" pitchFamily="34" charset="0"/>
              </a:rPr>
              <a:t> de la OHI. El </a:t>
            </a:r>
            <a:r>
              <a:rPr lang="en-US" dirty="0" err="1" smtClean="0">
                <a:latin typeface="Arial" panose="020B0604020202020204" pitchFamily="34" charset="0"/>
                <a:cs typeface="Arial" panose="020B0604020202020204" pitchFamily="34" charset="0"/>
              </a:rPr>
              <a:t>país</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estaba</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suspendida</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desde</a:t>
            </a:r>
            <a:r>
              <a:rPr lang="en-US" dirty="0" smtClean="0">
                <a:latin typeface="Arial" panose="020B0604020202020204" pitchFamily="34" charset="0"/>
                <a:cs typeface="Arial" panose="020B0604020202020204" pitchFamily="34" charset="0"/>
              </a:rPr>
              <a:t> el </a:t>
            </a:r>
            <a:r>
              <a:rPr lang="en-US" dirty="0" err="1" smtClean="0">
                <a:latin typeface="Arial" panose="020B0604020202020204" pitchFamily="34" charset="0"/>
                <a:cs typeface="Arial" panose="020B0604020202020204" pitchFamily="34" charset="0"/>
              </a:rPr>
              <a:t>año</a:t>
            </a:r>
            <a:r>
              <a:rPr lang="en-US" dirty="0" smtClean="0">
                <a:latin typeface="Arial" panose="020B0604020202020204" pitchFamily="34" charset="0"/>
                <a:cs typeface="Arial" panose="020B0604020202020204" pitchFamily="34" charset="0"/>
              </a:rPr>
              <a:t> 1983.</a:t>
            </a:r>
          </a:p>
        </p:txBody>
      </p:sp>
      <p:sp>
        <p:nvSpPr>
          <p:cNvPr id="5" name="Title 1"/>
          <p:cNvSpPr txBox="1">
            <a:spLocks/>
          </p:cNvSpPr>
          <p:nvPr/>
        </p:nvSpPr>
        <p:spPr bwMode="auto">
          <a:xfrm>
            <a:off x="864066" y="235390"/>
            <a:ext cx="10435905" cy="7964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a:solidFill>
                  <a:srgbClr val="FFFF00"/>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rgbClr val="FFFF00"/>
                </a:solidFill>
                <a:effectLst>
                  <a:outerShdw blurRad="38100" dist="38100" dir="2700000" algn="tl">
                    <a:srgbClr val="000000"/>
                  </a:outerShdw>
                </a:effectLst>
                <a:latin typeface="Arial Narrow" pitchFamily="34" charset="0"/>
              </a:defRPr>
            </a:lvl2pPr>
            <a:lvl3pPr algn="ctr" rtl="0" eaLnBrk="1" fontAlgn="base" hangingPunct="1">
              <a:spcBef>
                <a:spcPct val="0"/>
              </a:spcBef>
              <a:spcAft>
                <a:spcPct val="0"/>
              </a:spcAft>
              <a:defRPr sz="4400">
                <a:solidFill>
                  <a:srgbClr val="FFFF00"/>
                </a:solidFill>
                <a:effectLst>
                  <a:outerShdw blurRad="38100" dist="38100" dir="2700000" algn="tl">
                    <a:srgbClr val="000000"/>
                  </a:outerShdw>
                </a:effectLst>
                <a:latin typeface="Arial Narrow" pitchFamily="34" charset="0"/>
              </a:defRPr>
            </a:lvl3pPr>
            <a:lvl4pPr algn="ctr" rtl="0" eaLnBrk="1" fontAlgn="base" hangingPunct="1">
              <a:spcBef>
                <a:spcPct val="0"/>
              </a:spcBef>
              <a:spcAft>
                <a:spcPct val="0"/>
              </a:spcAft>
              <a:defRPr sz="4400">
                <a:solidFill>
                  <a:srgbClr val="FFFF00"/>
                </a:solidFill>
                <a:effectLst>
                  <a:outerShdw blurRad="38100" dist="38100" dir="2700000" algn="tl">
                    <a:srgbClr val="000000"/>
                  </a:outerShdw>
                </a:effectLst>
                <a:latin typeface="Arial Narrow" pitchFamily="34" charset="0"/>
              </a:defRPr>
            </a:lvl4pPr>
            <a:lvl5pPr algn="ctr" rtl="0" eaLnBrk="1" fontAlgn="base" hangingPunct="1">
              <a:spcBef>
                <a:spcPct val="0"/>
              </a:spcBef>
              <a:spcAft>
                <a:spcPct val="0"/>
              </a:spcAft>
              <a:defRPr sz="4400">
                <a:solidFill>
                  <a:srgbClr val="FFFF00"/>
                </a:solidFill>
                <a:effectLst>
                  <a:outerShdw blurRad="38100" dist="38100" dir="2700000" algn="tl">
                    <a:srgbClr val="000000"/>
                  </a:outerShdw>
                </a:effectLst>
                <a:latin typeface="Arial Narrow" pitchFamily="34" charset="0"/>
              </a:defRPr>
            </a:lvl5pPr>
            <a:lvl6pPr marL="457200" algn="ctr" rtl="0" eaLnBrk="1" fontAlgn="base" hangingPunct="1">
              <a:spcBef>
                <a:spcPct val="0"/>
              </a:spcBef>
              <a:spcAft>
                <a:spcPct val="0"/>
              </a:spcAft>
              <a:defRPr sz="4400">
                <a:solidFill>
                  <a:srgbClr val="FFFF00"/>
                </a:solidFill>
                <a:effectLst>
                  <a:outerShdw blurRad="38100" dist="38100" dir="2700000" algn="tl">
                    <a:srgbClr val="000000"/>
                  </a:outerShdw>
                </a:effectLst>
                <a:latin typeface="Arial Narrow" pitchFamily="34" charset="0"/>
              </a:defRPr>
            </a:lvl6pPr>
            <a:lvl7pPr marL="914400" algn="ctr" rtl="0" eaLnBrk="1" fontAlgn="base" hangingPunct="1">
              <a:spcBef>
                <a:spcPct val="0"/>
              </a:spcBef>
              <a:spcAft>
                <a:spcPct val="0"/>
              </a:spcAft>
              <a:defRPr sz="4400">
                <a:solidFill>
                  <a:srgbClr val="FFFF00"/>
                </a:solidFill>
                <a:effectLst>
                  <a:outerShdw blurRad="38100" dist="38100" dir="2700000" algn="tl">
                    <a:srgbClr val="000000"/>
                  </a:outerShdw>
                </a:effectLst>
                <a:latin typeface="Arial Narrow" pitchFamily="34" charset="0"/>
              </a:defRPr>
            </a:lvl7pPr>
            <a:lvl8pPr marL="1371600" algn="ctr" rtl="0" eaLnBrk="1" fontAlgn="base" hangingPunct="1">
              <a:spcBef>
                <a:spcPct val="0"/>
              </a:spcBef>
              <a:spcAft>
                <a:spcPct val="0"/>
              </a:spcAft>
              <a:defRPr sz="4400">
                <a:solidFill>
                  <a:srgbClr val="FFFF00"/>
                </a:solidFill>
                <a:effectLst>
                  <a:outerShdw blurRad="38100" dist="38100" dir="2700000" algn="tl">
                    <a:srgbClr val="000000"/>
                  </a:outerShdw>
                </a:effectLst>
                <a:latin typeface="Arial Narrow" pitchFamily="34" charset="0"/>
              </a:defRPr>
            </a:lvl8pPr>
            <a:lvl9pPr marL="1828800" algn="ctr" rtl="0" eaLnBrk="1" fontAlgn="base" hangingPunct="1">
              <a:spcBef>
                <a:spcPct val="0"/>
              </a:spcBef>
              <a:spcAft>
                <a:spcPct val="0"/>
              </a:spcAft>
              <a:defRPr sz="4400">
                <a:solidFill>
                  <a:srgbClr val="FFFF00"/>
                </a:solidFill>
                <a:effectLst>
                  <a:outerShdw blurRad="38100" dist="38100" dir="2700000" algn="tl">
                    <a:srgbClr val="000000"/>
                  </a:outerShdw>
                </a:effectLst>
                <a:latin typeface="Arial Narrow" pitchFamily="34" charset="0"/>
              </a:defRPr>
            </a:lvl9pPr>
          </a:lstStyle>
          <a:p>
            <a:pPr marL="0" lvl="1"/>
            <a:r>
              <a:rPr lang="en-US" sz="4000" dirty="0" err="1" smtClean="0">
                <a:solidFill>
                  <a:srgbClr val="0070C0"/>
                </a:solidFill>
                <a:effectLst/>
                <a:latin typeface="Arial" panose="020B0604020202020204" pitchFamily="34" charset="0"/>
                <a:cs typeface="Arial" panose="020B0604020202020204" pitchFamily="34" charset="0"/>
              </a:rPr>
              <a:t>Reintegración</a:t>
            </a:r>
            <a:r>
              <a:rPr lang="en-US" sz="4000" dirty="0" smtClean="0">
                <a:solidFill>
                  <a:srgbClr val="0070C0"/>
                </a:solidFill>
                <a:effectLst/>
                <a:latin typeface="Arial" panose="020B0604020202020204" pitchFamily="34" charset="0"/>
                <a:cs typeface="Arial" panose="020B0604020202020204" pitchFamily="34" charset="0"/>
              </a:rPr>
              <a:t> de Estado </a:t>
            </a:r>
            <a:r>
              <a:rPr lang="en-US" sz="4000" dirty="0" err="1" smtClean="0">
                <a:solidFill>
                  <a:srgbClr val="0070C0"/>
                </a:solidFill>
                <a:effectLst/>
                <a:latin typeface="Arial" panose="020B0604020202020204" pitchFamily="34" charset="0"/>
                <a:cs typeface="Arial" panose="020B0604020202020204" pitchFamily="34" charset="0"/>
              </a:rPr>
              <a:t>Miembro</a:t>
            </a:r>
            <a:r>
              <a:rPr lang="en-US" sz="4000" dirty="0" smtClean="0">
                <a:solidFill>
                  <a:srgbClr val="0070C0"/>
                </a:solidFill>
                <a:effectLst/>
                <a:latin typeface="Arial" panose="020B0604020202020204" pitchFamily="34" charset="0"/>
                <a:cs typeface="Arial" panose="020B0604020202020204" pitchFamily="34" charset="0"/>
              </a:rPr>
              <a:t> de la OHI</a:t>
            </a:r>
            <a:endParaRPr lang="en-US" sz="4000" kern="0" dirty="0">
              <a:solidFill>
                <a:srgbClr val="0070C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381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95600" y="1652631"/>
            <a:ext cx="7056784" cy="3187818"/>
          </a:xfrm>
        </p:spPr>
        <p:txBody>
          <a:bodyPr>
            <a:normAutofit/>
          </a:bodyPr>
          <a:lstStyle/>
          <a:p>
            <a:pPr marL="0" indent="0">
              <a:spcBef>
                <a:spcPts val="300"/>
              </a:spcBef>
              <a:spcAft>
                <a:spcPts val="300"/>
              </a:spcAft>
              <a:buNone/>
            </a:pPr>
            <a:r>
              <a:rPr lang="en-US" dirty="0" err="1" smtClean="0">
                <a:latin typeface="Arial" panose="020B0604020202020204" pitchFamily="34" charset="0"/>
                <a:cs typeface="Arial" panose="020B0604020202020204" pitchFamily="34" charset="0"/>
              </a:rPr>
              <a:t>Estados</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Miembros</a:t>
            </a:r>
            <a:r>
              <a:rPr lang="en-US" dirty="0" smtClean="0">
                <a:latin typeface="Arial" panose="020B0604020202020204" pitchFamily="34" charset="0"/>
                <a:cs typeface="Arial" panose="020B0604020202020204" pitchFamily="34" charset="0"/>
              </a:rPr>
              <a:t> de la ONU no </a:t>
            </a:r>
            <a:r>
              <a:rPr lang="en-US" dirty="0" err="1" smtClean="0">
                <a:latin typeface="Arial" panose="020B0604020202020204" pitchFamily="34" charset="0"/>
                <a:cs typeface="Arial" panose="020B0604020202020204" pitchFamily="34" charset="0"/>
              </a:rPr>
              <a:t>necesitan</a:t>
            </a:r>
            <a:r>
              <a:rPr lang="en-US" dirty="0" smtClean="0">
                <a:latin typeface="Arial" panose="020B0604020202020204" pitchFamily="34" charset="0"/>
                <a:cs typeface="Arial" panose="020B0604020202020204" pitchFamily="34" charset="0"/>
              </a:rPr>
              <a:t> de </a:t>
            </a:r>
            <a:r>
              <a:rPr lang="en-US" dirty="0" err="1" smtClean="0">
                <a:latin typeface="Arial" panose="020B0604020202020204" pitchFamily="34" charset="0"/>
                <a:cs typeface="Arial" panose="020B0604020202020204" pitchFamily="34" charset="0"/>
              </a:rPr>
              <a:t>aprobación</a:t>
            </a:r>
            <a:r>
              <a:rPr lang="en-US" dirty="0" smtClean="0">
                <a:latin typeface="Arial" panose="020B0604020202020204" pitchFamily="34" charset="0"/>
                <a:cs typeface="Arial" panose="020B0604020202020204" pitchFamily="34" charset="0"/>
              </a:rPr>
              <a:t> de </a:t>
            </a:r>
            <a:r>
              <a:rPr lang="en-US" dirty="0" err="1" smtClean="0">
                <a:latin typeface="Arial" panose="020B0604020202020204" pitchFamily="34" charset="0"/>
                <a:cs typeface="Arial" panose="020B0604020202020204" pitchFamily="34" charset="0"/>
              </a:rPr>
              <a:t>los</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Miembros</a:t>
            </a:r>
            <a:r>
              <a:rPr lang="en-US" dirty="0" smtClean="0">
                <a:latin typeface="Arial" panose="020B0604020202020204" pitchFamily="34" charset="0"/>
                <a:cs typeface="Arial" panose="020B0604020202020204" pitchFamily="34" charset="0"/>
              </a:rPr>
              <a:t> de la OHI. </a:t>
            </a:r>
            <a:r>
              <a:rPr lang="en-US" dirty="0" err="1" smtClean="0">
                <a:latin typeface="Arial" panose="020B0604020202020204" pitchFamily="34" charset="0"/>
                <a:cs typeface="Arial" panose="020B0604020202020204" pitchFamily="34" charset="0"/>
              </a:rPr>
              <a:t>Es</a:t>
            </a:r>
            <a:r>
              <a:rPr lang="en-US" dirty="0" smtClean="0">
                <a:latin typeface="Arial" panose="020B0604020202020204" pitchFamily="34" charset="0"/>
                <a:cs typeface="Arial" panose="020B0604020202020204" pitchFamily="34" charset="0"/>
              </a:rPr>
              <a:t> el </a:t>
            </a:r>
            <a:r>
              <a:rPr lang="en-US" dirty="0" err="1" smtClean="0">
                <a:latin typeface="Arial" panose="020B0604020202020204" pitchFamily="34" charset="0"/>
                <a:cs typeface="Arial" panose="020B0604020202020204" pitchFamily="34" charset="0"/>
              </a:rPr>
              <a:t>caso</a:t>
            </a:r>
            <a:r>
              <a:rPr lang="en-US" dirty="0" smtClean="0">
                <a:latin typeface="Arial" panose="020B0604020202020204" pitchFamily="34" charset="0"/>
                <a:cs typeface="Arial" panose="020B0604020202020204" pitchFamily="34" charset="0"/>
              </a:rPr>
              <a:t> de:</a:t>
            </a:r>
          </a:p>
          <a:p>
            <a:pPr marL="0" indent="0">
              <a:spcBef>
                <a:spcPts val="300"/>
              </a:spcBef>
              <a:spcAft>
                <a:spcPts val="300"/>
              </a:spcAft>
              <a:buNone/>
            </a:pPr>
            <a:endParaRPr lang="en-US" dirty="0">
              <a:latin typeface="Arial" panose="020B0604020202020204" pitchFamily="34" charset="0"/>
              <a:cs typeface="Arial" panose="020B0604020202020204" pitchFamily="34" charset="0"/>
            </a:endParaRPr>
          </a:p>
          <a:p>
            <a:pPr>
              <a:spcBef>
                <a:spcPts val="300"/>
              </a:spcBef>
            </a:pPr>
            <a:r>
              <a:rPr lang="en-US" dirty="0" smtClean="0">
                <a:latin typeface="Arial" panose="020B0604020202020204" pitchFamily="34" charset="0"/>
                <a:cs typeface="Arial" panose="020B0604020202020204" pitchFamily="34" charset="0"/>
              </a:rPr>
              <a:t>Paraguay (</a:t>
            </a:r>
            <a:r>
              <a:rPr lang="en-US" dirty="0" err="1" smtClean="0">
                <a:latin typeface="Arial" panose="020B0604020202020204" pitchFamily="34" charset="0"/>
                <a:cs typeface="Arial" panose="020B0604020202020204" pitchFamily="34" charset="0"/>
              </a:rPr>
              <a:t>Miembro</a:t>
            </a:r>
            <a:r>
              <a:rPr lang="en-US" dirty="0" smtClean="0">
                <a:latin typeface="Arial" panose="020B0604020202020204" pitchFamily="34" charset="0"/>
                <a:cs typeface="Arial" panose="020B0604020202020204" pitchFamily="34" charset="0"/>
              </a:rPr>
              <a:t> de la OHI del 1967 al 1969)</a:t>
            </a:r>
          </a:p>
          <a:p>
            <a:pPr>
              <a:spcBef>
                <a:spcPts val="300"/>
              </a:spcBef>
            </a:pPr>
            <a:r>
              <a:rPr lang="en-US" dirty="0" smtClean="0">
                <a:latin typeface="Arial" panose="020B0604020202020204" pitchFamily="34" charset="0"/>
                <a:cs typeface="Arial" panose="020B0604020202020204" pitchFamily="34" charset="0"/>
              </a:rPr>
              <a:t>Bolivia</a:t>
            </a:r>
            <a:endParaRPr lang="en-US" dirty="0">
              <a:latin typeface="Arial" panose="020B0604020202020204" pitchFamily="34" charset="0"/>
              <a:cs typeface="Arial" panose="020B0604020202020204" pitchFamily="34" charset="0"/>
            </a:endParaRPr>
          </a:p>
        </p:txBody>
      </p:sp>
      <p:sp>
        <p:nvSpPr>
          <p:cNvPr id="5" name="Title 1"/>
          <p:cNvSpPr txBox="1">
            <a:spLocks/>
          </p:cNvSpPr>
          <p:nvPr/>
        </p:nvSpPr>
        <p:spPr bwMode="auto">
          <a:xfrm>
            <a:off x="1303480" y="235390"/>
            <a:ext cx="9610597" cy="11907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a:solidFill>
                  <a:srgbClr val="FFFF00"/>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rgbClr val="FFFF00"/>
                </a:solidFill>
                <a:effectLst>
                  <a:outerShdw blurRad="38100" dist="38100" dir="2700000" algn="tl">
                    <a:srgbClr val="000000"/>
                  </a:outerShdw>
                </a:effectLst>
                <a:latin typeface="Arial Narrow" pitchFamily="34" charset="0"/>
              </a:defRPr>
            </a:lvl2pPr>
            <a:lvl3pPr algn="ctr" rtl="0" eaLnBrk="1" fontAlgn="base" hangingPunct="1">
              <a:spcBef>
                <a:spcPct val="0"/>
              </a:spcBef>
              <a:spcAft>
                <a:spcPct val="0"/>
              </a:spcAft>
              <a:defRPr sz="4400">
                <a:solidFill>
                  <a:srgbClr val="FFFF00"/>
                </a:solidFill>
                <a:effectLst>
                  <a:outerShdw blurRad="38100" dist="38100" dir="2700000" algn="tl">
                    <a:srgbClr val="000000"/>
                  </a:outerShdw>
                </a:effectLst>
                <a:latin typeface="Arial Narrow" pitchFamily="34" charset="0"/>
              </a:defRPr>
            </a:lvl3pPr>
            <a:lvl4pPr algn="ctr" rtl="0" eaLnBrk="1" fontAlgn="base" hangingPunct="1">
              <a:spcBef>
                <a:spcPct val="0"/>
              </a:spcBef>
              <a:spcAft>
                <a:spcPct val="0"/>
              </a:spcAft>
              <a:defRPr sz="4400">
                <a:solidFill>
                  <a:srgbClr val="FFFF00"/>
                </a:solidFill>
                <a:effectLst>
                  <a:outerShdw blurRad="38100" dist="38100" dir="2700000" algn="tl">
                    <a:srgbClr val="000000"/>
                  </a:outerShdw>
                </a:effectLst>
                <a:latin typeface="Arial Narrow" pitchFamily="34" charset="0"/>
              </a:defRPr>
            </a:lvl4pPr>
            <a:lvl5pPr algn="ctr" rtl="0" eaLnBrk="1" fontAlgn="base" hangingPunct="1">
              <a:spcBef>
                <a:spcPct val="0"/>
              </a:spcBef>
              <a:spcAft>
                <a:spcPct val="0"/>
              </a:spcAft>
              <a:defRPr sz="4400">
                <a:solidFill>
                  <a:srgbClr val="FFFF00"/>
                </a:solidFill>
                <a:effectLst>
                  <a:outerShdw blurRad="38100" dist="38100" dir="2700000" algn="tl">
                    <a:srgbClr val="000000"/>
                  </a:outerShdw>
                </a:effectLst>
                <a:latin typeface="Arial Narrow" pitchFamily="34" charset="0"/>
              </a:defRPr>
            </a:lvl5pPr>
            <a:lvl6pPr marL="457200" algn="ctr" rtl="0" eaLnBrk="1" fontAlgn="base" hangingPunct="1">
              <a:spcBef>
                <a:spcPct val="0"/>
              </a:spcBef>
              <a:spcAft>
                <a:spcPct val="0"/>
              </a:spcAft>
              <a:defRPr sz="4400">
                <a:solidFill>
                  <a:srgbClr val="FFFF00"/>
                </a:solidFill>
                <a:effectLst>
                  <a:outerShdw blurRad="38100" dist="38100" dir="2700000" algn="tl">
                    <a:srgbClr val="000000"/>
                  </a:outerShdw>
                </a:effectLst>
                <a:latin typeface="Arial Narrow" pitchFamily="34" charset="0"/>
              </a:defRPr>
            </a:lvl6pPr>
            <a:lvl7pPr marL="914400" algn="ctr" rtl="0" eaLnBrk="1" fontAlgn="base" hangingPunct="1">
              <a:spcBef>
                <a:spcPct val="0"/>
              </a:spcBef>
              <a:spcAft>
                <a:spcPct val="0"/>
              </a:spcAft>
              <a:defRPr sz="4400">
                <a:solidFill>
                  <a:srgbClr val="FFFF00"/>
                </a:solidFill>
                <a:effectLst>
                  <a:outerShdw blurRad="38100" dist="38100" dir="2700000" algn="tl">
                    <a:srgbClr val="000000"/>
                  </a:outerShdw>
                </a:effectLst>
                <a:latin typeface="Arial Narrow" pitchFamily="34" charset="0"/>
              </a:defRPr>
            </a:lvl7pPr>
            <a:lvl8pPr marL="1371600" algn="ctr" rtl="0" eaLnBrk="1" fontAlgn="base" hangingPunct="1">
              <a:spcBef>
                <a:spcPct val="0"/>
              </a:spcBef>
              <a:spcAft>
                <a:spcPct val="0"/>
              </a:spcAft>
              <a:defRPr sz="4400">
                <a:solidFill>
                  <a:srgbClr val="FFFF00"/>
                </a:solidFill>
                <a:effectLst>
                  <a:outerShdw blurRad="38100" dist="38100" dir="2700000" algn="tl">
                    <a:srgbClr val="000000"/>
                  </a:outerShdw>
                </a:effectLst>
                <a:latin typeface="Arial Narrow" pitchFamily="34" charset="0"/>
              </a:defRPr>
            </a:lvl8pPr>
            <a:lvl9pPr marL="1828800" algn="ctr" rtl="0" eaLnBrk="1" fontAlgn="base" hangingPunct="1">
              <a:spcBef>
                <a:spcPct val="0"/>
              </a:spcBef>
              <a:spcAft>
                <a:spcPct val="0"/>
              </a:spcAft>
              <a:defRPr sz="4400">
                <a:solidFill>
                  <a:srgbClr val="FFFF00"/>
                </a:solidFill>
                <a:effectLst>
                  <a:outerShdw blurRad="38100" dist="38100" dir="2700000" algn="tl">
                    <a:srgbClr val="000000"/>
                  </a:outerShdw>
                </a:effectLst>
                <a:latin typeface="Arial Narrow" pitchFamily="34" charset="0"/>
              </a:defRPr>
            </a:lvl9pPr>
          </a:lstStyle>
          <a:p>
            <a:pPr marL="0" lvl="1"/>
            <a:r>
              <a:rPr lang="en-US" sz="4000" dirty="0" err="1" smtClean="0">
                <a:solidFill>
                  <a:srgbClr val="0070C0"/>
                </a:solidFill>
                <a:effectLst/>
                <a:latin typeface="Arial" panose="020B0604020202020204" pitchFamily="34" charset="0"/>
                <a:cs typeface="Arial" panose="020B0604020202020204" pitchFamily="34" charset="0"/>
              </a:rPr>
              <a:t>Estados</a:t>
            </a:r>
            <a:r>
              <a:rPr lang="en-US" sz="4000" dirty="0" smtClean="0">
                <a:solidFill>
                  <a:srgbClr val="0070C0"/>
                </a:solidFill>
                <a:effectLst/>
                <a:latin typeface="Arial" panose="020B0604020202020204" pitchFamily="34" charset="0"/>
                <a:cs typeface="Arial" panose="020B0604020202020204" pitchFamily="34" charset="0"/>
              </a:rPr>
              <a:t> de la region que no son </a:t>
            </a:r>
            <a:r>
              <a:rPr lang="en-US" sz="4000" dirty="0" err="1" smtClean="0">
                <a:solidFill>
                  <a:srgbClr val="0070C0"/>
                </a:solidFill>
                <a:effectLst/>
                <a:latin typeface="Arial" panose="020B0604020202020204" pitchFamily="34" charset="0"/>
                <a:cs typeface="Arial" panose="020B0604020202020204" pitchFamily="34" charset="0"/>
              </a:rPr>
              <a:t>todavía</a:t>
            </a:r>
            <a:r>
              <a:rPr lang="en-US" sz="4000" dirty="0" smtClean="0">
                <a:solidFill>
                  <a:srgbClr val="0070C0"/>
                </a:solidFill>
                <a:effectLst/>
                <a:latin typeface="Arial" panose="020B0604020202020204" pitchFamily="34" charset="0"/>
                <a:cs typeface="Arial" panose="020B0604020202020204" pitchFamily="34" charset="0"/>
              </a:rPr>
              <a:t> </a:t>
            </a:r>
            <a:r>
              <a:rPr lang="en-US" sz="4000" dirty="0" err="1" smtClean="0">
                <a:solidFill>
                  <a:srgbClr val="0070C0"/>
                </a:solidFill>
                <a:effectLst/>
                <a:latin typeface="Arial" panose="020B0604020202020204" pitchFamily="34" charset="0"/>
                <a:cs typeface="Arial" panose="020B0604020202020204" pitchFamily="34" charset="0"/>
              </a:rPr>
              <a:t>miembros</a:t>
            </a:r>
            <a:r>
              <a:rPr lang="en-US" sz="4000" dirty="0" smtClean="0">
                <a:solidFill>
                  <a:srgbClr val="0070C0"/>
                </a:solidFill>
                <a:effectLst/>
                <a:latin typeface="Arial" panose="020B0604020202020204" pitchFamily="34" charset="0"/>
                <a:cs typeface="Arial" panose="020B0604020202020204" pitchFamily="34" charset="0"/>
              </a:rPr>
              <a:t> de la OHI</a:t>
            </a:r>
            <a:endParaRPr lang="en-US" sz="4000" kern="0" dirty="0">
              <a:solidFill>
                <a:srgbClr val="0070C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9781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887" y="259414"/>
            <a:ext cx="11241090" cy="772432"/>
          </a:xfrm>
        </p:spPr>
        <p:txBody>
          <a:bodyPr>
            <a:normAutofit/>
          </a:bodyPr>
          <a:lstStyle/>
          <a:p>
            <a:pPr algn="ctr"/>
            <a:r>
              <a:rPr lang="es-ES" sz="3200" b="1" dirty="0"/>
              <a:t>Coordinación en la Producción de Cartas INT y de </a:t>
            </a:r>
            <a:r>
              <a:rPr lang="es-ES" sz="3200" b="1" dirty="0" err="1"/>
              <a:t>ENCs</a:t>
            </a:r>
            <a:r>
              <a:rPr lang="es-ES" sz="3200" b="1" dirty="0"/>
              <a:t> - Región C1</a:t>
            </a:r>
            <a:endParaRPr lang="en-US" sz="3200" b="1" dirty="0"/>
          </a:p>
        </p:txBody>
      </p:sp>
      <p:sp>
        <p:nvSpPr>
          <p:cNvPr id="3" name="Content Placeholder 2"/>
          <p:cNvSpPr>
            <a:spLocks noGrp="1"/>
          </p:cNvSpPr>
          <p:nvPr>
            <p:ph idx="1"/>
          </p:nvPr>
        </p:nvSpPr>
        <p:spPr>
          <a:xfrm>
            <a:off x="838200" y="1526796"/>
            <a:ext cx="10668753" cy="3995818"/>
          </a:xfrm>
        </p:spPr>
        <p:txBody>
          <a:bodyPr>
            <a:normAutofit fontScale="77500" lnSpcReduction="20000"/>
          </a:bodyPr>
          <a:lstStyle/>
          <a:p>
            <a:pPr>
              <a:lnSpc>
                <a:spcPct val="110000"/>
              </a:lnSpc>
              <a:spcBef>
                <a:spcPts val="300"/>
              </a:spcBef>
              <a:spcAft>
                <a:spcPts val="300"/>
              </a:spcAft>
            </a:pPr>
            <a:r>
              <a:rPr lang="es-ES" sz="3600" dirty="0">
                <a:latin typeface="Arial" panose="020B0604020202020204" pitchFamily="34" charset="0"/>
                <a:cs typeface="Arial" panose="020B0604020202020204" pitchFamily="34" charset="0"/>
              </a:rPr>
              <a:t>Según los registros de la Secretaría de la OHI, Brasil (C.F. Paulo MATOS), es el Coordinador designado en materia de Cartas INT/</a:t>
            </a:r>
            <a:r>
              <a:rPr lang="es-ES" sz="3600" dirty="0" err="1">
                <a:latin typeface="Arial" panose="020B0604020202020204" pitchFamily="34" charset="0"/>
                <a:cs typeface="Arial" panose="020B0604020202020204" pitchFamily="34" charset="0"/>
              </a:rPr>
              <a:t>ENCs</a:t>
            </a:r>
            <a:r>
              <a:rPr lang="es-ES" sz="3600" dirty="0">
                <a:latin typeface="Arial" panose="020B0604020202020204" pitchFamily="34" charset="0"/>
                <a:cs typeface="Arial" panose="020B0604020202020204" pitchFamily="34" charset="0"/>
              </a:rPr>
              <a:t> para la Región C1.</a:t>
            </a:r>
          </a:p>
          <a:p>
            <a:pPr>
              <a:lnSpc>
                <a:spcPct val="110000"/>
              </a:lnSpc>
              <a:spcBef>
                <a:spcPts val="300"/>
              </a:spcBef>
              <a:spcAft>
                <a:spcPts val="300"/>
              </a:spcAft>
            </a:pPr>
            <a:r>
              <a:rPr lang="es-ES" sz="3600" dirty="0">
                <a:latin typeface="Arial" panose="020B0604020202020204" pitchFamily="34" charset="0"/>
                <a:cs typeface="Arial" panose="020B0604020202020204" pitchFamily="34" charset="0"/>
              </a:rPr>
              <a:t>La situación del esquema de Cartas INT para la región C1 está contenida en la Edición 3.0.2 de la Parte B de la S-11, que estuvo disponible en febrero del </a:t>
            </a:r>
            <a:r>
              <a:rPr lang="es-ES" sz="3600" dirty="0" smtClean="0">
                <a:latin typeface="Arial" panose="020B0604020202020204" pitchFamily="34" charset="0"/>
                <a:cs typeface="Arial" panose="020B0604020202020204" pitchFamily="34" charset="0"/>
              </a:rPr>
              <a:t>2017.</a:t>
            </a:r>
          </a:p>
          <a:p>
            <a:pPr>
              <a:lnSpc>
                <a:spcPct val="110000"/>
              </a:lnSpc>
              <a:spcBef>
                <a:spcPts val="300"/>
              </a:spcBef>
              <a:spcAft>
                <a:spcPts val="300"/>
              </a:spcAft>
            </a:pPr>
            <a:r>
              <a:rPr lang="es-ES" sz="3600" dirty="0" smtClean="0">
                <a:latin typeface="Arial" panose="020B0604020202020204" pitchFamily="34" charset="0"/>
                <a:cs typeface="Arial" panose="020B0604020202020204" pitchFamily="34" charset="0"/>
              </a:rPr>
              <a:t>Según </a:t>
            </a:r>
            <a:r>
              <a:rPr lang="es-ES" sz="3600" dirty="0">
                <a:latin typeface="Arial" panose="020B0604020202020204" pitchFamily="34" charset="0"/>
                <a:cs typeface="Arial" panose="020B0604020202020204" pitchFamily="34" charset="0"/>
              </a:rPr>
              <a:t>la Parte B de la S-11, Catálogo interactivo,  hay 51 cartas (y/o planos) en el esquema, de los cuales 36 han sido publicados (71 </a:t>
            </a:r>
            <a:r>
              <a:rPr lang="es-ES" sz="3600" dirty="0" smtClean="0">
                <a:latin typeface="Arial" panose="020B0604020202020204" pitchFamily="34" charset="0"/>
                <a:cs typeface="Arial" panose="020B0604020202020204" pitchFamily="34" charset="0"/>
              </a:rPr>
              <a:t>%).</a:t>
            </a:r>
            <a:endParaRPr lang="en-US" dirty="0" smtClean="0"/>
          </a:p>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C878826-814C-4FD2-96B3-D147818A5C89}" type="slidenum">
              <a:rPr lang="en-US" smtClean="0"/>
              <a:t>7</a:t>
            </a:fld>
            <a:endParaRPr lang="en-US" dirty="0"/>
          </a:p>
        </p:txBody>
      </p:sp>
    </p:spTree>
    <p:extLst>
      <p:ext uri="{BB962C8B-B14F-4D97-AF65-F5344CB8AC3E}">
        <p14:creationId xmlns:p14="http://schemas.microsoft.com/office/powerpoint/2010/main" val="10698825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887" y="259414"/>
            <a:ext cx="11241090" cy="772432"/>
          </a:xfrm>
        </p:spPr>
        <p:txBody>
          <a:bodyPr>
            <a:normAutofit/>
          </a:bodyPr>
          <a:lstStyle/>
          <a:p>
            <a:pPr algn="ctr"/>
            <a:r>
              <a:rPr lang="es-ES" sz="3200" b="1" dirty="0"/>
              <a:t>Coordinación en la Producción de Cartas INT y de </a:t>
            </a:r>
            <a:r>
              <a:rPr lang="es-ES" sz="3200" b="1" dirty="0" err="1"/>
              <a:t>ENCs</a:t>
            </a:r>
            <a:r>
              <a:rPr lang="es-ES" sz="3200" b="1" dirty="0"/>
              <a:t> - Región C1</a:t>
            </a:r>
            <a:endParaRPr lang="en-US" sz="3200" b="1" dirty="0"/>
          </a:p>
        </p:txBody>
      </p:sp>
      <p:sp>
        <p:nvSpPr>
          <p:cNvPr id="3" name="Content Placeholder 2"/>
          <p:cNvSpPr>
            <a:spLocks noGrp="1"/>
          </p:cNvSpPr>
          <p:nvPr>
            <p:ph idx="1"/>
          </p:nvPr>
        </p:nvSpPr>
        <p:spPr>
          <a:xfrm>
            <a:off x="838200" y="1526796"/>
            <a:ext cx="10668753" cy="3995818"/>
          </a:xfrm>
        </p:spPr>
        <p:txBody>
          <a:bodyPr>
            <a:normAutofit fontScale="92500" lnSpcReduction="20000"/>
          </a:bodyPr>
          <a:lstStyle/>
          <a:p>
            <a:pPr>
              <a:lnSpc>
                <a:spcPct val="110000"/>
              </a:lnSpc>
              <a:spcBef>
                <a:spcPts val="300"/>
              </a:spcBef>
              <a:spcAft>
                <a:spcPts val="300"/>
              </a:spcAft>
            </a:pPr>
            <a:r>
              <a:rPr lang="es-ES" sz="3600" dirty="0" smtClean="0">
                <a:latin typeface="Arial" panose="020B0604020202020204" pitchFamily="34" charset="0"/>
                <a:cs typeface="Arial" panose="020B0604020202020204" pitchFamily="34" charset="0"/>
              </a:rPr>
              <a:t>A </a:t>
            </a:r>
            <a:r>
              <a:rPr lang="es-ES" sz="3600" dirty="0">
                <a:latin typeface="Arial" panose="020B0604020202020204" pitchFamily="34" charset="0"/>
                <a:cs typeface="Arial" panose="020B0604020202020204" pitchFamily="34" charset="0"/>
              </a:rPr>
              <a:t>principios de enero del 2018, la Secretaría de la OHI informó a los Coordinadores de Cartas que la Fase II del Proyecto </a:t>
            </a:r>
            <a:r>
              <a:rPr lang="es-ES" sz="3600" dirty="0" err="1">
                <a:latin typeface="Arial" panose="020B0604020202020204" pitchFamily="34" charset="0"/>
                <a:cs typeface="Arial" panose="020B0604020202020204" pitchFamily="34" charset="0"/>
              </a:rPr>
              <a:t>INToGIS</a:t>
            </a:r>
            <a:r>
              <a:rPr lang="es-ES" sz="3600" dirty="0">
                <a:latin typeface="Arial" panose="020B0604020202020204" pitchFamily="34" charset="0"/>
                <a:cs typeface="Arial" panose="020B0604020202020204" pitchFamily="34" charset="0"/>
              </a:rPr>
              <a:t> estaba en curso, gracias al importante apoyo proporcionado por la </a:t>
            </a:r>
            <a:r>
              <a:rPr lang="es-ES" sz="3600" dirty="0" smtClean="0">
                <a:latin typeface="Arial" panose="020B0604020202020204" pitchFamily="34" charset="0"/>
                <a:cs typeface="Arial" panose="020B0604020202020204" pitchFamily="34" charset="0"/>
              </a:rPr>
              <a:t>República </a:t>
            </a:r>
            <a:r>
              <a:rPr lang="es-ES" sz="3600" dirty="0">
                <a:latin typeface="Arial" panose="020B0604020202020204" pitchFamily="34" charset="0"/>
                <a:cs typeface="Arial" panose="020B0604020202020204" pitchFamily="34" charset="0"/>
              </a:rPr>
              <a:t>de </a:t>
            </a:r>
            <a:r>
              <a:rPr lang="es-ES" sz="3600" dirty="0" smtClean="0">
                <a:latin typeface="Arial" panose="020B0604020202020204" pitchFamily="34" charset="0"/>
                <a:cs typeface="Arial" panose="020B0604020202020204" pitchFamily="34" charset="0"/>
              </a:rPr>
              <a:t>Corea.</a:t>
            </a:r>
          </a:p>
          <a:p>
            <a:pPr>
              <a:lnSpc>
                <a:spcPct val="110000"/>
              </a:lnSpc>
              <a:spcBef>
                <a:spcPts val="300"/>
              </a:spcBef>
              <a:spcAft>
                <a:spcPts val="300"/>
              </a:spcAft>
            </a:pPr>
            <a:r>
              <a:rPr lang="es-ES" sz="3600" dirty="0" smtClean="0">
                <a:latin typeface="Arial" panose="020B0604020202020204" pitchFamily="34" charset="0"/>
                <a:cs typeface="Arial" panose="020B0604020202020204" pitchFamily="34" charset="0"/>
              </a:rPr>
              <a:t>La </a:t>
            </a:r>
            <a:r>
              <a:rPr lang="es-ES" sz="3600" dirty="0">
                <a:latin typeface="Arial" panose="020B0604020202020204" pitchFamily="34" charset="0"/>
                <a:cs typeface="Arial" panose="020B0604020202020204" pitchFamily="34" charset="0"/>
              </a:rPr>
              <a:t>finalidad de la Fase II del Proyecto </a:t>
            </a:r>
            <a:r>
              <a:rPr lang="es-ES" sz="3600" dirty="0" err="1">
                <a:latin typeface="Arial" panose="020B0604020202020204" pitchFamily="34" charset="0"/>
                <a:cs typeface="Arial" panose="020B0604020202020204" pitchFamily="34" charset="0"/>
              </a:rPr>
              <a:t>INToGIS</a:t>
            </a:r>
            <a:r>
              <a:rPr lang="es-ES" sz="3600" dirty="0">
                <a:latin typeface="Arial" panose="020B0604020202020204" pitchFamily="34" charset="0"/>
                <a:cs typeface="Arial" panose="020B0604020202020204" pitchFamily="34" charset="0"/>
              </a:rPr>
              <a:t> es proporcionar un instrumento muy útil para realizar esquemas, que reúnan las </a:t>
            </a:r>
            <a:r>
              <a:rPr lang="es-ES" sz="3600" dirty="0" err="1">
                <a:latin typeface="Arial" panose="020B0604020202020204" pitchFamily="34" charset="0"/>
                <a:cs typeface="Arial" panose="020B0604020202020204" pitchFamily="34" charset="0"/>
              </a:rPr>
              <a:t>ENCs</a:t>
            </a:r>
            <a:r>
              <a:rPr lang="es-ES" sz="3600" dirty="0">
                <a:latin typeface="Arial" panose="020B0604020202020204" pitchFamily="34" charset="0"/>
                <a:cs typeface="Arial" panose="020B0604020202020204" pitchFamily="34" charset="0"/>
              </a:rPr>
              <a:t> y las Cartas INT.</a:t>
            </a:r>
          </a:p>
          <a:p>
            <a:endParaRPr lang="en-US" dirty="0" smtClean="0"/>
          </a:p>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C878826-814C-4FD2-96B3-D147818A5C89}" type="slidenum">
              <a:rPr lang="en-US" smtClean="0"/>
              <a:t>8</a:t>
            </a:fld>
            <a:endParaRPr lang="en-US" dirty="0"/>
          </a:p>
        </p:txBody>
      </p:sp>
    </p:spTree>
    <p:extLst>
      <p:ext uri="{BB962C8B-B14F-4D97-AF65-F5344CB8AC3E}">
        <p14:creationId xmlns:p14="http://schemas.microsoft.com/office/powerpoint/2010/main" val="33177421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887" y="259414"/>
            <a:ext cx="11241090" cy="772432"/>
          </a:xfrm>
        </p:spPr>
        <p:txBody>
          <a:bodyPr>
            <a:normAutofit/>
          </a:bodyPr>
          <a:lstStyle/>
          <a:p>
            <a:pPr algn="ctr"/>
            <a:r>
              <a:rPr lang="es-ES" sz="3200" b="1" dirty="0"/>
              <a:t>Coordinación en la Producción de Cartas INT y de </a:t>
            </a:r>
            <a:r>
              <a:rPr lang="es-ES" sz="3200" b="1" dirty="0" err="1"/>
              <a:t>ENCs</a:t>
            </a:r>
            <a:r>
              <a:rPr lang="es-ES" sz="3200" b="1" dirty="0"/>
              <a:t> - Región C1</a:t>
            </a:r>
            <a:endParaRPr lang="en-US" sz="3200" b="1" dirty="0"/>
          </a:p>
        </p:txBody>
      </p:sp>
      <p:sp>
        <p:nvSpPr>
          <p:cNvPr id="3" name="Content Placeholder 2"/>
          <p:cNvSpPr>
            <a:spLocks noGrp="1"/>
          </p:cNvSpPr>
          <p:nvPr>
            <p:ph idx="1"/>
          </p:nvPr>
        </p:nvSpPr>
        <p:spPr>
          <a:xfrm>
            <a:off x="838200" y="931178"/>
            <a:ext cx="10668753" cy="4591436"/>
          </a:xfrm>
        </p:spPr>
        <p:txBody>
          <a:bodyPr>
            <a:noAutofit/>
          </a:bodyPr>
          <a:lstStyle/>
          <a:p>
            <a:pPr>
              <a:lnSpc>
                <a:spcPct val="110000"/>
              </a:lnSpc>
              <a:spcBef>
                <a:spcPts val="300"/>
              </a:spcBef>
              <a:spcAft>
                <a:spcPts val="300"/>
              </a:spcAft>
            </a:pPr>
            <a:r>
              <a:rPr lang="es-ES" sz="2400" dirty="0" smtClean="0">
                <a:latin typeface="Arial" panose="020B0604020202020204" pitchFamily="34" charset="0"/>
                <a:cs typeface="Arial" panose="020B0604020202020204" pitchFamily="34" charset="0"/>
              </a:rPr>
              <a:t>La </a:t>
            </a:r>
            <a:r>
              <a:rPr lang="es-ES" sz="2400" dirty="0">
                <a:latin typeface="Arial" panose="020B0604020202020204" pitchFamily="34" charset="0"/>
                <a:cs typeface="Arial" panose="020B0604020202020204" pitchFamily="34" charset="0"/>
              </a:rPr>
              <a:t>adopción de la Ed. 3.1.0 de la Publicación de la OHI S-11, Parte A, requiere nuevas disposiciones para la supervisión de cartas </a:t>
            </a:r>
            <a:r>
              <a:rPr lang="es-ES" sz="2400" dirty="0" smtClean="0">
                <a:latin typeface="Arial" panose="020B0604020202020204" pitchFamily="34" charset="0"/>
                <a:cs typeface="Arial" panose="020B0604020202020204" pitchFamily="34" charset="0"/>
              </a:rPr>
              <a:t>INT y esquemas de </a:t>
            </a:r>
            <a:r>
              <a:rPr lang="es-ES" sz="2400" dirty="0" err="1" smtClean="0">
                <a:latin typeface="Arial" panose="020B0604020202020204" pitchFamily="34" charset="0"/>
                <a:cs typeface="Arial" panose="020B0604020202020204" pitchFamily="34" charset="0"/>
              </a:rPr>
              <a:t>ENCs</a:t>
            </a:r>
            <a:r>
              <a:rPr lang="es-ES" sz="2400" dirty="0" smtClean="0">
                <a:latin typeface="Arial" panose="020B0604020202020204" pitchFamily="34" charset="0"/>
                <a:cs typeface="Arial" panose="020B0604020202020204" pitchFamily="34" charset="0"/>
              </a:rPr>
              <a:t> </a:t>
            </a:r>
            <a:r>
              <a:rPr lang="es-ES" sz="2400" dirty="0">
                <a:latin typeface="Arial" panose="020B0604020202020204" pitchFamily="34" charset="0"/>
                <a:cs typeface="Arial" panose="020B0604020202020204" pitchFamily="34" charset="0"/>
              </a:rPr>
              <a:t>(referirse a la CC N.° 11/2018).</a:t>
            </a:r>
          </a:p>
          <a:p>
            <a:pPr>
              <a:lnSpc>
                <a:spcPct val="110000"/>
              </a:lnSpc>
              <a:spcBef>
                <a:spcPts val="300"/>
              </a:spcBef>
              <a:spcAft>
                <a:spcPts val="300"/>
              </a:spcAft>
            </a:pPr>
            <a:r>
              <a:rPr lang="es-ES" sz="2400" dirty="0" smtClean="0">
                <a:latin typeface="Arial" panose="020B0604020202020204" pitchFamily="34" charset="0"/>
                <a:cs typeface="Arial" panose="020B0604020202020204" pitchFamily="34" charset="0"/>
              </a:rPr>
              <a:t>El </a:t>
            </a:r>
            <a:r>
              <a:rPr lang="es-ES" sz="2400" dirty="0">
                <a:latin typeface="Arial" panose="020B0604020202020204" pitchFamily="34" charset="0"/>
                <a:cs typeface="Arial" panose="020B0604020202020204" pitchFamily="34" charset="0"/>
              </a:rPr>
              <a:t>representante de la CHAtSO en el GT WEND (Coordinador de la Región C1, Brasil) participó en la 8.ª reunión (marzo del 2018) del GT WEND.</a:t>
            </a:r>
          </a:p>
          <a:p>
            <a:pPr>
              <a:lnSpc>
                <a:spcPct val="110000"/>
              </a:lnSpc>
              <a:spcBef>
                <a:spcPts val="300"/>
              </a:spcBef>
              <a:spcAft>
                <a:spcPts val="300"/>
              </a:spcAft>
            </a:pPr>
            <a:r>
              <a:rPr lang="es-ES" sz="2400" u="sng" dirty="0" smtClean="0">
                <a:latin typeface="Arial" panose="020B0604020202020204" pitchFamily="34" charset="0"/>
                <a:cs typeface="Arial" panose="020B0604020202020204" pitchFamily="34" charset="0"/>
              </a:rPr>
              <a:t>La </a:t>
            </a:r>
            <a:r>
              <a:rPr lang="es-ES" sz="2400" u="sng" dirty="0">
                <a:latin typeface="Arial" panose="020B0604020202020204" pitchFamily="34" charset="0"/>
                <a:cs typeface="Arial" panose="020B0604020202020204" pitchFamily="34" charset="0"/>
              </a:rPr>
              <a:t>eliminación de los datos ENC de solapamiento que son importantes para la navegación es uno de los objetivos principales de los Principios WEND</a:t>
            </a:r>
            <a:r>
              <a:rPr lang="es-ES" sz="2400" dirty="0">
                <a:latin typeface="Arial" panose="020B0604020202020204" pitchFamily="34" charset="0"/>
                <a:cs typeface="Arial" panose="020B0604020202020204" pitchFamily="34" charset="0"/>
              </a:rPr>
              <a:t>. Una nueva Resolución de la OHI que trata este tema ha sido  adoptada por los Estados Miembros de la OHI (ver CC de la OHI N.° 19/2018 - Adopción de una Resolución de la OHI sobre la supresión de los datos ENC de solapamiento en áreas de riesgo demostrable para la seguridad de la navegación). </a:t>
            </a:r>
            <a:r>
              <a:rPr lang="es-ES" sz="2400" u="sng" dirty="0" smtClean="0">
                <a:latin typeface="Arial" panose="020B0604020202020204" pitchFamily="34" charset="0"/>
                <a:cs typeface="Arial" panose="020B0604020202020204" pitchFamily="34" charset="0"/>
              </a:rPr>
              <a:t>La </a:t>
            </a:r>
            <a:r>
              <a:rPr lang="es-ES" sz="2400" u="sng" dirty="0">
                <a:latin typeface="Arial" panose="020B0604020202020204" pitchFamily="34" charset="0"/>
                <a:cs typeface="Arial" panose="020B0604020202020204" pitchFamily="34" charset="0"/>
              </a:rPr>
              <a:t>situación sobre la cobertura ENC </a:t>
            </a:r>
            <a:r>
              <a:rPr lang="es-ES" sz="2400" u="sng" dirty="0" smtClean="0">
                <a:latin typeface="Arial" panose="020B0604020202020204" pitchFamily="34" charset="0"/>
                <a:cs typeface="Arial" panose="020B0604020202020204" pitchFamily="34" charset="0"/>
              </a:rPr>
              <a:t>en la CHAtSO parece </a:t>
            </a:r>
            <a:r>
              <a:rPr lang="es-ES" sz="2400" u="sng" dirty="0">
                <a:latin typeface="Arial" panose="020B0604020202020204" pitchFamily="34" charset="0"/>
                <a:cs typeface="Arial" panose="020B0604020202020204" pitchFamily="34" charset="0"/>
              </a:rPr>
              <a:t>óptima</a:t>
            </a:r>
            <a:r>
              <a:rPr lang="es-ES" sz="2400" dirty="0" smtClean="0">
                <a:latin typeface="Arial" panose="020B0604020202020204" pitchFamily="34" charset="0"/>
                <a:cs typeface="Arial" panose="020B0604020202020204" pitchFamily="34" charset="0"/>
              </a:rPr>
              <a:t>.</a:t>
            </a:r>
            <a:endParaRPr lang="es-ES" sz="24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C878826-814C-4FD2-96B3-D147818A5C89}" type="slidenum">
              <a:rPr lang="en-US" smtClean="0"/>
              <a:t>9</a:t>
            </a:fld>
            <a:endParaRPr lang="en-US" dirty="0"/>
          </a:p>
        </p:txBody>
      </p:sp>
    </p:spTree>
    <p:extLst>
      <p:ext uri="{BB962C8B-B14F-4D97-AF65-F5344CB8AC3E}">
        <p14:creationId xmlns:p14="http://schemas.microsoft.com/office/powerpoint/2010/main" val="2847669962"/>
      </p:ext>
    </p:extLst>
  </p:cSld>
  <p:clrMapOvr>
    <a:masterClrMapping/>
  </p:clrMapOvr>
  <p:timing>
    <p:tnLst>
      <p:par>
        <p:cTn id="1" dur="indefinite" restart="never" nodeType="tmRoot"/>
      </p:par>
    </p:tnLst>
  </p:timing>
</p:sld>
</file>

<file path=ppt/theme/theme1.xml><?xml version="1.0" encoding="utf-8"?>
<a:theme xmlns:a="http://schemas.openxmlformats.org/drawingml/2006/main" name="IHO_Presentations_template-Blank">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HO presentations template" id="{02FEB0FD-5DB0-4DCA-8FD3-AD77DA5C0D37}" vid="{4295DFCE-4179-4A75-B3EC-50B8EFC8F0A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IHO_Presentations_template-Blank</Template>
  <TotalTime>374</TotalTime>
  <Words>2154</Words>
  <Application>Microsoft Office PowerPoint</Application>
  <PresentationFormat>Widescreen</PresentationFormat>
  <Paragraphs>152</Paragraphs>
  <Slides>30</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Calibri Light</vt:lpstr>
      <vt:lpstr>Wingdings</vt:lpstr>
      <vt:lpstr>IHO_Presentations_template-Blank</vt:lpstr>
      <vt:lpstr>12a Reunión de la Comisión Hidrográfica del Atlántico Sudoccidental (CHAtSO12)  Montevideo, Uruguay – 5 y 6 de Abril del 2018</vt:lpstr>
      <vt:lpstr>Entrada en vigor de las Enmiendas al Convenio de la OHI </vt:lpstr>
      <vt:lpstr>Entrada en vigor de las Enmiendas al Convenio de la OHI </vt:lpstr>
      <vt:lpstr>PowerPoint Presentation</vt:lpstr>
      <vt:lpstr>PowerPoint Presentation</vt:lpstr>
      <vt:lpstr>PowerPoint Presentation</vt:lpstr>
      <vt:lpstr>Coordinación en la Producción de Cartas INT y de ENCs - Región C1</vt:lpstr>
      <vt:lpstr>Coordinación en la Producción de Cartas INT y de ENCs - Región C1</vt:lpstr>
      <vt:lpstr>Coordinación en la Producción de Cartas INT y de ENCs - Región C1</vt:lpstr>
      <vt:lpstr>Coordinación en la Producción de Cartas INT y de ENCs - Región C1</vt:lpstr>
      <vt:lpstr>Servicios de Información sobre la Seguridad Marítima</vt:lpstr>
      <vt:lpstr>Servicios de Información sobre la Seguridad Marítima</vt:lpstr>
      <vt:lpstr>Servicios de Información sobre la Seguridad Marítima</vt:lpstr>
      <vt:lpstr>Creación de Capacidades</vt:lpstr>
      <vt:lpstr>Creación de Capacidades</vt:lpstr>
      <vt:lpstr>Batimetría participativa</vt:lpstr>
      <vt:lpstr>SIG y Bases de Datos de la OHI</vt:lpstr>
      <vt:lpstr>IHO GIS and data base developments</vt:lpstr>
      <vt:lpstr>IHO GIS and data base developments – C-55</vt:lpstr>
      <vt:lpstr>IHO GIS and data base developments – C-55</vt:lpstr>
      <vt:lpstr>IHO GIS and data base developments – DCDB</vt:lpstr>
      <vt:lpstr>PowerPoint Presentation</vt:lpstr>
      <vt:lpstr>Publicidad de la OHI</vt:lpstr>
      <vt:lpstr>Publicidad de la OHI</vt:lpstr>
      <vt:lpstr>Actiones requeridas de la CHAtSO:</vt:lpstr>
      <vt:lpstr>Actions requested of SWPHC (Cont.):</vt:lpstr>
      <vt:lpstr>Actions requested of SWPHC (Cont.):</vt:lpstr>
      <vt:lpstr>Actions requested of SWPHC (Cont.):</vt:lpstr>
      <vt:lpstr>Actions requested of SWPHC (Cont.):</vt:lpstr>
      <vt:lpstr>       Secretaría de la IHO, aquí para ayudar! www.iho.int  abri.kampfer@iho.int  alberto.neves@iho.int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Report of JCOMM-5 to HSSC 9 6-10 November 2017,  Ottawa, Canada</dc:title>
  <dc:creator>Owner</dc:creator>
  <cp:lastModifiedBy>Alberto Costa Neves</cp:lastModifiedBy>
  <cp:revision>42</cp:revision>
  <dcterms:created xsi:type="dcterms:W3CDTF">2017-10-26T13:07:26Z</dcterms:created>
  <dcterms:modified xsi:type="dcterms:W3CDTF">2018-04-05T13:36:21Z</dcterms:modified>
</cp:coreProperties>
</file>