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80" r:id="rId4"/>
    <p:sldId id="279" r:id="rId5"/>
    <p:sldId id="278" r:id="rId6"/>
    <p:sldId id="284" r:id="rId7"/>
    <p:sldId id="286" r:id="rId8"/>
    <p:sldId id="287" r:id="rId9"/>
    <p:sldId id="288" r:id="rId10"/>
    <p:sldId id="289" r:id="rId11"/>
    <p:sldId id="290" r:id="rId12"/>
    <p:sldId id="266" r:id="rId13"/>
    <p:sldId id="276" r:id="rId14"/>
    <p:sldId id="268" r:id="rId15"/>
    <p:sldId id="269" r:id="rId16"/>
    <p:sldId id="282" r:id="rId17"/>
    <p:sldId id="277" r:id="rId18"/>
    <p:sldId id="285" r:id="rId19"/>
    <p:sldId id="283" r:id="rId20"/>
    <p:sldId id="263" r:id="rId21"/>
    <p:sldId id="262" r:id="rId22"/>
    <p:sldId id="264" r:id="rId23"/>
    <p:sldId id="265" r:id="rId24"/>
    <p:sldId id="271" r:id="rId25"/>
    <p:sldId id="272" r:id="rId26"/>
    <p:sldId id="273" r:id="rId27"/>
    <p:sldId id="274" r:id="rId28"/>
    <p:sldId id="275"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34" autoAdjust="0"/>
    <p:restoredTop sz="96250" autoAdjust="0"/>
  </p:normalViewPr>
  <p:slideViewPr>
    <p:cSldViewPr>
      <p:cViewPr varScale="1">
        <p:scale>
          <a:sx n="59" d="100"/>
          <a:sy n="59" d="100"/>
        </p:scale>
        <p:origin x="608" y="28"/>
      </p:cViewPr>
      <p:guideLst>
        <p:guide orient="horz" pos="2160"/>
        <p:guide pos="2880"/>
      </p:guideLst>
    </p:cSldViewPr>
  </p:slideViewPr>
  <p:outlineViewPr>
    <p:cViewPr>
      <p:scale>
        <a:sx n="33" d="100"/>
        <a:sy n="33" d="100"/>
      </p:scale>
      <p:origin x="222" y="53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22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441800-1099-4BD9-82F5-78719936462C}" type="datetimeFigureOut">
              <a:rPr lang="es-ES" smtClean="0"/>
              <a:pPr/>
              <a:t>26/04/2019</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1E68DB-A1E0-450B-8DA5-5E0F9DC67143}" type="slidenum">
              <a:rPr lang="es-ES" smtClean="0"/>
              <a:pPr/>
              <a:t>‹#›</a:t>
            </a:fld>
            <a:endParaRPr lang="es-ES"/>
          </a:p>
        </p:txBody>
      </p:sp>
    </p:spTree>
    <p:extLst>
      <p:ext uri="{BB962C8B-B14F-4D97-AF65-F5344CB8AC3E}">
        <p14:creationId xmlns:p14="http://schemas.microsoft.com/office/powerpoint/2010/main" val="3799054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85A6F0-DF43-42F4-8021-36035BD08D50}" type="datetimeFigureOut">
              <a:rPr lang="es-ES" smtClean="0"/>
              <a:pPr/>
              <a:t>26/04/2019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F8043-AEF1-4778-A5A0-F1C323B91714}" type="slidenum">
              <a:rPr lang="es-ES" smtClean="0"/>
              <a:pPr/>
              <a:t>‹#›</a:t>
            </a:fld>
            <a:endParaRPr lang="es-ES"/>
          </a:p>
        </p:txBody>
      </p:sp>
    </p:spTree>
    <p:extLst>
      <p:ext uri="{BB962C8B-B14F-4D97-AF65-F5344CB8AC3E}">
        <p14:creationId xmlns:p14="http://schemas.microsoft.com/office/powerpoint/2010/main" val="382736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3</a:t>
            </a:fld>
            <a:endParaRPr lang="es-ES"/>
          </a:p>
        </p:txBody>
      </p:sp>
    </p:spTree>
    <p:extLst>
      <p:ext uri="{BB962C8B-B14F-4D97-AF65-F5344CB8AC3E}">
        <p14:creationId xmlns:p14="http://schemas.microsoft.com/office/powerpoint/2010/main" val="1553965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12</a:t>
            </a:fld>
            <a:endParaRPr lang="es-ES"/>
          </a:p>
        </p:txBody>
      </p:sp>
    </p:spTree>
    <p:extLst>
      <p:ext uri="{BB962C8B-B14F-4D97-AF65-F5344CB8AC3E}">
        <p14:creationId xmlns:p14="http://schemas.microsoft.com/office/powerpoint/2010/main" val="1553965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13</a:t>
            </a:fld>
            <a:endParaRPr lang="es-ES"/>
          </a:p>
        </p:txBody>
      </p:sp>
    </p:spTree>
    <p:extLst>
      <p:ext uri="{BB962C8B-B14F-4D97-AF65-F5344CB8AC3E}">
        <p14:creationId xmlns:p14="http://schemas.microsoft.com/office/powerpoint/2010/main" val="1553965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14</a:t>
            </a:fld>
            <a:endParaRPr lang="es-ES"/>
          </a:p>
        </p:txBody>
      </p:sp>
    </p:spTree>
    <p:extLst>
      <p:ext uri="{BB962C8B-B14F-4D97-AF65-F5344CB8AC3E}">
        <p14:creationId xmlns:p14="http://schemas.microsoft.com/office/powerpoint/2010/main" val="543353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15</a:t>
            </a:fld>
            <a:endParaRPr lang="es-ES"/>
          </a:p>
        </p:txBody>
      </p:sp>
    </p:spTree>
    <p:extLst>
      <p:ext uri="{BB962C8B-B14F-4D97-AF65-F5344CB8AC3E}">
        <p14:creationId xmlns:p14="http://schemas.microsoft.com/office/powerpoint/2010/main" val="3904362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16</a:t>
            </a:fld>
            <a:endParaRPr lang="es-ES"/>
          </a:p>
        </p:txBody>
      </p:sp>
    </p:spTree>
    <p:extLst>
      <p:ext uri="{BB962C8B-B14F-4D97-AF65-F5344CB8AC3E}">
        <p14:creationId xmlns:p14="http://schemas.microsoft.com/office/powerpoint/2010/main" val="3904362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17</a:t>
            </a:fld>
            <a:endParaRPr lang="es-ES"/>
          </a:p>
        </p:txBody>
      </p:sp>
    </p:spTree>
    <p:extLst>
      <p:ext uri="{BB962C8B-B14F-4D97-AF65-F5344CB8AC3E}">
        <p14:creationId xmlns:p14="http://schemas.microsoft.com/office/powerpoint/2010/main" val="3904362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18</a:t>
            </a:fld>
            <a:endParaRPr lang="es-ES"/>
          </a:p>
        </p:txBody>
      </p:sp>
    </p:spTree>
    <p:extLst>
      <p:ext uri="{BB962C8B-B14F-4D97-AF65-F5344CB8AC3E}">
        <p14:creationId xmlns:p14="http://schemas.microsoft.com/office/powerpoint/2010/main" val="4147984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19</a:t>
            </a:fld>
            <a:endParaRPr lang="es-ES"/>
          </a:p>
        </p:txBody>
      </p:sp>
    </p:spTree>
    <p:extLst>
      <p:ext uri="{BB962C8B-B14F-4D97-AF65-F5344CB8AC3E}">
        <p14:creationId xmlns:p14="http://schemas.microsoft.com/office/powerpoint/2010/main" val="4147984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20</a:t>
            </a:fld>
            <a:endParaRPr lang="es-ES"/>
          </a:p>
        </p:txBody>
      </p:sp>
    </p:spTree>
    <p:extLst>
      <p:ext uri="{BB962C8B-B14F-4D97-AF65-F5344CB8AC3E}">
        <p14:creationId xmlns:p14="http://schemas.microsoft.com/office/powerpoint/2010/main" val="4147984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21</a:t>
            </a:fld>
            <a:endParaRPr lang="es-ES"/>
          </a:p>
        </p:txBody>
      </p:sp>
    </p:spTree>
    <p:extLst>
      <p:ext uri="{BB962C8B-B14F-4D97-AF65-F5344CB8AC3E}">
        <p14:creationId xmlns:p14="http://schemas.microsoft.com/office/powerpoint/2010/main" val="276657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4</a:t>
            </a:fld>
            <a:endParaRPr lang="es-ES"/>
          </a:p>
        </p:txBody>
      </p:sp>
    </p:spTree>
    <p:extLst>
      <p:ext uri="{BB962C8B-B14F-4D97-AF65-F5344CB8AC3E}">
        <p14:creationId xmlns:p14="http://schemas.microsoft.com/office/powerpoint/2010/main" val="1553965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22</a:t>
            </a:fld>
            <a:endParaRPr lang="es-ES"/>
          </a:p>
        </p:txBody>
      </p:sp>
    </p:spTree>
    <p:extLst>
      <p:ext uri="{BB962C8B-B14F-4D97-AF65-F5344CB8AC3E}">
        <p14:creationId xmlns:p14="http://schemas.microsoft.com/office/powerpoint/2010/main" val="413333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23</a:t>
            </a:fld>
            <a:endParaRPr lang="es-ES"/>
          </a:p>
        </p:txBody>
      </p:sp>
    </p:spTree>
    <p:extLst>
      <p:ext uri="{BB962C8B-B14F-4D97-AF65-F5344CB8AC3E}">
        <p14:creationId xmlns:p14="http://schemas.microsoft.com/office/powerpoint/2010/main" val="1185249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24</a:t>
            </a:fld>
            <a:endParaRPr lang="es-ES"/>
          </a:p>
        </p:txBody>
      </p:sp>
    </p:spTree>
    <p:extLst>
      <p:ext uri="{BB962C8B-B14F-4D97-AF65-F5344CB8AC3E}">
        <p14:creationId xmlns:p14="http://schemas.microsoft.com/office/powerpoint/2010/main" val="1565098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25</a:t>
            </a:fld>
            <a:endParaRPr lang="es-ES"/>
          </a:p>
        </p:txBody>
      </p:sp>
    </p:spTree>
    <p:extLst>
      <p:ext uri="{BB962C8B-B14F-4D97-AF65-F5344CB8AC3E}">
        <p14:creationId xmlns:p14="http://schemas.microsoft.com/office/powerpoint/2010/main" val="3994484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26</a:t>
            </a:fld>
            <a:endParaRPr lang="es-ES"/>
          </a:p>
        </p:txBody>
      </p:sp>
    </p:spTree>
    <p:extLst>
      <p:ext uri="{BB962C8B-B14F-4D97-AF65-F5344CB8AC3E}">
        <p14:creationId xmlns:p14="http://schemas.microsoft.com/office/powerpoint/2010/main" val="3775324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27</a:t>
            </a:fld>
            <a:endParaRPr lang="es-ES"/>
          </a:p>
        </p:txBody>
      </p:sp>
    </p:spTree>
    <p:extLst>
      <p:ext uri="{BB962C8B-B14F-4D97-AF65-F5344CB8AC3E}">
        <p14:creationId xmlns:p14="http://schemas.microsoft.com/office/powerpoint/2010/main" val="194767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5</a:t>
            </a:fld>
            <a:endParaRPr lang="es-ES"/>
          </a:p>
        </p:txBody>
      </p:sp>
    </p:spTree>
    <p:extLst>
      <p:ext uri="{BB962C8B-B14F-4D97-AF65-F5344CB8AC3E}">
        <p14:creationId xmlns:p14="http://schemas.microsoft.com/office/powerpoint/2010/main" val="155396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6</a:t>
            </a:fld>
            <a:endParaRPr lang="es-ES"/>
          </a:p>
        </p:txBody>
      </p:sp>
    </p:spTree>
    <p:extLst>
      <p:ext uri="{BB962C8B-B14F-4D97-AF65-F5344CB8AC3E}">
        <p14:creationId xmlns:p14="http://schemas.microsoft.com/office/powerpoint/2010/main" val="1553965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7</a:t>
            </a:fld>
            <a:endParaRPr lang="es-ES"/>
          </a:p>
        </p:txBody>
      </p:sp>
    </p:spTree>
    <p:extLst>
      <p:ext uri="{BB962C8B-B14F-4D97-AF65-F5344CB8AC3E}">
        <p14:creationId xmlns:p14="http://schemas.microsoft.com/office/powerpoint/2010/main" val="155396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8</a:t>
            </a:fld>
            <a:endParaRPr lang="es-ES"/>
          </a:p>
        </p:txBody>
      </p:sp>
    </p:spTree>
    <p:extLst>
      <p:ext uri="{BB962C8B-B14F-4D97-AF65-F5344CB8AC3E}">
        <p14:creationId xmlns:p14="http://schemas.microsoft.com/office/powerpoint/2010/main" val="155396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9</a:t>
            </a:fld>
            <a:endParaRPr lang="es-ES"/>
          </a:p>
        </p:txBody>
      </p:sp>
    </p:spTree>
    <p:extLst>
      <p:ext uri="{BB962C8B-B14F-4D97-AF65-F5344CB8AC3E}">
        <p14:creationId xmlns:p14="http://schemas.microsoft.com/office/powerpoint/2010/main" val="155396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10</a:t>
            </a:fld>
            <a:endParaRPr lang="es-ES"/>
          </a:p>
        </p:txBody>
      </p:sp>
    </p:spTree>
    <p:extLst>
      <p:ext uri="{BB962C8B-B14F-4D97-AF65-F5344CB8AC3E}">
        <p14:creationId xmlns:p14="http://schemas.microsoft.com/office/powerpoint/2010/main" val="1553965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11</a:t>
            </a:fld>
            <a:endParaRPr lang="es-ES"/>
          </a:p>
        </p:txBody>
      </p:sp>
    </p:spTree>
    <p:extLst>
      <p:ext uri="{BB962C8B-B14F-4D97-AF65-F5344CB8AC3E}">
        <p14:creationId xmlns:p14="http://schemas.microsoft.com/office/powerpoint/2010/main" val="155396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6F499389-0FBD-4DB4-AB65-392B36FC8618}" type="datetimeFigureOut">
              <a:rPr lang="es-ES" smtClean="0"/>
              <a:pPr/>
              <a:t>26/04/2019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E29297-1AAB-4DC2-87E5-51AF1C009B29}"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F499389-0FBD-4DB4-AB65-392B36FC8618}" type="datetimeFigureOut">
              <a:rPr lang="es-ES" smtClean="0"/>
              <a:pPr/>
              <a:t>26/04/2019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E29297-1AAB-4DC2-87E5-51AF1C009B29}"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F499389-0FBD-4DB4-AB65-392B36FC8618}" type="datetimeFigureOut">
              <a:rPr lang="es-ES" smtClean="0"/>
              <a:pPr/>
              <a:t>26/04/2019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E29297-1AAB-4DC2-87E5-51AF1C009B29}"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F499389-0FBD-4DB4-AB65-392B36FC8618}" type="datetimeFigureOut">
              <a:rPr lang="es-ES" smtClean="0"/>
              <a:pPr/>
              <a:t>26/04/2019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E29297-1AAB-4DC2-87E5-51AF1C009B29}"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F499389-0FBD-4DB4-AB65-392B36FC8618}" type="datetimeFigureOut">
              <a:rPr lang="es-ES" smtClean="0"/>
              <a:pPr/>
              <a:t>26/04/2019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E29297-1AAB-4DC2-87E5-51AF1C009B29}"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6F499389-0FBD-4DB4-AB65-392B36FC8618}" type="datetimeFigureOut">
              <a:rPr lang="es-ES" smtClean="0"/>
              <a:pPr/>
              <a:t>26/04/2019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7E29297-1AAB-4DC2-87E5-51AF1C009B29}"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6F499389-0FBD-4DB4-AB65-392B36FC8618}" type="datetimeFigureOut">
              <a:rPr lang="es-ES" smtClean="0"/>
              <a:pPr/>
              <a:t>26/04/2019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7E29297-1AAB-4DC2-87E5-51AF1C009B29}"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6F499389-0FBD-4DB4-AB65-392B36FC8618}" type="datetimeFigureOut">
              <a:rPr lang="es-ES" smtClean="0"/>
              <a:pPr/>
              <a:t>26/04/2019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7E29297-1AAB-4DC2-87E5-51AF1C009B29}"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F499389-0FBD-4DB4-AB65-392B36FC8618}" type="datetimeFigureOut">
              <a:rPr lang="es-ES" smtClean="0"/>
              <a:pPr/>
              <a:t>26/04/2019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7E29297-1AAB-4DC2-87E5-51AF1C009B29}"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F499389-0FBD-4DB4-AB65-392B36FC8618}" type="datetimeFigureOut">
              <a:rPr lang="es-ES" smtClean="0"/>
              <a:pPr/>
              <a:t>26/04/2019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7E29297-1AAB-4DC2-87E5-51AF1C009B29}"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F499389-0FBD-4DB4-AB65-392B36FC8618}" type="datetimeFigureOut">
              <a:rPr lang="es-ES" smtClean="0"/>
              <a:pPr/>
              <a:t>26/04/2019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7E29297-1AAB-4DC2-87E5-51AF1C009B29}"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99389-0FBD-4DB4-AB65-392B36FC8618}" type="datetimeFigureOut">
              <a:rPr lang="es-ES" smtClean="0"/>
              <a:pPr/>
              <a:t>26/04/2019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29297-1AAB-4DC2-87E5-51AF1C009B29}"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ibcso.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357298"/>
            <a:ext cx="7772400" cy="1470025"/>
          </a:xfrm>
        </p:spPr>
        <p:txBody>
          <a:bodyPr>
            <a:normAutofit/>
          </a:bodyPr>
          <a:lstStyle/>
          <a:p>
            <a:r>
              <a:rPr lang="es-ES" sz="2000" b="1" dirty="0"/>
              <a:t>ORGANIZACIÓN HIDROGRÁFICA INTERNACIONAL</a:t>
            </a:r>
            <a:br>
              <a:rPr lang="es-ES" sz="2000" dirty="0"/>
            </a:br>
            <a:r>
              <a:rPr lang="es-ES" sz="2000" b="1" dirty="0"/>
              <a:t>COMISION HIDROGRAFICA REGIONAL DEL ATLANTICO SUDOCCIDENTAL (</a:t>
            </a:r>
            <a:r>
              <a:rPr lang="es-ES" sz="2000" b="1" dirty="0" err="1"/>
              <a:t>CHAtSO</a:t>
            </a:r>
            <a:r>
              <a:rPr lang="es-ES" sz="2000" b="1" dirty="0"/>
              <a:t>)</a:t>
            </a:r>
            <a:br>
              <a:rPr lang="es-ES" sz="2000" dirty="0"/>
            </a:br>
            <a:r>
              <a:rPr lang="es-ES" sz="2000" b="1" dirty="0"/>
              <a:t>13</a:t>
            </a:r>
            <a:r>
              <a:rPr lang="en-GB" sz="2000" b="1" baseline="30000" dirty="0"/>
              <a:t>a </a:t>
            </a:r>
            <a:r>
              <a:rPr lang="en-GB" sz="2000" b="1" dirty="0" err="1"/>
              <a:t>Reunión</a:t>
            </a:r>
            <a:r>
              <a:rPr lang="en-GB" sz="2000" b="1" dirty="0"/>
              <a:t>, Buenos Aires, ARGENTINA, 25 al 26 de </a:t>
            </a:r>
            <a:r>
              <a:rPr lang="en-GB" sz="2000" b="1" dirty="0" err="1"/>
              <a:t>Abril</a:t>
            </a:r>
            <a:r>
              <a:rPr lang="en-GB" sz="2000" b="1" dirty="0"/>
              <a:t> de 2019</a:t>
            </a:r>
            <a:endParaRPr lang="es-ES" sz="20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876900" cy="1142984"/>
          </a:xfrm>
          <a:prstGeom prst="rect">
            <a:avLst/>
          </a:prstGeom>
          <a:noFill/>
        </p:spPr>
      </p:pic>
      <p:pic>
        <p:nvPicPr>
          <p:cNvPr id="1025" name="Picture 1" descr="Iho_cou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43900" y="0"/>
            <a:ext cx="1000100" cy="1320645"/>
          </a:xfrm>
          <a:prstGeom prst="rect">
            <a:avLst/>
          </a:prstGeom>
          <a:noFill/>
        </p:spPr>
      </p:pic>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rgbClr val="003300"/>
                </a:solidFill>
                <a:effectLst/>
                <a:latin typeface="Arial" pitchFamily="34" charset="0"/>
                <a:ea typeface="Times New Roman" pitchFamily="18" charset="0"/>
              </a:rPr>
              <a:t>								</a:t>
            </a:r>
            <a:endParaRPr kumimoji="0" lang="es-ES" sz="1800" b="0" i="0" u="none" strike="noStrike" cap="none" normalizeH="0" baseline="0">
              <a:ln>
                <a:noFill/>
              </a:ln>
              <a:solidFill>
                <a:schemeClr val="tx1"/>
              </a:solidFill>
              <a:effectLst/>
              <a:latin typeface="Arial" pitchFamily="34" charset="0"/>
            </a:endParaRPr>
          </a:p>
        </p:txBody>
      </p:sp>
      <p:sp>
        <p:nvSpPr>
          <p:cNvPr id="1029" name="Rectangle 5"/>
          <p:cNvSpPr>
            <a:spLocks noChangeArrowheads="1"/>
          </p:cNvSpPr>
          <p:nvPr/>
        </p:nvSpPr>
        <p:spPr bwMode="auto">
          <a:xfrm>
            <a:off x="0" y="2343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rgbClr val="003300"/>
                </a:solidFill>
                <a:effectLst/>
                <a:latin typeface="Arial" pitchFamily="34" charset="0"/>
                <a:ea typeface="Times New Roman" pitchFamily="18" charset="0"/>
              </a:rPr>
              <a:t>	</a:t>
            </a:r>
            <a:endParaRPr kumimoji="0" lang="es-ES" sz="1800" b="0" i="0" u="none" strike="noStrike" cap="none" normalizeH="0" baseline="0">
              <a:ln>
                <a:noFill/>
              </a:ln>
              <a:solidFill>
                <a:schemeClr val="tx1"/>
              </a:solidFill>
              <a:effectLst/>
              <a:latin typeface="Arial" pitchFamily="34" charset="0"/>
            </a:endParaRPr>
          </a:p>
        </p:txBody>
      </p:sp>
      <p:pic>
        <p:nvPicPr>
          <p:cNvPr id="1030" name="Picture 6" descr="SHN-escud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57620" y="2928933"/>
            <a:ext cx="1214446" cy="1762137"/>
          </a:xfrm>
          <a:prstGeom prst="rect">
            <a:avLst/>
          </a:prstGeom>
          <a:noFill/>
          <a:ln w="9525">
            <a:noFill/>
            <a:miter lim="800000"/>
            <a:headEnd/>
            <a:tailEnd/>
          </a:ln>
        </p:spPr>
      </p:pic>
      <p:sp>
        <p:nvSpPr>
          <p:cNvPr id="10" name="9 Rectángulo"/>
          <p:cNvSpPr/>
          <p:nvPr/>
        </p:nvSpPr>
        <p:spPr>
          <a:xfrm>
            <a:off x="1785918" y="5169771"/>
            <a:ext cx="5429256" cy="830997"/>
          </a:xfrm>
          <a:prstGeom prst="rect">
            <a:avLst/>
          </a:prstGeom>
        </p:spPr>
        <p:txBody>
          <a:bodyPr wrap="square">
            <a:spAutoFit/>
          </a:bodyPr>
          <a:lstStyle/>
          <a:p>
            <a:pPr algn="ctr"/>
            <a:r>
              <a:rPr lang="en-GB" sz="2400" b="1" dirty="0"/>
              <a:t>REPORTE NACIONAL DE LA REPUBLICA ARGENTINA</a:t>
            </a:r>
            <a:endParaRPr lang="es-E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8" name="7 Marcador de contenido"/>
          <p:cNvSpPr>
            <a:spLocks noGrp="1"/>
          </p:cNvSpPr>
          <p:nvPr>
            <p:ph idx="1"/>
          </p:nvPr>
        </p:nvSpPr>
        <p:spPr/>
        <p:txBody>
          <a:bodyPr/>
          <a:lstStyle/>
          <a:p>
            <a:endParaRPr lang="es-AR" dirty="0"/>
          </a:p>
        </p:txBody>
      </p:sp>
      <p:sp>
        <p:nvSpPr>
          <p:cNvPr id="6" name="Título 1"/>
          <p:cNvSpPr>
            <a:spLocks noGrp="1"/>
          </p:cNvSpPr>
          <p:nvPr>
            <p:ph type="title"/>
          </p:nvPr>
        </p:nvSpPr>
        <p:spPr>
          <a:xfrm>
            <a:off x="683568" y="260648"/>
            <a:ext cx="7118176" cy="1286024"/>
          </a:xfrm>
        </p:spPr>
        <p:txBody>
          <a:bodyPr>
            <a:normAutofit fontScale="90000"/>
          </a:bodyPr>
          <a:lstStyle/>
          <a:p>
            <a:r>
              <a:rPr lang="es-AR" dirty="0" err="1"/>
              <a:t>Posicionador</a:t>
            </a:r>
            <a:r>
              <a:rPr lang="es-AR" dirty="0"/>
              <a:t> DGNSS </a:t>
            </a:r>
            <a:r>
              <a:rPr lang="es-AR" dirty="0" err="1"/>
              <a:t>Kolida</a:t>
            </a:r>
            <a:r>
              <a:rPr lang="es-AR" dirty="0"/>
              <a:t> K9 Mini </a:t>
            </a:r>
          </a:p>
        </p:txBody>
      </p:sp>
      <p:pic>
        <p:nvPicPr>
          <p:cNvPr id="7" name="Picture 2" descr="Imagen relacionad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572" y="2120924"/>
            <a:ext cx="4620444" cy="46204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sultado de imagen para GNSS Kolida K9 Mini"/>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0171" y="1344995"/>
            <a:ext cx="2424157" cy="323613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0" y="4869160"/>
            <a:ext cx="4343217" cy="17280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10" name="Título 1"/>
          <p:cNvSpPr>
            <a:spLocks noGrp="1"/>
          </p:cNvSpPr>
          <p:nvPr>
            <p:ph type="title"/>
          </p:nvPr>
        </p:nvSpPr>
        <p:spPr>
          <a:xfrm>
            <a:off x="323528" y="479875"/>
            <a:ext cx="7704856" cy="1325563"/>
          </a:xfrm>
        </p:spPr>
        <p:txBody>
          <a:bodyPr>
            <a:normAutofit fontScale="90000"/>
          </a:bodyPr>
          <a:lstStyle/>
          <a:p>
            <a:r>
              <a:rPr lang="es-ES" dirty="0">
                <a:effectLst/>
                <a:latin typeface="Arial" panose="020B0604020202020204" pitchFamily="34" charset="0"/>
                <a:ea typeface="Calibri" panose="020F0502020204030204" pitchFamily="34" charset="0"/>
                <a:cs typeface="Times New Roman" panose="02020603050405020304" pitchFamily="18" charset="0"/>
              </a:rPr>
              <a:t>Estación Total </a:t>
            </a:r>
            <a:r>
              <a:rPr lang="es-ES" dirty="0" err="1">
                <a:effectLst/>
                <a:latin typeface="Arial" panose="020B0604020202020204" pitchFamily="34" charset="0"/>
                <a:ea typeface="Calibri" panose="020F0502020204030204" pitchFamily="34" charset="0"/>
                <a:cs typeface="Times New Roman" panose="02020603050405020304" pitchFamily="18" charset="0"/>
              </a:rPr>
              <a:t>Kolida</a:t>
            </a:r>
            <a:r>
              <a:rPr lang="es-ES" dirty="0">
                <a:effectLst/>
                <a:latin typeface="Arial" panose="020B0604020202020204" pitchFamily="34" charset="0"/>
                <a:ea typeface="Calibri" panose="020F0502020204030204" pitchFamily="34" charset="0"/>
                <a:cs typeface="Times New Roman" panose="02020603050405020304" pitchFamily="18" charset="0"/>
              </a:rPr>
              <a:t> </a:t>
            </a: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KTS442R6LC</a:t>
            </a:r>
            <a:br>
              <a:rPr lang="es-AR" dirty="0">
                <a:effectLst/>
                <a:latin typeface="Calibri" panose="020F0502020204030204" pitchFamily="34" charset="0"/>
                <a:ea typeface="Calibri" panose="020F0502020204030204" pitchFamily="34" charset="0"/>
                <a:cs typeface="Times New Roman" panose="02020603050405020304" pitchFamily="18" charset="0"/>
              </a:rPr>
            </a:br>
            <a:endParaRPr lang="es-AR" dirty="0"/>
          </a:p>
        </p:txBody>
      </p:sp>
      <p:pic>
        <p:nvPicPr>
          <p:cNvPr id="13" name="Picture 4" descr="Resultado de imagen para kolida kts442r6lc"/>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07504" y="3284983"/>
            <a:ext cx="3148397" cy="31483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n relacionad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2276872"/>
            <a:ext cx="3999825" cy="3999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a:t>Nuevas ediciones Cartas Papel</a:t>
            </a:r>
            <a:br>
              <a:rPr lang="es-ES" dirty="0"/>
            </a:br>
            <a:r>
              <a:rPr lang="es-ES" dirty="0"/>
              <a:t>Río Paraná </a:t>
            </a:r>
            <a:endParaRPr lang="es-ES" dirty="0">
              <a:solidFill>
                <a:srgbClr val="FF0000"/>
              </a:solidFill>
            </a:endParaRPr>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6" name="5 Marcador de contenido"/>
          <p:cNvSpPr>
            <a:spLocks noGrp="1"/>
          </p:cNvSpPr>
          <p:nvPr>
            <p:ph idx="1"/>
          </p:nvPr>
        </p:nvSpPr>
        <p:spPr/>
        <p:txBody>
          <a:bodyPr/>
          <a:lstStyle/>
          <a:p>
            <a:endParaRPr lang="es-AR" dirty="0"/>
          </a:p>
        </p:txBody>
      </p:sp>
      <p:pic>
        <p:nvPicPr>
          <p:cNvPr id="1029" name="Picture 5" descr="D:\hidro02\Documents\CC Borjas\2019\CHAtSO 13\Reporte nacional\Pedido chatso 2019\IMAGENES\CARTAS PAPEL 1009_10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1680" y="1844824"/>
            <a:ext cx="6048672" cy="429774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a:t>Nuevas ediciones Cartas Papel</a:t>
            </a:r>
            <a:br>
              <a:rPr lang="es-ES" dirty="0"/>
            </a:br>
            <a:r>
              <a:rPr lang="es-ES" dirty="0"/>
              <a:t>Río Paraná </a:t>
            </a:r>
            <a:endParaRPr lang="es-ES" dirty="0">
              <a:solidFill>
                <a:srgbClr val="FF0000"/>
              </a:solidFill>
            </a:endParaRPr>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pic>
        <p:nvPicPr>
          <p:cNvPr id="2050" name="Picture 2" descr="D:\hidro02\Documents\CC Borjas\2019\CHAtSO 13\Reporte nacional\Pedido chatso 2019\IMAGENES\CARTAS PAPEL 1019_1026.jp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3347864" y="1052736"/>
            <a:ext cx="4104456" cy="558662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a:t>Nuevas Ediciones carta papel</a:t>
            </a:r>
            <a:br>
              <a:rPr lang="es-ES" dirty="0"/>
            </a:br>
            <a:r>
              <a:rPr lang="es-ES" dirty="0"/>
              <a:t>Bahía Blanca </a:t>
            </a:r>
            <a:endParaRPr lang="es-ES" dirty="0">
              <a:solidFill>
                <a:srgbClr val="FF0000"/>
              </a:solidFill>
            </a:endParaRPr>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pic>
        <p:nvPicPr>
          <p:cNvPr id="3074" name="Picture 2" descr="D:\hidro02\Documents\CC Borjas\2019\CHAtSO 13\Reporte nacional\Pedido chatso 2019\IMAGENES\CARTAS PAPEL BAHIA.jp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259632" y="1628800"/>
            <a:ext cx="6696744" cy="446449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a:t>Nueva Edición Carta papel</a:t>
            </a:r>
            <a:br>
              <a:rPr lang="es-ES" dirty="0"/>
            </a:br>
            <a:r>
              <a:rPr lang="es-ES" dirty="0"/>
              <a:t>Golfo Nuevo</a:t>
            </a:r>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pic>
        <p:nvPicPr>
          <p:cNvPr id="4098" name="Picture 2" descr="D:\hidro02\Documents\CC Borjas\2019\CHAtSO 13\Reporte nacional\Pedido chatso 2019\IMAGENES\CARTAS PAPEL GOLFO NUEVO.jp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691680" y="1772816"/>
            <a:ext cx="5542133" cy="446449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dirty="0"/>
              <a:t>Nuevas </a:t>
            </a:r>
            <a:r>
              <a:rPr lang="es-ES" dirty="0" err="1"/>
              <a:t>ENCs</a:t>
            </a:r>
            <a:r>
              <a:rPr lang="es-ES" dirty="0"/>
              <a:t> RDLP</a:t>
            </a:r>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5" name="4 Marcador de contenido"/>
          <p:cNvSpPr>
            <a:spLocks noGrp="1"/>
          </p:cNvSpPr>
          <p:nvPr>
            <p:ph idx="1"/>
          </p:nvPr>
        </p:nvSpPr>
        <p:spPr/>
        <p:txBody>
          <a:bodyPr/>
          <a:lstStyle/>
          <a:p>
            <a:endParaRPr lang="es-AR"/>
          </a:p>
        </p:txBody>
      </p:sp>
      <p:pic>
        <p:nvPicPr>
          <p:cNvPr id="27649" name="Picture 1" descr="D:\hidro02\Documents\CC Borjas\2019\CHAtSO 13\Reporte nacional\Pedido chatso 2019\ENC 201010_420080 copi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9672" y="1556792"/>
            <a:ext cx="5955287" cy="482453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a:t>Nueva Diagramación de cartas en el Río Paraná</a:t>
            </a:r>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5" name="4 Marcador de contenido"/>
          <p:cNvSpPr>
            <a:spLocks noGrp="1"/>
          </p:cNvSpPr>
          <p:nvPr>
            <p:ph idx="1"/>
          </p:nvPr>
        </p:nvSpPr>
        <p:spPr/>
        <p:txBody>
          <a:bodyPr/>
          <a:lstStyle/>
          <a:p>
            <a:r>
              <a:rPr lang="es-AR" dirty="0"/>
              <a:t>1:35000</a:t>
            </a:r>
          </a:p>
          <a:p>
            <a:r>
              <a:rPr lang="es-AR" dirty="0"/>
              <a:t>12 Cartas</a:t>
            </a:r>
          </a:p>
        </p:txBody>
      </p:sp>
      <p:pic>
        <p:nvPicPr>
          <p:cNvPr id="8194" name="Picture 2" descr="D:\hidro02\Documents\CC Borjas\2019\CHAtSO 13\Reporte nacional\Pedido chatso 2019\IMAGENES\DIAGRAMACION 201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3848" y="1124744"/>
            <a:ext cx="4752528" cy="545898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AR" dirty="0"/>
              <a:t>Nuevas Publicaciones y Actualizaciones</a:t>
            </a:r>
            <a:endParaRPr lang="es-ES" dirty="0"/>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graphicFrame>
        <p:nvGraphicFramePr>
          <p:cNvPr id="7" name="6 Marcador de contenido"/>
          <p:cNvGraphicFramePr>
            <a:graphicFrameLocks noGrp="1"/>
          </p:cNvGraphicFramePr>
          <p:nvPr>
            <p:ph idx="1"/>
          </p:nvPr>
        </p:nvGraphicFramePr>
        <p:xfrm>
          <a:off x="1691679" y="1556792"/>
          <a:ext cx="5688633" cy="4824537"/>
        </p:xfrm>
        <a:graphic>
          <a:graphicData uri="http://schemas.openxmlformats.org/drawingml/2006/table">
            <a:tbl>
              <a:tblPr/>
              <a:tblGrid>
                <a:gridCol w="1080121">
                  <a:extLst>
                    <a:ext uri="{9D8B030D-6E8A-4147-A177-3AD203B41FA5}">
                      <a16:colId xmlns:a16="http://schemas.microsoft.com/office/drawing/2014/main" val="20000"/>
                    </a:ext>
                  </a:extLst>
                </a:gridCol>
                <a:gridCol w="3778699">
                  <a:extLst>
                    <a:ext uri="{9D8B030D-6E8A-4147-A177-3AD203B41FA5}">
                      <a16:colId xmlns:a16="http://schemas.microsoft.com/office/drawing/2014/main" val="20001"/>
                    </a:ext>
                  </a:extLst>
                </a:gridCol>
                <a:gridCol w="829813">
                  <a:extLst>
                    <a:ext uri="{9D8B030D-6E8A-4147-A177-3AD203B41FA5}">
                      <a16:colId xmlns:a16="http://schemas.microsoft.com/office/drawing/2014/main" val="20002"/>
                    </a:ext>
                  </a:extLst>
                </a:gridCol>
              </a:tblGrid>
              <a:tr h="750772">
                <a:tc>
                  <a:txBody>
                    <a:bodyPr/>
                    <a:lstStyle/>
                    <a:p>
                      <a:pPr marL="67945">
                        <a:spcBef>
                          <a:spcPts val="50"/>
                        </a:spcBef>
                        <a:spcAft>
                          <a:spcPts val="0"/>
                        </a:spcAft>
                      </a:pPr>
                      <a:endParaRPr lang="es-AR" sz="1000" dirty="0">
                        <a:latin typeface="Arial"/>
                        <a:ea typeface="Arial"/>
                      </a:endParaRPr>
                    </a:p>
                    <a:p>
                      <a:pPr marL="78740" marR="99060" indent="261620">
                        <a:lnSpc>
                          <a:spcPts val="1150"/>
                        </a:lnSpc>
                        <a:spcBef>
                          <a:spcPts val="5"/>
                        </a:spcBef>
                        <a:spcAft>
                          <a:spcPts val="0"/>
                        </a:spcAft>
                      </a:pPr>
                      <a:r>
                        <a:rPr lang="es-AR" sz="900" b="1" dirty="0">
                          <a:latin typeface="Arial"/>
                          <a:ea typeface="Arial"/>
                        </a:rPr>
                        <a:t>N° DE PUBLICACIÓN</a:t>
                      </a:r>
                      <a:endParaRPr lang="es-AR" sz="1000" dirty="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50"/>
                        </a:spcBef>
                        <a:spcAft>
                          <a:spcPts val="0"/>
                        </a:spcAft>
                      </a:pPr>
                      <a:endParaRPr lang="es-AR" sz="1000">
                        <a:latin typeface="Arial"/>
                        <a:ea typeface="Arial"/>
                      </a:endParaRPr>
                    </a:p>
                    <a:p>
                      <a:pPr marL="767080" marR="762000" algn="ctr">
                        <a:spcBef>
                          <a:spcPts val="5"/>
                        </a:spcBef>
                        <a:spcAft>
                          <a:spcPts val="0"/>
                        </a:spcAft>
                      </a:pPr>
                      <a:r>
                        <a:rPr lang="es-AR" sz="900" b="1">
                          <a:latin typeface="Arial"/>
                          <a:ea typeface="Arial"/>
                        </a:rPr>
                        <a:t>TITULO DE LA PUBLICACIÓN</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50"/>
                        </a:spcBef>
                        <a:spcAft>
                          <a:spcPts val="0"/>
                        </a:spcAft>
                      </a:pPr>
                      <a:endParaRPr lang="es-AR" sz="1000">
                        <a:latin typeface="Arial"/>
                        <a:ea typeface="Arial"/>
                      </a:endParaRPr>
                    </a:p>
                    <a:p>
                      <a:pPr marL="102235" marR="98425" algn="ctr">
                        <a:spcBef>
                          <a:spcPts val="5"/>
                        </a:spcBef>
                        <a:spcAft>
                          <a:spcPts val="0"/>
                        </a:spcAft>
                      </a:pPr>
                      <a:r>
                        <a:rPr lang="es-AR" sz="900" b="1">
                          <a:latin typeface="Arial"/>
                          <a:ea typeface="Arial"/>
                        </a:rPr>
                        <a:t>EDICIÓN</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1727">
                <a:tc>
                  <a:txBody>
                    <a:bodyPr/>
                    <a:lstStyle/>
                    <a:p>
                      <a:pPr marL="67945">
                        <a:spcBef>
                          <a:spcPts val="40"/>
                        </a:spcBef>
                        <a:spcAft>
                          <a:spcPts val="0"/>
                        </a:spcAft>
                      </a:pPr>
                      <a:endParaRPr lang="es-AR" sz="1000">
                        <a:latin typeface="Arial"/>
                        <a:ea typeface="Arial"/>
                      </a:endParaRPr>
                    </a:p>
                    <a:p>
                      <a:pPr marL="55880" marR="48895" algn="ctr">
                        <a:spcBef>
                          <a:spcPts val="5"/>
                        </a:spcBef>
                        <a:spcAft>
                          <a:spcPts val="0"/>
                        </a:spcAft>
                      </a:pPr>
                      <a:r>
                        <a:rPr lang="es-AR" sz="900">
                          <a:latin typeface="Arial"/>
                          <a:ea typeface="Arial"/>
                        </a:rPr>
                        <a:t>H-216</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40"/>
                        </a:spcBef>
                        <a:spcAft>
                          <a:spcPts val="0"/>
                        </a:spcAft>
                      </a:pPr>
                      <a:endParaRPr lang="es-AR" sz="1000">
                        <a:latin typeface="Arial"/>
                        <a:ea typeface="Arial"/>
                      </a:endParaRPr>
                    </a:p>
                    <a:p>
                      <a:pPr marL="767080" marR="764540" algn="ctr">
                        <a:spcBef>
                          <a:spcPts val="5"/>
                        </a:spcBef>
                        <a:spcAft>
                          <a:spcPts val="0"/>
                        </a:spcAft>
                      </a:pPr>
                      <a:r>
                        <a:rPr lang="es-AR" sz="900">
                          <a:latin typeface="Arial"/>
                          <a:ea typeface="Arial"/>
                        </a:rPr>
                        <a:t>Folleto Avisos a los Navegantes</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40"/>
                        </a:spcBef>
                        <a:spcAft>
                          <a:spcPts val="0"/>
                        </a:spcAft>
                      </a:pPr>
                      <a:endParaRPr lang="es-AR" sz="1000">
                        <a:latin typeface="Arial"/>
                        <a:ea typeface="Arial"/>
                      </a:endParaRPr>
                    </a:p>
                    <a:p>
                      <a:pPr marL="102235" marR="97790" algn="ctr">
                        <a:spcBef>
                          <a:spcPts val="5"/>
                        </a:spcBef>
                        <a:spcAft>
                          <a:spcPts val="0"/>
                        </a:spcAft>
                      </a:pPr>
                      <a:r>
                        <a:rPr lang="es-AR" sz="900">
                          <a:latin typeface="Arial"/>
                          <a:ea typeface="Arial"/>
                        </a:rPr>
                        <a:t>Mensual</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541">
                <a:tc>
                  <a:txBody>
                    <a:bodyPr/>
                    <a:lstStyle/>
                    <a:p>
                      <a:pPr marL="67945">
                        <a:spcBef>
                          <a:spcPts val="30"/>
                        </a:spcBef>
                        <a:spcAft>
                          <a:spcPts val="0"/>
                        </a:spcAft>
                      </a:pPr>
                      <a:endParaRPr lang="es-AR" sz="1000">
                        <a:latin typeface="Arial"/>
                        <a:ea typeface="Arial"/>
                      </a:endParaRPr>
                    </a:p>
                    <a:p>
                      <a:pPr marL="55880" marR="48895" algn="ctr">
                        <a:spcAft>
                          <a:spcPts val="0"/>
                        </a:spcAft>
                      </a:pPr>
                      <a:r>
                        <a:rPr lang="es-AR" sz="900">
                          <a:latin typeface="Arial"/>
                          <a:ea typeface="Arial"/>
                        </a:rPr>
                        <a:t>H-217</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30"/>
                        </a:spcBef>
                        <a:spcAft>
                          <a:spcPts val="0"/>
                        </a:spcAft>
                      </a:pPr>
                      <a:endParaRPr lang="es-AR" sz="1000">
                        <a:latin typeface="Arial"/>
                        <a:ea typeface="Arial"/>
                      </a:endParaRPr>
                    </a:p>
                    <a:p>
                      <a:pPr marL="1549400" marR="115570" indent="-1417955">
                        <a:spcAft>
                          <a:spcPts val="0"/>
                        </a:spcAft>
                      </a:pPr>
                      <a:r>
                        <a:rPr lang="es-AR" sz="900">
                          <a:latin typeface="Arial"/>
                          <a:ea typeface="Arial"/>
                        </a:rPr>
                        <a:t>Folleto Avisos a los Navegantes Hidrovía Paraguay-Paraná (de Nueva Palmira a Asunción)</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30"/>
                        </a:spcBef>
                        <a:spcAft>
                          <a:spcPts val="0"/>
                        </a:spcAft>
                      </a:pPr>
                      <a:endParaRPr lang="es-AR" sz="1000">
                        <a:latin typeface="Arial"/>
                        <a:ea typeface="Arial"/>
                      </a:endParaRPr>
                    </a:p>
                    <a:p>
                      <a:pPr marL="102235" marR="97790" algn="ctr">
                        <a:spcAft>
                          <a:spcPts val="0"/>
                        </a:spcAft>
                      </a:pPr>
                      <a:r>
                        <a:rPr lang="es-AR" sz="900">
                          <a:latin typeface="Arial"/>
                          <a:ea typeface="Arial"/>
                        </a:rPr>
                        <a:t>Mensual</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1727">
                <a:tc>
                  <a:txBody>
                    <a:bodyPr/>
                    <a:lstStyle/>
                    <a:p>
                      <a:pPr marL="67945">
                        <a:spcBef>
                          <a:spcPts val="40"/>
                        </a:spcBef>
                        <a:spcAft>
                          <a:spcPts val="0"/>
                        </a:spcAft>
                      </a:pPr>
                      <a:endParaRPr lang="es-AR" sz="1000">
                        <a:latin typeface="Arial"/>
                        <a:ea typeface="Arial"/>
                      </a:endParaRPr>
                    </a:p>
                    <a:p>
                      <a:pPr marL="55880" marR="48895" algn="ctr">
                        <a:spcBef>
                          <a:spcPts val="5"/>
                        </a:spcBef>
                        <a:spcAft>
                          <a:spcPts val="0"/>
                        </a:spcAft>
                      </a:pPr>
                      <a:r>
                        <a:rPr lang="es-AR" sz="900">
                          <a:latin typeface="Arial"/>
                          <a:ea typeface="Arial"/>
                        </a:rPr>
                        <a:t>H-225</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40"/>
                        </a:spcBef>
                        <a:spcAft>
                          <a:spcPts val="0"/>
                        </a:spcAft>
                      </a:pPr>
                      <a:endParaRPr lang="es-AR" sz="1000">
                        <a:latin typeface="Arial"/>
                        <a:ea typeface="Arial"/>
                      </a:endParaRPr>
                    </a:p>
                    <a:p>
                      <a:pPr marL="767080" marR="763905" algn="ctr">
                        <a:spcBef>
                          <a:spcPts val="5"/>
                        </a:spcBef>
                        <a:spcAft>
                          <a:spcPts val="0"/>
                        </a:spcAft>
                      </a:pPr>
                      <a:r>
                        <a:rPr lang="es-AR" sz="900">
                          <a:latin typeface="Arial"/>
                          <a:ea typeface="Arial"/>
                        </a:rPr>
                        <a:t>Almanaque Náutico y Aeronáutico</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40"/>
                        </a:spcBef>
                        <a:spcAft>
                          <a:spcPts val="0"/>
                        </a:spcAft>
                      </a:pPr>
                      <a:endParaRPr lang="es-AR" sz="1000">
                        <a:latin typeface="Arial"/>
                        <a:ea typeface="Arial"/>
                      </a:endParaRPr>
                    </a:p>
                    <a:p>
                      <a:pPr marL="102235" marR="97790" algn="ctr">
                        <a:spcBef>
                          <a:spcPts val="5"/>
                        </a:spcBef>
                        <a:spcAft>
                          <a:spcPts val="0"/>
                        </a:spcAft>
                      </a:pPr>
                      <a:r>
                        <a:rPr lang="es-AR" sz="900">
                          <a:latin typeface="Arial"/>
                          <a:ea typeface="Arial"/>
                        </a:rPr>
                        <a:t>Anual</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1797">
                <a:tc>
                  <a:txBody>
                    <a:bodyPr/>
                    <a:lstStyle/>
                    <a:p>
                      <a:pPr marL="67945">
                        <a:spcBef>
                          <a:spcPts val="40"/>
                        </a:spcBef>
                        <a:spcAft>
                          <a:spcPts val="0"/>
                        </a:spcAft>
                      </a:pPr>
                      <a:endParaRPr lang="es-AR" sz="1000">
                        <a:latin typeface="Arial"/>
                        <a:ea typeface="Arial"/>
                      </a:endParaRPr>
                    </a:p>
                    <a:p>
                      <a:pPr marL="55880" marR="48895" algn="ctr">
                        <a:lnSpc>
                          <a:spcPts val="1145"/>
                        </a:lnSpc>
                        <a:spcBef>
                          <a:spcPts val="5"/>
                        </a:spcBef>
                        <a:spcAft>
                          <a:spcPts val="0"/>
                        </a:spcAft>
                      </a:pPr>
                      <a:r>
                        <a:rPr lang="es-AR" sz="900">
                          <a:latin typeface="Arial"/>
                          <a:ea typeface="Arial"/>
                        </a:rPr>
                        <a:t>H-225</a:t>
                      </a:r>
                      <a:endParaRPr lang="es-AR" sz="1000">
                        <a:latin typeface="Arial"/>
                        <a:ea typeface="Arial"/>
                      </a:endParaRPr>
                    </a:p>
                    <a:p>
                      <a:pPr marL="55880" marR="48895" algn="ctr">
                        <a:lnSpc>
                          <a:spcPts val="1145"/>
                        </a:lnSpc>
                        <a:spcAft>
                          <a:spcPts val="0"/>
                        </a:spcAft>
                      </a:pPr>
                      <a:r>
                        <a:rPr lang="es-AR" sz="900">
                          <a:latin typeface="Arial"/>
                          <a:ea typeface="Arial"/>
                        </a:rPr>
                        <a:t>Suplemento</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Aft>
                          <a:spcPts val="0"/>
                        </a:spcAft>
                      </a:pPr>
                      <a:endParaRPr lang="es-AR" sz="1000">
                        <a:latin typeface="Arial"/>
                        <a:ea typeface="Arial"/>
                      </a:endParaRPr>
                    </a:p>
                    <a:p>
                      <a:pPr marL="767080" marR="765810" algn="ctr">
                        <a:spcBef>
                          <a:spcPts val="5"/>
                        </a:spcBef>
                        <a:spcAft>
                          <a:spcPts val="0"/>
                        </a:spcAft>
                      </a:pPr>
                      <a:r>
                        <a:rPr lang="es-AR" sz="900">
                          <a:latin typeface="Arial"/>
                          <a:ea typeface="Arial"/>
                        </a:rPr>
                        <a:t>Suplemento Almanaque Náutico y Aeronáutico.</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Aft>
                          <a:spcPts val="0"/>
                        </a:spcAft>
                      </a:pPr>
                      <a:endParaRPr lang="es-AR" sz="1000">
                        <a:latin typeface="Arial"/>
                        <a:ea typeface="Arial"/>
                      </a:endParaRPr>
                    </a:p>
                    <a:p>
                      <a:pPr marL="102235" marR="97790" algn="ctr">
                        <a:spcBef>
                          <a:spcPts val="5"/>
                        </a:spcBef>
                        <a:spcAft>
                          <a:spcPts val="0"/>
                        </a:spcAft>
                      </a:pPr>
                      <a:r>
                        <a:rPr lang="es-AR" sz="900">
                          <a:latin typeface="Arial"/>
                          <a:ea typeface="Arial"/>
                        </a:rPr>
                        <a:t>Anual</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1727">
                <a:tc>
                  <a:txBody>
                    <a:bodyPr/>
                    <a:lstStyle/>
                    <a:p>
                      <a:pPr marL="67945">
                        <a:spcBef>
                          <a:spcPts val="30"/>
                        </a:spcBef>
                        <a:spcAft>
                          <a:spcPts val="0"/>
                        </a:spcAft>
                      </a:pPr>
                      <a:endParaRPr lang="es-AR" sz="1000">
                        <a:latin typeface="Arial"/>
                        <a:ea typeface="Arial"/>
                      </a:endParaRPr>
                    </a:p>
                    <a:p>
                      <a:pPr marL="55880" marR="48895" algn="ctr">
                        <a:spcAft>
                          <a:spcPts val="0"/>
                        </a:spcAft>
                      </a:pPr>
                      <a:r>
                        <a:rPr lang="es-AR" sz="900">
                          <a:latin typeface="Arial"/>
                          <a:ea typeface="Arial"/>
                        </a:rPr>
                        <a:t>H-610</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30"/>
                        </a:spcBef>
                        <a:spcAft>
                          <a:spcPts val="0"/>
                        </a:spcAft>
                      </a:pPr>
                      <a:endParaRPr lang="es-AR" sz="1000">
                        <a:latin typeface="Arial"/>
                        <a:ea typeface="Arial"/>
                      </a:endParaRPr>
                    </a:p>
                    <a:p>
                      <a:pPr marL="767080" marR="761365" algn="ctr">
                        <a:spcAft>
                          <a:spcPts val="0"/>
                        </a:spcAft>
                      </a:pPr>
                      <a:r>
                        <a:rPr lang="es-AR" sz="900">
                          <a:latin typeface="Arial"/>
                          <a:ea typeface="Arial"/>
                        </a:rPr>
                        <a:t>Tablas de Marea.</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30"/>
                        </a:spcBef>
                        <a:spcAft>
                          <a:spcPts val="0"/>
                        </a:spcAft>
                      </a:pPr>
                      <a:endParaRPr lang="es-AR" sz="1000">
                        <a:latin typeface="Arial"/>
                        <a:ea typeface="Arial"/>
                      </a:endParaRPr>
                    </a:p>
                    <a:p>
                      <a:pPr marL="102235" marR="97790" algn="ctr">
                        <a:spcAft>
                          <a:spcPts val="0"/>
                        </a:spcAft>
                      </a:pPr>
                      <a:r>
                        <a:rPr lang="es-AR" sz="900">
                          <a:latin typeface="Arial"/>
                          <a:ea typeface="Arial"/>
                        </a:rPr>
                        <a:t>Anual</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5541">
                <a:tc>
                  <a:txBody>
                    <a:bodyPr/>
                    <a:lstStyle/>
                    <a:p>
                      <a:pPr marL="67945">
                        <a:spcBef>
                          <a:spcPts val="30"/>
                        </a:spcBef>
                        <a:spcAft>
                          <a:spcPts val="0"/>
                        </a:spcAft>
                      </a:pPr>
                      <a:endParaRPr lang="es-AR" sz="1000">
                        <a:latin typeface="Arial"/>
                        <a:ea typeface="Arial"/>
                      </a:endParaRPr>
                    </a:p>
                    <a:p>
                      <a:pPr marL="55880" marR="50800" algn="ctr">
                        <a:spcAft>
                          <a:spcPts val="0"/>
                        </a:spcAft>
                      </a:pPr>
                      <a:r>
                        <a:rPr lang="es-AR" sz="900">
                          <a:latin typeface="Arial"/>
                          <a:ea typeface="Arial"/>
                        </a:rPr>
                        <a:t>H-610 Separata</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30"/>
                        </a:spcBef>
                        <a:spcAft>
                          <a:spcPts val="0"/>
                        </a:spcAft>
                      </a:pPr>
                      <a:endParaRPr lang="es-AR" sz="1000">
                        <a:latin typeface="Arial"/>
                        <a:ea typeface="Arial"/>
                      </a:endParaRPr>
                    </a:p>
                    <a:p>
                      <a:pPr marL="767080" marR="765175" algn="ctr">
                        <a:spcAft>
                          <a:spcPts val="0"/>
                        </a:spcAft>
                      </a:pPr>
                      <a:r>
                        <a:rPr lang="es-AR" sz="900">
                          <a:latin typeface="Arial"/>
                          <a:ea typeface="Arial"/>
                        </a:rPr>
                        <a:t>Tablas de Marea. Zona Río de la Plata</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30"/>
                        </a:spcBef>
                        <a:spcAft>
                          <a:spcPts val="0"/>
                        </a:spcAft>
                      </a:pPr>
                      <a:endParaRPr lang="es-AR" sz="1000">
                        <a:latin typeface="Arial"/>
                        <a:ea typeface="Arial"/>
                      </a:endParaRPr>
                    </a:p>
                    <a:p>
                      <a:pPr marL="102235" marR="97790" algn="ctr">
                        <a:spcAft>
                          <a:spcPts val="0"/>
                        </a:spcAft>
                      </a:pPr>
                      <a:r>
                        <a:rPr lang="es-AR" sz="900">
                          <a:latin typeface="Arial"/>
                          <a:ea typeface="Arial"/>
                        </a:rPr>
                        <a:t>Anual</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16860">
                <a:tc>
                  <a:txBody>
                    <a:bodyPr/>
                    <a:lstStyle/>
                    <a:p>
                      <a:pPr marL="67945">
                        <a:spcBef>
                          <a:spcPts val="10"/>
                        </a:spcBef>
                        <a:spcAft>
                          <a:spcPts val="0"/>
                        </a:spcAft>
                      </a:pPr>
                      <a:endParaRPr lang="es-AR" sz="1000">
                        <a:latin typeface="Arial"/>
                        <a:ea typeface="Arial"/>
                      </a:endParaRPr>
                    </a:p>
                    <a:p>
                      <a:pPr marL="53340" marR="50800" algn="ctr">
                        <a:spcAft>
                          <a:spcPts val="0"/>
                        </a:spcAft>
                      </a:pPr>
                      <a:r>
                        <a:rPr lang="es-AR" sz="900">
                          <a:latin typeface="Arial"/>
                          <a:ea typeface="Arial"/>
                        </a:rPr>
                        <a:t>CR1-Parte II.</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9255" marR="303530" indent="-1341755">
                        <a:lnSpc>
                          <a:spcPct val="102000"/>
                        </a:lnSpc>
                        <a:spcBef>
                          <a:spcPts val="570"/>
                        </a:spcBef>
                        <a:spcAft>
                          <a:spcPts val="0"/>
                        </a:spcAft>
                      </a:pPr>
                      <a:r>
                        <a:rPr lang="es-AR" sz="900" dirty="0">
                          <a:latin typeface="Arial"/>
                          <a:ea typeface="Arial"/>
                        </a:rPr>
                        <a:t>Río Paraná. Desde Paraná (Km 600,6) a Confluencia (Km1239) Escala 1:50.000</a:t>
                      </a:r>
                      <a:endParaRPr lang="es-AR" sz="1000" dirty="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10"/>
                        </a:spcBef>
                        <a:spcAft>
                          <a:spcPts val="0"/>
                        </a:spcAft>
                      </a:pPr>
                      <a:endParaRPr lang="es-AR" sz="1000">
                        <a:latin typeface="Arial"/>
                        <a:ea typeface="Arial"/>
                      </a:endParaRPr>
                    </a:p>
                    <a:p>
                      <a:pPr marL="102235" marR="100330" algn="ctr">
                        <a:spcAft>
                          <a:spcPts val="0"/>
                        </a:spcAft>
                      </a:pPr>
                      <a:r>
                        <a:rPr lang="es-AR" sz="900">
                          <a:latin typeface="Arial"/>
                          <a:ea typeface="Arial"/>
                        </a:rPr>
                        <a:t>Ed. 2018</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3304">
                <a:tc>
                  <a:txBody>
                    <a:bodyPr/>
                    <a:lstStyle/>
                    <a:p>
                      <a:pPr marL="67945">
                        <a:spcBef>
                          <a:spcPts val="10"/>
                        </a:spcBef>
                        <a:spcAft>
                          <a:spcPts val="0"/>
                        </a:spcAft>
                      </a:pPr>
                      <a:endParaRPr lang="es-AR" sz="1000">
                        <a:latin typeface="Arial"/>
                        <a:ea typeface="Arial"/>
                      </a:endParaRPr>
                    </a:p>
                    <a:p>
                      <a:pPr marL="53340" marR="50800" algn="ctr">
                        <a:spcAft>
                          <a:spcPts val="0"/>
                        </a:spcAft>
                      </a:pPr>
                      <a:r>
                        <a:rPr lang="es-AR" sz="900">
                          <a:latin typeface="Arial"/>
                          <a:ea typeface="Arial"/>
                        </a:rPr>
                        <a:t>CR3</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9255" marR="303530" indent="-1341755" algn="ctr">
                        <a:lnSpc>
                          <a:spcPct val="102000"/>
                        </a:lnSpc>
                        <a:spcBef>
                          <a:spcPts val="570"/>
                        </a:spcBef>
                        <a:spcAft>
                          <a:spcPts val="0"/>
                        </a:spcAft>
                      </a:pPr>
                      <a:r>
                        <a:rPr lang="es-AR" sz="900">
                          <a:latin typeface="Arial"/>
                          <a:ea typeface="Arial"/>
                        </a:rPr>
                        <a:t>Río Uruguay</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10"/>
                        </a:spcBef>
                        <a:spcAft>
                          <a:spcPts val="0"/>
                        </a:spcAft>
                      </a:pPr>
                      <a:endParaRPr lang="es-AR" sz="1000">
                        <a:latin typeface="Arial"/>
                        <a:ea typeface="Arial"/>
                      </a:endParaRPr>
                    </a:p>
                    <a:p>
                      <a:pPr marL="102235" marR="100330" algn="ctr">
                        <a:spcAft>
                          <a:spcPts val="0"/>
                        </a:spcAft>
                      </a:pPr>
                      <a:r>
                        <a:rPr lang="es-AR" sz="900">
                          <a:latin typeface="Arial"/>
                          <a:ea typeface="Arial"/>
                        </a:rPr>
                        <a:t>Ed. 2018</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25541">
                <a:tc>
                  <a:txBody>
                    <a:bodyPr/>
                    <a:lstStyle/>
                    <a:p>
                      <a:pPr marL="67945">
                        <a:spcBef>
                          <a:spcPts val="10"/>
                        </a:spcBef>
                        <a:spcAft>
                          <a:spcPts val="0"/>
                        </a:spcAft>
                      </a:pPr>
                      <a:endParaRPr lang="es-AR" sz="1000">
                        <a:latin typeface="Arial"/>
                        <a:ea typeface="Arial"/>
                      </a:endParaRPr>
                    </a:p>
                    <a:p>
                      <a:pPr marL="53340" marR="50800" algn="ctr">
                        <a:spcAft>
                          <a:spcPts val="0"/>
                        </a:spcAft>
                      </a:pPr>
                      <a:r>
                        <a:rPr lang="es-AR" sz="900">
                          <a:latin typeface="Arial"/>
                          <a:ea typeface="Arial"/>
                        </a:rPr>
                        <a:t>H-214</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9255" marR="303530" indent="-1341755" algn="ctr">
                        <a:lnSpc>
                          <a:spcPct val="102000"/>
                        </a:lnSpc>
                        <a:spcBef>
                          <a:spcPts val="570"/>
                        </a:spcBef>
                        <a:spcAft>
                          <a:spcPts val="0"/>
                        </a:spcAft>
                      </a:pPr>
                      <a:r>
                        <a:rPr lang="es-AR" sz="900">
                          <a:latin typeface="Arial"/>
                          <a:ea typeface="Arial"/>
                        </a:rPr>
                        <a:t>Faros y Señales. Parte IV. Ríos Paraná, Paraguay y Uruguay</a:t>
                      </a:r>
                      <a:endParaRPr lang="es-AR" sz="100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10"/>
                        </a:spcBef>
                        <a:spcAft>
                          <a:spcPts val="0"/>
                        </a:spcAft>
                      </a:pPr>
                      <a:endParaRPr lang="es-AR" sz="1000" dirty="0">
                        <a:latin typeface="Arial"/>
                        <a:ea typeface="Arial"/>
                      </a:endParaRPr>
                    </a:p>
                    <a:p>
                      <a:pPr marL="102235" marR="100330" algn="ctr">
                        <a:spcAft>
                          <a:spcPts val="0"/>
                        </a:spcAft>
                      </a:pPr>
                      <a:r>
                        <a:rPr lang="es-AR" sz="900" dirty="0">
                          <a:latin typeface="Arial"/>
                          <a:ea typeface="Arial"/>
                        </a:rPr>
                        <a:t>2° Ed. 2018</a:t>
                      </a:r>
                      <a:endParaRPr lang="es-AR" sz="1000" dirty="0">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AR" dirty="0"/>
              <a:t>Nuevas Publicaciones y Actualizaciones</a:t>
            </a:r>
            <a:endParaRPr lang="es-ES" dirty="0"/>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6" name="5 Marcador de contenido"/>
          <p:cNvSpPr>
            <a:spLocks noGrp="1"/>
          </p:cNvSpPr>
          <p:nvPr>
            <p:ph idx="1"/>
          </p:nvPr>
        </p:nvSpPr>
        <p:spPr/>
        <p:txBody>
          <a:bodyPr/>
          <a:lstStyle/>
          <a:p>
            <a:endParaRPr lang="es-AR" dirty="0"/>
          </a:p>
        </p:txBody>
      </p:sp>
      <p:pic>
        <p:nvPicPr>
          <p:cNvPr id="8" name="Picture 2" descr="D:\hidro02\Documents\CC Borjas\2019\CHAtSO 13\Reporte nacional\Pedido chatso 2019\IMAGENES\DISTRIBUCION CROQUIS S5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9952" y="1019030"/>
            <a:ext cx="3816424" cy="56840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a:t>Levantamientos</a:t>
            </a:r>
          </a:p>
        </p:txBody>
      </p:sp>
      <p:graphicFrame>
        <p:nvGraphicFramePr>
          <p:cNvPr id="6" name="5 Marcador de contenido"/>
          <p:cNvGraphicFramePr>
            <a:graphicFrameLocks noGrp="1"/>
          </p:cNvGraphicFramePr>
          <p:nvPr>
            <p:ph idx="1"/>
          </p:nvPr>
        </p:nvGraphicFramePr>
        <p:xfrm>
          <a:off x="457200" y="1600201"/>
          <a:ext cx="8229600" cy="470911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61824">
                <a:tc>
                  <a:txBody>
                    <a:bodyPr/>
                    <a:lstStyle/>
                    <a:p>
                      <a:pPr algn="ctr"/>
                      <a:r>
                        <a:rPr lang="en-GB" sz="1400" b="1" kern="1200" dirty="0">
                          <a:solidFill>
                            <a:schemeClr val="lt1"/>
                          </a:solidFill>
                          <a:latin typeface="+mn-lt"/>
                          <a:ea typeface="+mn-ea"/>
                          <a:cs typeface="+mn-cs"/>
                        </a:rPr>
                        <a:t>CAMPAÑA</a:t>
                      </a:r>
                      <a:endParaRPr lang="es-ES" sz="1400" dirty="0"/>
                    </a:p>
                  </a:txBody>
                  <a:tcPr/>
                </a:tc>
                <a:tc>
                  <a:txBody>
                    <a:bodyPr/>
                    <a:lstStyle/>
                    <a:p>
                      <a:pPr algn="ctr"/>
                      <a:r>
                        <a:rPr lang="en-GB" sz="1400" b="1" kern="1200" dirty="0">
                          <a:solidFill>
                            <a:schemeClr val="lt1"/>
                          </a:solidFill>
                          <a:latin typeface="+mn-lt"/>
                          <a:ea typeface="+mn-ea"/>
                          <a:cs typeface="+mn-cs"/>
                        </a:rPr>
                        <a:t>ZONA RELEVADA</a:t>
                      </a:r>
                      <a:endParaRPr lang="es-ES" sz="1400" dirty="0"/>
                    </a:p>
                  </a:txBody>
                  <a:tcPr/>
                </a:tc>
                <a:tc>
                  <a:txBody>
                    <a:bodyPr/>
                    <a:lstStyle/>
                    <a:p>
                      <a:pPr algn="ctr"/>
                      <a:r>
                        <a:rPr lang="en-GB" sz="1400" b="1" kern="1200" dirty="0">
                          <a:solidFill>
                            <a:schemeClr val="lt1"/>
                          </a:solidFill>
                          <a:latin typeface="+mn-lt"/>
                          <a:ea typeface="+mn-ea"/>
                          <a:cs typeface="+mn-cs"/>
                        </a:rPr>
                        <a:t>FECHA</a:t>
                      </a:r>
                      <a:endParaRPr lang="es-ES" sz="1400" dirty="0"/>
                    </a:p>
                  </a:txBody>
                  <a:tcPr/>
                </a:tc>
                <a:extLst>
                  <a:ext uri="{0D108BD9-81ED-4DB2-BD59-A6C34878D82A}">
                    <a16:rowId xmlns:a16="http://schemas.microsoft.com/office/drawing/2014/main" val="10000"/>
                  </a:ext>
                </a:extLst>
              </a:tr>
              <a:tr h="536316">
                <a:tc>
                  <a:txBody>
                    <a:bodyPr/>
                    <a:lstStyle/>
                    <a:p>
                      <a:pPr algn="ctr"/>
                      <a:r>
                        <a:rPr lang="es-AR" sz="1400" kern="1200" dirty="0">
                          <a:solidFill>
                            <a:schemeClr val="dk1"/>
                          </a:solidFill>
                          <a:latin typeface="+mn-lt"/>
                          <a:ea typeface="+mn-ea"/>
                          <a:cs typeface="+mn-cs"/>
                        </a:rPr>
                        <a:t>VELAS 2018</a:t>
                      </a:r>
                      <a:endParaRPr lang="es-ES" sz="1400" b="1" dirty="0"/>
                    </a:p>
                  </a:txBody>
                  <a:tcPr/>
                </a:tc>
                <a:tc>
                  <a:txBody>
                    <a:bodyPr/>
                    <a:lstStyle/>
                    <a:p>
                      <a:pPr algn="ctr"/>
                      <a:r>
                        <a:rPr lang="es-AR" sz="1400" kern="1200" dirty="0">
                          <a:solidFill>
                            <a:schemeClr val="dk1"/>
                          </a:solidFill>
                          <a:latin typeface="+mn-lt"/>
                          <a:ea typeface="+mn-ea"/>
                          <a:cs typeface="+mn-cs"/>
                        </a:rPr>
                        <a:t>DÁRSENA NORTE, ANTEPUERTO Y DIQUE 4, PUERTO BUENOS AIRES</a:t>
                      </a:r>
                      <a:endParaRPr lang="es-ES" sz="1400" b="1" dirty="0"/>
                    </a:p>
                  </a:txBody>
                  <a:tcPr/>
                </a:tc>
                <a:tc>
                  <a:txBody>
                    <a:bodyPr/>
                    <a:lstStyle/>
                    <a:p>
                      <a:pPr algn="ctr"/>
                      <a:r>
                        <a:rPr lang="es-AR" sz="1400" kern="1200" dirty="0">
                          <a:solidFill>
                            <a:schemeClr val="dk1"/>
                          </a:solidFill>
                          <a:latin typeface="+mn-lt"/>
                          <a:ea typeface="+mn-ea"/>
                          <a:cs typeface="+mn-cs"/>
                        </a:rPr>
                        <a:t>FEBRERO/MARZO </a:t>
                      </a:r>
                      <a:endParaRPr lang="es-ES" sz="1400" b="1" dirty="0"/>
                    </a:p>
                  </a:txBody>
                  <a:tcPr/>
                </a:tc>
                <a:extLst>
                  <a:ext uri="{0D108BD9-81ED-4DB2-BD59-A6C34878D82A}">
                    <a16:rowId xmlns:a16="http://schemas.microsoft.com/office/drawing/2014/main" val="10001"/>
                  </a:ext>
                </a:extLst>
              </a:tr>
              <a:tr h="335197">
                <a:tc>
                  <a:txBody>
                    <a:bodyPr/>
                    <a:lstStyle/>
                    <a:p>
                      <a:pPr algn="ctr"/>
                      <a:r>
                        <a:rPr lang="es-AR" sz="1400" kern="1200" dirty="0">
                          <a:solidFill>
                            <a:schemeClr val="dk1"/>
                          </a:solidFill>
                          <a:latin typeface="+mn-lt"/>
                          <a:ea typeface="+mn-ea"/>
                          <a:cs typeface="+mn-cs"/>
                        </a:rPr>
                        <a:t>USHUAIA-2018</a:t>
                      </a:r>
                      <a:endParaRPr lang="es-ES" sz="1400" b="1" dirty="0"/>
                    </a:p>
                  </a:txBody>
                  <a:tcPr/>
                </a:tc>
                <a:tc>
                  <a:txBody>
                    <a:bodyPr/>
                    <a:lstStyle/>
                    <a:p>
                      <a:pPr algn="ctr"/>
                      <a:r>
                        <a:rPr lang="es-AR" sz="1400" kern="1200" dirty="0">
                          <a:solidFill>
                            <a:schemeClr val="dk1"/>
                          </a:solidFill>
                          <a:latin typeface="+mn-lt"/>
                          <a:ea typeface="+mn-ea"/>
                          <a:cs typeface="+mn-cs"/>
                        </a:rPr>
                        <a:t>PUERTO COMERCIAL USHUAIA</a:t>
                      </a:r>
                      <a:endParaRPr lang="es-ES" sz="1400" b="1" dirty="0"/>
                    </a:p>
                  </a:txBody>
                  <a:tcPr/>
                </a:tc>
                <a:tc>
                  <a:txBody>
                    <a:bodyPr/>
                    <a:lstStyle/>
                    <a:p>
                      <a:pPr algn="ctr"/>
                      <a:r>
                        <a:rPr lang="es-AR" sz="1400" kern="1200" dirty="0">
                          <a:solidFill>
                            <a:schemeClr val="dk1"/>
                          </a:solidFill>
                          <a:latin typeface="+mn-lt"/>
                          <a:ea typeface="+mn-ea"/>
                          <a:cs typeface="+mn-cs"/>
                        </a:rPr>
                        <a:t>JUNIO</a:t>
                      </a:r>
                      <a:endParaRPr lang="es-ES" sz="1400" b="1" dirty="0"/>
                    </a:p>
                  </a:txBody>
                  <a:tcPr/>
                </a:tc>
                <a:extLst>
                  <a:ext uri="{0D108BD9-81ED-4DB2-BD59-A6C34878D82A}">
                    <a16:rowId xmlns:a16="http://schemas.microsoft.com/office/drawing/2014/main" val="10002"/>
                  </a:ext>
                </a:extLst>
              </a:tr>
              <a:tr h="536316">
                <a:tc>
                  <a:txBody>
                    <a:bodyPr/>
                    <a:lstStyle/>
                    <a:p>
                      <a:pPr algn="ctr"/>
                      <a:r>
                        <a:rPr lang="es-AR" sz="1400" kern="1200" dirty="0">
                          <a:solidFill>
                            <a:schemeClr val="dk1"/>
                          </a:solidFill>
                          <a:latin typeface="+mn-lt"/>
                          <a:ea typeface="+mn-ea"/>
                          <a:cs typeface="+mn-cs"/>
                        </a:rPr>
                        <a:t>BASE NAVAL PUERTO BELGRANO 2018</a:t>
                      </a:r>
                      <a:endParaRPr lang="es-ES" sz="1400" b="1" dirty="0"/>
                    </a:p>
                  </a:txBody>
                  <a:tcPr/>
                </a:tc>
                <a:tc>
                  <a:txBody>
                    <a:bodyPr/>
                    <a:lstStyle/>
                    <a:p>
                      <a:pPr algn="ctr"/>
                      <a:r>
                        <a:rPr lang="es-AR" sz="1400" kern="1200" dirty="0">
                          <a:solidFill>
                            <a:schemeClr val="dk1"/>
                          </a:solidFill>
                          <a:latin typeface="+mn-lt"/>
                          <a:ea typeface="+mn-ea"/>
                          <a:cs typeface="+mn-cs"/>
                        </a:rPr>
                        <a:t>DARSENA MILITAR Y ANTEPUERTO BASE NAVAL PUERTO BELGRANO</a:t>
                      </a:r>
                      <a:endParaRPr lang="es-ES" sz="1400" b="1" dirty="0"/>
                    </a:p>
                  </a:txBody>
                  <a:tcPr/>
                </a:tc>
                <a:tc>
                  <a:txBody>
                    <a:bodyPr/>
                    <a:lstStyle/>
                    <a:p>
                      <a:pPr algn="ctr"/>
                      <a:r>
                        <a:rPr lang="es-AR" sz="1400" kern="1200" dirty="0">
                          <a:solidFill>
                            <a:schemeClr val="dk1"/>
                          </a:solidFill>
                          <a:latin typeface="+mn-lt"/>
                          <a:ea typeface="+mn-ea"/>
                          <a:cs typeface="+mn-cs"/>
                        </a:rPr>
                        <a:t>JULIO</a:t>
                      </a:r>
                      <a:endParaRPr lang="es-ES" sz="1400" b="1" dirty="0"/>
                    </a:p>
                  </a:txBody>
                  <a:tcPr/>
                </a:tc>
                <a:extLst>
                  <a:ext uri="{0D108BD9-81ED-4DB2-BD59-A6C34878D82A}">
                    <a16:rowId xmlns:a16="http://schemas.microsoft.com/office/drawing/2014/main" val="10003"/>
                  </a:ext>
                </a:extLst>
              </a:tr>
              <a:tr h="536316">
                <a:tc>
                  <a:txBody>
                    <a:bodyPr/>
                    <a:lstStyle/>
                    <a:p>
                      <a:pPr algn="ctr"/>
                      <a:r>
                        <a:rPr lang="es-AR" sz="1400" kern="1200" dirty="0">
                          <a:solidFill>
                            <a:schemeClr val="dk1"/>
                          </a:solidFill>
                          <a:latin typeface="+mn-lt"/>
                          <a:ea typeface="+mn-ea"/>
                          <a:cs typeface="+mn-cs"/>
                        </a:rPr>
                        <a:t>BASE NAVAL MAR DEL PLATA 2018</a:t>
                      </a:r>
                      <a:endParaRPr lang="es-ES" sz="1400" b="1" dirty="0"/>
                    </a:p>
                  </a:txBody>
                  <a:tcPr/>
                </a:tc>
                <a:tc>
                  <a:txBody>
                    <a:bodyPr/>
                    <a:lstStyle/>
                    <a:p>
                      <a:pPr algn="ctr"/>
                      <a:r>
                        <a:rPr lang="es-AR" sz="1400" kern="1200" dirty="0">
                          <a:solidFill>
                            <a:schemeClr val="dk1"/>
                          </a:solidFill>
                          <a:latin typeface="+mn-lt"/>
                          <a:ea typeface="+mn-ea"/>
                          <a:cs typeface="+mn-cs"/>
                        </a:rPr>
                        <a:t>DARSENA MILITAR Y ACCESO A BSE NAVAL MAR DEL PLATA</a:t>
                      </a:r>
                      <a:endParaRPr lang="es-ES" sz="1400" b="1" dirty="0"/>
                    </a:p>
                  </a:txBody>
                  <a:tcPr/>
                </a:tc>
                <a:tc>
                  <a:txBody>
                    <a:bodyPr/>
                    <a:lstStyle/>
                    <a:p>
                      <a:pPr algn="ctr"/>
                      <a:r>
                        <a:rPr lang="es-AR" sz="1400" kern="1200" dirty="0">
                          <a:solidFill>
                            <a:schemeClr val="dk1"/>
                          </a:solidFill>
                          <a:latin typeface="+mn-lt"/>
                          <a:ea typeface="+mn-ea"/>
                          <a:cs typeface="+mn-cs"/>
                        </a:rPr>
                        <a:t>AGOSTO</a:t>
                      </a:r>
                      <a:endParaRPr lang="es-ES" sz="1400" b="1" dirty="0"/>
                    </a:p>
                  </a:txBody>
                  <a:tcPr/>
                </a:tc>
                <a:extLst>
                  <a:ext uri="{0D108BD9-81ED-4DB2-BD59-A6C34878D82A}">
                    <a16:rowId xmlns:a16="http://schemas.microsoft.com/office/drawing/2014/main" val="10004"/>
                  </a:ext>
                </a:extLst>
              </a:tr>
              <a:tr h="536316">
                <a:tc>
                  <a:txBody>
                    <a:bodyPr/>
                    <a:lstStyle/>
                    <a:p>
                      <a:pPr algn="ctr"/>
                      <a:r>
                        <a:rPr lang="es-AR" sz="1400" kern="1200" dirty="0">
                          <a:solidFill>
                            <a:schemeClr val="dk1"/>
                          </a:solidFill>
                          <a:latin typeface="+mn-lt"/>
                          <a:ea typeface="+mn-ea"/>
                          <a:cs typeface="+mn-cs"/>
                        </a:rPr>
                        <a:t>DARSENA NORTE</a:t>
                      </a:r>
                      <a:endParaRPr lang="es-ES" sz="1400" b="1" dirty="0"/>
                    </a:p>
                  </a:txBody>
                  <a:tcPr/>
                </a:tc>
                <a:tc>
                  <a:txBody>
                    <a:bodyPr/>
                    <a:lstStyle/>
                    <a:p>
                      <a:pPr algn="ctr"/>
                      <a:r>
                        <a:rPr lang="es-AR" sz="1400" kern="1200" dirty="0">
                          <a:solidFill>
                            <a:schemeClr val="dk1"/>
                          </a:solidFill>
                          <a:latin typeface="+mn-lt"/>
                          <a:ea typeface="+mn-ea"/>
                          <a:cs typeface="+mn-cs"/>
                        </a:rPr>
                        <a:t>DARSENA NORTE Y ANTEPUERTO BUENOS AIRES</a:t>
                      </a:r>
                      <a:endParaRPr lang="es-E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1400" kern="1200" dirty="0">
                          <a:solidFill>
                            <a:schemeClr val="dk1"/>
                          </a:solidFill>
                          <a:latin typeface="+mn-lt"/>
                          <a:ea typeface="+mn-ea"/>
                          <a:cs typeface="+mn-cs"/>
                        </a:rPr>
                        <a:t>NOVIEMBRE</a:t>
                      </a:r>
                      <a:endParaRPr lang="es-ES" sz="1400" b="1" dirty="0"/>
                    </a:p>
                  </a:txBody>
                  <a:tcPr/>
                </a:tc>
                <a:extLst>
                  <a:ext uri="{0D108BD9-81ED-4DB2-BD59-A6C34878D82A}">
                    <a16:rowId xmlns:a16="http://schemas.microsoft.com/office/drawing/2014/main" val="10005"/>
                  </a:ext>
                </a:extLst>
              </a:tr>
              <a:tr h="766177">
                <a:tc>
                  <a:txBody>
                    <a:bodyPr/>
                    <a:lstStyle/>
                    <a:p>
                      <a:pPr algn="ctr"/>
                      <a:r>
                        <a:rPr lang="es-AR" sz="1400" kern="1200" dirty="0">
                          <a:solidFill>
                            <a:schemeClr val="dk1"/>
                          </a:solidFill>
                          <a:latin typeface="+mn-lt"/>
                          <a:ea typeface="+mn-ea"/>
                          <a:cs typeface="+mn-cs"/>
                        </a:rPr>
                        <a:t>PUNTA LOYOLA</a:t>
                      </a:r>
                      <a:endParaRPr lang="es-ES" sz="1400" b="1" dirty="0"/>
                    </a:p>
                  </a:txBody>
                  <a:tcPr/>
                </a:tc>
                <a:tc>
                  <a:txBody>
                    <a:bodyPr/>
                    <a:lstStyle/>
                    <a:p>
                      <a:pPr algn="ctr"/>
                      <a:r>
                        <a:rPr lang="es-AR" sz="1400" kern="1200" dirty="0">
                          <a:solidFill>
                            <a:schemeClr val="dk1"/>
                          </a:solidFill>
                          <a:latin typeface="+mn-lt"/>
                          <a:ea typeface="+mn-ea"/>
                          <a:cs typeface="+mn-cs"/>
                        </a:rPr>
                        <a:t>RECINTO PORTUARIO Y ACCESO A PUERTO ILLIA, SANTA CRUZ</a:t>
                      </a:r>
                      <a:endParaRPr lang="es-E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1400" kern="1200" dirty="0">
                          <a:solidFill>
                            <a:schemeClr val="dk1"/>
                          </a:solidFill>
                          <a:latin typeface="+mn-lt"/>
                          <a:ea typeface="+mn-ea"/>
                          <a:cs typeface="+mn-cs"/>
                        </a:rPr>
                        <a:t>NOVIEMBRE</a:t>
                      </a:r>
                      <a:endParaRPr lang="es-ES" sz="1400" b="1" dirty="0"/>
                    </a:p>
                  </a:txBody>
                  <a:tcPr/>
                </a:tc>
                <a:extLst>
                  <a:ext uri="{0D108BD9-81ED-4DB2-BD59-A6C34878D82A}">
                    <a16:rowId xmlns:a16="http://schemas.microsoft.com/office/drawing/2014/main" val="10006"/>
                  </a:ext>
                </a:extLst>
              </a:tr>
              <a:tr h="373495">
                <a:tc>
                  <a:txBody>
                    <a:bodyPr/>
                    <a:lstStyle/>
                    <a:p>
                      <a:pPr algn="ctr"/>
                      <a:r>
                        <a:rPr lang="es-AR" sz="1400" kern="1200" dirty="0">
                          <a:solidFill>
                            <a:schemeClr val="dk1"/>
                          </a:solidFill>
                          <a:latin typeface="+mn-lt"/>
                          <a:ea typeface="+mn-ea"/>
                          <a:cs typeface="+mn-cs"/>
                        </a:rPr>
                        <a:t>USHUAIA-2/2018</a:t>
                      </a:r>
                      <a:endParaRPr lang="es-ES" sz="1400" b="1" dirty="0"/>
                    </a:p>
                  </a:txBody>
                  <a:tcPr/>
                </a:tc>
                <a:tc>
                  <a:txBody>
                    <a:bodyPr/>
                    <a:lstStyle/>
                    <a:p>
                      <a:pPr algn="ctr"/>
                      <a:r>
                        <a:rPr lang="es-AR" sz="1400" kern="1200" dirty="0">
                          <a:solidFill>
                            <a:schemeClr val="dk1"/>
                          </a:solidFill>
                          <a:latin typeface="+mn-lt"/>
                          <a:ea typeface="+mn-ea"/>
                          <a:cs typeface="+mn-cs"/>
                        </a:rPr>
                        <a:t>PUERTO COMERCIAL USHUAIA</a:t>
                      </a:r>
                      <a:endParaRPr lang="es-E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1400" kern="1200" dirty="0">
                          <a:solidFill>
                            <a:schemeClr val="dk1"/>
                          </a:solidFill>
                          <a:latin typeface="+mn-lt"/>
                          <a:ea typeface="+mn-ea"/>
                          <a:cs typeface="+mn-cs"/>
                        </a:rPr>
                        <a:t>DICIEMBRE</a:t>
                      </a:r>
                      <a:endParaRPr lang="es-ES" sz="1400" b="1" dirty="0"/>
                    </a:p>
                  </a:txBody>
                  <a:tcPr/>
                </a:tc>
                <a:extLst>
                  <a:ext uri="{0D108BD9-81ED-4DB2-BD59-A6C34878D82A}">
                    <a16:rowId xmlns:a16="http://schemas.microsoft.com/office/drawing/2014/main" val="10007"/>
                  </a:ext>
                </a:extLst>
              </a:tr>
              <a:tr h="727161">
                <a:tc>
                  <a:txBody>
                    <a:bodyPr/>
                    <a:lstStyle/>
                    <a:p>
                      <a:pPr algn="ctr"/>
                      <a:r>
                        <a:rPr lang="es-AR" sz="1400" kern="1200" dirty="0">
                          <a:solidFill>
                            <a:schemeClr val="dk1"/>
                          </a:solidFill>
                          <a:latin typeface="+mn-lt"/>
                          <a:ea typeface="+mn-ea"/>
                          <a:cs typeface="+mn-cs"/>
                        </a:rPr>
                        <a:t>CARU-1</a:t>
                      </a:r>
                    </a:p>
                    <a:p>
                      <a:pPr algn="ctr"/>
                      <a:r>
                        <a:rPr lang="es-AR" sz="1400" b="0" kern="1200" dirty="0">
                          <a:solidFill>
                            <a:schemeClr val="dk1"/>
                          </a:solidFill>
                          <a:latin typeface="+mn-lt"/>
                          <a:ea typeface="+mn-ea"/>
                          <a:cs typeface="+mn-cs"/>
                        </a:rPr>
                        <a:t>POSICIONAMIENTO</a:t>
                      </a:r>
                      <a:r>
                        <a:rPr lang="es-AR" sz="1400" b="0" kern="1200" baseline="0" dirty="0">
                          <a:solidFill>
                            <a:schemeClr val="dk1"/>
                          </a:solidFill>
                          <a:latin typeface="+mn-lt"/>
                          <a:ea typeface="+mn-ea"/>
                          <a:cs typeface="+mn-cs"/>
                        </a:rPr>
                        <a:t> DE BOYAS</a:t>
                      </a:r>
                      <a:endParaRPr lang="es-ES" sz="1400" b="0" dirty="0"/>
                    </a:p>
                  </a:txBody>
                  <a:tcPr/>
                </a:tc>
                <a:tc>
                  <a:txBody>
                    <a:bodyPr/>
                    <a:lstStyle/>
                    <a:p>
                      <a:pPr algn="ctr"/>
                      <a:r>
                        <a:rPr lang="es-AR" sz="1400" kern="1200" dirty="0">
                          <a:solidFill>
                            <a:schemeClr val="dk1"/>
                          </a:solidFill>
                          <a:latin typeface="+mn-lt"/>
                          <a:ea typeface="+mn-ea"/>
                          <a:cs typeface="+mn-cs"/>
                        </a:rPr>
                        <a:t>RIO URUGUAY</a:t>
                      </a:r>
                      <a:endParaRPr lang="es-E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1400" kern="1200" dirty="0">
                          <a:solidFill>
                            <a:schemeClr val="dk1"/>
                          </a:solidFill>
                          <a:latin typeface="+mn-lt"/>
                          <a:ea typeface="+mn-ea"/>
                          <a:cs typeface="+mn-cs"/>
                        </a:rPr>
                        <a:t>MARZO/ABRIL 2019</a:t>
                      </a:r>
                      <a:endParaRPr lang="es-ES" sz="1400" b="1" dirty="0"/>
                    </a:p>
                  </a:txBody>
                  <a:tcPr/>
                </a:tc>
                <a:extLst>
                  <a:ext uri="{0D108BD9-81ED-4DB2-BD59-A6C34878D82A}">
                    <a16:rowId xmlns:a16="http://schemas.microsoft.com/office/drawing/2014/main" val="10008"/>
                  </a:ext>
                </a:extLst>
              </a:tr>
            </a:tbl>
          </a:graphicData>
        </a:graphic>
      </p:graphicFrame>
      <p:pic>
        <p:nvPicPr>
          <p:cNvPr id="4" name="Picture 6" descr="SHN-escud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dirty="0"/>
              <a:t>MSI</a:t>
            </a:r>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5" name="4 Marcador de contenido"/>
          <p:cNvSpPr>
            <a:spLocks noGrp="1"/>
          </p:cNvSpPr>
          <p:nvPr>
            <p:ph idx="1"/>
          </p:nvPr>
        </p:nvSpPr>
        <p:spPr/>
        <p:txBody>
          <a:bodyPr>
            <a:normAutofit/>
          </a:bodyPr>
          <a:lstStyle/>
          <a:p>
            <a:pPr algn="just"/>
            <a:r>
              <a:rPr lang="en-GB" dirty="0"/>
              <a:t>	</a:t>
            </a:r>
            <a:r>
              <a:rPr lang="es-AR" dirty="0"/>
              <a:t>En cumplimiento a lo acordado en el Plan de Contingencia con la NAVAREA V (Brasil), y a lo recomendado por el Subcomité Mundial de Avisos a la Navegación de la OHI; se realizó una transmisión cruzada entre ambas </a:t>
            </a:r>
            <a:r>
              <a:rPr lang="es-AR" dirty="0" err="1"/>
              <a:t>NAVAREAs</a:t>
            </a:r>
            <a:r>
              <a:rPr lang="es-AR" dirty="0"/>
              <a:t> de un </a:t>
            </a:r>
            <a:r>
              <a:rPr lang="es-AR" dirty="0" err="1"/>
              <a:t>Radioaviso</a:t>
            </a:r>
            <a:r>
              <a:rPr lang="es-AR" dirty="0"/>
              <a:t> comunicando a los navegantes la existencia de este Plan. Próximo ejercicio a realizarse en abril. </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dirty="0"/>
              <a:t>C-55</a:t>
            </a:r>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5" name="4 Marcador de contenido"/>
          <p:cNvSpPr>
            <a:spLocks noGrp="1"/>
          </p:cNvSpPr>
          <p:nvPr>
            <p:ph idx="1"/>
          </p:nvPr>
        </p:nvSpPr>
        <p:spPr/>
        <p:txBody>
          <a:bodyPr/>
          <a:lstStyle/>
          <a:p>
            <a:pPr>
              <a:buNone/>
            </a:pPr>
            <a:r>
              <a:rPr lang="en-GB" dirty="0"/>
              <a:t>	</a:t>
            </a:r>
            <a:r>
              <a:rPr lang="en-GB" sz="2800" dirty="0"/>
              <a:t>La </a:t>
            </a:r>
            <a:r>
              <a:rPr lang="en-GB" sz="2800" dirty="0" err="1"/>
              <a:t>última</a:t>
            </a:r>
            <a:r>
              <a:rPr lang="en-GB" sz="2800" dirty="0"/>
              <a:t> </a:t>
            </a:r>
            <a:r>
              <a:rPr lang="en-GB" sz="2800" dirty="0" err="1"/>
              <a:t>actualización</a:t>
            </a:r>
            <a:r>
              <a:rPr lang="en-GB" sz="2800" dirty="0"/>
              <a:t> </a:t>
            </a:r>
            <a:r>
              <a:rPr lang="en-GB" sz="2800" dirty="0" err="1"/>
              <a:t>fue</a:t>
            </a:r>
            <a:r>
              <a:rPr lang="en-GB" sz="2800" dirty="0"/>
              <a:t> </a:t>
            </a:r>
            <a:r>
              <a:rPr lang="en-GB" sz="2800" dirty="0" err="1"/>
              <a:t>enviada</a:t>
            </a:r>
            <a:r>
              <a:rPr lang="en-GB" sz="2800" dirty="0"/>
              <a:t> en </a:t>
            </a:r>
            <a:r>
              <a:rPr lang="en-GB" sz="2800" dirty="0" err="1"/>
              <a:t>marzo</a:t>
            </a:r>
            <a:r>
              <a:rPr lang="en-GB" sz="2800" dirty="0"/>
              <a:t> de 2019. </a:t>
            </a:r>
            <a:r>
              <a:rPr lang="en-GB" sz="2800" dirty="0" err="1"/>
              <a:t>Región</a:t>
            </a:r>
            <a:r>
              <a:rPr lang="en-GB" sz="2800" dirty="0"/>
              <a:t> C</a:t>
            </a:r>
          </a:p>
          <a:p>
            <a:pPr>
              <a:buNone/>
            </a:pPr>
            <a:endParaRPr lang="en-GB" sz="2800" dirty="0"/>
          </a:p>
          <a:p>
            <a:pPr>
              <a:buNone/>
            </a:pPr>
            <a:endParaRPr lang="en-GB" dirty="0"/>
          </a:p>
          <a:p>
            <a:pPr>
              <a:buNone/>
            </a:pPr>
            <a:endParaRPr lang="es-ES" dirty="0"/>
          </a:p>
        </p:txBody>
      </p:sp>
      <p:graphicFrame>
        <p:nvGraphicFramePr>
          <p:cNvPr id="6" name="5 Tabla"/>
          <p:cNvGraphicFramePr>
            <a:graphicFrameLocks noGrp="1"/>
          </p:cNvGraphicFramePr>
          <p:nvPr/>
        </p:nvGraphicFramePr>
        <p:xfrm>
          <a:off x="928662" y="2636912"/>
          <a:ext cx="7459763" cy="3951060"/>
        </p:xfrm>
        <a:graphic>
          <a:graphicData uri="http://schemas.openxmlformats.org/drawingml/2006/table">
            <a:tbl>
              <a:tblPr firstRow="1" bandRow="1">
                <a:tableStyleId>{5C22544A-7EE6-4342-B048-85BDC9FD1C3A}</a:tableStyleId>
              </a:tblPr>
              <a:tblGrid>
                <a:gridCol w="4734080">
                  <a:extLst>
                    <a:ext uri="{9D8B030D-6E8A-4147-A177-3AD203B41FA5}">
                      <a16:colId xmlns:a16="http://schemas.microsoft.com/office/drawing/2014/main" val="20000"/>
                    </a:ext>
                  </a:extLst>
                </a:gridCol>
                <a:gridCol w="860742">
                  <a:extLst>
                    <a:ext uri="{9D8B030D-6E8A-4147-A177-3AD203B41FA5}">
                      <a16:colId xmlns:a16="http://schemas.microsoft.com/office/drawing/2014/main" val="20001"/>
                    </a:ext>
                  </a:extLst>
                </a:gridCol>
                <a:gridCol w="1004199">
                  <a:extLst>
                    <a:ext uri="{9D8B030D-6E8A-4147-A177-3AD203B41FA5}">
                      <a16:colId xmlns:a16="http://schemas.microsoft.com/office/drawing/2014/main" val="20002"/>
                    </a:ext>
                  </a:extLst>
                </a:gridCol>
                <a:gridCol w="860742">
                  <a:extLst>
                    <a:ext uri="{9D8B030D-6E8A-4147-A177-3AD203B41FA5}">
                      <a16:colId xmlns:a16="http://schemas.microsoft.com/office/drawing/2014/main" val="20003"/>
                    </a:ext>
                  </a:extLst>
                </a:gridCol>
              </a:tblGrid>
              <a:tr h="968469">
                <a:tc>
                  <a:txBody>
                    <a:bodyPr/>
                    <a:lstStyle/>
                    <a:p>
                      <a:r>
                        <a:rPr lang="en-GB" sz="1800" b="1" kern="1200" dirty="0" err="1">
                          <a:solidFill>
                            <a:schemeClr val="lt1"/>
                          </a:solidFill>
                          <a:latin typeface="+mn-lt"/>
                          <a:ea typeface="+mn-ea"/>
                          <a:cs typeface="+mn-cs"/>
                        </a:rPr>
                        <a:t>Objetivo</a:t>
                      </a:r>
                      <a:r>
                        <a:rPr lang="en-GB" sz="1800" b="1" kern="1200" dirty="0">
                          <a:solidFill>
                            <a:schemeClr val="lt1"/>
                          </a:solidFill>
                          <a:latin typeface="+mn-lt"/>
                          <a:ea typeface="+mn-ea"/>
                          <a:cs typeface="+mn-cs"/>
                        </a:rPr>
                        <a:t> / </a:t>
                      </a:r>
                      <a:r>
                        <a:rPr lang="en-GB" sz="1800" b="1" kern="1200" dirty="0" err="1">
                          <a:solidFill>
                            <a:schemeClr val="lt1"/>
                          </a:solidFill>
                          <a:latin typeface="+mn-lt"/>
                          <a:ea typeface="+mn-ea"/>
                          <a:cs typeface="+mn-cs"/>
                        </a:rPr>
                        <a:t>Escala</a:t>
                      </a:r>
                      <a:endParaRPr lang="es-ES" dirty="0"/>
                    </a:p>
                  </a:txBody>
                  <a:tcPr/>
                </a:tc>
                <a:tc>
                  <a:txBody>
                    <a:bodyPr/>
                    <a:lstStyle/>
                    <a:p>
                      <a:r>
                        <a:rPr lang="en-GB" sz="1800" b="1" kern="1200" dirty="0">
                          <a:solidFill>
                            <a:schemeClr val="lt1"/>
                          </a:solidFill>
                          <a:latin typeface="+mn-lt"/>
                          <a:ea typeface="+mn-ea"/>
                          <a:cs typeface="+mn-cs"/>
                        </a:rPr>
                        <a:t>INT</a:t>
                      </a:r>
                      <a:r>
                        <a:rPr lang="en-GB" sz="1800" b="1" kern="1200" baseline="0" dirty="0">
                          <a:solidFill>
                            <a:schemeClr val="lt1"/>
                          </a:solidFill>
                          <a:latin typeface="+mn-lt"/>
                          <a:ea typeface="+mn-ea"/>
                          <a:cs typeface="+mn-cs"/>
                        </a:rPr>
                        <a:t> o </a:t>
                      </a:r>
                      <a:r>
                        <a:rPr lang="en-GB" sz="1800" b="1" kern="1200" baseline="0" dirty="0" err="1">
                          <a:solidFill>
                            <a:schemeClr val="lt1"/>
                          </a:solidFill>
                          <a:latin typeface="+mn-lt"/>
                          <a:ea typeface="+mn-ea"/>
                          <a:cs typeface="+mn-cs"/>
                        </a:rPr>
                        <a:t>carta</a:t>
                      </a:r>
                      <a:r>
                        <a:rPr lang="en-GB" sz="1800" b="1" kern="1200" baseline="0" dirty="0">
                          <a:solidFill>
                            <a:schemeClr val="lt1"/>
                          </a:solidFill>
                          <a:latin typeface="+mn-lt"/>
                          <a:ea typeface="+mn-ea"/>
                          <a:cs typeface="+mn-cs"/>
                        </a:rPr>
                        <a:t> </a:t>
                      </a:r>
                      <a:r>
                        <a:rPr lang="en-GB" sz="1800" b="1" kern="1200" baseline="0" dirty="0" err="1">
                          <a:solidFill>
                            <a:schemeClr val="lt1"/>
                          </a:solidFill>
                          <a:latin typeface="+mn-lt"/>
                          <a:ea typeface="+mn-ea"/>
                          <a:cs typeface="+mn-cs"/>
                        </a:rPr>
                        <a:t>papel</a:t>
                      </a:r>
                      <a:endParaRPr lang="es-ES" dirty="0"/>
                    </a:p>
                  </a:txBody>
                  <a:tcPr/>
                </a:tc>
                <a:tc>
                  <a:txBody>
                    <a:bodyPr/>
                    <a:lstStyle/>
                    <a:p>
                      <a:r>
                        <a:rPr lang="en-GB" sz="1800" b="1" kern="1200" dirty="0">
                          <a:solidFill>
                            <a:schemeClr val="lt1"/>
                          </a:solidFill>
                          <a:latin typeface="+mn-lt"/>
                          <a:ea typeface="+mn-ea"/>
                          <a:cs typeface="+mn-cs"/>
                        </a:rPr>
                        <a:t>RNC</a:t>
                      </a:r>
                      <a:endParaRPr lang="es-ES" dirty="0"/>
                    </a:p>
                  </a:txBody>
                  <a:tcPr/>
                </a:tc>
                <a:tc>
                  <a:txBody>
                    <a:bodyPr/>
                    <a:lstStyle/>
                    <a:p>
                      <a:r>
                        <a:rPr lang="en-GB" sz="1800" b="1" kern="1200" dirty="0">
                          <a:solidFill>
                            <a:schemeClr val="lt1"/>
                          </a:solidFill>
                          <a:latin typeface="+mn-lt"/>
                          <a:ea typeface="+mn-ea"/>
                          <a:cs typeface="+mn-cs"/>
                        </a:rPr>
                        <a:t>ENC</a:t>
                      </a:r>
                      <a:endParaRPr lang="es-ES" dirty="0"/>
                    </a:p>
                  </a:txBody>
                  <a:tcPr/>
                </a:tc>
                <a:extLst>
                  <a:ext uri="{0D108BD9-81ED-4DB2-BD59-A6C34878D82A}">
                    <a16:rowId xmlns:a16="http://schemas.microsoft.com/office/drawing/2014/main" val="10000"/>
                  </a:ext>
                </a:extLst>
              </a:tr>
              <a:tr h="542245">
                <a:tc>
                  <a:txBody>
                    <a:bodyPr/>
                    <a:lstStyle/>
                    <a:p>
                      <a:r>
                        <a:rPr lang="en-GB" sz="1800" b="1" kern="1200" dirty="0" err="1">
                          <a:solidFill>
                            <a:schemeClr val="dk1"/>
                          </a:solidFill>
                          <a:latin typeface="+mn-lt"/>
                          <a:ea typeface="+mn-ea"/>
                          <a:cs typeface="+mn-cs"/>
                        </a:rPr>
                        <a:t>Pasaje</a:t>
                      </a:r>
                      <a:r>
                        <a:rPr lang="en-GB" sz="1800" b="1" kern="1200" dirty="0">
                          <a:solidFill>
                            <a:schemeClr val="dk1"/>
                          </a:solidFill>
                          <a:latin typeface="+mn-lt"/>
                          <a:ea typeface="+mn-ea"/>
                          <a:cs typeface="+mn-cs"/>
                        </a:rPr>
                        <a:t> Offshore / </a:t>
                      </a:r>
                      <a:r>
                        <a:rPr lang="en-GB" sz="1800" b="1" kern="1200" dirty="0" err="1">
                          <a:solidFill>
                            <a:schemeClr val="dk1"/>
                          </a:solidFill>
                          <a:latin typeface="+mn-lt"/>
                          <a:ea typeface="+mn-ea"/>
                          <a:cs typeface="+mn-cs"/>
                        </a:rPr>
                        <a:t>Pequeña</a:t>
                      </a:r>
                      <a:endParaRPr lang="es-ES" b="1" dirty="0"/>
                    </a:p>
                  </a:txBody>
                  <a:tcPr/>
                </a:tc>
                <a:tc>
                  <a:txBody>
                    <a:bodyPr/>
                    <a:lstStyle/>
                    <a:p>
                      <a:r>
                        <a:rPr lang="es-ES" b="1" dirty="0"/>
                        <a:t>100</a:t>
                      </a:r>
                    </a:p>
                  </a:txBody>
                  <a:tcPr/>
                </a:tc>
                <a:tc>
                  <a:txBody>
                    <a:bodyPr/>
                    <a:lstStyle/>
                    <a:p>
                      <a:r>
                        <a:rPr lang="es-ES" b="1" dirty="0"/>
                        <a:t>50</a:t>
                      </a:r>
                    </a:p>
                  </a:txBody>
                  <a:tcPr/>
                </a:tc>
                <a:tc>
                  <a:txBody>
                    <a:bodyPr/>
                    <a:lstStyle/>
                    <a:p>
                      <a:r>
                        <a:rPr lang="es-ES" b="1" dirty="0"/>
                        <a:t>--</a:t>
                      </a:r>
                    </a:p>
                  </a:txBody>
                  <a:tcPr/>
                </a:tc>
                <a:extLst>
                  <a:ext uri="{0D108BD9-81ED-4DB2-BD59-A6C34878D82A}">
                    <a16:rowId xmlns:a16="http://schemas.microsoft.com/office/drawing/2014/main" val="10001"/>
                  </a:ext>
                </a:extLst>
              </a:tr>
              <a:tr h="542245">
                <a:tc>
                  <a:txBody>
                    <a:bodyPr/>
                    <a:lstStyle/>
                    <a:p>
                      <a:r>
                        <a:rPr lang="es-ES" sz="1800" b="1" kern="1200" dirty="0">
                          <a:solidFill>
                            <a:schemeClr val="dk1"/>
                          </a:solidFill>
                          <a:latin typeface="+mn-lt"/>
                          <a:ea typeface="+mn-ea"/>
                          <a:cs typeface="+mn-cs"/>
                        </a:rPr>
                        <a:t>Recalada y Pasaje Costero / Media</a:t>
                      </a:r>
                      <a:endParaRPr lang="es-ES" b="1" dirty="0"/>
                    </a:p>
                  </a:txBody>
                  <a:tcPr/>
                </a:tc>
                <a:tc>
                  <a:txBody>
                    <a:bodyPr/>
                    <a:lstStyle/>
                    <a:p>
                      <a:r>
                        <a:rPr lang="es-ES" b="1" dirty="0"/>
                        <a:t>90</a:t>
                      </a:r>
                    </a:p>
                  </a:txBody>
                  <a:tcPr/>
                </a:tc>
                <a:tc>
                  <a:txBody>
                    <a:bodyPr/>
                    <a:lstStyle/>
                    <a:p>
                      <a:r>
                        <a:rPr lang="en-GB" sz="1800" b="1" kern="1200" dirty="0">
                          <a:solidFill>
                            <a:schemeClr val="dk1"/>
                          </a:solidFill>
                          <a:latin typeface="+mn-lt"/>
                          <a:ea typeface="+mn-ea"/>
                          <a:cs typeface="+mn-cs"/>
                        </a:rPr>
                        <a:t>80</a:t>
                      </a:r>
                      <a:endParaRPr lang="es-ES" b="1" dirty="0"/>
                    </a:p>
                  </a:txBody>
                  <a:tcPr/>
                </a:tc>
                <a:tc>
                  <a:txBody>
                    <a:bodyPr/>
                    <a:lstStyle/>
                    <a:p>
                      <a:r>
                        <a:rPr lang="en-GB" sz="1800" b="1" kern="1200" dirty="0">
                          <a:solidFill>
                            <a:schemeClr val="dk1"/>
                          </a:solidFill>
                          <a:latin typeface="+mn-lt"/>
                          <a:ea typeface="+mn-ea"/>
                          <a:cs typeface="+mn-cs"/>
                        </a:rPr>
                        <a:t>85</a:t>
                      </a:r>
                      <a:endParaRPr lang="es-ES" b="1" dirty="0"/>
                    </a:p>
                  </a:txBody>
                  <a:tcPr/>
                </a:tc>
                <a:extLst>
                  <a:ext uri="{0D108BD9-81ED-4DB2-BD59-A6C34878D82A}">
                    <a16:rowId xmlns:a16="http://schemas.microsoft.com/office/drawing/2014/main" val="10002"/>
                  </a:ext>
                </a:extLst>
              </a:tr>
              <a:tr h="542245">
                <a:tc>
                  <a:txBody>
                    <a:bodyPr/>
                    <a:lstStyle/>
                    <a:p>
                      <a:r>
                        <a:rPr lang="en-GB" sz="1800" b="1" kern="1200" dirty="0" err="1">
                          <a:solidFill>
                            <a:schemeClr val="dk1"/>
                          </a:solidFill>
                          <a:latin typeface="+mn-lt"/>
                          <a:ea typeface="+mn-ea"/>
                          <a:cs typeface="+mn-cs"/>
                        </a:rPr>
                        <a:t>Aproches</a:t>
                      </a:r>
                      <a:r>
                        <a:rPr lang="en-GB" sz="1800" b="1" kern="1200" dirty="0">
                          <a:solidFill>
                            <a:schemeClr val="dk1"/>
                          </a:solidFill>
                          <a:latin typeface="+mn-lt"/>
                          <a:ea typeface="+mn-ea"/>
                          <a:cs typeface="+mn-cs"/>
                        </a:rPr>
                        <a:t> y </a:t>
                      </a:r>
                      <a:r>
                        <a:rPr lang="en-GB" sz="1800" b="1" kern="1200" dirty="0" err="1">
                          <a:solidFill>
                            <a:schemeClr val="dk1"/>
                          </a:solidFill>
                          <a:latin typeface="+mn-lt"/>
                          <a:ea typeface="+mn-ea"/>
                          <a:cs typeface="+mn-cs"/>
                        </a:rPr>
                        <a:t>Puertos</a:t>
                      </a:r>
                      <a:r>
                        <a:rPr lang="en-GB" sz="1800" b="1" kern="1200" dirty="0">
                          <a:solidFill>
                            <a:schemeClr val="dk1"/>
                          </a:solidFill>
                          <a:latin typeface="+mn-lt"/>
                          <a:ea typeface="+mn-ea"/>
                          <a:cs typeface="+mn-cs"/>
                        </a:rPr>
                        <a:t> / Grande</a:t>
                      </a:r>
                      <a:endParaRPr lang="es-ES" b="1" dirty="0"/>
                    </a:p>
                  </a:txBody>
                  <a:tcPr/>
                </a:tc>
                <a:tc>
                  <a:txBody>
                    <a:bodyPr/>
                    <a:lstStyle/>
                    <a:p>
                      <a:r>
                        <a:rPr lang="en-GB" sz="1800" b="1" kern="1200" dirty="0">
                          <a:solidFill>
                            <a:schemeClr val="dk1"/>
                          </a:solidFill>
                          <a:latin typeface="+mn-lt"/>
                          <a:ea typeface="+mn-ea"/>
                          <a:cs typeface="+mn-cs"/>
                        </a:rPr>
                        <a:t>86</a:t>
                      </a:r>
                      <a:endParaRPr lang="es-ES" b="1" dirty="0"/>
                    </a:p>
                  </a:txBody>
                  <a:tcPr/>
                </a:tc>
                <a:tc>
                  <a:txBody>
                    <a:bodyPr/>
                    <a:lstStyle/>
                    <a:p>
                      <a:r>
                        <a:rPr lang="en-GB" sz="1800" b="1" kern="1200" dirty="0">
                          <a:solidFill>
                            <a:schemeClr val="dk1"/>
                          </a:solidFill>
                          <a:latin typeface="+mn-lt"/>
                          <a:ea typeface="+mn-ea"/>
                          <a:cs typeface="+mn-cs"/>
                        </a:rPr>
                        <a:t>81</a:t>
                      </a:r>
                      <a:endParaRPr lang="es-ES" b="1" dirty="0"/>
                    </a:p>
                  </a:txBody>
                  <a:tcPr/>
                </a:tc>
                <a:tc>
                  <a:txBody>
                    <a:bodyPr/>
                    <a:lstStyle/>
                    <a:p>
                      <a:r>
                        <a:rPr lang="en-GB" sz="1800" b="1" kern="1200" dirty="0">
                          <a:solidFill>
                            <a:schemeClr val="dk1"/>
                          </a:solidFill>
                          <a:latin typeface="+mn-lt"/>
                          <a:ea typeface="+mn-ea"/>
                          <a:cs typeface="+mn-cs"/>
                        </a:rPr>
                        <a:t>92</a:t>
                      </a:r>
                      <a:endParaRPr lang="es-ES" b="1" dirty="0"/>
                    </a:p>
                  </a:txBody>
                  <a:tcPr/>
                </a:tc>
                <a:extLst>
                  <a:ext uri="{0D108BD9-81ED-4DB2-BD59-A6C34878D82A}">
                    <a16:rowId xmlns:a16="http://schemas.microsoft.com/office/drawing/2014/main" val="10003"/>
                  </a:ext>
                </a:extLst>
              </a:tr>
              <a:tr h="677928">
                <a:tc>
                  <a:txBody>
                    <a:bodyPr/>
                    <a:lstStyle/>
                    <a:p>
                      <a:r>
                        <a:rPr lang="es-ES" sz="1800" b="1" kern="1200" dirty="0">
                          <a:solidFill>
                            <a:schemeClr val="dk1"/>
                          </a:solidFill>
                          <a:latin typeface="+mn-lt"/>
                          <a:ea typeface="+mn-ea"/>
                          <a:cs typeface="+mn-cs"/>
                        </a:rPr>
                        <a:t>Porcentaje del Grupo A que muestra las profundidades en metros</a:t>
                      </a:r>
                      <a:endParaRPr lang="es-ES" b="1" dirty="0"/>
                    </a:p>
                  </a:txBody>
                  <a:tcPr/>
                </a:tc>
                <a:tc>
                  <a:txBody>
                    <a:bodyPr/>
                    <a:lstStyle/>
                    <a:p>
                      <a:r>
                        <a:rPr lang="es-ES" b="1" dirty="0"/>
                        <a:t>100</a:t>
                      </a:r>
                    </a:p>
                  </a:txBody>
                  <a:tcPr/>
                </a:tc>
                <a:tc>
                  <a:txBody>
                    <a:bodyPr/>
                    <a:lstStyle/>
                    <a:p>
                      <a:r>
                        <a:rPr lang="es-ES" b="1" dirty="0"/>
                        <a:t>--</a:t>
                      </a:r>
                    </a:p>
                  </a:txBody>
                  <a:tcPr/>
                </a:tc>
                <a:tc>
                  <a:txBody>
                    <a:bodyPr/>
                    <a:lstStyle/>
                    <a:p>
                      <a:r>
                        <a:rPr lang="es-ES" b="1" dirty="0"/>
                        <a:t>--</a:t>
                      </a:r>
                    </a:p>
                  </a:txBody>
                  <a:tcPr/>
                </a:tc>
                <a:extLst>
                  <a:ext uri="{0D108BD9-81ED-4DB2-BD59-A6C34878D82A}">
                    <a16:rowId xmlns:a16="http://schemas.microsoft.com/office/drawing/2014/main" val="10004"/>
                  </a:ext>
                </a:extLst>
              </a:tr>
              <a:tr h="677928">
                <a:tc>
                  <a:txBody>
                    <a:bodyPr/>
                    <a:lstStyle/>
                    <a:p>
                      <a:r>
                        <a:rPr lang="es-ES" sz="1800" b="1" kern="1200" dirty="0">
                          <a:solidFill>
                            <a:schemeClr val="dk1"/>
                          </a:solidFill>
                          <a:latin typeface="+mn-lt"/>
                          <a:ea typeface="+mn-ea"/>
                          <a:cs typeface="+mn-cs"/>
                        </a:rPr>
                        <a:t>Porcentaje del Grupo A referido a un </a:t>
                      </a:r>
                      <a:r>
                        <a:rPr lang="es-ES" sz="1800" b="1" kern="1200" dirty="0" err="1">
                          <a:solidFill>
                            <a:schemeClr val="dk1"/>
                          </a:solidFill>
                          <a:latin typeface="+mn-lt"/>
                          <a:ea typeface="+mn-ea"/>
                          <a:cs typeface="+mn-cs"/>
                        </a:rPr>
                        <a:t>Datum</a:t>
                      </a:r>
                      <a:r>
                        <a:rPr lang="es-ES" sz="1800" b="1" kern="1200" dirty="0">
                          <a:solidFill>
                            <a:schemeClr val="dk1"/>
                          </a:solidFill>
                          <a:latin typeface="+mn-lt"/>
                          <a:ea typeface="+mn-ea"/>
                          <a:cs typeface="+mn-cs"/>
                        </a:rPr>
                        <a:t> </a:t>
                      </a:r>
                      <a:r>
                        <a:rPr lang="es-ES" sz="1800" b="1" kern="1200" dirty="0" err="1">
                          <a:solidFill>
                            <a:schemeClr val="dk1"/>
                          </a:solidFill>
                          <a:latin typeface="+mn-lt"/>
                          <a:ea typeface="+mn-ea"/>
                          <a:cs typeface="+mn-cs"/>
                        </a:rPr>
                        <a:t>satelitario</a:t>
                      </a:r>
                      <a:endParaRPr lang="es-ES" b="1" dirty="0"/>
                    </a:p>
                  </a:txBody>
                  <a:tcPr/>
                </a:tc>
                <a:tc>
                  <a:txBody>
                    <a:bodyPr/>
                    <a:lstStyle/>
                    <a:p>
                      <a:r>
                        <a:rPr lang="es-ES" b="1" dirty="0"/>
                        <a:t>100</a:t>
                      </a:r>
                    </a:p>
                  </a:txBody>
                  <a:tcPr/>
                </a:tc>
                <a:tc>
                  <a:txBody>
                    <a:bodyPr/>
                    <a:lstStyle/>
                    <a:p>
                      <a:r>
                        <a:rPr lang="es-ES" b="1" dirty="0"/>
                        <a:t>--</a:t>
                      </a:r>
                    </a:p>
                  </a:txBody>
                  <a:tcPr/>
                </a:tc>
                <a:tc>
                  <a:txBody>
                    <a:bodyPr/>
                    <a:lstStyle/>
                    <a:p>
                      <a:r>
                        <a:rPr lang="es-ES" b="1" dirty="0"/>
                        <a:t>--</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n-GB" dirty="0"/>
              <a:t>MSDI</a:t>
            </a:r>
            <a:endParaRPr lang="es-ES" dirty="0"/>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5" name="4 Marcador de contenido"/>
          <p:cNvSpPr>
            <a:spLocks noGrp="1"/>
          </p:cNvSpPr>
          <p:nvPr>
            <p:ph idx="1"/>
          </p:nvPr>
        </p:nvSpPr>
        <p:spPr/>
        <p:txBody>
          <a:bodyPr>
            <a:normAutofit lnSpcReduction="10000"/>
          </a:bodyPr>
          <a:lstStyle/>
          <a:p>
            <a:r>
              <a:rPr lang="es-ES" sz="2800" dirty="0"/>
              <a:t>Se encuentra en desarrollo la generación del IDE Marino como componente del IDE Nacional (IDERA) y derivado de la base de datos </a:t>
            </a:r>
            <a:r>
              <a:rPr lang="es-ES" sz="2800" dirty="0" err="1"/>
              <a:t>hidro</a:t>
            </a:r>
            <a:r>
              <a:rPr lang="es-ES" sz="2800" dirty="0"/>
              <a:t>-cartográfica del Servicio de Hidrografía Naval.</a:t>
            </a:r>
          </a:p>
          <a:p>
            <a:endParaRPr lang="es-ES" sz="2800" dirty="0"/>
          </a:p>
          <a:p>
            <a:r>
              <a:rPr lang="en-GB" sz="2800" dirty="0"/>
              <a:t>El SHN </a:t>
            </a:r>
            <a:r>
              <a:rPr lang="en-GB" sz="2800" dirty="0" err="1"/>
              <a:t>También</a:t>
            </a:r>
            <a:r>
              <a:rPr lang="en-GB" sz="2800" dirty="0"/>
              <a:t> </a:t>
            </a:r>
            <a:r>
              <a:rPr lang="en-GB" sz="2800" dirty="0" err="1"/>
              <a:t>participa</a:t>
            </a:r>
            <a:r>
              <a:rPr lang="en-GB" sz="2800" dirty="0"/>
              <a:t> en el </a:t>
            </a:r>
            <a:r>
              <a:rPr lang="en-GB" sz="2800" dirty="0" err="1"/>
              <a:t>Sistema</a:t>
            </a:r>
            <a:r>
              <a:rPr lang="en-GB" sz="2800" dirty="0"/>
              <a:t> </a:t>
            </a:r>
            <a:r>
              <a:rPr lang="en-GB" sz="2800" dirty="0" err="1"/>
              <a:t>Nacional</a:t>
            </a:r>
            <a:r>
              <a:rPr lang="en-GB" sz="2800" dirty="0"/>
              <a:t> de </a:t>
            </a:r>
            <a:r>
              <a:rPr lang="en-GB" sz="2800" dirty="0" err="1"/>
              <a:t>Datos</a:t>
            </a:r>
            <a:r>
              <a:rPr lang="en-GB" sz="2800" dirty="0"/>
              <a:t> del Mar (SNDM) </a:t>
            </a:r>
            <a:r>
              <a:rPr lang="en-GB" sz="2800" dirty="0" err="1"/>
              <a:t>dependiente</a:t>
            </a:r>
            <a:r>
              <a:rPr lang="en-GB" sz="2800" dirty="0"/>
              <a:t> del </a:t>
            </a:r>
            <a:r>
              <a:rPr lang="en-GB" sz="2800" dirty="0" err="1"/>
              <a:t>Ministerio</a:t>
            </a:r>
            <a:r>
              <a:rPr lang="en-GB" sz="2800" dirty="0"/>
              <a:t> de </a:t>
            </a:r>
            <a:r>
              <a:rPr lang="en-GB" sz="2800" dirty="0" err="1"/>
              <a:t>Ciencia</a:t>
            </a:r>
            <a:r>
              <a:rPr lang="en-GB" sz="2800" dirty="0"/>
              <a:t> y </a:t>
            </a:r>
            <a:r>
              <a:rPr lang="en-GB" sz="2800" dirty="0" err="1"/>
              <a:t>Tecnología</a:t>
            </a:r>
            <a:r>
              <a:rPr lang="en-GB" sz="2800" dirty="0"/>
              <a:t>. </a:t>
            </a:r>
            <a:r>
              <a:rPr lang="en-GB" sz="2800" dirty="0" err="1"/>
              <a:t>Esta</a:t>
            </a:r>
            <a:r>
              <a:rPr lang="en-GB" sz="2800" dirty="0"/>
              <a:t> </a:t>
            </a:r>
            <a:r>
              <a:rPr lang="en-GB" sz="2800" dirty="0" err="1"/>
              <a:t>iniciativa</a:t>
            </a:r>
            <a:r>
              <a:rPr lang="en-GB" sz="2800" dirty="0"/>
              <a:t> </a:t>
            </a:r>
            <a:r>
              <a:rPr lang="en-GB" sz="2800" dirty="0" err="1"/>
              <a:t>articula</a:t>
            </a:r>
            <a:r>
              <a:rPr lang="en-GB" sz="2800" dirty="0"/>
              <a:t> los </a:t>
            </a:r>
            <a:r>
              <a:rPr lang="en-GB" sz="2800" dirty="0" err="1"/>
              <a:t>esfuerzos</a:t>
            </a:r>
            <a:r>
              <a:rPr lang="en-GB" sz="2800" dirty="0"/>
              <a:t> de los </a:t>
            </a:r>
            <a:r>
              <a:rPr lang="en-GB" sz="2800" dirty="0" err="1"/>
              <a:t>distintos</a:t>
            </a:r>
            <a:r>
              <a:rPr lang="en-GB" sz="2800" dirty="0"/>
              <a:t> </a:t>
            </a:r>
            <a:r>
              <a:rPr lang="en-GB" sz="2800" dirty="0" err="1"/>
              <a:t>organismos</a:t>
            </a:r>
            <a:r>
              <a:rPr lang="en-GB" sz="2800" dirty="0"/>
              <a:t> </a:t>
            </a:r>
            <a:r>
              <a:rPr lang="en-GB" sz="2800" dirty="0" err="1"/>
              <a:t>nacionales</a:t>
            </a:r>
            <a:r>
              <a:rPr lang="en-GB" sz="2800" dirty="0"/>
              <a:t> con </a:t>
            </a:r>
            <a:r>
              <a:rPr lang="en-GB" sz="2800" dirty="0" err="1"/>
              <a:t>incumbencia</a:t>
            </a:r>
            <a:r>
              <a:rPr lang="en-GB" sz="2800" dirty="0"/>
              <a:t> en la </a:t>
            </a:r>
            <a:r>
              <a:rPr lang="en-GB" sz="2800" dirty="0" err="1"/>
              <a:t>producción</a:t>
            </a:r>
            <a:r>
              <a:rPr lang="en-GB" sz="2800" dirty="0"/>
              <a:t> de </a:t>
            </a:r>
            <a:r>
              <a:rPr lang="en-GB" sz="2800" dirty="0" err="1"/>
              <a:t>datos</a:t>
            </a:r>
            <a:r>
              <a:rPr lang="en-GB" sz="2800" dirty="0"/>
              <a:t> </a:t>
            </a:r>
            <a:r>
              <a:rPr lang="en-GB" sz="2800" dirty="0" err="1"/>
              <a:t>marinos</a:t>
            </a:r>
            <a:r>
              <a:rPr lang="en-GB" sz="2800" dirty="0"/>
              <a:t>.</a:t>
            </a:r>
          </a:p>
          <a:p>
            <a:pPr>
              <a:buNone/>
            </a:pPr>
            <a:endParaRPr lang="en-GB" dirty="0"/>
          </a:p>
          <a:p>
            <a:pPr>
              <a:buNone/>
            </a:pP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n-GB" dirty="0" err="1"/>
              <a:t>Creación</a:t>
            </a:r>
            <a:r>
              <a:rPr lang="en-GB" dirty="0"/>
              <a:t> de </a:t>
            </a:r>
            <a:r>
              <a:rPr lang="en-GB" dirty="0" err="1"/>
              <a:t>Capacidades</a:t>
            </a:r>
            <a:endParaRPr lang="es-ES" dirty="0"/>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graphicFrame>
        <p:nvGraphicFramePr>
          <p:cNvPr id="7" name="6 Marcador de contenido"/>
          <p:cNvGraphicFramePr>
            <a:graphicFrameLocks noGrp="1"/>
          </p:cNvGraphicFramePr>
          <p:nvPr>
            <p:ph idx="1"/>
          </p:nvPr>
        </p:nvGraphicFramePr>
        <p:xfrm>
          <a:off x="457200" y="1600200"/>
          <a:ext cx="8229600" cy="37541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s-ES" dirty="0"/>
                        <a:t>INSTITUCIÓN</a:t>
                      </a:r>
                    </a:p>
                  </a:txBody>
                  <a:tcPr/>
                </a:tc>
                <a:tc>
                  <a:txBody>
                    <a:bodyPr/>
                    <a:lstStyle/>
                    <a:p>
                      <a:pPr algn="ctr"/>
                      <a:r>
                        <a:rPr lang="es-ES" dirty="0"/>
                        <a:t>CURSO</a:t>
                      </a:r>
                      <a:r>
                        <a:rPr lang="es-ES" baseline="0" dirty="0"/>
                        <a:t> /TALLER</a:t>
                      </a:r>
                      <a:endParaRPr lang="es-ES" dirty="0"/>
                    </a:p>
                  </a:txBody>
                  <a:tcPr/>
                </a:tc>
                <a:tc>
                  <a:txBody>
                    <a:bodyPr/>
                    <a:lstStyle/>
                    <a:p>
                      <a:pPr algn="ctr"/>
                      <a:r>
                        <a:rPr lang="es-ES" dirty="0"/>
                        <a:t>CURSANTES/ EGRESADOS</a:t>
                      </a:r>
                    </a:p>
                  </a:txBody>
                  <a:tcPr/>
                </a:tc>
                <a:extLst>
                  <a:ext uri="{0D108BD9-81ED-4DB2-BD59-A6C34878D82A}">
                    <a16:rowId xmlns:a16="http://schemas.microsoft.com/office/drawing/2014/main" val="10000"/>
                  </a:ext>
                </a:extLst>
              </a:tr>
              <a:tr h="370840">
                <a:tc>
                  <a:txBody>
                    <a:bodyPr/>
                    <a:lstStyle/>
                    <a:p>
                      <a:pPr algn="ctr"/>
                      <a:r>
                        <a:rPr lang="es-ES" b="1" dirty="0"/>
                        <a:t>HIDROVÍA</a:t>
                      </a:r>
                      <a:r>
                        <a:rPr lang="es-ES" b="1" baseline="0" dirty="0"/>
                        <a:t> S.A.</a:t>
                      </a:r>
                      <a:endParaRPr lang="es-ES" b="1" dirty="0"/>
                    </a:p>
                  </a:txBody>
                  <a:tcPr/>
                </a:tc>
                <a:tc>
                  <a:txBody>
                    <a:bodyPr/>
                    <a:lstStyle/>
                    <a:p>
                      <a:pPr algn="ctr"/>
                      <a:r>
                        <a:rPr lang="es-ES" b="1" dirty="0"/>
                        <a:t>Sistemas energéticos en Ayudas a la Navegación – Módulo</a:t>
                      </a:r>
                      <a:r>
                        <a:rPr lang="es-ES" b="1" baseline="0" dirty="0"/>
                        <a:t> 2”</a:t>
                      </a:r>
                      <a:endParaRPr lang="es-ES" b="1" dirty="0"/>
                    </a:p>
                  </a:txBody>
                  <a:tcPr/>
                </a:tc>
                <a:tc>
                  <a:txBody>
                    <a:bodyPr/>
                    <a:lstStyle/>
                    <a:p>
                      <a:pPr algn="ctr"/>
                      <a:r>
                        <a:rPr lang="es-ES" b="1" dirty="0"/>
                        <a:t>Participaron tres representantes del</a:t>
                      </a:r>
                      <a:r>
                        <a:rPr lang="es-ES" b="1" baseline="0" dirty="0"/>
                        <a:t> SHN</a:t>
                      </a:r>
                      <a:endParaRPr lang="es-ES" b="1" dirty="0"/>
                    </a:p>
                  </a:txBody>
                  <a:tcPr/>
                </a:tc>
                <a:extLst>
                  <a:ext uri="{0D108BD9-81ED-4DB2-BD59-A6C34878D82A}">
                    <a16:rowId xmlns:a16="http://schemas.microsoft.com/office/drawing/2014/main" val="10001"/>
                  </a:ext>
                </a:extLst>
              </a:tr>
              <a:tr h="370840">
                <a:tc>
                  <a:txBody>
                    <a:bodyPr/>
                    <a:lstStyle/>
                    <a:p>
                      <a:pPr algn="ctr"/>
                      <a:r>
                        <a:rPr lang="es-ES" b="1" i="0" u="sng" dirty="0"/>
                        <a:t>SHN</a:t>
                      </a:r>
                    </a:p>
                  </a:txBody>
                  <a:tcPr/>
                </a:tc>
                <a:tc>
                  <a:txBody>
                    <a:bodyPr/>
                    <a:lstStyle/>
                    <a:p>
                      <a:pPr algn="ctr"/>
                      <a:r>
                        <a:rPr lang="es-ES" b="1" dirty="0"/>
                        <a:t>Taller de levantamientos en puertos y</a:t>
                      </a:r>
                      <a:r>
                        <a:rPr lang="es-ES" b="1" baseline="0" dirty="0"/>
                        <a:t> aguas someras</a:t>
                      </a:r>
                      <a:endParaRPr lang="es-ES" b="1" dirty="0"/>
                    </a:p>
                  </a:txBody>
                  <a:tcPr/>
                </a:tc>
                <a:tc>
                  <a:txBody>
                    <a:bodyPr/>
                    <a:lstStyle/>
                    <a:p>
                      <a:pPr algn="ctr"/>
                      <a:r>
                        <a:rPr lang="es-ES" b="1" dirty="0"/>
                        <a:t>Participaron representantes del SHN</a:t>
                      </a:r>
                      <a:r>
                        <a:rPr lang="es-ES" b="1" baseline="0" dirty="0"/>
                        <a:t> y ESCM</a:t>
                      </a:r>
                      <a:endParaRPr lang="es-ES" b="1" dirty="0"/>
                    </a:p>
                  </a:txBody>
                  <a:tcPr/>
                </a:tc>
                <a:extLst>
                  <a:ext uri="{0D108BD9-81ED-4DB2-BD59-A6C34878D82A}">
                    <a16:rowId xmlns:a16="http://schemas.microsoft.com/office/drawing/2014/main" val="10002"/>
                  </a:ext>
                </a:extLst>
              </a:tr>
              <a:tr h="370840">
                <a:tc>
                  <a:txBody>
                    <a:bodyPr/>
                    <a:lstStyle/>
                    <a:p>
                      <a:pPr algn="ctr"/>
                      <a:r>
                        <a:rPr lang="es-ES" b="1" dirty="0"/>
                        <a:t>MESEMAR</a:t>
                      </a:r>
                      <a:r>
                        <a:rPr lang="es-ES" b="1" baseline="0" dirty="0"/>
                        <a:t> S.L. (España)</a:t>
                      </a:r>
                      <a:endParaRPr lang="es-ES" b="1" dirty="0"/>
                    </a:p>
                  </a:txBody>
                  <a:tcPr/>
                </a:tc>
                <a:tc>
                  <a:txBody>
                    <a:bodyPr/>
                    <a:lstStyle/>
                    <a:p>
                      <a:pPr algn="ctr"/>
                      <a:r>
                        <a:rPr lang="es-ES" b="1" dirty="0"/>
                        <a:t>Balizamiento de canales y vías navegables</a:t>
                      </a:r>
                    </a:p>
                  </a:txBody>
                  <a:tcPr/>
                </a:tc>
                <a:tc>
                  <a:txBody>
                    <a:bodyPr/>
                    <a:lstStyle/>
                    <a:p>
                      <a:pPr algn="ctr"/>
                      <a:r>
                        <a:rPr lang="es-ES" b="1" dirty="0"/>
                        <a:t>Participó un representante del SHN</a:t>
                      </a:r>
                    </a:p>
                  </a:txBody>
                  <a:tcPr/>
                </a:tc>
                <a:extLst>
                  <a:ext uri="{0D108BD9-81ED-4DB2-BD59-A6C34878D82A}">
                    <a16:rowId xmlns:a16="http://schemas.microsoft.com/office/drawing/2014/main" val="10003"/>
                  </a:ext>
                </a:extLst>
              </a:tr>
              <a:tr h="370840">
                <a:tc>
                  <a:txBody>
                    <a:bodyPr/>
                    <a:lstStyle/>
                    <a:p>
                      <a:pPr algn="ctr"/>
                      <a:r>
                        <a:rPr lang="es-ES" b="1" u="sng" dirty="0"/>
                        <a:t>DHN (BRASIL) </a:t>
                      </a:r>
                    </a:p>
                  </a:txBody>
                  <a:tcPr/>
                </a:tc>
                <a:tc>
                  <a:txBody>
                    <a:bodyPr/>
                    <a:lstStyle/>
                    <a:p>
                      <a:pPr algn="ctr"/>
                      <a:r>
                        <a:rPr lang="es-ES" b="1" dirty="0"/>
                        <a:t>Entrenamiento de</a:t>
                      </a:r>
                      <a:r>
                        <a:rPr lang="es-ES" b="1" baseline="0" dirty="0"/>
                        <a:t> Información de Seguridad Marítima</a:t>
                      </a:r>
                      <a:endParaRPr lang="es-ES" b="1" dirty="0"/>
                    </a:p>
                  </a:txBody>
                  <a:tcPr/>
                </a:tc>
                <a:tc>
                  <a:txBody>
                    <a:bodyPr/>
                    <a:lstStyle/>
                    <a:p>
                      <a:pPr algn="ctr"/>
                      <a:r>
                        <a:rPr lang="es-ES" b="1" dirty="0"/>
                        <a:t>Participaron</a:t>
                      </a:r>
                      <a:r>
                        <a:rPr lang="es-ES" b="1" baseline="0" dirty="0"/>
                        <a:t> dos representantes del SHN</a:t>
                      </a:r>
                      <a:endParaRPr lang="es-ES" b="1" dirty="0"/>
                    </a:p>
                  </a:txBody>
                  <a:tcPr/>
                </a:tc>
                <a:extLst>
                  <a:ext uri="{0D108BD9-81ED-4DB2-BD59-A6C34878D82A}">
                    <a16:rowId xmlns:a16="http://schemas.microsoft.com/office/drawing/2014/main" val="10004"/>
                  </a:ext>
                </a:extLst>
              </a:tr>
            </a:tbl>
          </a:graphicData>
        </a:graphic>
      </p:graphicFrame>
      <p:pic>
        <p:nvPicPr>
          <p:cNvPr id="6" name="5 Imagen" descr="Tmultihaz.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4944950"/>
            <a:ext cx="3275856" cy="191304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n-GB" dirty="0" err="1"/>
              <a:t>Creación</a:t>
            </a:r>
            <a:r>
              <a:rPr lang="en-GB" dirty="0"/>
              <a:t> de </a:t>
            </a:r>
            <a:r>
              <a:rPr lang="en-GB" dirty="0" err="1"/>
              <a:t>Capacidades</a:t>
            </a:r>
            <a:endParaRPr lang="es-ES" dirty="0"/>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graphicFrame>
        <p:nvGraphicFramePr>
          <p:cNvPr id="7" name="6 Marcador de contenido"/>
          <p:cNvGraphicFramePr>
            <a:graphicFrameLocks noGrp="1"/>
          </p:cNvGraphicFramePr>
          <p:nvPr>
            <p:ph idx="1"/>
          </p:nvPr>
        </p:nvGraphicFramePr>
        <p:xfrm>
          <a:off x="457200" y="1600200"/>
          <a:ext cx="8229600" cy="3479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s-ES" dirty="0"/>
                        <a:t>INSTITUCIÓN</a:t>
                      </a:r>
                    </a:p>
                  </a:txBody>
                  <a:tcPr/>
                </a:tc>
                <a:tc>
                  <a:txBody>
                    <a:bodyPr/>
                    <a:lstStyle/>
                    <a:p>
                      <a:pPr algn="ctr"/>
                      <a:r>
                        <a:rPr lang="es-ES" dirty="0"/>
                        <a:t>CURSO</a:t>
                      </a:r>
                      <a:r>
                        <a:rPr lang="es-ES" baseline="0" dirty="0"/>
                        <a:t> /TALLER</a:t>
                      </a:r>
                      <a:endParaRPr lang="es-ES" dirty="0"/>
                    </a:p>
                  </a:txBody>
                  <a:tcPr/>
                </a:tc>
                <a:tc>
                  <a:txBody>
                    <a:bodyPr/>
                    <a:lstStyle/>
                    <a:p>
                      <a:pPr algn="ctr"/>
                      <a:r>
                        <a:rPr lang="es-ES" dirty="0"/>
                        <a:t>CURSANTES/ EGRESADOS</a:t>
                      </a:r>
                    </a:p>
                  </a:txBody>
                  <a:tcPr/>
                </a:tc>
                <a:extLst>
                  <a:ext uri="{0D108BD9-81ED-4DB2-BD59-A6C34878D82A}">
                    <a16:rowId xmlns:a16="http://schemas.microsoft.com/office/drawing/2014/main" val="10000"/>
                  </a:ext>
                </a:extLst>
              </a:tr>
              <a:tr h="370840">
                <a:tc>
                  <a:txBody>
                    <a:bodyPr/>
                    <a:lstStyle/>
                    <a:p>
                      <a:pPr algn="ctr"/>
                      <a:r>
                        <a:rPr lang="es-ES" b="1" dirty="0"/>
                        <a:t>IC-ENC</a:t>
                      </a:r>
                    </a:p>
                  </a:txBody>
                  <a:tcPr/>
                </a:tc>
                <a:tc>
                  <a:txBody>
                    <a:bodyPr/>
                    <a:lstStyle/>
                    <a:p>
                      <a:pPr algn="ctr"/>
                      <a:r>
                        <a:rPr lang="es-ES" b="1" dirty="0"/>
                        <a:t>Tercera Conferencia Técnica</a:t>
                      </a:r>
                    </a:p>
                  </a:txBody>
                  <a:tcPr/>
                </a:tc>
                <a:tc>
                  <a:txBody>
                    <a:bodyPr/>
                    <a:lstStyle/>
                    <a:p>
                      <a:pPr algn="ctr"/>
                      <a:r>
                        <a:rPr lang="es-ES" b="1" dirty="0"/>
                        <a:t>Participó un representante argentino</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a:t>SHN</a:t>
                      </a:r>
                    </a:p>
                    <a:p>
                      <a:pPr algn="ctr"/>
                      <a:endParaRPr lang="es-ES" b="1" dirty="0"/>
                    </a:p>
                  </a:txBody>
                  <a:tcPr/>
                </a:tc>
                <a:tc>
                  <a:txBody>
                    <a:bodyPr/>
                    <a:lstStyle/>
                    <a:p>
                      <a:pPr algn="ctr"/>
                      <a:r>
                        <a:rPr lang="es-ES" sz="1800" b="1" kern="1200" baseline="0" dirty="0" err="1">
                          <a:solidFill>
                            <a:schemeClr val="dk1"/>
                          </a:solidFill>
                          <a:latin typeface="+mn-lt"/>
                          <a:ea typeface="+mn-ea"/>
                          <a:cs typeface="+mn-cs"/>
                        </a:rPr>
                        <a:t>Paper</a:t>
                      </a:r>
                      <a:r>
                        <a:rPr lang="es-ES" sz="1800" b="1" kern="1200" baseline="0" dirty="0">
                          <a:solidFill>
                            <a:schemeClr val="dk1"/>
                          </a:solidFill>
                          <a:latin typeface="+mn-lt"/>
                          <a:ea typeface="+mn-ea"/>
                          <a:cs typeface="+mn-cs"/>
                        </a:rPr>
                        <a:t> Chart </a:t>
                      </a:r>
                      <a:r>
                        <a:rPr lang="es-ES" sz="1800" b="1" kern="1200" baseline="0" dirty="0" err="1">
                          <a:solidFill>
                            <a:schemeClr val="dk1"/>
                          </a:solidFill>
                          <a:latin typeface="+mn-lt"/>
                          <a:ea typeface="+mn-ea"/>
                          <a:cs typeface="+mn-cs"/>
                        </a:rPr>
                        <a:t>Composer</a:t>
                      </a:r>
                      <a:r>
                        <a:rPr lang="es-ES" sz="1800" b="1" kern="1200" baseline="0" dirty="0">
                          <a:solidFill>
                            <a:schemeClr val="dk1"/>
                          </a:solidFill>
                          <a:latin typeface="+mn-lt"/>
                          <a:ea typeface="+mn-ea"/>
                          <a:cs typeface="+mn-cs"/>
                        </a:rPr>
                        <a:t> 2.1 CARIS</a:t>
                      </a:r>
                      <a:endParaRPr lang="es-E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a:t>Participó la División Cartografía</a:t>
                      </a:r>
                      <a:r>
                        <a:rPr lang="es-ES" b="1" baseline="0" dirty="0"/>
                        <a:t> y Procesamiento</a:t>
                      </a:r>
                      <a:endParaRPr lang="es-ES" b="1" dirty="0"/>
                    </a:p>
                    <a:p>
                      <a:pPr algn="ctr"/>
                      <a:endParaRPr lang="es-ES" b="1" dirty="0"/>
                    </a:p>
                  </a:txBody>
                  <a:tcPr/>
                </a:tc>
                <a:extLst>
                  <a:ext uri="{0D108BD9-81ED-4DB2-BD59-A6C34878D82A}">
                    <a16:rowId xmlns:a16="http://schemas.microsoft.com/office/drawing/2014/main" val="10002"/>
                  </a:ext>
                </a:extLst>
              </a:tr>
              <a:tr h="370840">
                <a:tc>
                  <a:txBody>
                    <a:bodyPr/>
                    <a:lstStyle/>
                    <a:p>
                      <a:pPr algn="ctr"/>
                      <a:r>
                        <a:rPr lang="es-ES" b="1" dirty="0"/>
                        <a:t>DHN – IC-ENC</a:t>
                      </a:r>
                    </a:p>
                  </a:txBody>
                  <a:tcPr/>
                </a:tc>
                <a:tc>
                  <a:txBody>
                    <a:bodyPr/>
                    <a:lstStyle/>
                    <a:p>
                      <a:pPr algn="ctr"/>
                      <a:r>
                        <a:rPr lang="es-ES" b="1" dirty="0"/>
                        <a:t>Taller de Validación (nivel bronce)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a:t>Participó un representante argentino</a:t>
                      </a:r>
                    </a:p>
                  </a:txBody>
                  <a:tcPr/>
                </a:tc>
                <a:extLst>
                  <a:ext uri="{0D108BD9-81ED-4DB2-BD59-A6C34878D82A}">
                    <a16:rowId xmlns:a16="http://schemas.microsoft.com/office/drawing/2014/main" val="10003"/>
                  </a:ext>
                </a:extLst>
              </a:tr>
              <a:tr h="370840">
                <a:tc>
                  <a:txBody>
                    <a:bodyPr/>
                    <a:lstStyle/>
                    <a:p>
                      <a:pPr algn="ctr"/>
                      <a:r>
                        <a:rPr lang="es-ES" b="1" u="sng" dirty="0"/>
                        <a:t>DIMAR</a:t>
                      </a:r>
                    </a:p>
                  </a:txBody>
                  <a:tcPr/>
                </a:tc>
                <a:tc>
                  <a:txBody>
                    <a:bodyPr/>
                    <a:lstStyle/>
                    <a:p>
                      <a:pPr algn="ctr"/>
                      <a:r>
                        <a:rPr lang="es-ES" b="1" dirty="0"/>
                        <a:t>Taller de procesamiento de datos multihaz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a:t>Participó un representante argentino</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dirty="0"/>
              <a:t>Actividades Oceanográficas </a:t>
            </a:r>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5" name="4 Marcador de contenido"/>
          <p:cNvSpPr>
            <a:spLocks noGrp="1"/>
          </p:cNvSpPr>
          <p:nvPr>
            <p:ph idx="1"/>
          </p:nvPr>
        </p:nvSpPr>
        <p:spPr/>
        <p:txBody>
          <a:bodyPr>
            <a:normAutofit fontScale="77500" lnSpcReduction="20000"/>
          </a:bodyPr>
          <a:lstStyle/>
          <a:p>
            <a:pPr algn="just"/>
            <a:r>
              <a:rPr lang="es-ES" dirty="0"/>
              <a:t>El SHN continúa con las actividades de GEBCO como así también con la participación como representante de la OHI en el Subcomité sobre Nombres de Formas del Relieve Submarino (SCUFN) de GEBCO y con la participación como miembro del Panel Editor de la Carta Batimétrica de los Océanos Australes (IBCSO). Publicación de la versión 1.0 de IBCSO en papel y digital </a:t>
            </a:r>
            <a:r>
              <a:rPr lang="es-ES" u="sng" dirty="0">
                <a:hlinkClick r:id="rId4"/>
              </a:rPr>
              <a:t>www.ibcso.org</a:t>
            </a:r>
            <a:r>
              <a:rPr lang="es-ES" dirty="0"/>
              <a:t>.</a:t>
            </a:r>
          </a:p>
          <a:p>
            <a:pPr algn="just"/>
            <a:endParaRPr lang="es-ES" dirty="0"/>
          </a:p>
          <a:p>
            <a:pPr algn="just"/>
            <a:r>
              <a:rPr lang="es-AR" dirty="0"/>
              <a:t>Con respecto a la Red </a:t>
            </a:r>
            <a:r>
              <a:rPr lang="es-AR" dirty="0" err="1"/>
              <a:t>Mareográfica</a:t>
            </a:r>
            <a:r>
              <a:rPr lang="es-AR" dirty="0"/>
              <a:t>, se realizó el mantenimiento y calibración de estaciones de la Red </a:t>
            </a:r>
            <a:r>
              <a:rPr lang="es-AR" dirty="0" err="1"/>
              <a:t>Mareográfica</a:t>
            </a:r>
            <a:r>
              <a:rPr lang="es-AR" dirty="0"/>
              <a:t>, incluyendo las estaciones operadas en cooperación con el Sea </a:t>
            </a:r>
            <a:r>
              <a:rPr lang="es-AR" dirty="0" err="1"/>
              <a:t>Level</a:t>
            </a:r>
            <a:r>
              <a:rPr lang="es-AR" dirty="0"/>
              <a:t> Center de la Universidad de </a:t>
            </a:r>
            <a:r>
              <a:rPr lang="es-AR" dirty="0" err="1"/>
              <a:t>Hawai</a:t>
            </a:r>
            <a:r>
              <a:rPr lang="es-AR" dirty="0"/>
              <a:t>, en el marco del proyecto COI/GLOSS/GOOS (Mar del Plata y Puerto </a:t>
            </a:r>
            <a:r>
              <a:rPr lang="es-AR" dirty="0" err="1"/>
              <a:t>Madryn</a:t>
            </a:r>
            <a:r>
              <a:rPr lang="es-AR" dirty="0"/>
              <a:t> dentro del área de la </a:t>
            </a:r>
            <a:r>
              <a:rPr lang="es-AR" dirty="0" err="1"/>
              <a:t>CHAtSO</a:t>
            </a:r>
            <a:r>
              <a:rPr lang="es-AR" dirty="0"/>
              <a:t>).</a:t>
            </a:r>
            <a:r>
              <a:rPr lang="es-ES" dirty="0"/>
              <a:t> </a:t>
            </a:r>
          </a:p>
          <a:p>
            <a:pPr algn="just">
              <a:buNone/>
            </a:pPr>
            <a:endParaRPr lang="en-GB" dirty="0"/>
          </a:p>
          <a:p>
            <a:pPr>
              <a:buNone/>
            </a:pPr>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n-GB" dirty="0" err="1"/>
              <a:t>Otras</a:t>
            </a:r>
            <a:r>
              <a:rPr lang="en-GB" dirty="0"/>
              <a:t> </a:t>
            </a:r>
            <a:r>
              <a:rPr lang="en-GB" dirty="0" err="1"/>
              <a:t>actividades</a:t>
            </a:r>
            <a:r>
              <a:rPr lang="en-GB" dirty="0"/>
              <a:t> y </a:t>
            </a:r>
            <a:r>
              <a:rPr lang="en-GB" dirty="0" err="1"/>
              <a:t>participación</a:t>
            </a:r>
            <a:r>
              <a:rPr lang="en-GB" dirty="0"/>
              <a:t> </a:t>
            </a:r>
            <a:r>
              <a:rPr lang="en-GB" dirty="0" err="1"/>
              <a:t>en</a:t>
            </a:r>
            <a:r>
              <a:rPr lang="en-GB" dirty="0"/>
              <a:t> </a:t>
            </a:r>
            <a:br>
              <a:rPr lang="en-GB" dirty="0"/>
            </a:br>
            <a:r>
              <a:rPr lang="en-GB" dirty="0" err="1"/>
              <a:t>los</a:t>
            </a:r>
            <a:r>
              <a:rPr lang="en-GB" dirty="0"/>
              <a:t> </a:t>
            </a:r>
            <a:r>
              <a:rPr lang="en-GB" dirty="0" err="1"/>
              <a:t>grupos</a:t>
            </a:r>
            <a:r>
              <a:rPr lang="en-GB" dirty="0"/>
              <a:t> de </a:t>
            </a:r>
            <a:r>
              <a:rPr lang="en-GB" dirty="0" err="1"/>
              <a:t>trabajo</a:t>
            </a:r>
            <a:r>
              <a:rPr lang="en-GB" dirty="0"/>
              <a:t> de la OHI </a:t>
            </a:r>
            <a:r>
              <a:rPr lang="es-ES" dirty="0"/>
              <a:t> </a:t>
            </a:r>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5" name="4 Marcador de contenido"/>
          <p:cNvSpPr>
            <a:spLocks noGrp="1"/>
          </p:cNvSpPr>
          <p:nvPr>
            <p:ph idx="1"/>
          </p:nvPr>
        </p:nvSpPr>
        <p:spPr>
          <a:xfrm>
            <a:off x="457200" y="1600200"/>
            <a:ext cx="8229600" cy="4997152"/>
          </a:xfrm>
        </p:spPr>
        <p:txBody>
          <a:bodyPr>
            <a:normAutofit fontScale="47500" lnSpcReduction="20000"/>
          </a:bodyPr>
          <a:lstStyle/>
          <a:p>
            <a:endParaRPr lang="en-US" sz="3800" dirty="0"/>
          </a:p>
          <a:p>
            <a:r>
              <a:rPr lang="en-US" sz="3800" dirty="0"/>
              <a:t>SNPWG: Standardization of Nautical Publications Working Group. </a:t>
            </a:r>
          </a:p>
          <a:p>
            <a:r>
              <a:rPr lang="en-US" sz="3800" dirty="0"/>
              <a:t>CPRNW: IHO Commission on Promulgation of Radio Navigational Warnings. </a:t>
            </a:r>
          </a:p>
          <a:p>
            <a:r>
              <a:rPr lang="en-US" sz="3800" dirty="0"/>
              <a:t>SCUFN: Sub-Committee on Undersea Feature Names. </a:t>
            </a:r>
          </a:p>
          <a:p>
            <a:r>
              <a:rPr lang="en-US" sz="3800" dirty="0"/>
              <a:t>IBCSO: International Bathymetric Chart of the Southern Ocean. </a:t>
            </a:r>
          </a:p>
          <a:p>
            <a:r>
              <a:rPr lang="en-US" sz="3800" dirty="0"/>
              <a:t>MSDIWG: Marine Spatial Data Infrastructure Working Group. </a:t>
            </a:r>
          </a:p>
          <a:p>
            <a:r>
              <a:rPr lang="en-US" sz="3800" dirty="0"/>
              <a:t>WWNWS: World-Wide Navigational Warning Service Sub-Committee. </a:t>
            </a:r>
          </a:p>
          <a:p>
            <a:r>
              <a:rPr lang="en-US" sz="3800" dirty="0"/>
              <a:t>WENDWG: WEND Working Group. </a:t>
            </a:r>
          </a:p>
          <a:p>
            <a:r>
              <a:rPr lang="es-AR" sz="3800" dirty="0"/>
              <a:t>Comité e-</a:t>
            </a:r>
            <a:r>
              <a:rPr lang="es-AR" sz="3800" dirty="0" err="1"/>
              <a:t>Nav</a:t>
            </a:r>
            <a:r>
              <a:rPr lang="es-AR" sz="3800" dirty="0"/>
              <a:t> de la Asociación Internacional de Señalización Marítima (AISM-IALA). </a:t>
            </a:r>
          </a:p>
          <a:p>
            <a:r>
              <a:rPr lang="es-AR" sz="3800" dirty="0"/>
              <a:t>CSBWWG: Grupo de Trabajo de Batimetría Participativa. </a:t>
            </a:r>
          </a:p>
          <a:p>
            <a:r>
              <a:rPr lang="es-AR" sz="3800" dirty="0"/>
              <a:t>MCWG: Grupo de Trabajo sobre Cartografía Marina de la Asociación Cartográfica Internacional.</a:t>
            </a:r>
          </a:p>
          <a:p>
            <a:r>
              <a:rPr lang="es-AR" sz="3800" dirty="0"/>
              <a:t>IMO (</a:t>
            </a:r>
            <a:r>
              <a:rPr lang="es-AR" sz="3800" dirty="0" err="1"/>
              <a:t>Navigational</a:t>
            </a:r>
            <a:r>
              <a:rPr lang="es-AR" sz="3800" dirty="0"/>
              <a:t>, </a:t>
            </a:r>
            <a:r>
              <a:rPr lang="es-AR" sz="3800" dirty="0" err="1"/>
              <a:t>Communication</a:t>
            </a:r>
            <a:r>
              <a:rPr lang="es-AR" sz="3800" dirty="0"/>
              <a:t> and </a:t>
            </a:r>
            <a:r>
              <a:rPr lang="es-AR" sz="3800" dirty="0" err="1"/>
              <a:t>Search</a:t>
            </a:r>
            <a:r>
              <a:rPr lang="es-AR" sz="3800" dirty="0"/>
              <a:t> and </a:t>
            </a:r>
            <a:r>
              <a:rPr lang="es-AR" sz="3800" dirty="0" err="1"/>
              <a:t>Rescue</a:t>
            </a:r>
            <a:r>
              <a:rPr lang="es-AR" sz="3800" dirty="0"/>
              <a:t> Sub-</a:t>
            </a:r>
            <a:r>
              <a:rPr lang="es-AR" sz="3800" dirty="0" err="1"/>
              <a:t>Comittee</a:t>
            </a:r>
            <a:r>
              <a:rPr lang="es-AR" sz="3800" dirty="0"/>
              <a:t>). </a:t>
            </a:r>
          </a:p>
          <a:p>
            <a:r>
              <a:rPr lang="en-US" sz="3800" dirty="0"/>
              <a:t>IALA (International Association of Maritime Aids to Navigation and Lighthouse Authorities).</a:t>
            </a:r>
          </a:p>
          <a:p>
            <a:r>
              <a:rPr lang="en-US" sz="3800" b="1" dirty="0"/>
              <a:t>ENCWG ENC Standards Maintenance Working Group.</a:t>
            </a:r>
          </a:p>
          <a:p>
            <a:r>
              <a:rPr lang="en-US" sz="3800" b="1" dirty="0"/>
              <a:t>S100WG S-100 Working Group</a:t>
            </a:r>
          </a:p>
          <a:p>
            <a:r>
              <a:rPr lang="en-US" sz="3800" b="1" dirty="0"/>
              <a:t>NCWG Nautical Cartography Working Group.</a:t>
            </a:r>
            <a:endParaRPr lang="es-ES" sz="3800" b="1" dirty="0"/>
          </a:p>
          <a:p>
            <a:pPr>
              <a:buNone/>
            </a:pPr>
            <a:endParaRPr lang="es-E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n-US" dirty="0" err="1"/>
              <a:t>Conclusiones</a:t>
            </a:r>
            <a:endParaRPr lang="es-ES" dirty="0"/>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5" name="4 Marcador de contenido"/>
          <p:cNvSpPr>
            <a:spLocks noGrp="1"/>
          </p:cNvSpPr>
          <p:nvPr>
            <p:ph idx="1"/>
          </p:nvPr>
        </p:nvSpPr>
        <p:spPr/>
        <p:txBody>
          <a:bodyPr>
            <a:normAutofit/>
          </a:bodyPr>
          <a:lstStyle/>
          <a:p>
            <a:pPr>
              <a:buNone/>
            </a:pPr>
            <a:r>
              <a:rPr lang="es-AR" dirty="0"/>
              <a:t>El SHN continúa la confección de </a:t>
            </a:r>
            <a:r>
              <a:rPr lang="es-AR" dirty="0" err="1"/>
              <a:t>ENCs</a:t>
            </a:r>
            <a:r>
              <a:rPr lang="es-AR" dirty="0"/>
              <a:t> planificadas, las que son distribuidas a través del IC-ENC. Del total de 64 cartas planificadas en el área de la </a:t>
            </a:r>
            <a:r>
              <a:rPr lang="es-AR" dirty="0" err="1"/>
              <a:t>CHAtSO</a:t>
            </a:r>
            <a:r>
              <a:rPr lang="es-AR" dirty="0"/>
              <a:t> se produjeron hasta la fecha 60 celdas y al sur de los 47° 20’ fueron publicadas 18 celdas adicionales.</a:t>
            </a:r>
            <a:endParaRPr lang="es-E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5013176"/>
            <a:ext cx="7772400" cy="1470025"/>
          </a:xfrm>
        </p:spPr>
        <p:txBody>
          <a:bodyPr>
            <a:normAutofit/>
          </a:bodyPr>
          <a:lstStyle/>
          <a:p>
            <a:r>
              <a:rPr lang="es-AR" sz="2000" b="1" dirty="0"/>
              <a:t>¡Muchas gracias por su atención!</a:t>
            </a:r>
            <a:endParaRPr lang="es-ES" sz="20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876900" cy="1142984"/>
          </a:xfrm>
          <a:prstGeom prst="rect">
            <a:avLst/>
          </a:prstGeom>
          <a:noFill/>
        </p:spPr>
      </p:pic>
      <p:pic>
        <p:nvPicPr>
          <p:cNvPr id="1025" name="Picture 1" descr="Iho_cou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43900" y="0"/>
            <a:ext cx="1000100" cy="1320645"/>
          </a:xfrm>
          <a:prstGeom prst="rect">
            <a:avLst/>
          </a:prstGeom>
          <a:noFill/>
        </p:spPr>
      </p:pic>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rgbClr val="003300"/>
                </a:solidFill>
                <a:effectLst/>
                <a:latin typeface="Arial" pitchFamily="34" charset="0"/>
                <a:ea typeface="Times New Roman" pitchFamily="18" charset="0"/>
              </a:rPr>
              <a:t>								</a:t>
            </a:r>
            <a:endParaRPr kumimoji="0" lang="es-ES" sz="1800" b="0" i="0" u="none" strike="noStrike" cap="none" normalizeH="0" baseline="0">
              <a:ln>
                <a:noFill/>
              </a:ln>
              <a:solidFill>
                <a:schemeClr val="tx1"/>
              </a:solidFill>
              <a:effectLst/>
              <a:latin typeface="Arial" pitchFamily="34" charset="0"/>
            </a:endParaRPr>
          </a:p>
        </p:txBody>
      </p:sp>
      <p:sp>
        <p:nvSpPr>
          <p:cNvPr id="1029" name="Rectangle 5"/>
          <p:cNvSpPr>
            <a:spLocks noChangeArrowheads="1"/>
          </p:cNvSpPr>
          <p:nvPr/>
        </p:nvSpPr>
        <p:spPr bwMode="auto">
          <a:xfrm>
            <a:off x="0" y="2343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rgbClr val="003300"/>
                </a:solidFill>
                <a:effectLst/>
                <a:latin typeface="Arial" pitchFamily="34" charset="0"/>
                <a:ea typeface="Times New Roman" pitchFamily="18" charset="0"/>
              </a:rPr>
              <a:t>	</a:t>
            </a:r>
            <a:endParaRPr kumimoji="0" lang="es-ES" sz="1800" b="0" i="0" u="none" strike="noStrike" cap="none" normalizeH="0" baseline="0">
              <a:ln>
                <a:noFill/>
              </a:ln>
              <a:solidFill>
                <a:schemeClr val="tx1"/>
              </a:solidFill>
              <a:effectLst/>
              <a:latin typeface="Arial" pitchFamily="34" charset="0"/>
            </a:endParaRPr>
          </a:p>
        </p:txBody>
      </p:sp>
      <p:pic>
        <p:nvPicPr>
          <p:cNvPr id="1030" name="Picture 6" descr="SHN-escud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57620" y="2928933"/>
            <a:ext cx="1214446" cy="17621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dirty="0"/>
              <a:t>Campañas VELAS 2018</a:t>
            </a:r>
            <a:endParaRPr lang="es-ES" dirty="0">
              <a:solidFill>
                <a:srgbClr val="FF0000"/>
              </a:solidFill>
            </a:endParaRPr>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6" name="5 Marcador de contenido"/>
          <p:cNvSpPr>
            <a:spLocks noGrp="1"/>
          </p:cNvSpPr>
          <p:nvPr>
            <p:ph idx="1"/>
          </p:nvPr>
        </p:nvSpPr>
        <p:spPr/>
        <p:txBody>
          <a:bodyPr/>
          <a:lstStyle/>
          <a:p>
            <a:endParaRPr lang="es-AR" dirty="0"/>
          </a:p>
        </p:txBody>
      </p:sp>
      <p:pic>
        <p:nvPicPr>
          <p:cNvPr id="1026" name="Picture 2" descr="D:\hidro02\Documents\CC Borjas\2019\CHAtSO 13\Reporte nacional\Pedido chatso 2019\LEVANTAMIENTO 0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79912" y="1412776"/>
            <a:ext cx="4176464" cy="51402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a:t>Campañas BNPB-2018 y BNMP-2018</a:t>
            </a:r>
            <a:endParaRPr lang="es-ES" dirty="0">
              <a:solidFill>
                <a:srgbClr val="FF0000"/>
              </a:solidFill>
            </a:endParaRPr>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6" name="5 Marcador de contenido"/>
          <p:cNvSpPr>
            <a:spLocks noGrp="1"/>
          </p:cNvSpPr>
          <p:nvPr>
            <p:ph idx="1"/>
          </p:nvPr>
        </p:nvSpPr>
        <p:spPr/>
        <p:txBody>
          <a:bodyPr/>
          <a:lstStyle/>
          <a:p>
            <a:endParaRPr lang="es-AR" dirty="0"/>
          </a:p>
        </p:txBody>
      </p:sp>
      <p:pic>
        <p:nvPicPr>
          <p:cNvPr id="6146" name="Picture 2" descr="D:\hidro02\Documents\CC Borjas\2019\CHAtSO 13\Reporte nacional\Pedido chatso 2019\IMAGENES\LEVANTAMIENTO 0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26121" y="1556792"/>
            <a:ext cx="6517879" cy="530120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52736"/>
            <a:ext cx="8229600" cy="1143000"/>
          </a:xfrm>
        </p:spPr>
        <p:txBody>
          <a:bodyPr>
            <a:normAutofit fontScale="90000"/>
          </a:bodyPr>
          <a:lstStyle/>
          <a:p>
            <a:pPr algn="l"/>
            <a:r>
              <a:rPr lang="es-ES" dirty="0"/>
              <a:t>Campaña </a:t>
            </a:r>
            <a:br>
              <a:rPr lang="es-ES" dirty="0"/>
            </a:br>
            <a:r>
              <a:rPr lang="es-ES" dirty="0"/>
              <a:t>USHUAIA-2018</a:t>
            </a:r>
            <a:br>
              <a:rPr lang="es-ES" dirty="0"/>
            </a:br>
            <a:r>
              <a:rPr lang="es-ES" dirty="0"/>
              <a:t>USHUAIA-2/2018</a:t>
            </a:r>
            <a:br>
              <a:rPr lang="es-ES" dirty="0"/>
            </a:br>
            <a:r>
              <a:rPr lang="es-ES" dirty="0"/>
              <a:t>PUNTA LOYOLA</a:t>
            </a:r>
            <a:endParaRPr lang="es-ES" dirty="0">
              <a:solidFill>
                <a:srgbClr val="FF0000"/>
              </a:solidFill>
            </a:endParaRPr>
          </a:p>
        </p:txBody>
      </p:sp>
      <p:sp>
        <p:nvSpPr>
          <p:cNvPr id="6" name="5 Marcador de contenido"/>
          <p:cNvSpPr>
            <a:spLocks noGrp="1"/>
          </p:cNvSpPr>
          <p:nvPr>
            <p:ph idx="1"/>
          </p:nvPr>
        </p:nvSpPr>
        <p:spPr/>
        <p:txBody>
          <a:bodyPr/>
          <a:lstStyle/>
          <a:p>
            <a:endParaRPr lang="es-AR" dirty="0"/>
          </a:p>
        </p:txBody>
      </p:sp>
      <p:pic>
        <p:nvPicPr>
          <p:cNvPr id="5122" name="Picture 2" descr="D:\hidro02\Documents\CC Borjas\2019\CHAtSO 13\Reporte nacional\Pedido chatso 2019\IMAGENES\LEVANTAMIENTO 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960" y="1024875"/>
            <a:ext cx="4716016" cy="58331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4320480"/>
          </a:xfrm>
        </p:spPr>
        <p:txBody>
          <a:bodyPr>
            <a:normAutofit fontScale="90000"/>
          </a:bodyPr>
          <a:lstStyle/>
          <a:p>
            <a:pPr algn="l"/>
            <a:r>
              <a:rPr lang="es-ES" dirty="0"/>
              <a:t>Campaña CARU-1</a:t>
            </a:r>
            <a:br>
              <a:rPr lang="es-ES" dirty="0"/>
            </a:br>
            <a:r>
              <a:rPr lang="es-ES" dirty="0"/>
              <a:t>Fondeo de </a:t>
            </a:r>
            <a:br>
              <a:rPr lang="es-ES" dirty="0"/>
            </a:br>
            <a:r>
              <a:rPr lang="es-ES" dirty="0"/>
              <a:t>boyado</a:t>
            </a:r>
            <a:br>
              <a:rPr lang="es-ES" dirty="0"/>
            </a:br>
            <a:r>
              <a:rPr lang="es-ES" dirty="0"/>
              <a:t>Convenio</a:t>
            </a:r>
            <a:br>
              <a:rPr lang="es-ES" dirty="0"/>
            </a:br>
            <a:r>
              <a:rPr lang="es-ES" dirty="0"/>
              <a:t>ARA</a:t>
            </a:r>
            <a:br>
              <a:rPr lang="es-ES" dirty="0"/>
            </a:br>
            <a:r>
              <a:rPr lang="es-ES" dirty="0"/>
              <a:t>SHN </a:t>
            </a:r>
            <a:br>
              <a:rPr lang="es-ES" dirty="0"/>
            </a:br>
            <a:r>
              <a:rPr lang="es-ES" dirty="0"/>
              <a:t>CARU</a:t>
            </a:r>
            <a:endParaRPr lang="es-ES" dirty="0">
              <a:solidFill>
                <a:srgbClr val="FF0000"/>
              </a:solidFill>
            </a:endParaRPr>
          </a:p>
        </p:txBody>
      </p:sp>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pic>
        <p:nvPicPr>
          <p:cNvPr id="2050" name="Picture 2" descr="D:\hidro02\Documents\CC Borjas\2019\CHAtSO 13\Reporte nacional\Pedido chatso 2019\BOYADO 001_CARU.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8024" y="1124744"/>
            <a:ext cx="3384376" cy="523039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8" name="Título 1"/>
          <p:cNvSpPr txBox="1">
            <a:spLocks/>
          </p:cNvSpPr>
          <p:nvPr/>
        </p:nvSpPr>
        <p:spPr>
          <a:xfrm>
            <a:off x="-36512" y="365125"/>
            <a:ext cx="8136904" cy="1325563"/>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Sistema batimétrico multihaz portátil EM2040C </a:t>
            </a:r>
            <a:r>
              <a:rPr kumimoji="0" lang="es-ES" sz="4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MkII</a:t>
            </a:r>
            <a:br>
              <a:rPr kumimoji="0" lang="es-AR" sz="4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s-A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9952" y="2132856"/>
            <a:ext cx="4104456" cy="3232962"/>
          </a:xfrm>
          <a:prstGeom prst="rect">
            <a:avLst/>
          </a:prstGeom>
        </p:spPr>
      </p:pic>
      <p:pic>
        <p:nvPicPr>
          <p:cNvPr id="10" name="Imagen 5"/>
          <p:cNvPicPr>
            <a:picLocks noChangeAspect="1"/>
          </p:cNvPicPr>
          <p:nvPr/>
        </p:nvPicPr>
        <p:blipFill>
          <a:blip r:embed="rId5" cstate="print"/>
          <a:stretch>
            <a:fillRect/>
          </a:stretch>
        </p:blipFill>
        <p:spPr>
          <a:xfrm>
            <a:off x="155599" y="1936058"/>
            <a:ext cx="3408290" cy="4560057"/>
          </a:xfrm>
          <a:prstGeom prst="rect">
            <a:avLst/>
          </a:prstGeom>
        </p:spPr>
      </p:pic>
      <p:sp>
        <p:nvSpPr>
          <p:cNvPr id="11" name="CuadroTexto 6"/>
          <p:cNvSpPr txBox="1"/>
          <p:nvPr/>
        </p:nvSpPr>
        <p:spPr>
          <a:xfrm>
            <a:off x="4457142" y="5576552"/>
            <a:ext cx="5447763" cy="923330"/>
          </a:xfrm>
          <a:prstGeom prst="rect">
            <a:avLst/>
          </a:prstGeom>
          <a:noFill/>
        </p:spPr>
        <p:txBody>
          <a:bodyPr wrap="square" rtlCol="0">
            <a:spAutoFit/>
          </a:bodyPr>
          <a:lstStyle/>
          <a:p>
            <a:r>
              <a:rPr lang="es-AR" b="1" dirty="0"/>
              <a:t>200 a 400 KHz</a:t>
            </a:r>
          </a:p>
          <a:p>
            <a:r>
              <a:rPr lang="es-AR" b="1" dirty="0"/>
              <a:t>Hasta 490 m</a:t>
            </a:r>
          </a:p>
          <a:p>
            <a:r>
              <a:rPr lang="es-AR" b="1" dirty="0"/>
              <a:t>Ancho de barrido 140° (5,5 x profundidad)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7" name="Título 1"/>
          <p:cNvSpPr>
            <a:spLocks noGrp="1"/>
          </p:cNvSpPr>
          <p:nvPr>
            <p:ph type="title"/>
          </p:nvPr>
        </p:nvSpPr>
        <p:spPr>
          <a:xfrm>
            <a:off x="107504" y="585283"/>
            <a:ext cx="7696579" cy="1105405"/>
          </a:xfrm>
        </p:spPr>
        <p:txBody>
          <a:bodyPr>
            <a:normAutofit fontScale="90000"/>
          </a:bodyPr>
          <a:lstStyle/>
          <a:p>
            <a:r>
              <a:rPr lang="es-ES" dirty="0">
                <a:effectLst/>
                <a:latin typeface="Arial" panose="020B0604020202020204" pitchFamily="34" charset="0"/>
                <a:ea typeface="Calibri" panose="020F0502020204030204" pitchFamily="34" charset="0"/>
                <a:cs typeface="Times New Roman" panose="02020603050405020304" pitchFamily="18" charset="0"/>
              </a:rPr>
              <a:t>Sistema batimétrico </a:t>
            </a:r>
            <a:r>
              <a:rPr lang="es-ES" dirty="0" err="1">
                <a:effectLst/>
                <a:latin typeface="Arial" panose="020B0604020202020204" pitchFamily="34" charset="0"/>
                <a:ea typeface="Calibri" panose="020F0502020204030204" pitchFamily="34" charset="0"/>
                <a:cs typeface="Times New Roman" panose="02020603050405020304" pitchFamily="18" charset="0"/>
              </a:rPr>
              <a:t>monohaz</a:t>
            </a:r>
            <a:r>
              <a:rPr lang="es-ES" dirty="0">
                <a:effectLst/>
                <a:latin typeface="Arial" panose="020B0604020202020204" pitchFamily="34" charset="0"/>
                <a:ea typeface="Calibri" panose="020F0502020204030204" pitchFamily="34" charset="0"/>
                <a:cs typeface="Times New Roman" panose="02020603050405020304" pitchFamily="18" charset="0"/>
              </a:rPr>
              <a:t> portátil </a:t>
            </a:r>
            <a:r>
              <a:rPr lang="es-ES" dirty="0" err="1">
                <a:effectLst/>
                <a:latin typeface="Arial" panose="020B0604020202020204" pitchFamily="34" charset="0"/>
                <a:ea typeface="Calibri" panose="020F0502020204030204" pitchFamily="34" charset="0"/>
                <a:cs typeface="Times New Roman" panose="02020603050405020304" pitchFamily="18" charset="0"/>
              </a:rPr>
              <a:t>HydroSystems</a:t>
            </a:r>
            <a:r>
              <a:rPr lang="es-ES" dirty="0">
                <a:effectLst/>
                <a:latin typeface="Arial" panose="020B0604020202020204" pitchFamily="34" charset="0"/>
                <a:ea typeface="Calibri" panose="020F0502020204030204" pitchFamily="34" charset="0"/>
                <a:cs typeface="Times New Roman" panose="02020603050405020304" pitchFamily="18" charset="0"/>
              </a:rPr>
              <a:t> CEE Echo</a:t>
            </a:r>
            <a:br>
              <a:rPr lang="es-AR" dirty="0">
                <a:effectLst/>
                <a:latin typeface="Calibri" panose="020F0502020204030204" pitchFamily="34" charset="0"/>
                <a:ea typeface="Calibri" panose="020F0502020204030204" pitchFamily="34" charset="0"/>
                <a:cs typeface="Times New Roman" panose="02020603050405020304" pitchFamily="18" charset="0"/>
              </a:rPr>
            </a:br>
            <a:endParaRPr lang="es-AR" dirty="0"/>
          </a:p>
        </p:txBody>
      </p:sp>
      <p:pic>
        <p:nvPicPr>
          <p:cNvPr id="12" name="Picture 2" descr="Resultado de imagen para single beam hydrosystems cee echo"/>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244902" y="2348880"/>
            <a:ext cx="8539947" cy="3304761"/>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3"/>
          <p:cNvSpPr txBox="1"/>
          <p:nvPr/>
        </p:nvSpPr>
        <p:spPr>
          <a:xfrm>
            <a:off x="4395096" y="5980114"/>
            <a:ext cx="3506586" cy="646331"/>
          </a:xfrm>
          <a:prstGeom prst="rect">
            <a:avLst/>
          </a:prstGeom>
          <a:noFill/>
        </p:spPr>
        <p:txBody>
          <a:bodyPr wrap="square" rtlCol="0">
            <a:spAutoFit/>
          </a:bodyPr>
          <a:lstStyle/>
          <a:p>
            <a:r>
              <a:rPr lang="es-AR" b="1" dirty="0"/>
              <a:t>33 – 200 KHz</a:t>
            </a:r>
          </a:p>
          <a:p>
            <a:r>
              <a:rPr lang="es-AR" b="1" dirty="0"/>
              <a:t>Hasta 200 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HN-escu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330" y="0"/>
            <a:ext cx="984669" cy="1428736"/>
          </a:xfrm>
          <a:prstGeom prst="rect">
            <a:avLst/>
          </a:prstGeom>
          <a:noFill/>
          <a:ln w="9525">
            <a:noFill/>
            <a:miter lim="800000"/>
            <a:headEnd/>
            <a:tailEnd/>
          </a:ln>
        </p:spPr>
      </p:pic>
      <p:sp>
        <p:nvSpPr>
          <p:cNvPr id="8" name="7 Marcador de contenido"/>
          <p:cNvSpPr>
            <a:spLocks noGrp="1"/>
          </p:cNvSpPr>
          <p:nvPr>
            <p:ph idx="1"/>
          </p:nvPr>
        </p:nvSpPr>
        <p:spPr/>
        <p:txBody>
          <a:bodyPr/>
          <a:lstStyle/>
          <a:p>
            <a:endParaRPr lang="es-AR" dirty="0"/>
          </a:p>
        </p:txBody>
      </p:sp>
      <p:sp>
        <p:nvSpPr>
          <p:cNvPr id="9" name="Título 1"/>
          <p:cNvSpPr txBox="1">
            <a:spLocks/>
          </p:cNvSpPr>
          <p:nvPr/>
        </p:nvSpPr>
        <p:spPr>
          <a:xfrm>
            <a:off x="-396552" y="365125"/>
            <a:ext cx="8424936" cy="1325563"/>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Mareógrafo </a:t>
            </a:r>
            <a:r>
              <a:rPr kumimoji="0" lang="es-ES" sz="4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autocontenido</a:t>
            </a:r>
            <a:r>
              <a:rPr kumimoji="0" lang="es-ES" sz="4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4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fondeable</a:t>
            </a:r>
            <a:r>
              <a:rPr kumimoji="0" lang="es-ES" sz="4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4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AAnderaa</a:t>
            </a:r>
            <a:r>
              <a:rPr kumimoji="0" lang="es-ES" sz="4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4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Seaguard</a:t>
            </a:r>
            <a:r>
              <a:rPr kumimoji="0" lang="es-ES" sz="4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 WLR</a:t>
            </a:r>
            <a:br>
              <a:rPr kumimoji="0" lang="es-AR" sz="4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s-A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Imagen 4"/>
          <p:cNvPicPr>
            <a:picLocks noChangeAspect="1"/>
          </p:cNvPicPr>
          <p:nvPr/>
        </p:nvPicPr>
        <p:blipFill>
          <a:blip r:embed="rId4" cstate="print"/>
          <a:stretch>
            <a:fillRect/>
          </a:stretch>
        </p:blipFill>
        <p:spPr>
          <a:xfrm>
            <a:off x="827584" y="1556792"/>
            <a:ext cx="7515225" cy="5133975"/>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945</Words>
  <Application>Microsoft Office PowerPoint</Application>
  <PresentationFormat>On-screen Show (4:3)</PresentationFormat>
  <Paragraphs>231</Paragraphs>
  <Slides>28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Tema de Office</vt:lpstr>
      <vt:lpstr>ORGANIZACIÓN HIDROGRÁFICA INTERNACIONAL COMISION HIDROGRAFICA REGIONAL DEL ATLANTICO SUDOCCIDENTAL (CHAtSO) 13a Reunión, Buenos Aires, ARGENTINA, 25 al 26 de Abril de 2019</vt:lpstr>
      <vt:lpstr>Levantamientos</vt:lpstr>
      <vt:lpstr>Campañas VELAS 2018</vt:lpstr>
      <vt:lpstr>Campañas BNPB-2018 y BNMP-2018</vt:lpstr>
      <vt:lpstr>Campaña  USHUAIA-2018 USHUAIA-2/2018 PUNTA LOYOLA</vt:lpstr>
      <vt:lpstr>Campaña CARU-1 Fondeo de  boyado Convenio ARA SHN  CARU</vt:lpstr>
      <vt:lpstr>PowerPoint Presentation</vt:lpstr>
      <vt:lpstr>Sistema batimétrico monohaz portátil HydroSystems CEE Echo </vt:lpstr>
      <vt:lpstr>PowerPoint Presentation</vt:lpstr>
      <vt:lpstr>Posicionador DGNSS Kolida K9 Mini </vt:lpstr>
      <vt:lpstr>Estación Total Kolida KTS442R6LC </vt:lpstr>
      <vt:lpstr>Nuevas ediciones Cartas Papel Río Paraná </vt:lpstr>
      <vt:lpstr>Nuevas ediciones Cartas Papel Río Paraná </vt:lpstr>
      <vt:lpstr>Nuevas Ediciones carta papel Bahía Blanca </vt:lpstr>
      <vt:lpstr>Nueva Edición Carta papel Golfo Nuevo</vt:lpstr>
      <vt:lpstr>Nuevas ENCs RDLP</vt:lpstr>
      <vt:lpstr>Nueva Diagramación de cartas en el Río Paraná</vt:lpstr>
      <vt:lpstr>Nuevas Publicaciones y Actualizaciones</vt:lpstr>
      <vt:lpstr>Nuevas Publicaciones y Actualizaciones</vt:lpstr>
      <vt:lpstr>MSI</vt:lpstr>
      <vt:lpstr>C-55</vt:lpstr>
      <vt:lpstr>MSDI</vt:lpstr>
      <vt:lpstr>Creación de Capacidades</vt:lpstr>
      <vt:lpstr>Creación de Capacidades</vt:lpstr>
      <vt:lpstr>Actividades Oceanográficas </vt:lpstr>
      <vt:lpstr>Otras actividades y participación en  los grupos de trabajo de la OHI  </vt:lpstr>
      <vt:lpstr>Conclusiones</vt:lpstr>
      <vt:lpstr>¡Muchas 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ORGANIZACIÓN HIDROGRÁFICA INTERNACIONAL COMISION HIDROGRAFICA REGIONAL DEL ATLANTICO SUDOCCIDENTAL (CHAtSO) 11a Reunión, Niteroi, Río de Janeiro, BRASIL, 6 al 7 de Marzo de 2017</dc:title>
  <dc:creator>EeePC</dc:creator>
  <cp:lastModifiedBy>Alberto Costaneves</cp:lastModifiedBy>
  <cp:revision>85</cp:revision>
  <dcterms:created xsi:type="dcterms:W3CDTF">2017-02-22T12:39:54Z</dcterms:created>
  <dcterms:modified xsi:type="dcterms:W3CDTF">2019-04-26T13:16:40Z</dcterms:modified>
</cp:coreProperties>
</file>