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312" r:id="rId2"/>
    <p:sldId id="409" r:id="rId3"/>
    <p:sldId id="447" r:id="rId4"/>
    <p:sldId id="442" r:id="rId5"/>
    <p:sldId id="479" r:id="rId6"/>
    <p:sldId id="505" r:id="rId7"/>
    <p:sldId id="506" r:id="rId8"/>
    <p:sldId id="507" r:id="rId9"/>
    <p:sldId id="508" r:id="rId10"/>
    <p:sldId id="509" r:id="rId11"/>
    <p:sldId id="511" r:id="rId12"/>
    <p:sldId id="512" r:id="rId13"/>
    <p:sldId id="513" r:id="rId14"/>
    <p:sldId id="535" r:id="rId15"/>
    <p:sldId id="536" r:id="rId16"/>
    <p:sldId id="515" r:id="rId17"/>
    <p:sldId id="519" r:id="rId18"/>
    <p:sldId id="532" r:id="rId19"/>
    <p:sldId id="533" r:id="rId20"/>
    <p:sldId id="538" r:id="rId21"/>
    <p:sldId id="531" r:id="rId22"/>
    <p:sldId id="530" r:id="rId23"/>
    <p:sldId id="525" r:id="rId24"/>
    <p:sldId id="526" r:id="rId25"/>
    <p:sldId id="527" r:id="rId26"/>
    <p:sldId id="529" r:id="rId27"/>
    <p:sldId id="528" r:id="rId28"/>
  </p:sldIdLst>
  <p:sldSz cx="9144000" cy="6858000" type="screen4x3"/>
  <p:notesSz cx="6858000" cy="92964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3366CC"/>
    <a:srgbClr val="FF7DD7"/>
    <a:srgbClr val="FF00FF"/>
    <a:srgbClr val="FF29BD"/>
    <a:srgbClr val="FFFF66"/>
    <a:srgbClr val="333399"/>
    <a:srgbClr val="D6EA16"/>
    <a:srgbClr val="D1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9104" autoAdjust="0"/>
  </p:normalViewPr>
  <p:slideViewPr>
    <p:cSldViewPr>
      <p:cViewPr varScale="1">
        <p:scale>
          <a:sx n="79" d="100"/>
          <a:sy n="79" d="100"/>
        </p:scale>
        <p:origin x="47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  <p:guide orient="horz"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0C5B-3B30-467F-B31A-3571F2C09645}" type="datetimeFigureOut">
              <a:rPr lang="es-UY" smtClean="0"/>
              <a:t>13/5/2019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1A57-816F-4842-9D94-9B19A8E49296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8739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fld id="{40FEC50A-AF61-4B6D-AA88-27842F292BA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8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carry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 the </a:t>
            </a:r>
            <a:r>
              <a:rPr lang="es-MX" dirty="0" err="1"/>
              <a:t>surveys</a:t>
            </a:r>
            <a:r>
              <a:rPr lang="es-MX" dirty="0"/>
              <a:t> we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plattaforms</a:t>
            </a:r>
            <a:r>
              <a:rPr lang="es-MX" dirty="0"/>
              <a:t>:</a:t>
            </a:r>
            <a:br>
              <a:rPr lang="es-MX" dirty="0"/>
            </a:br>
            <a:r>
              <a:rPr lang="es-MX" dirty="0"/>
              <a:t>The </a:t>
            </a:r>
            <a:r>
              <a:rPr lang="es-MX" dirty="0" err="1"/>
              <a:t>Scientific</a:t>
            </a:r>
            <a:r>
              <a:rPr lang="es-MX" dirty="0"/>
              <a:t> </a:t>
            </a:r>
            <a:r>
              <a:rPr lang="es-MX" dirty="0" err="1"/>
              <a:t>Ship</a:t>
            </a:r>
            <a:r>
              <a:rPr lang="es-MX" dirty="0"/>
              <a:t> ROU 22 </a:t>
            </a:r>
            <a:r>
              <a:rPr lang="es-MX" dirty="0" err="1"/>
              <a:t>Oyarvide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The </a:t>
            </a:r>
            <a:r>
              <a:rPr lang="es-MX" dirty="0" err="1"/>
              <a:t>Hydrographic</a:t>
            </a:r>
            <a:r>
              <a:rPr lang="es-MX" dirty="0"/>
              <a:t> </a:t>
            </a:r>
            <a:r>
              <a:rPr lang="es-MX" dirty="0" err="1"/>
              <a:t>Launch</a:t>
            </a:r>
            <a:r>
              <a:rPr lang="es-MX" dirty="0"/>
              <a:t> Trieste</a:t>
            </a:r>
            <a:br>
              <a:rPr lang="es-MX" dirty="0"/>
            </a:br>
            <a:r>
              <a:rPr lang="es-MX" dirty="0"/>
              <a:t>And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smaller</a:t>
            </a:r>
            <a:r>
              <a:rPr lang="es-MX" dirty="0"/>
              <a:t> </a:t>
            </a:r>
            <a:r>
              <a:rPr lang="es-MX" dirty="0" err="1"/>
              <a:t>sized</a:t>
            </a:r>
            <a:r>
              <a:rPr lang="es-MX" dirty="0"/>
              <a:t> </a:t>
            </a:r>
            <a:r>
              <a:rPr lang="es-MX" dirty="0" err="1"/>
              <a:t>boats</a:t>
            </a:r>
            <a:r>
              <a:rPr lang="es-MX" dirty="0"/>
              <a:t> </a:t>
            </a:r>
            <a:r>
              <a:rPr lang="es-MX" dirty="0" err="1"/>
              <a:t>such</a:t>
            </a:r>
            <a:r>
              <a:rPr lang="es-MX" dirty="0"/>
              <a:t> as the SOHMA 01.</a:t>
            </a:r>
            <a:br>
              <a:rPr lang="es-MX" dirty="0"/>
            </a:br>
            <a:r>
              <a:rPr lang="es-MX" dirty="0" err="1"/>
              <a:t>Both</a:t>
            </a:r>
            <a:r>
              <a:rPr lang="es-MX" dirty="0"/>
              <a:t> ROU 22 </a:t>
            </a:r>
            <a:r>
              <a:rPr lang="es-MX" dirty="0" err="1"/>
              <a:t>Oyarvide</a:t>
            </a:r>
            <a:r>
              <a:rPr lang="es-MX" dirty="0"/>
              <a:t> as Trieste </a:t>
            </a:r>
            <a:r>
              <a:rPr lang="es-MX" dirty="0" err="1"/>
              <a:t>Launch</a:t>
            </a:r>
            <a:r>
              <a:rPr lang="es-MX" dirty="0"/>
              <a:t> are </a:t>
            </a:r>
            <a:r>
              <a:rPr lang="es-MX" dirty="0" err="1"/>
              <a:t>equipped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Multibeam</a:t>
            </a:r>
            <a:r>
              <a:rPr lang="es-MX" dirty="0"/>
              <a:t> </a:t>
            </a:r>
            <a:r>
              <a:rPr lang="es-MX" dirty="0" err="1"/>
              <a:t>System</a:t>
            </a:r>
            <a:r>
              <a:rPr lang="es-MX" dirty="0"/>
              <a:t>, </a:t>
            </a:r>
            <a:r>
              <a:rPr lang="es-MX" dirty="0" err="1"/>
              <a:t>Seabeam</a:t>
            </a:r>
            <a:r>
              <a:rPr lang="es-MX" dirty="0"/>
              <a:t> 1180, </a:t>
            </a:r>
            <a:r>
              <a:rPr lang="es-MX" dirty="0" err="1"/>
              <a:t>capable</a:t>
            </a:r>
            <a:r>
              <a:rPr lang="es-MX" dirty="0"/>
              <a:t> of </a:t>
            </a:r>
            <a:r>
              <a:rPr lang="es-MX" dirty="0" err="1"/>
              <a:t>measuring</a:t>
            </a:r>
            <a:r>
              <a:rPr lang="es-MX" dirty="0"/>
              <a:t> </a:t>
            </a:r>
            <a:r>
              <a:rPr lang="es-MX" dirty="0" err="1"/>
              <a:t>depth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600 </a:t>
            </a:r>
            <a:r>
              <a:rPr lang="es-MX" dirty="0" err="1"/>
              <a:t>meters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8A751-1150-446C-80EA-8DAA9A1E694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7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E0C7-F2B5-4160-A19B-6F157F0DF4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559B0-A19F-49E9-9C49-11951947B19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0590-8442-4DF4-9CBC-AA3E1BAC8D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551B-B73E-41DA-8F12-895C6E67635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C599-6DF2-4D21-A4F9-7CDF555A98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3C01-D16C-47F2-87EE-ECA813558A0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DB2B-F5D3-4557-8423-7AB9C429E97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74EA-813E-433A-8091-88DDF8E8DC4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EB98-34F4-47E9-91B0-DDB587C4F75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BAFC-F027-450C-8E7B-C475FC3B1E4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820C-BFEB-4D7A-8135-1F0EDFE7F9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195824-5C26-420A-9123-522758A3F20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emf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3528" y="3153100"/>
            <a:ext cx="843304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5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_tradnl" sz="48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Reporte Nacional de Uruguay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755576" y="4581132"/>
            <a:ext cx="4732528" cy="1711031"/>
            <a:chOff x="-1494675" y="5907018"/>
            <a:chExt cx="3042339" cy="1004187"/>
          </a:xfrm>
        </p:grpSpPr>
        <p:pic>
          <p:nvPicPr>
            <p:cNvPr id="8" name="Picture 2" descr="loguit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76" y="5907018"/>
              <a:ext cx="1169888" cy="72008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-1494675" y="6459628"/>
              <a:ext cx="2638578" cy="45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13ª Reunión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ES" sz="1400" kern="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Buenos Aires - Argentina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00338" algn="ctr"/>
                  <a:tab pos="5400675" algn="r"/>
                </a:tabLst>
              </a:pPr>
              <a:r>
                <a:rPr lang="es-MX" sz="1600" kern="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25 y 26 de Abril  de 2019</a:t>
              </a:r>
              <a:endParaRPr lang="es-ES" sz="16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458" y="1141480"/>
            <a:ext cx="1955084" cy="22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022" y="1124744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10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1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COMPUERTA DIQUE NACIONAL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5EE43A-2F31-429D-B177-59A26AD4CF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" y="1166323"/>
            <a:ext cx="4138597" cy="2723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8EC2D-6B24-4892-8851-89CDDCE87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017" y="3915660"/>
            <a:ext cx="4869704" cy="26893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7F535A-AD37-4A69-B6B9-B939E98C8DB1}"/>
              </a:ext>
            </a:extLst>
          </p:cNvPr>
          <p:cNvCxnSpPr>
            <a:cxnSpLocks/>
          </p:cNvCxnSpPr>
          <p:nvPr/>
        </p:nvCxnSpPr>
        <p:spPr>
          <a:xfrm>
            <a:off x="2339752" y="2507452"/>
            <a:ext cx="4824536" cy="2742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78403D-7029-48DB-B4DD-38AA9A88BA91}"/>
              </a:ext>
            </a:extLst>
          </p:cNvPr>
          <p:cNvSpPr txBox="1"/>
          <p:nvPr/>
        </p:nvSpPr>
        <p:spPr>
          <a:xfrm>
            <a:off x="4463988" y="1419383"/>
            <a:ext cx="463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Relevamiento batimétrico, de la compuerta del Dique Nacional.</a:t>
            </a:r>
          </a:p>
          <a:p>
            <a:pPr algn="just"/>
            <a:endParaRPr 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F6671-5A5B-42F5-8D03-73D4470F33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55" y="4067656"/>
            <a:ext cx="3230836" cy="26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14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3925" y="1268760"/>
            <a:ext cx="684076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Estado del Plan Cartográfico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72894" y="2276872"/>
            <a:ext cx="7362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es-UY" sz="2800" dirty="0"/>
              <a:t>Cartas Náuticas en Papel.</a:t>
            </a:r>
          </a:p>
          <a:p>
            <a:pPr marL="171450" indent="-171450" algn="l">
              <a:buFont typeface="Arial" charset="0"/>
              <a:buChar char="•"/>
            </a:pPr>
            <a:r>
              <a:rPr lang="es-UY" sz="2800" dirty="0"/>
              <a:t>Cartas Náuticas Electrónicas (S-57).</a:t>
            </a:r>
          </a:p>
          <a:p>
            <a:pPr marL="171450" indent="-171450" algn="l">
              <a:buFont typeface="Arial" charset="0"/>
              <a:buChar char="•"/>
            </a:pPr>
            <a:endParaRPr lang="es-UY" sz="3200" dirty="0"/>
          </a:p>
          <a:p>
            <a:pPr marL="171450" indent="-171450" algn="l">
              <a:buFont typeface="Arial" charset="0"/>
              <a:buChar char="•"/>
            </a:pPr>
            <a:r>
              <a:rPr lang="es-UY" sz="2400" b="0" i="1" dirty="0">
                <a:latin typeface="Arial" pitchFamily="34" charset="0"/>
                <a:cs typeface="Arial" pitchFamily="34" charset="0"/>
              </a:rPr>
              <a:t>Objetivo SOHMA</a:t>
            </a:r>
            <a:r>
              <a:rPr lang="es-UY" sz="2400" b="0" dirty="0">
                <a:latin typeface="Arial" pitchFamily="34" charset="0"/>
                <a:cs typeface="Arial" pitchFamily="34" charset="0"/>
              </a:rPr>
              <a:t>: mejora continua de las cartas y celdas en distribución y posterior producción de nuevos productos.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4045269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0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Náuticas en Papel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9389" y="1152186"/>
            <a:ext cx="87850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s-ES_tradnl" sz="2200" u="sng" kern="0" dirty="0">
                <a:latin typeface="Arial" pitchFamily="34" charset="0"/>
                <a:cs typeface="Arial" pitchFamily="34" charset="0"/>
              </a:rPr>
              <a:t>Abril  2019.- Actualmente en proceso:</a:t>
            </a:r>
          </a:p>
          <a:p>
            <a:pPr algn="l"/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algn="l"/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Nuevas Ediciones Cartas Nº 60, 61, 52: proceso conjunto de migración GIS a S-57, y armonización con Cartas Nº 62 y 52 (grupo Río de la Plata Noroeste)</a:t>
            </a:r>
          </a:p>
          <a:p>
            <a:pPr algn="l"/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Nueva Carta Guía Náutica Embalse Salto Grande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Nuevas Ediciones Atlas del Rio Uruguay Serie 800 y 900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_tradnl" sz="2200" b="0" kern="0" dirty="0">
                <a:latin typeface="Arial" pitchFamily="34" charset="0"/>
                <a:cs typeface="Arial" pitchFamily="34" charset="0"/>
              </a:rPr>
              <a:t>Nueva Carta Laguna </a:t>
            </a:r>
            <a:r>
              <a:rPr lang="es-ES_tradnl" sz="2200" b="0" kern="0" dirty="0" err="1">
                <a:latin typeface="Arial" pitchFamily="34" charset="0"/>
                <a:cs typeface="Arial" pitchFamily="34" charset="0"/>
              </a:rPr>
              <a:t>Merin</a:t>
            </a:r>
            <a:endParaRPr lang="es-ES_tradnl" sz="2200" b="0" kern="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_tradnl" sz="2200" b="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12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529" y="5876583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3720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0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179388" y="126841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Náuticas en Papel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1047750"/>
            <a:ext cx="87850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000" i="1" dirty="0">
                <a:latin typeface="Arial" pitchFamily="34" charset="0"/>
                <a:cs typeface="Arial" pitchFamily="34" charset="0"/>
              </a:rPr>
              <a:t>Números: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dirty="0">
                <a:latin typeface="Arial" pitchFamily="34" charset="0"/>
                <a:cs typeface="Arial" pitchFamily="34" charset="0"/>
              </a:rPr>
              <a:t>Editadas: 36</a:t>
            </a:r>
          </a:p>
          <a:p>
            <a:pPr algn="just"/>
            <a:r>
              <a:rPr lang="es-UY" sz="2000" b="0" u="sng" dirty="0">
                <a:latin typeface="Arial" pitchFamily="34" charset="0"/>
                <a:cs typeface="Arial" pitchFamily="34" charset="0"/>
              </a:rPr>
              <a:t>Año 2018: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Nuevas Cartas: 1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Nuevas Ediciones: 2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Bloques de corrección: </a:t>
            </a:r>
            <a:r>
              <a:rPr lang="es-UY" sz="2000" b="0" i="1" dirty="0">
                <a:latin typeface="Arial" pitchFamily="34" charset="0"/>
                <a:cs typeface="Arial" pitchFamily="34" charset="0"/>
              </a:rPr>
              <a:t>35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Correcciones por Avisos a los Navegantes: 58 (18 Manual)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Migración de Cartas GIS a S-57: X1 (carta 60)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dirty="0">
                <a:latin typeface="Arial" pitchFamily="34" charset="0"/>
                <a:cs typeface="Arial" pitchFamily="34" charset="0"/>
              </a:rPr>
              <a:t>CARTAS A DEMANDA VS CARTAS EN STOCK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23   VS  13</a:t>
            </a:r>
            <a:endParaRPr lang="es-UY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Impresión a Demanda: 23 (64% del Total)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b="0" dirty="0">
                <a:latin typeface="Arial" pitchFamily="34" charset="0"/>
                <a:cs typeface="Arial" pitchFamily="34" charset="0"/>
              </a:rPr>
              <a:t>Cartas en Formato INT  6 ( 16 % del Total)</a:t>
            </a:r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UY" sz="2000" b="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2000" b="0" u="sng" dirty="0">
                <a:latin typeface="Arial" pitchFamily="34" charset="0"/>
                <a:cs typeface="Arial" pitchFamily="34" charset="0"/>
              </a:rPr>
              <a:t>Año 2019: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En proceso: 3 (Nº 60, Nº 61, Nº 52)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2000" b="0" dirty="0">
                <a:latin typeface="Arial" pitchFamily="34" charset="0"/>
                <a:cs typeface="Arial" pitchFamily="34" charset="0"/>
              </a:rPr>
              <a:t>Cartas proyectadas  reediciones (corto/mediano plazo): 12 (Atlas Rio Uruguay)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b="0" dirty="0">
                <a:latin typeface="Arial" pitchFamily="34" charset="0"/>
                <a:cs typeface="Arial" pitchFamily="34" charset="0"/>
              </a:rPr>
              <a:t>Nuevas Cartas 2 Lamina Rio Uruguay, 1 Carta Laguna Merín</a:t>
            </a:r>
            <a:endParaRPr lang="es-UY" sz="20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000" b="0" kern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13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529" y="5876583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1710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Cambio a formato internacional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14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3528" y="12022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/>
              <a:t>Nuevas Ediciones ajustadas al Estándar S-4, lo que permite una posible publicación de las mismas en formato INT.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827" y="1848599"/>
            <a:ext cx="7524329" cy="489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6021718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1110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Cambio a formato internacional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15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3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23528" y="120226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/>
              <a:t>Nuevas Ediciones ajustadas al Estándar S-4, lo que permite una posible publicación de las mismas en formato INT.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019" y="2132856"/>
            <a:ext cx="5913854" cy="34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503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16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7504" y="1124744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kern="0" dirty="0">
                <a:latin typeface="Arial" pitchFamily="34" charset="0"/>
                <a:cs typeface="Arial" pitchFamily="34" charset="0"/>
              </a:rPr>
              <a:t>Proceso conjunto de migración GIS a S-57, y armonización </a:t>
            </a:r>
          </a:p>
          <a:p>
            <a:r>
              <a:rPr lang="es-ES_tradnl" sz="1800" kern="0" dirty="0">
                <a:latin typeface="Arial" pitchFamily="34" charset="0"/>
                <a:cs typeface="Arial" pitchFamily="34" charset="0"/>
              </a:rPr>
              <a:t>(Río de la Plata Noroeste)</a:t>
            </a:r>
          </a:p>
          <a:p>
            <a:endParaRPr lang="es-UY" sz="1800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Papel en proceso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762039"/>
            <a:ext cx="6840760" cy="48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80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22549" y="2608600"/>
            <a:ext cx="176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Cartas Nº 60, 61, 62</a:t>
            </a:r>
            <a:endParaRPr lang="es-U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447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Cartas Náuticas Electrónicas (S-57)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17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052513"/>
            <a:ext cx="81369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s-ES_tradnl" sz="1800" u="sng" kern="0" dirty="0">
                <a:latin typeface="Arial" pitchFamily="34" charset="0"/>
                <a:cs typeface="Arial" pitchFamily="34" charset="0"/>
              </a:rPr>
              <a:t>Abril  2018.- Actualmente en proceso: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Celdas de Martín García y complementarias: nueva batimetría, cambios en rangos de profundidad (geometría).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Río Uruguay: Compilación Celdas 802 a 806 incluir las de los pasos la nomenclatura (Atlas Papel 800)</a:t>
            </a:r>
          </a:p>
          <a:p>
            <a:pPr algn="just"/>
            <a:endParaRPr lang="es-UY" sz="18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i="1" dirty="0">
                <a:latin typeface="Arial" pitchFamily="34" charset="0"/>
                <a:cs typeface="Arial" pitchFamily="34" charset="0"/>
              </a:rPr>
              <a:t>Números: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dirty="0">
                <a:latin typeface="Arial" pitchFamily="34" charset="0"/>
                <a:cs typeface="Arial" pitchFamily="34" charset="0"/>
              </a:rPr>
              <a:t>En distribución: 30 (IC-ENC)</a:t>
            </a:r>
          </a:p>
          <a:p>
            <a:pPr algn="just"/>
            <a:endParaRPr lang="es-UY" sz="1800" b="0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b="0" u="sng" dirty="0">
                <a:latin typeface="Arial" pitchFamily="34" charset="0"/>
                <a:cs typeface="Arial" pitchFamily="34" charset="0"/>
              </a:rPr>
              <a:t>Año 2018:</a:t>
            </a: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Nuevas ediciones : 10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1800" b="0" dirty="0">
                <a:latin typeface="Arial" pitchFamily="34" charset="0"/>
                <a:cs typeface="Arial" pitchFamily="34" charset="0"/>
              </a:rPr>
              <a:t>Nuevas celdas: 3</a:t>
            </a: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 err="1">
                <a:latin typeface="Arial" pitchFamily="34" charset="0"/>
                <a:cs typeface="Arial" pitchFamily="34" charset="0"/>
              </a:rPr>
              <a:t>Updates</a:t>
            </a:r>
            <a:r>
              <a:rPr lang="es-UY" sz="1800" b="0" dirty="0">
                <a:latin typeface="Arial" pitchFamily="34" charset="0"/>
                <a:cs typeface="Arial" pitchFamily="34" charset="0"/>
              </a:rPr>
              <a:t> generados : 20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UY" sz="1800" b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UY" sz="1800" b="0" u="sng" dirty="0">
                <a:latin typeface="Arial" pitchFamily="34" charset="0"/>
                <a:cs typeface="Arial" pitchFamily="34" charset="0"/>
              </a:rPr>
              <a:t>Año 2019: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En proceso: 8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Proyectadas: 8 (mas 18 Celdas de los Pasos del Rio Uruguay)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UY" sz="1800" b="0" dirty="0">
                <a:latin typeface="Arial" pitchFamily="34" charset="0"/>
                <a:cs typeface="Arial" pitchFamily="34" charset="0"/>
              </a:rPr>
              <a:t>En revisión: continuo</a:t>
            </a:r>
          </a:p>
          <a:p>
            <a:pPr algn="just"/>
            <a:endParaRPr lang="es-UY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8019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00164"/>
            <a:ext cx="8558544" cy="53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Estado de las Celdas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18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537" y="5637915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4787613" y="1634316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6" name="15 Conector recto"/>
          <p:cNvCxnSpPr/>
          <p:nvPr/>
        </p:nvCxnSpPr>
        <p:spPr>
          <a:xfrm>
            <a:off x="4859621" y="1778332"/>
            <a:ext cx="432048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621" y="1994356"/>
            <a:ext cx="4320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859621" y="2210380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219661" y="1634316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Publicadas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291669" y="1855856"/>
            <a:ext cx="108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/>
              <a:t>En proceso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300234" y="2071879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/>
              <a:t>Proyectadas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06157"/>
              </p:ext>
            </p:extLst>
          </p:nvPr>
        </p:nvGraphicFramePr>
        <p:xfrm>
          <a:off x="1115616" y="5637915"/>
          <a:ext cx="6288405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PAÍS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CELDAS ENC</a:t>
                      </a:r>
                      <a:endParaRPr lang="es-UY" sz="1100" b="1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PLANEADAS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CELDAS ENC DISPONIBLES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PORCENTAJE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URUGUAY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46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30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65,3%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592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146238"/>
            <a:ext cx="9055161" cy="56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Estado de las Celdas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19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5984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707904" y="1772816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9" name="8 Conector recto"/>
          <p:cNvCxnSpPr/>
          <p:nvPr/>
        </p:nvCxnSpPr>
        <p:spPr>
          <a:xfrm>
            <a:off x="3779912" y="1916832"/>
            <a:ext cx="432048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779912" y="2132856"/>
            <a:ext cx="4320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779912" y="2348880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139952" y="1772816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Publicadas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211960" y="1994356"/>
            <a:ext cx="108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/>
              <a:t>En proceso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220525" y="2210379"/>
            <a:ext cx="111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Y" dirty="0"/>
              <a:t>Proyectadas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62502"/>
              </p:ext>
            </p:extLst>
          </p:nvPr>
        </p:nvGraphicFramePr>
        <p:xfrm>
          <a:off x="2632282" y="5958520"/>
          <a:ext cx="6288405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PAÍS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CELDAS ENC</a:t>
                      </a:r>
                      <a:endParaRPr lang="es-UY" sz="1100" b="1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PLANEADAS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CELDAS ENC DISPONIBLES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>
                          <a:effectLst/>
                        </a:rPr>
                        <a:t>PORCENTAJE</a:t>
                      </a:r>
                      <a:endParaRPr lang="es-UY" sz="1100" b="1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URUGUAY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46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30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50" dirty="0">
                          <a:effectLst/>
                        </a:rPr>
                        <a:t>65,3%</a:t>
                      </a:r>
                      <a:endParaRPr lang="es-UY" sz="11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-58635" y="1188196"/>
            <a:ext cx="33743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UY" sz="1800" dirty="0">
                <a:solidFill>
                  <a:srgbClr val="FFFF00"/>
                </a:solidFill>
              </a:rPr>
              <a:t>Canales Martín García y Colonia del Sacramento.</a:t>
            </a:r>
          </a:p>
          <a:p>
            <a:pPr algn="l"/>
            <a:r>
              <a:rPr lang="es-UY" sz="1800" dirty="0">
                <a:solidFill>
                  <a:srgbClr val="FFFF00"/>
                </a:solidFill>
              </a:rPr>
              <a:t>UY500052</a:t>
            </a:r>
          </a:p>
          <a:p>
            <a:pPr algn="l"/>
            <a:r>
              <a:rPr lang="es-UY" sz="1800" dirty="0">
                <a:solidFill>
                  <a:srgbClr val="FFFF00"/>
                </a:solidFill>
              </a:rPr>
              <a:t>UY500621</a:t>
            </a:r>
          </a:p>
          <a:p>
            <a:pPr algn="l"/>
            <a:r>
              <a:rPr lang="es-UY" sz="1800" dirty="0">
                <a:solidFill>
                  <a:srgbClr val="FFFF00"/>
                </a:solidFill>
              </a:rPr>
              <a:t>UY500622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solidFill>
                  <a:srgbClr val="FFFF00"/>
                </a:solidFill>
              </a:rPr>
              <a:t>Celdas Rio Uruguay</a:t>
            </a:r>
          </a:p>
          <a:p>
            <a:pPr algn="l"/>
            <a:r>
              <a:rPr lang="es-MX" sz="1800" dirty="0">
                <a:solidFill>
                  <a:srgbClr val="FFFF00"/>
                </a:solidFill>
              </a:rPr>
              <a:t>UY400802</a:t>
            </a:r>
          </a:p>
          <a:p>
            <a:pPr algn="l"/>
            <a:r>
              <a:rPr lang="es-MX" sz="1800" dirty="0">
                <a:solidFill>
                  <a:srgbClr val="FFFF00"/>
                </a:solidFill>
              </a:rPr>
              <a:t>UY400803</a:t>
            </a:r>
          </a:p>
          <a:p>
            <a:pPr algn="l"/>
            <a:r>
              <a:rPr lang="es-MX" sz="1800" dirty="0">
                <a:solidFill>
                  <a:srgbClr val="FFFF00"/>
                </a:solidFill>
              </a:rPr>
              <a:t>UY400804</a:t>
            </a:r>
          </a:p>
          <a:p>
            <a:pPr algn="l"/>
            <a:r>
              <a:rPr lang="es-MX" sz="1800" dirty="0">
                <a:solidFill>
                  <a:srgbClr val="FFFF00"/>
                </a:solidFill>
              </a:rPr>
              <a:t>UY400805</a:t>
            </a:r>
          </a:p>
          <a:p>
            <a:pPr algn="l"/>
            <a:r>
              <a:rPr lang="es-MX" sz="1800" dirty="0">
                <a:solidFill>
                  <a:srgbClr val="FFFF00"/>
                </a:solidFill>
              </a:rPr>
              <a:t>UY400806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MX" sz="1800" dirty="0"/>
          </a:p>
          <a:p>
            <a:pPr marL="285750" indent="-285750" algn="l">
              <a:buFont typeface="Arial" pitchFamily="34" charset="0"/>
              <a:buChar char="•"/>
            </a:pPr>
            <a:endParaRPr lang="es-MX" sz="1800" dirty="0">
              <a:solidFill>
                <a:srgbClr val="FFFF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MX" sz="1800" dirty="0">
              <a:solidFill>
                <a:srgbClr val="FFFF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MX" sz="1800" dirty="0">
              <a:solidFill>
                <a:srgbClr val="FFFF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MX" sz="1800" dirty="0">
              <a:solidFill>
                <a:srgbClr val="FFFF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s-UY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489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Subtítulo"/>
          <p:cNvSpPr txBox="1">
            <a:spLocks/>
          </p:cNvSpPr>
          <p:nvPr/>
        </p:nvSpPr>
        <p:spPr>
          <a:xfrm>
            <a:off x="971600" y="1916832"/>
            <a:ext cx="6840760" cy="4680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MX" sz="400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INDICE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MX" sz="1400" kern="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Levantamientos Hidrográficos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del Plan Cartográfico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Publicaciones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Actividades </a:t>
            </a:r>
            <a:r>
              <a:rPr lang="es-MX" sz="3200" b="0" kern="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Oceanograficas</a:t>
            </a:r>
            <a:endParaRPr lang="es-MX" sz="3200" b="0" kern="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lang="es-MX" sz="3200" b="0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Capacitación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s-MX" sz="3200" b="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9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ACTIVIDADES OCEANOGRAFICAS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20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521" y="5805264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82673" y="111765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dirty="0"/>
              <a:t>Se participa en el Monitoreo Permanente del Nivel Medio del Mar  a través del Programa  PSMSL – GLOSS  </a:t>
            </a:r>
            <a:r>
              <a:rPr lang="es-UY" sz="1800" dirty="0"/>
              <a:t>y junto con la “Red Geodésica Nacional” (SOHMA – Geográfico Militar), en el Puerto de La Paloma</a:t>
            </a:r>
          </a:p>
          <a:p>
            <a:r>
              <a:rPr lang="es-UY" sz="1800" dirty="0"/>
              <a:t> </a:t>
            </a:r>
          </a:p>
          <a:p>
            <a:pPr lvl="0"/>
            <a:r>
              <a:rPr lang="es-UY" sz="1800" dirty="0"/>
              <a:t>Se ha monitoreado corrientes y olas mediante el fondeo de equipos ADCP tanto en proximidades del Puerto de la Paloma (Océano Atlántico) como en proximidades de Puerto Sauce ( Rio de la Plata)</a:t>
            </a:r>
          </a:p>
          <a:p>
            <a:r>
              <a:rPr lang="es-MX" sz="1800" dirty="0"/>
              <a:t> </a:t>
            </a:r>
            <a:endParaRPr lang="es-UY" sz="1800" dirty="0"/>
          </a:p>
          <a:p>
            <a:pPr lvl="0"/>
            <a:r>
              <a:rPr lang="es-MX" sz="1800" dirty="0"/>
              <a:t>Se ha colaborado con la Dirección Nacional de Recursos Acuáticos en los estudios realizados en las Zona Económica Exclusiva a bordo del Buque Aldebarán.</a:t>
            </a:r>
            <a:endParaRPr lang="es-UY" sz="1800" dirty="0"/>
          </a:p>
          <a:p>
            <a:r>
              <a:rPr lang="es-MX" sz="1800" dirty="0"/>
              <a:t> </a:t>
            </a:r>
            <a:endParaRPr lang="es-UY" sz="1800" dirty="0"/>
          </a:p>
          <a:p>
            <a:pPr lvl="0"/>
            <a:r>
              <a:rPr lang="es-MX" sz="1800" dirty="0"/>
              <a:t> .  </a:t>
            </a:r>
            <a:endParaRPr lang="es-UY" sz="1800" dirty="0"/>
          </a:p>
          <a:p>
            <a:pPr algn="l"/>
            <a:r>
              <a:rPr lang="es-UY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21117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44016"/>
            <a:ext cx="7272808" cy="620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2000" b="1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Nuevas Publicaciones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21</a:t>
            </a:fld>
            <a:endParaRPr lang="es-ES"/>
          </a:p>
        </p:txBody>
      </p:sp>
      <p:cxnSp>
        <p:nvCxnSpPr>
          <p:cNvPr id="12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87367"/>
              </p:ext>
            </p:extLst>
          </p:nvPr>
        </p:nvGraphicFramePr>
        <p:xfrm>
          <a:off x="1547664" y="2535302"/>
          <a:ext cx="6408712" cy="2423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 dirty="0">
                          <a:effectLst/>
                        </a:rPr>
                        <a:t>N° Publicación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>
                          <a:effectLst/>
                        </a:rPr>
                        <a:t>Título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b="1">
                          <a:effectLst/>
                        </a:rPr>
                        <a:t>Edición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N°3 (*)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Tabla de Mareas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Anual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N°4(*)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>
                          <a:effectLst/>
                        </a:rPr>
                        <a:t>Niveles Estadísticos del Rio Uruguay en el Puerto de Paysandú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>
                          <a:effectLst/>
                        </a:rPr>
                        <a:t>Anual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N°6 (*)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Almanaque Sol y Luna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Anual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>
                          <a:effectLst/>
                        </a:rPr>
                        <a:t>N°8 (*)</a:t>
                      </a:r>
                      <a:endParaRPr lang="es-UY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Folleto de Avisos a los Navegantes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es-UY" sz="1100" b="1" dirty="0">
                          <a:effectLst/>
                        </a:rPr>
                        <a:t>Mensual</a:t>
                      </a:r>
                      <a:endParaRPr lang="es-UY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0647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1328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s-UY" sz="2000" dirty="0"/>
              <a:t>La diseminación de Radio avisos náuticos  así como información meteorológica es dada principalmente a través de las Estaciones Costeras de la Prefectura Nacional Naval , y a través de la emisión por servicio </a:t>
            </a:r>
            <a:r>
              <a:rPr lang="es-UY" sz="2000" dirty="0" err="1"/>
              <a:t>Navtex</a:t>
            </a:r>
            <a:r>
              <a:rPr lang="es-UY" sz="2000" dirty="0"/>
              <a:t> Del coordinador de NAVAREA VI (Servicio de Hidrografía Naval) </a:t>
            </a:r>
          </a:p>
          <a:p>
            <a:endParaRPr lang="es-MX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MSI</a:t>
            </a:r>
          </a:p>
          <a:p>
            <a:pPr>
              <a:defRPr/>
            </a:pPr>
            <a:endParaRPr lang="es-VE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592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70238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5649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Capacitación y Otras Actividades.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592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71136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75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6" y="-26866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35451" y="260648"/>
            <a:ext cx="2116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Capacitación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24</a:t>
            </a:fld>
            <a:endParaRPr lang="es-ES" dirty="0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1068647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Participación en Reunión Técnica IC ENC (TC-03), Bristol, Reino Unido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Participación en el   Taller Sistema de Información Marítima. Financiado por Capacity Building Programme de la OHI. Llevado a cabo en la Directoría de Hidrografía y Navegación Niterói, Brasil.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Curso de Levantamiento en Aguas Someras,  Financiado por Capacity Building Programme de la OHI. Llevado a cabo en la instalaciones de la Escuela Ciencias del Mar , Buenos Aires Argentina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Participación en Curso de Levantamiento LIDAR, Financiado por Capacity Building, organizado por Instituto Oceanográfico de la Armada(INOCAR) Guayaquil Ecuador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Curso de Validación De Cartografía Electrónica, Niterói Brasil, Diciembre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Participación de un Oficial en el Curso de Especialización en Hidrografía Categoría “B” llevado a  cabo en la Ciudad de </a:t>
            </a:r>
            <a:r>
              <a:rPr lang="es-UY" sz="1600" dirty="0" err="1"/>
              <a:t>Busan</a:t>
            </a:r>
            <a:r>
              <a:rPr lang="es-UY" sz="1600" dirty="0"/>
              <a:t>-Corea </a:t>
            </a:r>
            <a:r>
              <a:rPr lang="es-UY" sz="1600"/>
              <a:t>del Sur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42391468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114792" y="260648"/>
            <a:ext cx="2957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OTRAS ACTIVIDADES 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25</a:t>
            </a:fld>
            <a:endParaRPr lang="es-ES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992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1068647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Participación en la  10ª  Reunión del </a:t>
            </a:r>
            <a:r>
              <a:rPr lang="es-UY" sz="1600" dirty="0"/>
              <a:t>INTER-REGIONAL COORDINATION COMMITTEE</a:t>
            </a:r>
            <a:r>
              <a:rPr lang="es-MX" sz="1600" dirty="0"/>
              <a:t> (IRCC)   Goa, India desde el 4 al 6 de Junio de  2018</a:t>
            </a:r>
            <a:endParaRPr lang="es-UY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 </a:t>
            </a:r>
            <a:endParaRPr lang="es-UY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Participación en la   2 ª Reunión del Consejo de la OHI Londres, Reino Unido desde el 9 al  11 de Octubre 2018</a:t>
            </a:r>
            <a:endParaRPr lang="es-UY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 </a:t>
            </a:r>
            <a:endParaRPr lang="es-UY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Participación en la 20 ª Reunión del </a:t>
            </a:r>
            <a:r>
              <a:rPr lang="en-GB" sz="1600" dirty="0"/>
              <a:t>Steering Committee</a:t>
            </a:r>
            <a:r>
              <a:rPr lang="es-MX" sz="1600" dirty="0"/>
              <a:t> Bristol, Reino Unido,   Junio 2018</a:t>
            </a:r>
            <a:endParaRPr lang="es-UY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 </a:t>
            </a:r>
            <a:endParaRPr lang="es-UY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Visita Oficial de Jefe de SOHMA a Ofician Hidrográfica del Reino Unido Junio 2018</a:t>
            </a:r>
            <a:endParaRPr lang="es-UY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/>
              <a:t> </a:t>
            </a:r>
            <a:endParaRPr lang="es-UY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Reunión en el Grupo de Trabajo de Cartografía  a instancias de la Comisión Técnica Mixta para el Desarrollo de la Cuenca  Merín, Niterói, Brasil Diciembre 2018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7347235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5" y="20897"/>
            <a:ext cx="9144001" cy="10477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466717" y="260648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CONCLUSIONES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26</a:t>
            </a:fld>
            <a:endParaRPr lang="es-ES"/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9922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106864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  <a:endParaRPr lang="es-UY" sz="1600" dirty="0"/>
          </a:p>
          <a:p>
            <a:pPr lvl="0"/>
            <a:r>
              <a:rPr lang="es-UY" sz="1600" dirty="0"/>
              <a:t> </a:t>
            </a:r>
          </a:p>
          <a:p>
            <a:r>
              <a:rPr lang="es-UY" sz="1600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1068647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El Servicio de Oceanografía, Hidrografía y Meteorología de la Armada (SOHMA), continúa con el desarrollo de sus productos cartográficos y publicaciones, finalizando la confección  y promulgación de 1 Primera Nueva Edición de una Carta Náutica, 2 Nuevas Ediciones de Cartas.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Se continúa avanzando en los procesos cartográficos para la nueva edición de 15 cartas náuticas y 3 Primeras Nuevas Ediciones ( 2 Cartas del Embalse de Salto Grande, 1 Carta de la Laguna Merín)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En cartografía electrónica, se generaron 8  nuevas ediciones y 3 primeras nuevas ediciones,  continuando con un  proceso de revisión y mejoramiento de la información que forma parte de las Celdas que son enviadas para su validación a los efectos de elevar la calidad de las mismas.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Por otro lado, se continúa trabajando en la confección de 8 nuevas celdas electrónicas.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UY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UY" sz="1600" dirty="0"/>
              <a:t>SOHMA ha confeccionado un total de 30 Celdas, alcanzando un 65.2% de su esquema planificado.</a:t>
            </a:r>
          </a:p>
        </p:txBody>
      </p:sp>
    </p:spTree>
    <p:extLst>
      <p:ext uri="{BB962C8B-B14F-4D97-AF65-F5344CB8AC3E}">
        <p14:creationId xmlns:p14="http://schemas.microsoft.com/office/powerpoint/2010/main" val="225227161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14850" y="220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GB" sz="2400" b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619672" y="2532970"/>
            <a:ext cx="5904656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s-ES_tradnl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Gracias por su </a:t>
            </a:r>
          </a:p>
          <a:p>
            <a:pPr eaLnBrk="0" hangingPunct="0"/>
            <a:r>
              <a:rPr lang="es-ES_tradnl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atención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1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arcelo\Downloads\Iho_colored_jpg\Iho_cou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27631"/>
            <a:ext cx="2021309" cy="26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3762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ui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513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0341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celo\Downloads\sas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69132"/>
            <a:ext cx="4572000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5184576" cy="54868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Areas de Jurisdicción del SOHMA</a:t>
            </a:r>
            <a:endParaRPr lang="es-ES" sz="2000" b="1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1700808"/>
            <a:ext cx="273630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Uruguay</a:t>
            </a:r>
          </a:p>
          <a:p>
            <a:pPr marL="0" indent="0">
              <a:buNone/>
            </a:pPr>
            <a:endParaRPr lang="es-MX" sz="20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</a:rPr>
              <a:t>Laguna Merín</a:t>
            </a:r>
          </a:p>
          <a:p>
            <a:pPr marL="0" indent="0">
              <a:buNone/>
            </a:pPr>
            <a:endParaRPr lang="es-MX" sz="2000" b="1" kern="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Río de la Plata</a:t>
            </a:r>
          </a:p>
          <a:p>
            <a:pPr marL="0" indent="0">
              <a:buNone/>
            </a:pPr>
            <a:endParaRPr lang="es-MX" sz="2000" b="1" kern="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MX" sz="2800" b="1" kern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Océano Atlántico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3</a:t>
            </a:fld>
            <a:endParaRPr lang="es-ES" dirty="0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H="1">
            <a:off x="467544" y="2033202"/>
            <a:ext cx="4968552" cy="459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627784" y="2852936"/>
            <a:ext cx="2808313" cy="381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214685" y="1566407"/>
            <a:ext cx="363881" cy="2115047"/>
            <a:chOff x="214685" y="1566407"/>
            <a:chExt cx="363881" cy="2115047"/>
          </a:xfrm>
        </p:grpSpPr>
        <p:sp>
          <p:nvSpPr>
            <p:cNvPr id="29" name="28 Forma libre"/>
            <p:cNvSpPr/>
            <p:nvPr/>
          </p:nvSpPr>
          <p:spPr>
            <a:xfrm>
              <a:off x="214685" y="1566407"/>
              <a:ext cx="360292" cy="2115047"/>
            </a:xfrm>
            <a:custGeom>
              <a:avLst/>
              <a:gdLst>
                <a:gd name="connsiteX0" fmla="*/ 63611 w 360292"/>
                <a:gd name="connsiteY0" fmla="*/ 2115047 h 2115047"/>
                <a:gd name="connsiteX1" fmla="*/ 39757 w 360292"/>
                <a:gd name="connsiteY1" fmla="*/ 2075290 h 2115047"/>
                <a:gd name="connsiteX2" fmla="*/ 31805 w 360292"/>
                <a:gd name="connsiteY2" fmla="*/ 2011680 h 2115047"/>
                <a:gd name="connsiteX3" fmla="*/ 0 w 360292"/>
                <a:gd name="connsiteY3" fmla="*/ 1940118 h 2115047"/>
                <a:gd name="connsiteX4" fmla="*/ 7952 w 360292"/>
                <a:gd name="connsiteY4" fmla="*/ 1884459 h 2115047"/>
                <a:gd name="connsiteX5" fmla="*/ 23854 w 360292"/>
                <a:gd name="connsiteY5" fmla="*/ 1836751 h 2115047"/>
                <a:gd name="connsiteX6" fmla="*/ 39757 w 360292"/>
                <a:gd name="connsiteY6" fmla="*/ 1781092 h 2115047"/>
                <a:gd name="connsiteX7" fmla="*/ 71562 w 360292"/>
                <a:gd name="connsiteY7" fmla="*/ 1669774 h 2115047"/>
                <a:gd name="connsiteX8" fmla="*/ 119270 w 360292"/>
                <a:gd name="connsiteY8" fmla="*/ 1653871 h 2115047"/>
                <a:gd name="connsiteX9" fmla="*/ 166978 w 360292"/>
                <a:gd name="connsiteY9" fmla="*/ 1622066 h 2115047"/>
                <a:gd name="connsiteX10" fmla="*/ 182880 w 360292"/>
                <a:gd name="connsiteY10" fmla="*/ 1574358 h 2115047"/>
                <a:gd name="connsiteX11" fmla="*/ 190832 w 360292"/>
                <a:gd name="connsiteY11" fmla="*/ 1550504 h 2115047"/>
                <a:gd name="connsiteX12" fmla="*/ 182880 w 360292"/>
                <a:gd name="connsiteY12" fmla="*/ 1518699 h 2115047"/>
                <a:gd name="connsiteX13" fmla="*/ 151075 w 360292"/>
                <a:gd name="connsiteY13" fmla="*/ 1470991 h 2115047"/>
                <a:gd name="connsiteX14" fmla="*/ 151075 w 360292"/>
                <a:gd name="connsiteY14" fmla="*/ 1351722 h 2115047"/>
                <a:gd name="connsiteX15" fmla="*/ 143124 w 360292"/>
                <a:gd name="connsiteY15" fmla="*/ 1327868 h 2115047"/>
                <a:gd name="connsiteX16" fmla="*/ 111318 w 360292"/>
                <a:gd name="connsiteY16" fmla="*/ 1280160 h 2115047"/>
                <a:gd name="connsiteX17" fmla="*/ 135172 w 360292"/>
                <a:gd name="connsiteY17" fmla="*/ 1232452 h 2115047"/>
                <a:gd name="connsiteX18" fmla="*/ 159026 w 360292"/>
                <a:gd name="connsiteY18" fmla="*/ 1224501 h 2115047"/>
                <a:gd name="connsiteX19" fmla="*/ 159026 w 360292"/>
                <a:gd name="connsiteY19" fmla="*/ 1137036 h 2115047"/>
                <a:gd name="connsiteX20" fmla="*/ 135172 w 360292"/>
                <a:gd name="connsiteY20" fmla="*/ 1121134 h 2115047"/>
                <a:gd name="connsiteX21" fmla="*/ 119270 w 360292"/>
                <a:gd name="connsiteY21" fmla="*/ 1001864 h 2115047"/>
                <a:gd name="connsiteX22" fmla="*/ 103367 w 360292"/>
                <a:gd name="connsiteY22" fmla="*/ 978010 h 2115047"/>
                <a:gd name="connsiteX23" fmla="*/ 151075 w 360292"/>
                <a:gd name="connsiteY23" fmla="*/ 922351 h 2115047"/>
                <a:gd name="connsiteX24" fmla="*/ 159026 w 360292"/>
                <a:gd name="connsiteY24" fmla="*/ 898497 h 2115047"/>
                <a:gd name="connsiteX25" fmla="*/ 182880 w 360292"/>
                <a:gd name="connsiteY25" fmla="*/ 874643 h 2115047"/>
                <a:gd name="connsiteX26" fmla="*/ 198783 w 360292"/>
                <a:gd name="connsiteY26" fmla="*/ 850790 h 2115047"/>
                <a:gd name="connsiteX27" fmla="*/ 190832 w 360292"/>
                <a:gd name="connsiteY27" fmla="*/ 739471 h 2115047"/>
                <a:gd name="connsiteX28" fmla="*/ 166978 w 360292"/>
                <a:gd name="connsiteY28" fmla="*/ 731520 h 2115047"/>
                <a:gd name="connsiteX29" fmla="*/ 159026 w 360292"/>
                <a:gd name="connsiteY29" fmla="*/ 707666 h 2115047"/>
                <a:gd name="connsiteX30" fmla="*/ 198783 w 360292"/>
                <a:gd name="connsiteY30" fmla="*/ 667910 h 2115047"/>
                <a:gd name="connsiteX31" fmla="*/ 214685 w 360292"/>
                <a:gd name="connsiteY31" fmla="*/ 620202 h 2115047"/>
                <a:gd name="connsiteX32" fmla="*/ 230588 w 360292"/>
                <a:gd name="connsiteY32" fmla="*/ 572494 h 2115047"/>
                <a:gd name="connsiteX33" fmla="*/ 238539 w 360292"/>
                <a:gd name="connsiteY33" fmla="*/ 540689 h 2115047"/>
                <a:gd name="connsiteX34" fmla="*/ 262393 w 360292"/>
                <a:gd name="connsiteY34" fmla="*/ 453224 h 2115047"/>
                <a:gd name="connsiteX35" fmla="*/ 270345 w 360292"/>
                <a:gd name="connsiteY35" fmla="*/ 397565 h 2115047"/>
                <a:gd name="connsiteX36" fmla="*/ 286247 w 360292"/>
                <a:gd name="connsiteY36" fmla="*/ 349857 h 2115047"/>
                <a:gd name="connsiteX37" fmla="*/ 278296 w 360292"/>
                <a:gd name="connsiteY37" fmla="*/ 278296 h 2115047"/>
                <a:gd name="connsiteX38" fmla="*/ 246491 w 360292"/>
                <a:gd name="connsiteY38" fmla="*/ 230588 h 2115047"/>
                <a:gd name="connsiteX39" fmla="*/ 238539 w 360292"/>
                <a:gd name="connsiteY39" fmla="*/ 206734 h 2115047"/>
                <a:gd name="connsiteX40" fmla="*/ 246491 w 360292"/>
                <a:gd name="connsiteY40" fmla="*/ 151075 h 2115047"/>
                <a:gd name="connsiteX41" fmla="*/ 286247 w 360292"/>
                <a:gd name="connsiteY41" fmla="*/ 143123 h 2115047"/>
                <a:gd name="connsiteX42" fmla="*/ 310101 w 360292"/>
                <a:gd name="connsiteY42" fmla="*/ 135172 h 2115047"/>
                <a:gd name="connsiteX43" fmla="*/ 341906 w 360292"/>
                <a:gd name="connsiteY43" fmla="*/ 87464 h 2115047"/>
                <a:gd name="connsiteX44" fmla="*/ 357809 w 360292"/>
                <a:gd name="connsiteY44" fmla="*/ 0 h 211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0292" h="2115047">
                  <a:moveTo>
                    <a:pt x="63611" y="2115047"/>
                  </a:moveTo>
                  <a:cubicBezTo>
                    <a:pt x="55660" y="2101795"/>
                    <a:pt x="44302" y="2090061"/>
                    <a:pt x="39757" y="2075290"/>
                  </a:cubicBezTo>
                  <a:cubicBezTo>
                    <a:pt x="33473" y="2054867"/>
                    <a:pt x="36282" y="2032574"/>
                    <a:pt x="31805" y="2011680"/>
                  </a:cubicBezTo>
                  <a:cubicBezTo>
                    <a:pt x="22840" y="1969844"/>
                    <a:pt x="19524" y="1969403"/>
                    <a:pt x="0" y="1940118"/>
                  </a:cubicBezTo>
                  <a:cubicBezTo>
                    <a:pt x="2651" y="1921565"/>
                    <a:pt x="3738" y="1902720"/>
                    <a:pt x="7952" y="1884459"/>
                  </a:cubicBezTo>
                  <a:cubicBezTo>
                    <a:pt x="11721" y="1868125"/>
                    <a:pt x="19789" y="1853013"/>
                    <a:pt x="23854" y="1836751"/>
                  </a:cubicBezTo>
                  <a:cubicBezTo>
                    <a:pt x="33838" y="1796815"/>
                    <a:pt x="28349" y="1815313"/>
                    <a:pt x="39757" y="1781092"/>
                  </a:cubicBezTo>
                  <a:cubicBezTo>
                    <a:pt x="43790" y="1736723"/>
                    <a:pt x="28903" y="1693473"/>
                    <a:pt x="71562" y="1669774"/>
                  </a:cubicBezTo>
                  <a:cubicBezTo>
                    <a:pt x="86215" y="1661633"/>
                    <a:pt x="105322" y="1663169"/>
                    <a:pt x="119270" y="1653871"/>
                  </a:cubicBezTo>
                  <a:lnTo>
                    <a:pt x="166978" y="1622066"/>
                  </a:lnTo>
                  <a:lnTo>
                    <a:pt x="182880" y="1574358"/>
                  </a:lnTo>
                  <a:lnTo>
                    <a:pt x="190832" y="1550504"/>
                  </a:lnTo>
                  <a:cubicBezTo>
                    <a:pt x="188181" y="1539902"/>
                    <a:pt x="187767" y="1528473"/>
                    <a:pt x="182880" y="1518699"/>
                  </a:cubicBezTo>
                  <a:cubicBezTo>
                    <a:pt x="174333" y="1501604"/>
                    <a:pt x="151075" y="1470991"/>
                    <a:pt x="151075" y="1470991"/>
                  </a:cubicBezTo>
                  <a:cubicBezTo>
                    <a:pt x="130761" y="1410047"/>
                    <a:pt x="151075" y="1481432"/>
                    <a:pt x="151075" y="1351722"/>
                  </a:cubicBezTo>
                  <a:cubicBezTo>
                    <a:pt x="151075" y="1343341"/>
                    <a:pt x="147194" y="1335195"/>
                    <a:pt x="143124" y="1327868"/>
                  </a:cubicBezTo>
                  <a:cubicBezTo>
                    <a:pt x="133842" y="1311160"/>
                    <a:pt x="111318" y="1280160"/>
                    <a:pt x="111318" y="1280160"/>
                  </a:cubicBezTo>
                  <a:cubicBezTo>
                    <a:pt x="116556" y="1264448"/>
                    <a:pt x="121161" y="1243661"/>
                    <a:pt x="135172" y="1232452"/>
                  </a:cubicBezTo>
                  <a:cubicBezTo>
                    <a:pt x="141717" y="1227216"/>
                    <a:pt x="151075" y="1227151"/>
                    <a:pt x="159026" y="1224501"/>
                  </a:cubicBezTo>
                  <a:cubicBezTo>
                    <a:pt x="170209" y="1190954"/>
                    <a:pt x="177009" y="1181992"/>
                    <a:pt x="159026" y="1137036"/>
                  </a:cubicBezTo>
                  <a:cubicBezTo>
                    <a:pt x="155477" y="1128163"/>
                    <a:pt x="143123" y="1126435"/>
                    <a:pt x="135172" y="1121134"/>
                  </a:cubicBezTo>
                  <a:cubicBezTo>
                    <a:pt x="133396" y="1099823"/>
                    <a:pt x="135509" y="1034342"/>
                    <a:pt x="119270" y="1001864"/>
                  </a:cubicBezTo>
                  <a:cubicBezTo>
                    <a:pt x="114996" y="993317"/>
                    <a:pt x="108668" y="985961"/>
                    <a:pt x="103367" y="978010"/>
                  </a:cubicBezTo>
                  <a:cubicBezTo>
                    <a:pt x="119339" y="882173"/>
                    <a:pt x="90648" y="962637"/>
                    <a:pt x="151075" y="922351"/>
                  </a:cubicBezTo>
                  <a:cubicBezTo>
                    <a:pt x="158049" y="917702"/>
                    <a:pt x="154377" y="905471"/>
                    <a:pt x="159026" y="898497"/>
                  </a:cubicBezTo>
                  <a:cubicBezTo>
                    <a:pt x="165263" y="889141"/>
                    <a:pt x="175681" y="883281"/>
                    <a:pt x="182880" y="874643"/>
                  </a:cubicBezTo>
                  <a:cubicBezTo>
                    <a:pt x="188998" y="867302"/>
                    <a:pt x="193482" y="858741"/>
                    <a:pt x="198783" y="850790"/>
                  </a:cubicBezTo>
                  <a:cubicBezTo>
                    <a:pt x="196133" y="813684"/>
                    <a:pt x="200417" y="775416"/>
                    <a:pt x="190832" y="739471"/>
                  </a:cubicBezTo>
                  <a:cubicBezTo>
                    <a:pt x="188672" y="731373"/>
                    <a:pt x="172905" y="737446"/>
                    <a:pt x="166978" y="731520"/>
                  </a:cubicBezTo>
                  <a:cubicBezTo>
                    <a:pt x="161051" y="725593"/>
                    <a:pt x="161677" y="715617"/>
                    <a:pt x="159026" y="707666"/>
                  </a:cubicBezTo>
                  <a:cubicBezTo>
                    <a:pt x="180785" y="693159"/>
                    <a:pt x="187624" y="693017"/>
                    <a:pt x="198783" y="667910"/>
                  </a:cubicBezTo>
                  <a:cubicBezTo>
                    <a:pt x="205591" y="652592"/>
                    <a:pt x="209384" y="636105"/>
                    <a:pt x="214685" y="620202"/>
                  </a:cubicBezTo>
                  <a:lnTo>
                    <a:pt x="230588" y="572494"/>
                  </a:lnTo>
                  <a:cubicBezTo>
                    <a:pt x="233238" y="561892"/>
                    <a:pt x="235537" y="551196"/>
                    <a:pt x="238539" y="540689"/>
                  </a:cubicBezTo>
                  <a:cubicBezTo>
                    <a:pt x="249633" y="501861"/>
                    <a:pt x="254289" y="509945"/>
                    <a:pt x="262393" y="453224"/>
                  </a:cubicBezTo>
                  <a:cubicBezTo>
                    <a:pt x="265044" y="434671"/>
                    <a:pt x="266131" y="415826"/>
                    <a:pt x="270345" y="397565"/>
                  </a:cubicBezTo>
                  <a:cubicBezTo>
                    <a:pt x="274114" y="381231"/>
                    <a:pt x="286247" y="349857"/>
                    <a:pt x="286247" y="349857"/>
                  </a:cubicBezTo>
                  <a:cubicBezTo>
                    <a:pt x="283597" y="326003"/>
                    <a:pt x="285886" y="301065"/>
                    <a:pt x="278296" y="278296"/>
                  </a:cubicBezTo>
                  <a:cubicBezTo>
                    <a:pt x="272252" y="260164"/>
                    <a:pt x="252535" y="248720"/>
                    <a:pt x="246491" y="230588"/>
                  </a:cubicBezTo>
                  <a:lnTo>
                    <a:pt x="238539" y="206734"/>
                  </a:lnTo>
                  <a:cubicBezTo>
                    <a:pt x="241190" y="188181"/>
                    <a:pt x="235246" y="166068"/>
                    <a:pt x="246491" y="151075"/>
                  </a:cubicBezTo>
                  <a:cubicBezTo>
                    <a:pt x="254600" y="140263"/>
                    <a:pt x="273136" y="146401"/>
                    <a:pt x="286247" y="143123"/>
                  </a:cubicBezTo>
                  <a:cubicBezTo>
                    <a:pt x="294378" y="141090"/>
                    <a:pt x="302150" y="137822"/>
                    <a:pt x="310101" y="135172"/>
                  </a:cubicBezTo>
                  <a:lnTo>
                    <a:pt x="341906" y="87464"/>
                  </a:lnTo>
                  <a:cubicBezTo>
                    <a:pt x="369571" y="45967"/>
                    <a:pt x="357809" y="73168"/>
                    <a:pt x="357809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382385" y="1878494"/>
              <a:ext cx="196181" cy="309416"/>
            </a:xfrm>
            <a:custGeom>
              <a:avLst/>
              <a:gdLst>
                <a:gd name="connsiteX0" fmla="*/ 56527 w 196181"/>
                <a:gd name="connsiteY0" fmla="*/ 309416 h 309416"/>
                <a:gd name="connsiteX1" fmla="*/ 56527 w 196181"/>
                <a:gd name="connsiteY1" fmla="*/ 309416 h 309416"/>
                <a:gd name="connsiteX2" fmla="*/ 99753 w 196181"/>
                <a:gd name="connsiteY2" fmla="*/ 282815 h 309416"/>
                <a:gd name="connsiteX3" fmla="*/ 116379 w 196181"/>
                <a:gd name="connsiteY3" fmla="*/ 286140 h 309416"/>
                <a:gd name="connsiteX4" fmla="*/ 126354 w 196181"/>
                <a:gd name="connsiteY4" fmla="*/ 289465 h 309416"/>
                <a:gd name="connsiteX5" fmla="*/ 129679 w 196181"/>
                <a:gd name="connsiteY5" fmla="*/ 299441 h 309416"/>
                <a:gd name="connsiteX6" fmla="*/ 139654 w 196181"/>
                <a:gd name="connsiteY6" fmla="*/ 296115 h 309416"/>
                <a:gd name="connsiteX7" fmla="*/ 126354 w 196181"/>
                <a:gd name="connsiteY7" fmla="*/ 256214 h 309416"/>
                <a:gd name="connsiteX8" fmla="*/ 123029 w 196181"/>
                <a:gd name="connsiteY8" fmla="*/ 242914 h 309416"/>
                <a:gd name="connsiteX9" fmla="*/ 113054 w 196181"/>
                <a:gd name="connsiteY9" fmla="*/ 239589 h 309416"/>
                <a:gd name="connsiteX10" fmla="*/ 79803 w 196181"/>
                <a:gd name="connsiteY10" fmla="*/ 236264 h 309416"/>
                <a:gd name="connsiteX11" fmla="*/ 76478 w 196181"/>
                <a:gd name="connsiteY11" fmla="*/ 206338 h 309416"/>
                <a:gd name="connsiteX12" fmla="*/ 86453 w 196181"/>
                <a:gd name="connsiteY12" fmla="*/ 199688 h 309416"/>
                <a:gd name="connsiteX13" fmla="*/ 106403 w 196181"/>
                <a:gd name="connsiteY13" fmla="*/ 193038 h 309416"/>
                <a:gd name="connsiteX14" fmla="*/ 109728 w 196181"/>
                <a:gd name="connsiteY14" fmla="*/ 183062 h 309416"/>
                <a:gd name="connsiteX15" fmla="*/ 99753 w 196181"/>
                <a:gd name="connsiteY15" fmla="*/ 176412 h 309416"/>
                <a:gd name="connsiteX16" fmla="*/ 89778 w 196181"/>
                <a:gd name="connsiteY16" fmla="*/ 156462 h 309416"/>
                <a:gd name="connsiteX17" fmla="*/ 93103 w 196181"/>
                <a:gd name="connsiteY17" fmla="*/ 133186 h 309416"/>
                <a:gd name="connsiteX18" fmla="*/ 109728 w 196181"/>
                <a:gd name="connsiteY18" fmla="*/ 116561 h 309416"/>
                <a:gd name="connsiteX19" fmla="*/ 116379 w 196181"/>
                <a:gd name="connsiteY19" fmla="*/ 109910 h 309416"/>
                <a:gd name="connsiteX20" fmla="*/ 136329 w 196181"/>
                <a:gd name="connsiteY20" fmla="*/ 113235 h 309416"/>
                <a:gd name="connsiteX21" fmla="*/ 149630 w 196181"/>
                <a:gd name="connsiteY21" fmla="*/ 126536 h 309416"/>
                <a:gd name="connsiteX22" fmla="*/ 159605 w 196181"/>
                <a:gd name="connsiteY22" fmla="*/ 133186 h 309416"/>
                <a:gd name="connsiteX23" fmla="*/ 162930 w 196181"/>
                <a:gd name="connsiteY23" fmla="*/ 109910 h 309416"/>
                <a:gd name="connsiteX24" fmla="*/ 186206 w 196181"/>
                <a:gd name="connsiteY24" fmla="*/ 106585 h 309416"/>
                <a:gd name="connsiteX25" fmla="*/ 196181 w 196181"/>
                <a:gd name="connsiteY25" fmla="*/ 103260 h 309416"/>
                <a:gd name="connsiteX26" fmla="*/ 146304 w 196181"/>
                <a:gd name="connsiteY26" fmla="*/ 99935 h 309416"/>
                <a:gd name="connsiteX27" fmla="*/ 136329 w 196181"/>
                <a:gd name="connsiteY27" fmla="*/ 96610 h 309416"/>
                <a:gd name="connsiteX28" fmla="*/ 129679 w 196181"/>
                <a:gd name="connsiteY28" fmla="*/ 76659 h 309416"/>
                <a:gd name="connsiteX29" fmla="*/ 123029 w 196181"/>
                <a:gd name="connsiteY29" fmla="*/ 66684 h 309416"/>
                <a:gd name="connsiteX30" fmla="*/ 123029 w 196181"/>
                <a:gd name="connsiteY30" fmla="*/ 16808 h 309416"/>
                <a:gd name="connsiteX31" fmla="*/ 129679 w 196181"/>
                <a:gd name="connsiteY31" fmla="*/ 6833 h 309416"/>
                <a:gd name="connsiteX32" fmla="*/ 123029 w 196181"/>
                <a:gd name="connsiteY32" fmla="*/ 182 h 309416"/>
                <a:gd name="connsiteX33" fmla="*/ 106403 w 196181"/>
                <a:gd name="connsiteY33" fmla="*/ 10158 h 309416"/>
                <a:gd name="connsiteX34" fmla="*/ 99753 w 196181"/>
                <a:gd name="connsiteY34" fmla="*/ 36758 h 309416"/>
                <a:gd name="connsiteX35" fmla="*/ 96428 w 196181"/>
                <a:gd name="connsiteY35" fmla="*/ 63359 h 309416"/>
                <a:gd name="connsiteX36" fmla="*/ 86453 w 196181"/>
                <a:gd name="connsiteY36" fmla="*/ 79985 h 309416"/>
                <a:gd name="connsiteX37" fmla="*/ 46552 w 196181"/>
                <a:gd name="connsiteY37" fmla="*/ 83310 h 309416"/>
                <a:gd name="connsiteX38" fmla="*/ 39902 w 196181"/>
                <a:gd name="connsiteY38" fmla="*/ 93285 h 309416"/>
                <a:gd name="connsiteX39" fmla="*/ 36576 w 196181"/>
                <a:gd name="connsiteY39" fmla="*/ 106585 h 309416"/>
                <a:gd name="connsiteX40" fmla="*/ 26601 w 196181"/>
                <a:gd name="connsiteY40" fmla="*/ 109910 h 309416"/>
                <a:gd name="connsiteX41" fmla="*/ 29926 w 196181"/>
                <a:gd name="connsiteY41" fmla="*/ 123211 h 309416"/>
                <a:gd name="connsiteX42" fmla="*/ 59852 w 196181"/>
                <a:gd name="connsiteY42" fmla="*/ 126536 h 309416"/>
                <a:gd name="connsiteX43" fmla="*/ 69827 w 196181"/>
                <a:gd name="connsiteY43" fmla="*/ 129861 h 309416"/>
                <a:gd name="connsiteX44" fmla="*/ 69827 w 196181"/>
                <a:gd name="connsiteY44" fmla="*/ 193038 h 309416"/>
                <a:gd name="connsiteX45" fmla="*/ 49877 w 196181"/>
                <a:gd name="connsiteY45" fmla="*/ 206338 h 309416"/>
                <a:gd name="connsiteX46" fmla="*/ 29926 w 196181"/>
                <a:gd name="connsiteY46" fmla="*/ 216313 h 309416"/>
                <a:gd name="connsiteX47" fmla="*/ 23276 w 196181"/>
                <a:gd name="connsiteY47" fmla="*/ 206338 h 309416"/>
                <a:gd name="connsiteX48" fmla="*/ 0 w 196181"/>
                <a:gd name="connsiteY48" fmla="*/ 206338 h 309416"/>
                <a:gd name="connsiteX49" fmla="*/ 9976 w 196181"/>
                <a:gd name="connsiteY49" fmla="*/ 226289 h 309416"/>
                <a:gd name="connsiteX50" fmla="*/ 19951 w 196181"/>
                <a:gd name="connsiteY50" fmla="*/ 229614 h 309416"/>
                <a:gd name="connsiteX51" fmla="*/ 29926 w 196181"/>
                <a:gd name="connsiteY51" fmla="*/ 249564 h 309416"/>
                <a:gd name="connsiteX52" fmla="*/ 33251 w 196181"/>
                <a:gd name="connsiteY52" fmla="*/ 259539 h 309416"/>
                <a:gd name="connsiteX53" fmla="*/ 39902 w 196181"/>
                <a:gd name="connsiteY53" fmla="*/ 266190 h 309416"/>
                <a:gd name="connsiteX54" fmla="*/ 46552 w 196181"/>
                <a:gd name="connsiteY54" fmla="*/ 276165 h 309416"/>
                <a:gd name="connsiteX55" fmla="*/ 49877 w 196181"/>
                <a:gd name="connsiteY55" fmla="*/ 286140 h 309416"/>
                <a:gd name="connsiteX56" fmla="*/ 56527 w 196181"/>
                <a:gd name="connsiteY56" fmla="*/ 309416 h 3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6181" h="309416">
                  <a:moveTo>
                    <a:pt x="56527" y="309416"/>
                  </a:moveTo>
                  <a:lnTo>
                    <a:pt x="56527" y="309416"/>
                  </a:lnTo>
                  <a:cubicBezTo>
                    <a:pt x="92649" y="284130"/>
                    <a:pt x="76943" y="290418"/>
                    <a:pt x="99753" y="282815"/>
                  </a:cubicBezTo>
                  <a:cubicBezTo>
                    <a:pt x="105295" y="283923"/>
                    <a:pt x="110896" y="284769"/>
                    <a:pt x="116379" y="286140"/>
                  </a:cubicBezTo>
                  <a:cubicBezTo>
                    <a:pt x="119779" y="286990"/>
                    <a:pt x="123876" y="286987"/>
                    <a:pt x="126354" y="289465"/>
                  </a:cubicBezTo>
                  <a:cubicBezTo>
                    <a:pt x="128832" y="291944"/>
                    <a:pt x="128571" y="296116"/>
                    <a:pt x="129679" y="299441"/>
                  </a:cubicBezTo>
                  <a:cubicBezTo>
                    <a:pt x="133004" y="298332"/>
                    <a:pt x="139078" y="299572"/>
                    <a:pt x="139654" y="296115"/>
                  </a:cubicBezTo>
                  <a:cubicBezTo>
                    <a:pt x="145788" y="259307"/>
                    <a:pt x="145144" y="262477"/>
                    <a:pt x="126354" y="256214"/>
                  </a:cubicBezTo>
                  <a:cubicBezTo>
                    <a:pt x="125246" y="251781"/>
                    <a:pt x="125884" y="246482"/>
                    <a:pt x="123029" y="242914"/>
                  </a:cubicBezTo>
                  <a:cubicBezTo>
                    <a:pt x="120840" y="240177"/>
                    <a:pt x="116518" y="240122"/>
                    <a:pt x="113054" y="239589"/>
                  </a:cubicBezTo>
                  <a:cubicBezTo>
                    <a:pt x="102045" y="237895"/>
                    <a:pt x="90887" y="237372"/>
                    <a:pt x="79803" y="236264"/>
                  </a:cubicBezTo>
                  <a:cubicBezTo>
                    <a:pt x="69813" y="226275"/>
                    <a:pt x="67201" y="227211"/>
                    <a:pt x="76478" y="206338"/>
                  </a:cubicBezTo>
                  <a:cubicBezTo>
                    <a:pt x="78101" y="202686"/>
                    <a:pt x="82801" y="201311"/>
                    <a:pt x="86453" y="199688"/>
                  </a:cubicBezTo>
                  <a:cubicBezTo>
                    <a:pt x="92859" y="196841"/>
                    <a:pt x="106403" y="193038"/>
                    <a:pt x="106403" y="193038"/>
                  </a:cubicBezTo>
                  <a:cubicBezTo>
                    <a:pt x="107511" y="189713"/>
                    <a:pt x="111030" y="186316"/>
                    <a:pt x="109728" y="183062"/>
                  </a:cubicBezTo>
                  <a:cubicBezTo>
                    <a:pt x="108244" y="179352"/>
                    <a:pt x="102579" y="179238"/>
                    <a:pt x="99753" y="176412"/>
                  </a:cubicBezTo>
                  <a:cubicBezTo>
                    <a:pt x="93307" y="169966"/>
                    <a:pt x="92482" y="164575"/>
                    <a:pt x="89778" y="156462"/>
                  </a:cubicBezTo>
                  <a:cubicBezTo>
                    <a:pt x="90886" y="148703"/>
                    <a:pt x="90851" y="140693"/>
                    <a:pt x="93103" y="133186"/>
                  </a:cubicBezTo>
                  <a:cubicBezTo>
                    <a:pt x="96253" y="122686"/>
                    <a:pt x="102145" y="122628"/>
                    <a:pt x="109728" y="116561"/>
                  </a:cubicBezTo>
                  <a:cubicBezTo>
                    <a:pt x="112176" y="114602"/>
                    <a:pt x="114162" y="112127"/>
                    <a:pt x="116379" y="109910"/>
                  </a:cubicBezTo>
                  <a:cubicBezTo>
                    <a:pt x="123029" y="111018"/>
                    <a:pt x="130299" y="110220"/>
                    <a:pt x="136329" y="113235"/>
                  </a:cubicBezTo>
                  <a:cubicBezTo>
                    <a:pt x="141937" y="116039"/>
                    <a:pt x="144413" y="123058"/>
                    <a:pt x="149630" y="126536"/>
                  </a:cubicBezTo>
                  <a:lnTo>
                    <a:pt x="159605" y="133186"/>
                  </a:lnTo>
                  <a:cubicBezTo>
                    <a:pt x="160713" y="125427"/>
                    <a:pt x="157388" y="115452"/>
                    <a:pt x="162930" y="109910"/>
                  </a:cubicBezTo>
                  <a:cubicBezTo>
                    <a:pt x="168472" y="104368"/>
                    <a:pt x="178521" y="108122"/>
                    <a:pt x="186206" y="106585"/>
                  </a:cubicBezTo>
                  <a:cubicBezTo>
                    <a:pt x="189643" y="105898"/>
                    <a:pt x="192856" y="104368"/>
                    <a:pt x="196181" y="103260"/>
                  </a:cubicBezTo>
                  <a:cubicBezTo>
                    <a:pt x="179555" y="102152"/>
                    <a:pt x="162865" y="101775"/>
                    <a:pt x="146304" y="99935"/>
                  </a:cubicBezTo>
                  <a:cubicBezTo>
                    <a:pt x="142821" y="99548"/>
                    <a:pt x="138366" y="99462"/>
                    <a:pt x="136329" y="96610"/>
                  </a:cubicBezTo>
                  <a:cubicBezTo>
                    <a:pt x="132255" y="90906"/>
                    <a:pt x="133567" y="82492"/>
                    <a:pt x="129679" y="76659"/>
                  </a:cubicBezTo>
                  <a:lnTo>
                    <a:pt x="123029" y="66684"/>
                  </a:lnTo>
                  <a:cubicBezTo>
                    <a:pt x="117755" y="45587"/>
                    <a:pt x="116558" y="47006"/>
                    <a:pt x="123029" y="16808"/>
                  </a:cubicBezTo>
                  <a:cubicBezTo>
                    <a:pt x="123866" y="12901"/>
                    <a:pt x="127462" y="10158"/>
                    <a:pt x="129679" y="6833"/>
                  </a:cubicBezTo>
                  <a:cubicBezTo>
                    <a:pt x="127462" y="4616"/>
                    <a:pt x="126103" y="797"/>
                    <a:pt x="123029" y="182"/>
                  </a:cubicBezTo>
                  <a:cubicBezTo>
                    <a:pt x="115835" y="-1257"/>
                    <a:pt x="110384" y="6177"/>
                    <a:pt x="106403" y="10158"/>
                  </a:cubicBezTo>
                  <a:cubicBezTo>
                    <a:pt x="102357" y="22295"/>
                    <a:pt x="102046" y="21855"/>
                    <a:pt x="99753" y="36758"/>
                  </a:cubicBezTo>
                  <a:cubicBezTo>
                    <a:pt x="98394" y="45590"/>
                    <a:pt x="98026" y="54567"/>
                    <a:pt x="96428" y="63359"/>
                  </a:cubicBezTo>
                  <a:cubicBezTo>
                    <a:pt x="95670" y="67526"/>
                    <a:pt x="92398" y="78711"/>
                    <a:pt x="86453" y="79985"/>
                  </a:cubicBezTo>
                  <a:cubicBezTo>
                    <a:pt x="73403" y="82782"/>
                    <a:pt x="59852" y="82202"/>
                    <a:pt x="46552" y="83310"/>
                  </a:cubicBezTo>
                  <a:cubicBezTo>
                    <a:pt x="44335" y="86635"/>
                    <a:pt x="41476" y="89612"/>
                    <a:pt x="39902" y="93285"/>
                  </a:cubicBezTo>
                  <a:cubicBezTo>
                    <a:pt x="38102" y="97485"/>
                    <a:pt x="39431" y="103017"/>
                    <a:pt x="36576" y="106585"/>
                  </a:cubicBezTo>
                  <a:cubicBezTo>
                    <a:pt x="34386" y="109322"/>
                    <a:pt x="29926" y="108802"/>
                    <a:pt x="26601" y="109910"/>
                  </a:cubicBezTo>
                  <a:cubicBezTo>
                    <a:pt x="27709" y="114344"/>
                    <a:pt x="25838" y="121167"/>
                    <a:pt x="29926" y="123211"/>
                  </a:cubicBezTo>
                  <a:cubicBezTo>
                    <a:pt x="38903" y="127700"/>
                    <a:pt x="49952" y="124886"/>
                    <a:pt x="59852" y="126536"/>
                  </a:cubicBezTo>
                  <a:cubicBezTo>
                    <a:pt x="63309" y="127112"/>
                    <a:pt x="66502" y="128753"/>
                    <a:pt x="69827" y="129861"/>
                  </a:cubicBezTo>
                  <a:cubicBezTo>
                    <a:pt x="77202" y="151987"/>
                    <a:pt x="81322" y="160193"/>
                    <a:pt x="69827" y="193038"/>
                  </a:cubicBezTo>
                  <a:cubicBezTo>
                    <a:pt x="67187" y="200582"/>
                    <a:pt x="56527" y="201905"/>
                    <a:pt x="49877" y="206338"/>
                  </a:cubicBezTo>
                  <a:cubicBezTo>
                    <a:pt x="36986" y="214932"/>
                    <a:pt x="43693" y="211724"/>
                    <a:pt x="29926" y="216313"/>
                  </a:cubicBezTo>
                  <a:cubicBezTo>
                    <a:pt x="27709" y="212988"/>
                    <a:pt x="26396" y="208834"/>
                    <a:pt x="23276" y="206338"/>
                  </a:cubicBezTo>
                  <a:cubicBezTo>
                    <a:pt x="15326" y="199978"/>
                    <a:pt x="8408" y="204236"/>
                    <a:pt x="0" y="206338"/>
                  </a:cubicBezTo>
                  <a:cubicBezTo>
                    <a:pt x="2191" y="212908"/>
                    <a:pt x="4118" y="221602"/>
                    <a:pt x="9976" y="226289"/>
                  </a:cubicBezTo>
                  <a:cubicBezTo>
                    <a:pt x="12713" y="228479"/>
                    <a:pt x="16626" y="228506"/>
                    <a:pt x="19951" y="229614"/>
                  </a:cubicBezTo>
                  <a:cubicBezTo>
                    <a:pt x="28308" y="254686"/>
                    <a:pt x="17035" y="223782"/>
                    <a:pt x="29926" y="249564"/>
                  </a:cubicBezTo>
                  <a:cubicBezTo>
                    <a:pt x="31493" y="252699"/>
                    <a:pt x="31448" y="256534"/>
                    <a:pt x="33251" y="259539"/>
                  </a:cubicBezTo>
                  <a:cubicBezTo>
                    <a:pt x="34864" y="262227"/>
                    <a:pt x="37943" y="263742"/>
                    <a:pt x="39902" y="266190"/>
                  </a:cubicBezTo>
                  <a:cubicBezTo>
                    <a:pt x="42398" y="269310"/>
                    <a:pt x="44765" y="272591"/>
                    <a:pt x="46552" y="276165"/>
                  </a:cubicBezTo>
                  <a:cubicBezTo>
                    <a:pt x="48119" y="279300"/>
                    <a:pt x="48310" y="283005"/>
                    <a:pt x="49877" y="286140"/>
                  </a:cubicBezTo>
                  <a:cubicBezTo>
                    <a:pt x="53636" y="293657"/>
                    <a:pt x="55419" y="305537"/>
                    <a:pt x="56527" y="30941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</p:grpSp>
      <p:sp>
        <p:nvSpPr>
          <p:cNvPr id="36" name="35 Forma libre"/>
          <p:cNvSpPr/>
          <p:nvPr/>
        </p:nvSpPr>
        <p:spPr>
          <a:xfrm>
            <a:off x="2461411" y="2962656"/>
            <a:ext cx="281789" cy="544068"/>
          </a:xfrm>
          <a:custGeom>
            <a:avLst/>
            <a:gdLst>
              <a:gd name="connsiteX0" fmla="*/ 57761 w 281789"/>
              <a:gd name="connsiteY0" fmla="*/ 544068 h 544068"/>
              <a:gd name="connsiteX1" fmla="*/ 57761 w 281789"/>
              <a:gd name="connsiteY1" fmla="*/ 544068 h 544068"/>
              <a:gd name="connsiteX2" fmla="*/ 53189 w 281789"/>
              <a:gd name="connsiteY2" fmla="*/ 502920 h 544068"/>
              <a:gd name="connsiteX3" fmla="*/ 62333 w 281789"/>
              <a:gd name="connsiteY3" fmla="*/ 489204 h 544068"/>
              <a:gd name="connsiteX4" fmla="*/ 71477 w 281789"/>
              <a:gd name="connsiteY4" fmla="*/ 457200 h 544068"/>
              <a:gd name="connsiteX5" fmla="*/ 76049 w 281789"/>
              <a:gd name="connsiteY5" fmla="*/ 297180 h 544068"/>
              <a:gd name="connsiteX6" fmla="*/ 85193 w 281789"/>
              <a:gd name="connsiteY6" fmla="*/ 265176 h 544068"/>
              <a:gd name="connsiteX7" fmla="*/ 98909 w 281789"/>
              <a:gd name="connsiteY7" fmla="*/ 256032 h 544068"/>
              <a:gd name="connsiteX8" fmla="*/ 121769 w 281789"/>
              <a:gd name="connsiteY8" fmla="*/ 214884 h 544068"/>
              <a:gd name="connsiteX9" fmla="*/ 135485 w 281789"/>
              <a:gd name="connsiteY9" fmla="*/ 205740 h 544068"/>
              <a:gd name="connsiteX10" fmla="*/ 153773 w 281789"/>
              <a:gd name="connsiteY10" fmla="*/ 187452 h 544068"/>
              <a:gd name="connsiteX11" fmla="*/ 167489 w 281789"/>
              <a:gd name="connsiteY11" fmla="*/ 173736 h 544068"/>
              <a:gd name="connsiteX12" fmla="*/ 181205 w 281789"/>
              <a:gd name="connsiteY12" fmla="*/ 169164 h 544068"/>
              <a:gd name="connsiteX13" fmla="*/ 194921 w 281789"/>
              <a:gd name="connsiteY13" fmla="*/ 160020 h 544068"/>
              <a:gd name="connsiteX14" fmla="*/ 185777 w 281789"/>
              <a:gd name="connsiteY14" fmla="*/ 141732 h 544068"/>
              <a:gd name="connsiteX15" fmla="*/ 176633 w 281789"/>
              <a:gd name="connsiteY15" fmla="*/ 128016 h 544068"/>
              <a:gd name="connsiteX16" fmla="*/ 213209 w 281789"/>
              <a:gd name="connsiteY16" fmla="*/ 105156 h 544068"/>
              <a:gd name="connsiteX17" fmla="*/ 226925 w 281789"/>
              <a:gd name="connsiteY17" fmla="*/ 100584 h 544068"/>
              <a:gd name="connsiteX18" fmla="*/ 240641 w 281789"/>
              <a:gd name="connsiteY18" fmla="*/ 86868 h 544068"/>
              <a:gd name="connsiteX19" fmla="*/ 249785 w 281789"/>
              <a:gd name="connsiteY19" fmla="*/ 73152 h 544068"/>
              <a:gd name="connsiteX20" fmla="*/ 263501 w 281789"/>
              <a:gd name="connsiteY20" fmla="*/ 68580 h 544068"/>
              <a:gd name="connsiteX21" fmla="*/ 277217 w 281789"/>
              <a:gd name="connsiteY21" fmla="*/ 59436 h 544068"/>
              <a:gd name="connsiteX22" fmla="*/ 281789 w 281789"/>
              <a:gd name="connsiteY22" fmla="*/ 45720 h 544068"/>
              <a:gd name="connsiteX23" fmla="*/ 249785 w 281789"/>
              <a:gd name="connsiteY23" fmla="*/ 13716 h 544068"/>
              <a:gd name="connsiteX24" fmla="*/ 236069 w 281789"/>
              <a:gd name="connsiteY24" fmla="*/ 9144 h 544068"/>
              <a:gd name="connsiteX25" fmla="*/ 222353 w 281789"/>
              <a:gd name="connsiteY25" fmla="*/ 0 h 544068"/>
              <a:gd name="connsiteX26" fmla="*/ 213209 w 281789"/>
              <a:gd name="connsiteY26" fmla="*/ 32004 h 544068"/>
              <a:gd name="connsiteX27" fmla="*/ 208637 w 281789"/>
              <a:gd name="connsiteY27" fmla="*/ 45720 h 544068"/>
              <a:gd name="connsiteX28" fmla="*/ 194921 w 281789"/>
              <a:gd name="connsiteY28" fmla="*/ 50292 h 544068"/>
              <a:gd name="connsiteX29" fmla="*/ 126341 w 281789"/>
              <a:gd name="connsiteY29" fmla="*/ 59436 h 544068"/>
              <a:gd name="connsiteX30" fmla="*/ 162917 w 281789"/>
              <a:gd name="connsiteY30" fmla="*/ 91440 h 544068"/>
              <a:gd name="connsiteX31" fmla="*/ 167489 w 281789"/>
              <a:gd name="connsiteY31" fmla="*/ 105156 h 544068"/>
              <a:gd name="connsiteX32" fmla="*/ 149201 w 281789"/>
              <a:gd name="connsiteY32" fmla="*/ 132588 h 544068"/>
              <a:gd name="connsiteX33" fmla="*/ 135485 w 281789"/>
              <a:gd name="connsiteY33" fmla="*/ 160020 h 544068"/>
              <a:gd name="connsiteX34" fmla="*/ 121769 w 281789"/>
              <a:gd name="connsiteY34" fmla="*/ 164592 h 544068"/>
              <a:gd name="connsiteX35" fmla="*/ 66905 w 281789"/>
              <a:gd name="connsiteY35" fmla="*/ 164592 h 544068"/>
              <a:gd name="connsiteX36" fmla="*/ 62333 w 281789"/>
              <a:gd name="connsiteY36" fmla="*/ 178308 h 544068"/>
              <a:gd name="connsiteX37" fmla="*/ 48617 w 281789"/>
              <a:gd name="connsiteY37" fmla="*/ 192024 h 544068"/>
              <a:gd name="connsiteX38" fmla="*/ 30329 w 281789"/>
              <a:gd name="connsiteY38" fmla="*/ 219456 h 544068"/>
              <a:gd name="connsiteX39" fmla="*/ 21185 w 281789"/>
              <a:gd name="connsiteY39" fmla="*/ 233172 h 544068"/>
              <a:gd name="connsiteX40" fmla="*/ 7469 w 281789"/>
              <a:gd name="connsiteY40" fmla="*/ 246888 h 544068"/>
              <a:gd name="connsiteX41" fmla="*/ 7469 w 281789"/>
              <a:gd name="connsiteY41" fmla="*/ 324612 h 544068"/>
              <a:gd name="connsiteX42" fmla="*/ 16613 w 281789"/>
              <a:gd name="connsiteY42" fmla="*/ 338328 h 544068"/>
              <a:gd name="connsiteX43" fmla="*/ 21185 w 281789"/>
              <a:gd name="connsiteY43" fmla="*/ 352044 h 544068"/>
              <a:gd name="connsiteX44" fmla="*/ 25757 w 281789"/>
              <a:gd name="connsiteY44" fmla="*/ 379476 h 544068"/>
              <a:gd name="connsiteX45" fmla="*/ 34901 w 281789"/>
              <a:gd name="connsiteY45" fmla="*/ 406908 h 544068"/>
              <a:gd name="connsiteX46" fmla="*/ 34901 w 281789"/>
              <a:gd name="connsiteY46" fmla="*/ 502920 h 544068"/>
              <a:gd name="connsiteX47" fmla="*/ 48617 w 281789"/>
              <a:gd name="connsiteY47" fmla="*/ 512064 h 544068"/>
              <a:gd name="connsiteX48" fmla="*/ 57761 w 281789"/>
              <a:gd name="connsiteY48" fmla="*/ 544068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1789" h="544068">
                <a:moveTo>
                  <a:pt x="57761" y="544068"/>
                </a:moveTo>
                <a:lnTo>
                  <a:pt x="57761" y="544068"/>
                </a:lnTo>
                <a:cubicBezTo>
                  <a:pt x="56237" y="530352"/>
                  <a:pt x="52043" y="516673"/>
                  <a:pt x="53189" y="502920"/>
                </a:cubicBezTo>
                <a:cubicBezTo>
                  <a:pt x="53645" y="497444"/>
                  <a:pt x="59876" y="494119"/>
                  <a:pt x="62333" y="489204"/>
                </a:cubicBezTo>
                <a:cubicBezTo>
                  <a:pt x="65613" y="482645"/>
                  <a:pt x="70012" y="463060"/>
                  <a:pt x="71477" y="457200"/>
                </a:cubicBezTo>
                <a:cubicBezTo>
                  <a:pt x="73001" y="403860"/>
                  <a:pt x="73316" y="350472"/>
                  <a:pt x="76049" y="297180"/>
                </a:cubicBezTo>
                <a:cubicBezTo>
                  <a:pt x="76094" y="296302"/>
                  <a:pt x="83002" y="267914"/>
                  <a:pt x="85193" y="265176"/>
                </a:cubicBezTo>
                <a:cubicBezTo>
                  <a:pt x="88626" y="260885"/>
                  <a:pt x="94337" y="259080"/>
                  <a:pt x="98909" y="256032"/>
                </a:cubicBezTo>
                <a:cubicBezTo>
                  <a:pt x="103673" y="241739"/>
                  <a:pt x="108294" y="223867"/>
                  <a:pt x="121769" y="214884"/>
                </a:cubicBezTo>
                <a:lnTo>
                  <a:pt x="135485" y="205740"/>
                </a:lnTo>
                <a:cubicBezTo>
                  <a:pt x="144194" y="179614"/>
                  <a:pt x="132872" y="201386"/>
                  <a:pt x="153773" y="187452"/>
                </a:cubicBezTo>
                <a:cubicBezTo>
                  <a:pt x="159153" y="183865"/>
                  <a:pt x="162109" y="177323"/>
                  <a:pt x="167489" y="173736"/>
                </a:cubicBezTo>
                <a:cubicBezTo>
                  <a:pt x="171499" y="171063"/>
                  <a:pt x="176894" y="171319"/>
                  <a:pt x="181205" y="169164"/>
                </a:cubicBezTo>
                <a:cubicBezTo>
                  <a:pt x="186120" y="166707"/>
                  <a:pt x="190349" y="163068"/>
                  <a:pt x="194921" y="160020"/>
                </a:cubicBezTo>
                <a:cubicBezTo>
                  <a:pt x="203263" y="134994"/>
                  <a:pt x="201819" y="154566"/>
                  <a:pt x="185777" y="141732"/>
                </a:cubicBezTo>
                <a:cubicBezTo>
                  <a:pt x="181486" y="138299"/>
                  <a:pt x="179681" y="132588"/>
                  <a:pt x="176633" y="128016"/>
                </a:cubicBezTo>
                <a:cubicBezTo>
                  <a:pt x="191124" y="106280"/>
                  <a:pt x="180564" y="116038"/>
                  <a:pt x="213209" y="105156"/>
                </a:cubicBezTo>
                <a:lnTo>
                  <a:pt x="226925" y="100584"/>
                </a:lnTo>
                <a:cubicBezTo>
                  <a:pt x="231497" y="96012"/>
                  <a:pt x="236502" y="91835"/>
                  <a:pt x="240641" y="86868"/>
                </a:cubicBezTo>
                <a:cubicBezTo>
                  <a:pt x="244159" y="82647"/>
                  <a:pt x="245494" y="76585"/>
                  <a:pt x="249785" y="73152"/>
                </a:cubicBezTo>
                <a:cubicBezTo>
                  <a:pt x="253548" y="70141"/>
                  <a:pt x="259190" y="70735"/>
                  <a:pt x="263501" y="68580"/>
                </a:cubicBezTo>
                <a:cubicBezTo>
                  <a:pt x="268416" y="66123"/>
                  <a:pt x="272645" y="62484"/>
                  <a:pt x="277217" y="59436"/>
                </a:cubicBezTo>
                <a:cubicBezTo>
                  <a:pt x="278741" y="54864"/>
                  <a:pt x="281789" y="50539"/>
                  <a:pt x="281789" y="45720"/>
                </a:cubicBezTo>
                <a:cubicBezTo>
                  <a:pt x="281789" y="28857"/>
                  <a:pt x="262876" y="18080"/>
                  <a:pt x="249785" y="13716"/>
                </a:cubicBezTo>
                <a:cubicBezTo>
                  <a:pt x="245213" y="12192"/>
                  <a:pt x="240380" y="11299"/>
                  <a:pt x="236069" y="9144"/>
                </a:cubicBezTo>
                <a:cubicBezTo>
                  <a:pt x="231154" y="6687"/>
                  <a:pt x="226925" y="3048"/>
                  <a:pt x="222353" y="0"/>
                </a:cubicBezTo>
                <a:cubicBezTo>
                  <a:pt x="211391" y="32886"/>
                  <a:pt x="224691" y="-8182"/>
                  <a:pt x="213209" y="32004"/>
                </a:cubicBezTo>
                <a:cubicBezTo>
                  <a:pt x="211885" y="36638"/>
                  <a:pt x="212045" y="42312"/>
                  <a:pt x="208637" y="45720"/>
                </a:cubicBezTo>
                <a:cubicBezTo>
                  <a:pt x="205229" y="49128"/>
                  <a:pt x="199555" y="48968"/>
                  <a:pt x="194921" y="50292"/>
                </a:cubicBezTo>
                <a:cubicBezTo>
                  <a:pt x="166649" y="58370"/>
                  <a:pt x="165889" y="55841"/>
                  <a:pt x="126341" y="59436"/>
                </a:cubicBezTo>
                <a:cubicBezTo>
                  <a:pt x="146915" y="73152"/>
                  <a:pt x="153392" y="72390"/>
                  <a:pt x="162917" y="91440"/>
                </a:cubicBezTo>
                <a:cubicBezTo>
                  <a:pt x="165072" y="95751"/>
                  <a:pt x="165965" y="100584"/>
                  <a:pt x="167489" y="105156"/>
                </a:cubicBezTo>
                <a:cubicBezTo>
                  <a:pt x="156618" y="137769"/>
                  <a:pt x="172033" y="98340"/>
                  <a:pt x="149201" y="132588"/>
                </a:cubicBezTo>
                <a:cubicBezTo>
                  <a:pt x="139735" y="146787"/>
                  <a:pt x="150901" y="147687"/>
                  <a:pt x="135485" y="160020"/>
                </a:cubicBezTo>
                <a:cubicBezTo>
                  <a:pt x="131722" y="163031"/>
                  <a:pt x="126341" y="163068"/>
                  <a:pt x="121769" y="164592"/>
                </a:cubicBezTo>
                <a:cubicBezTo>
                  <a:pt x="108794" y="162738"/>
                  <a:pt x="81062" y="155154"/>
                  <a:pt x="66905" y="164592"/>
                </a:cubicBezTo>
                <a:cubicBezTo>
                  <a:pt x="62895" y="167265"/>
                  <a:pt x="65006" y="174298"/>
                  <a:pt x="62333" y="178308"/>
                </a:cubicBezTo>
                <a:cubicBezTo>
                  <a:pt x="58746" y="183688"/>
                  <a:pt x="52587" y="186920"/>
                  <a:pt x="48617" y="192024"/>
                </a:cubicBezTo>
                <a:cubicBezTo>
                  <a:pt x="41870" y="200699"/>
                  <a:pt x="36425" y="210312"/>
                  <a:pt x="30329" y="219456"/>
                </a:cubicBezTo>
                <a:cubicBezTo>
                  <a:pt x="27281" y="224028"/>
                  <a:pt x="25070" y="229287"/>
                  <a:pt x="21185" y="233172"/>
                </a:cubicBezTo>
                <a:lnTo>
                  <a:pt x="7469" y="246888"/>
                </a:lnTo>
                <a:cubicBezTo>
                  <a:pt x="-2802" y="277702"/>
                  <a:pt x="-2173" y="269976"/>
                  <a:pt x="7469" y="324612"/>
                </a:cubicBezTo>
                <a:cubicBezTo>
                  <a:pt x="8424" y="330023"/>
                  <a:pt x="14156" y="333413"/>
                  <a:pt x="16613" y="338328"/>
                </a:cubicBezTo>
                <a:cubicBezTo>
                  <a:pt x="18768" y="342639"/>
                  <a:pt x="20140" y="347339"/>
                  <a:pt x="21185" y="352044"/>
                </a:cubicBezTo>
                <a:cubicBezTo>
                  <a:pt x="23196" y="361093"/>
                  <a:pt x="23509" y="370483"/>
                  <a:pt x="25757" y="379476"/>
                </a:cubicBezTo>
                <a:cubicBezTo>
                  <a:pt x="28095" y="388827"/>
                  <a:pt x="34901" y="406908"/>
                  <a:pt x="34901" y="406908"/>
                </a:cubicBezTo>
                <a:cubicBezTo>
                  <a:pt x="23020" y="442550"/>
                  <a:pt x="22198" y="439404"/>
                  <a:pt x="34901" y="502920"/>
                </a:cubicBezTo>
                <a:cubicBezTo>
                  <a:pt x="35979" y="508308"/>
                  <a:pt x="44045" y="509016"/>
                  <a:pt x="48617" y="512064"/>
                </a:cubicBezTo>
                <a:cubicBezTo>
                  <a:pt x="53871" y="527825"/>
                  <a:pt x="56237" y="538734"/>
                  <a:pt x="57761" y="54406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7" name="36 Forma libre"/>
          <p:cNvSpPr/>
          <p:nvPr/>
        </p:nvSpPr>
        <p:spPr>
          <a:xfrm>
            <a:off x="282708" y="3690594"/>
            <a:ext cx="1583799" cy="985101"/>
          </a:xfrm>
          <a:custGeom>
            <a:avLst/>
            <a:gdLst>
              <a:gd name="connsiteX0" fmla="*/ 1117172 w 1583799"/>
              <a:gd name="connsiteY0" fmla="*/ 985101 h 985101"/>
              <a:gd name="connsiteX1" fmla="*/ 1583799 w 1583799"/>
              <a:gd name="connsiteY1" fmla="*/ 560895 h 985101"/>
              <a:gd name="connsiteX2" fmla="*/ 1527238 w 1583799"/>
              <a:gd name="connsiteY2" fmla="*/ 523187 h 985101"/>
              <a:gd name="connsiteX3" fmla="*/ 1513098 w 1583799"/>
              <a:gd name="connsiteY3" fmla="*/ 518474 h 985101"/>
              <a:gd name="connsiteX4" fmla="*/ 1498958 w 1583799"/>
              <a:gd name="connsiteY4" fmla="*/ 513761 h 985101"/>
              <a:gd name="connsiteX5" fmla="*/ 1465964 w 1583799"/>
              <a:gd name="connsiteY5" fmla="*/ 518474 h 985101"/>
              <a:gd name="connsiteX6" fmla="*/ 1437684 w 1583799"/>
              <a:gd name="connsiteY6" fmla="*/ 527901 h 985101"/>
              <a:gd name="connsiteX7" fmla="*/ 1414117 w 1583799"/>
              <a:gd name="connsiteY7" fmla="*/ 485480 h 985101"/>
              <a:gd name="connsiteX8" fmla="*/ 1399977 w 1583799"/>
              <a:gd name="connsiteY8" fmla="*/ 476053 h 985101"/>
              <a:gd name="connsiteX9" fmla="*/ 1385836 w 1583799"/>
              <a:gd name="connsiteY9" fmla="*/ 471340 h 985101"/>
              <a:gd name="connsiteX10" fmla="*/ 1263288 w 1583799"/>
              <a:gd name="connsiteY10" fmla="*/ 461913 h 985101"/>
              <a:gd name="connsiteX11" fmla="*/ 1164306 w 1583799"/>
              <a:gd name="connsiteY11" fmla="*/ 457200 h 985101"/>
              <a:gd name="connsiteX12" fmla="*/ 1136026 w 1583799"/>
              <a:gd name="connsiteY12" fmla="*/ 471340 h 985101"/>
              <a:gd name="connsiteX13" fmla="*/ 1121886 w 1583799"/>
              <a:gd name="connsiteY13" fmla="*/ 476053 h 985101"/>
              <a:gd name="connsiteX14" fmla="*/ 1107746 w 1583799"/>
              <a:gd name="connsiteY14" fmla="*/ 485480 h 985101"/>
              <a:gd name="connsiteX15" fmla="*/ 1079465 w 1583799"/>
              <a:gd name="connsiteY15" fmla="*/ 494907 h 985101"/>
              <a:gd name="connsiteX16" fmla="*/ 1070038 w 1583799"/>
              <a:gd name="connsiteY16" fmla="*/ 509047 h 985101"/>
              <a:gd name="connsiteX17" fmla="*/ 1041758 w 1583799"/>
              <a:gd name="connsiteY17" fmla="*/ 523187 h 985101"/>
              <a:gd name="connsiteX18" fmla="*/ 1022904 w 1583799"/>
              <a:gd name="connsiteY18" fmla="*/ 527901 h 985101"/>
              <a:gd name="connsiteX19" fmla="*/ 1004051 w 1583799"/>
              <a:gd name="connsiteY19" fmla="*/ 513761 h 985101"/>
              <a:gd name="connsiteX20" fmla="*/ 989911 w 1583799"/>
              <a:gd name="connsiteY20" fmla="*/ 509047 h 985101"/>
              <a:gd name="connsiteX21" fmla="*/ 975770 w 1583799"/>
              <a:gd name="connsiteY21" fmla="*/ 513761 h 985101"/>
              <a:gd name="connsiteX22" fmla="*/ 966344 w 1583799"/>
              <a:gd name="connsiteY22" fmla="*/ 527901 h 985101"/>
              <a:gd name="connsiteX23" fmla="*/ 947490 w 1583799"/>
              <a:gd name="connsiteY23" fmla="*/ 523187 h 985101"/>
              <a:gd name="connsiteX24" fmla="*/ 942777 w 1583799"/>
              <a:gd name="connsiteY24" fmla="*/ 509047 h 985101"/>
              <a:gd name="connsiteX25" fmla="*/ 900356 w 1583799"/>
              <a:gd name="connsiteY25" fmla="*/ 485480 h 985101"/>
              <a:gd name="connsiteX26" fmla="*/ 905069 w 1583799"/>
              <a:gd name="connsiteY26" fmla="*/ 466627 h 985101"/>
              <a:gd name="connsiteX27" fmla="*/ 909783 w 1583799"/>
              <a:gd name="connsiteY27" fmla="*/ 452486 h 985101"/>
              <a:gd name="connsiteX28" fmla="*/ 820228 w 1583799"/>
              <a:gd name="connsiteY28" fmla="*/ 438346 h 985101"/>
              <a:gd name="connsiteX29" fmla="*/ 806088 w 1583799"/>
              <a:gd name="connsiteY29" fmla="*/ 428919 h 985101"/>
              <a:gd name="connsiteX30" fmla="*/ 791948 w 1583799"/>
              <a:gd name="connsiteY30" fmla="*/ 414779 h 985101"/>
              <a:gd name="connsiteX31" fmla="*/ 744814 w 1583799"/>
              <a:gd name="connsiteY31" fmla="*/ 410066 h 985101"/>
              <a:gd name="connsiteX32" fmla="*/ 716533 w 1583799"/>
              <a:gd name="connsiteY32" fmla="*/ 400639 h 985101"/>
              <a:gd name="connsiteX33" fmla="*/ 688253 w 1583799"/>
              <a:gd name="connsiteY33" fmla="*/ 386499 h 985101"/>
              <a:gd name="connsiteX34" fmla="*/ 659972 w 1583799"/>
              <a:gd name="connsiteY34" fmla="*/ 367645 h 985101"/>
              <a:gd name="connsiteX35" fmla="*/ 636405 w 1583799"/>
              <a:gd name="connsiteY35" fmla="*/ 344078 h 985101"/>
              <a:gd name="connsiteX36" fmla="*/ 612838 w 1583799"/>
              <a:gd name="connsiteY36" fmla="*/ 315798 h 985101"/>
              <a:gd name="connsiteX37" fmla="*/ 584558 w 1583799"/>
              <a:gd name="connsiteY37" fmla="*/ 296944 h 985101"/>
              <a:gd name="connsiteX38" fmla="*/ 551564 w 1583799"/>
              <a:gd name="connsiteY38" fmla="*/ 259237 h 985101"/>
              <a:gd name="connsiteX39" fmla="*/ 537424 w 1583799"/>
              <a:gd name="connsiteY39" fmla="*/ 254524 h 985101"/>
              <a:gd name="connsiteX40" fmla="*/ 419589 w 1583799"/>
              <a:gd name="connsiteY40" fmla="*/ 259237 h 985101"/>
              <a:gd name="connsiteX41" fmla="*/ 391308 w 1583799"/>
              <a:gd name="connsiteY41" fmla="*/ 268664 h 985101"/>
              <a:gd name="connsiteX42" fmla="*/ 311181 w 1583799"/>
              <a:gd name="connsiteY42" fmla="*/ 278091 h 985101"/>
              <a:gd name="connsiteX43" fmla="*/ 231053 w 1583799"/>
              <a:gd name="connsiteY43" fmla="*/ 282804 h 985101"/>
              <a:gd name="connsiteX44" fmla="*/ 221626 w 1583799"/>
              <a:gd name="connsiteY44" fmla="*/ 254524 h 985101"/>
              <a:gd name="connsiteX45" fmla="*/ 216913 w 1583799"/>
              <a:gd name="connsiteY45" fmla="*/ 240383 h 985101"/>
              <a:gd name="connsiteX46" fmla="*/ 202772 w 1583799"/>
              <a:gd name="connsiteY46" fmla="*/ 226243 h 985101"/>
              <a:gd name="connsiteX47" fmla="*/ 179205 w 1583799"/>
              <a:gd name="connsiteY47" fmla="*/ 183822 h 985101"/>
              <a:gd name="connsiteX48" fmla="*/ 165065 w 1583799"/>
              <a:gd name="connsiteY48" fmla="*/ 174396 h 985101"/>
              <a:gd name="connsiteX49" fmla="*/ 136785 w 1583799"/>
              <a:gd name="connsiteY49" fmla="*/ 150829 h 985101"/>
              <a:gd name="connsiteX50" fmla="*/ 113218 w 1583799"/>
              <a:gd name="connsiteY50" fmla="*/ 122548 h 985101"/>
              <a:gd name="connsiteX51" fmla="*/ 84937 w 1583799"/>
              <a:gd name="connsiteY51" fmla="*/ 113121 h 985101"/>
              <a:gd name="connsiteX52" fmla="*/ 70797 w 1583799"/>
              <a:gd name="connsiteY52" fmla="*/ 65987 h 985101"/>
              <a:gd name="connsiteX53" fmla="*/ 47230 w 1583799"/>
              <a:gd name="connsiteY53" fmla="*/ 42420 h 985101"/>
              <a:gd name="connsiteX54" fmla="*/ 33090 w 1583799"/>
              <a:gd name="connsiteY54" fmla="*/ 28280 h 985101"/>
              <a:gd name="connsiteX55" fmla="*/ 14236 w 1583799"/>
              <a:gd name="connsiteY55" fmla="*/ 0 h 985101"/>
              <a:gd name="connsiteX56" fmla="*/ 96 w 1583799"/>
              <a:gd name="connsiteY56" fmla="*/ 28280 h 985101"/>
              <a:gd name="connsiteX57" fmla="*/ 9523 w 1583799"/>
              <a:gd name="connsiteY57" fmla="*/ 42420 h 985101"/>
              <a:gd name="connsiteX58" fmla="*/ 23663 w 1583799"/>
              <a:gd name="connsiteY58" fmla="*/ 47134 h 985101"/>
              <a:gd name="connsiteX59" fmla="*/ 37803 w 1583799"/>
              <a:gd name="connsiteY59" fmla="*/ 61274 h 985101"/>
              <a:gd name="connsiteX60" fmla="*/ 28377 w 1583799"/>
              <a:gd name="connsiteY60" fmla="*/ 113121 h 985101"/>
              <a:gd name="connsiteX61" fmla="*/ 198059 w 1583799"/>
              <a:gd name="connsiteY61" fmla="*/ 292231 h 985101"/>
              <a:gd name="connsiteX62" fmla="*/ 207486 w 1583799"/>
              <a:gd name="connsiteY62" fmla="*/ 410066 h 985101"/>
              <a:gd name="connsiteX63" fmla="*/ 410162 w 1583799"/>
              <a:gd name="connsiteY63" fmla="*/ 494907 h 985101"/>
              <a:gd name="connsiteX64" fmla="*/ 1117172 w 1583799"/>
              <a:gd name="connsiteY64" fmla="*/ 985101 h 98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83799" h="985101">
                <a:moveTo>
                  <a:pt x="1117172" y="985101"/>
                </a:moveTo>
                <a:lnTo>
                  <a:pt x="1583799" y="560895"/>
                </a:lnTo>
                <a:cubicBezTo>
                  <a:pt x="1548493" y="525588"/>
                  <a:pt x="1568166" y="536829"/>
                  <a:pt x="1527238" y="523187"/>
                </a:cubicBezTo>
                <a:lnTo>
                  <a:pt x="1513098" y="518474"/>
                </a:lnTo>
                <a:lnTo>
                  <a:pt x="1498958" y="513761"/>
                </a:lnTo>
                <a:cubicBezTo>
                  <a:pt x="1487960" y="515332"/>
                  <a:pt x="1476789" y="515976"/>
                  <a:pt x="1465964" y="518474"/>
                </a:cubicBezTo>
                <a:cubicBezTo>
                  <a:pt x="1456282" y="520708"/>
                  <a:pt x="1437684" y="527901"/>
                  <a:pt x="1437684" y="527901"/>
                </a:cubicBezTo>
                <a:cubicBezTo>
                  <a:pt x="1432772" y="513167"/>
                  <a:pt x="1428006" y="494740"/>
                  <a:pt x="1414117" y="485480"/>
                </a:cubicBezTo>
                <a:cubicBezTo>
                  <a:pt x="1409404" y="482338"/>
                  <a:pt x="1405044" y="478586"/>
                  <a:pt x="1399977" y="476053"/>
                </a:cubicBezTo>
                <a:cubicBezTo>
                  <a:pt x="1395533" y="473831"/>
                  <a:pt x="1390613" y="472705"/>
                  <a:pt x="1385836" y="471340"/>
                </a:cubicBezTo>
                <a:cubicBezTo>
                  <a:pt x="1341206" y="458590"/>
                  <a:pt x="1331841" y="465029"/>
                  <a:pt x="1263288" y="461913"/>
                </a:cubicBezTo>
                <a:cubicBezTo>
                  <a:pt x="1212600" y="445017"/>
                  <a:pt x="1244922" y="451825"/>
                  <a:pt x="1164306" y="457200"/>
                </a:cubicBezTo>
                <a:cubicBezTo>
                  <a:pt x="1128765" y="469046"/>
                  <a:pt x="1172574" y="453066"/>
                  <a:pt x="1136026" y="471340"/>
                </a:cubicBezTo>
                <a:cubicBezTo>
                  <a:pt x="1131582" y="473562"/>
                  <a:pt x="1126599" y="474482"/>
                  <a:pt x="1121886" y="476053"/>
                </a:cubicBezTo>
                <a:cubicBezTo>
                  <a:pt x="1117173" y="479195"/>
                  <a:pt x="1112923" y="483179"/>
                  <a:pt x="1107746" y="485480"/>
                </a:cubicBezTo>
                <a:cubicBezTo>
                  <a:pt x="1098666" y="489516"/>
                  <a:pt x="1079465" y="494907"/>
                  <a:pt x="1079465" y="494907"/>
                </a:cubicBezTo>
                <a:cubicBezTo>
                  <a:pt x="1076323" y="499620"/>
                  <a:pt x="1074044" y="505041"/>
                  <a:pt x="1070038" y="509047"/>
                </a:cubicBezTo>
                <a:cubicBezTo>
                  <a:pt x="1061774" y="517311"/>
                  <a:pt x="1052493" y="520120"/>
                  <a:pt x="1041758" y="523187"/>
                </a:cubicBezTo>
                <a:cubicBezTo>
                  <a:pt x="1035529" y="524967"/>
                  <a:pt x="1029189" y="526330"/>
                  <a:pt x="1022904" y="527901"/>
                </a:cubicBezTo>
                <a:cubicBezTo>
                  <a:pt x="995446" y="546207"/>
                  <a:pt x="1019283" y="536610"/>
                  <a:pt x="1004051" y="513761"/>
                </a:cubicBezTo>
                <a:cubicBezTo>
                  <a:pt x="1001295" y="509627"/>
                  <a:pt x="994624" y="510618"/>
                  <a:pt x="989911" y="509047"/>
                </a:cubicBezTo>
                <a:cubicBezTo>
                  <a:pt x="985197" y="510618"/>
                  <a:pt x="979650" y="510657"/>
                  <a:pt x="975770" y="513761"/>
                </a:cubicBezTo>
                <a:cubicBezTo>
                  <a:pt x="971347" y="517300"/>
                  <a:pt x="971718" y="526110"/>
                  <a:pt x="966344" y="527901"/>
                </a:cubicBezTo>
                <a:cubicBezTo>
                  <a:pt x="960198" y="529949"/>
                  <a:pt x="953775" y="524758"/>
                  <a:pt x="947490" y="523187"/>
                </a:cubicBezTo>
                <a:cubicBezTo>
                  <a:pt x="945919" y="518474"/>
                  <a:pt x="946290" y="512560"/>
                  <a:pt x="942777" y="509047"/>
                </a:cubicBezTo>
                <a:cubicBezTo>
                  <a:pt x="926572" y="492842"/>
                  <a:pt x="918136" y="491407"/>
                  <a:pt x="900356" y="485480"/>
                </a:cubicBezTo>
                <a:cubicBezTo>
                  <a:pt x="901927" y="479196"/>
                  <a:pt x="903289" y="472855"/>
                  <a:pt x="905069" y="466627"/>
                </a:cubicBezTo>
                <a:cubicBezTo>
                  <a:pt x="906434" y="461850"/>
                  <a:pt x="913296" y="455999"/>
                  <a:pt x="909783" y="452486"/>
                </a:cubicBezTo>
                <a:cubicBezTo>
                  <a:pt x="896531" y="439234"/>
                  <a:pt x="820363" y="438356"/>
                  <a:pt x="820228" y="438346"/>
                </a:cubicBezTo>
                <a:cubicBezTo>
                  <a:pt x="815515" y="435204"/>
                  <a:pt x="810440" y="432546"/>
                  <a:pt x="806088" y="428919"/>
                </a:cubicBezTo>
                <a:cubicBezTo>
                  <a:pt x="800967" y="424652"/>
                  <a:pt x="798319" y="416739"/>
                  <a:pt x="791948" y="414779"/>
                </a:cubicBezTo>
                <a:cubicBezTo>
                  <a:pt x="776857" y="410136"/>
                  <a:pt x="760525" y="411637"/>
                  <a:pt x="744814" y="410066"/>
                </a:cubicBezTo>
                <a:cubicBezTo>
                  <a:pt x="735387" y="406924"/>
                  <a:pt x="724801" y="406151"/>
                  <a:pt x="716533" y="400639"/>
                </a:cubicBezTo>
                <a:cubicBezTo>
                  <a:pt x="698259" y="388456"/>
                  <a:pt x="707767" y="393003"/>
                  <a:pt x="688253" y="386499"/>
                </a:cubicBezTo>
                <a:cubicBezTo>
                  <a:pt x="678826" y="380214"/>
                  <a:pt x="666256" y="377072"/>
                  <a:pt x="659972" y="367645"/>
                </a:cubicBezTo>
                <a:cubicBezTo>
                  <a:pt x="647404" y="348791"/>
                  <a:pt x="655259" y="356647"/>
                  <a:pt x="636405" y="344078"/>
                </a:cubicBezTo>
                <a:cubicBezTo>
                  <a:pt x="628024" y="331506"/>
                  <a:pt x="625404" y="325571"/>
                  <a:pt x="612838" y="315798"/>
                </a:cubicBezTo>
                <a:cubicBezTo>
                  <a:pt x="603895" y="308842"/>
                  <a:pt x="584558" y="296944"/>
                  <a:pt x="584558" y="296944"/>
                </a:cubicBezTo>
                <a:cubicBezTo>
                  <a:pt x="570419" y="275736"/>
                  <a:pt x="571202" y="269056"/>
                  <a:pt x="551564" y="259237"/>
                </a:cubicBezTo>
                <a:cubicBezTo>
                  <a:pt x="547120" y="257015"/>
                  <a:pt x="542137" y="256095"/>
                  <a:pt x="537424" y="254524"/>
                </a:cubicBezTo>
                <a:cubicBezTo>
                  <a:pt x="498146" y="256095"/>
                  <a:pt x="458716" y="255451"/>
                  <a:pt x="419589" y="259237"/>
                </a:cubicBezTo>
                <a:cubicBezTo>
                  <a:pt x="409698" y="260194"/>
                  <a:pt x="401196" y="267675"/>
                  <a:pt x="391308" y="268664"/>
                </a:cubicBezTo>
                <a:cubicBezTo>
                  <a:pt x="333120" y="274482"/>
                  <a:pt x="359805" y="271144"/>
                  <a:pt x="311181" y="278091"/>
                </a:cubicBezTo>
                <a:cubicBezTo>
                  <a:pt x="266437" y="293004"/>
                  <a:pt x="292796" y="288417"/>
                  <a:pt x="231053" y="282804"/>
                </a:cubicBezTo>
                <a:lnTo>
                  <a:pt x="221626" y="254524"/>
                </a:lnTo>
                <a:cubicBezTo>
                  <a:pt x="220055" y="249810"/>
                  <a:pt x="220426" y="243896"/>
                  <a:pt x="216913" y="240383"/>
                </a:cubicBezTo>
                <a:lnTo>
                  <a:pt x="202772" y="226243"/>
                </a:lnTo>
                <a:cubicBezTo>
                  <a:pt x="197861" y="211508"/>
                  <a:pt x="193097" y="193083"/>
                  <a:pt x="179205" y="183822"/>
                </a:cubicBezTo>
                <a:cubicBezTo>
                  <a:pt x="174492" y="180680"/>
                  <a:pt x="169417" y="178022"/>
                  <a:pt x="165065" y="174396"/>
                </a:cubicBezTo>
                <a:cubicBezTo>
                  <a:pt x="128774" y="144153"/>
                  <a:pt x="171891" y="174231"/>
                  <a:pt x="136785" y="150829"/>
                </a:cubicBezTo>
                <a:cubicBezTo>
                  <a:pt x="130918" y="142028"/>
                  <a:pt x="122825" y="127885"/>
                  <a:pt x="113218" y="122548"/>
                </a:cubicBezTo>
                <a:cubicBezTo>
                  <a:pt x="104532" y="117722"/>
                  <a:pt x="84937" y="113121"/>
                  <a:pt x="84937" y="113121"/>
                </a:cubicBezTo>
                <a:cubicBezTo>
                  <a:pt x="63725" y="81300"/>
                  <a:pt x="87342" y="121135"/>
                  <a:pt x="70797" y="65987"/>
                </a:cubicBezTo>
                <a:cubicBezTo>
                  <a:pt x="66188" y="50626"/>
                  <a:pt x="58123" y="51497"/>
                  <a:pt x="47230" y="42420"/>
                </a:cubicBezTo>
                <a:cubicBezTo>
                  <a:pt x="42109" y="38153"/>
                  <a:pt x="37182" y="33542"/>
                  <a:pt x="33090" y="28280"/>
                </a:cubicBezTo>
                <a:cubicBezTo>
                  <a:pt x="26134" y="19337"/>
                  <a:pt x="14236" y="0"/>
                  <a:pt x="14236" y="0"/>
                </a:cubicBezTo>
                <a:cubicBezTo>
                  <a:pt x="10954" y="4923"/>
                  <a:pt x="-1205" y="20476"/>
                  <a:pt x="96" y="28280"/>
                </a:cubicBezTo>
                <a:cubicBezTo>
                  <a:pt x="1027" y="33868"/>
                  <a:pt x="5100" y="38881"/>
                  <a:pt x="9523" y="42420"/>
                </a:cubicBezTo>
                <a:cubicBezTo>
                  <a:pt x="13403" y="45524"/>
                  <a:pt x="18950" y="45563"/>
                  <a:pt x="23663" y="47134"/>
                </a:cubicBezTo>
                <a:cubicBezTo>
                  <a:pt x="33961" y="62581"/>
                  <a:pt x="27425" y="61274"/>
                  <a:pt x="37803" y="61274"/>
                </a:cubicBezTo>
                <a:lnTo>
                  <a:pt x="28377" y="113121"/>
                </a:lnTo>
                <a:lnTo>
                  <a:pt x="198059" y="292231"/>
                </a:lnTo>
                <a:lnTo>
                  <a:pt x="207486" y="410066"/>
                </a:lnTo>
                <a:lnTo>
                  <a:pt x="410162" y="494907"/>
                </a:lnTo>
                <a:lnTo>
                  <a:pt x="1117172" y="985101"/>
                </a:lnTo>
                <a:close/>
              </a:path>
            </a:pathLst>
          </a:cu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8" name="37 Forma libre"/>
          <p:cNvSpPr/>
          <p:nvPr/>
        </p:nvSpPr>
        <p:spPr>
          <a:xfrm>
            <a:off x="1406769" y="3567165"/>
            <a:ext cx="2637693" cy="2451798"/>
          </a:xfrm>
          <a:custGeom>
            <a:avLst/>
            <a:gdLst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65420 w 2632668"/>
              <a:gd name="connsiteY7" fmla="*/ 1949380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71895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2668"/>
              <a:gd name="connsiteY0" fmla="*/ 1125415 h 2451798"/>
              <a:gd name="connsiteX1" fmla="*/ 527539 w 2632668"/>
              <a:gd name="connsiteY1" fmla="*/ 1713244 h 2451798"/>
              <a:gd name="connsiteX2" fmla="*/ 768699 w 2632668"/>
              <a:gd name="connsiteY2" fmla="*/ 2009670 h 2451798"/>
              <a:gd name="connsiteX3" fmla="*/ 964642 w 2632668"/>
              <a:gd name="connsiteY3" fmla="*/ 2100105 h 2451798"/>
              <a:gd name="connsiteX4" fmla="*/ 1180682 w 2632668"/>
              <a:gd name="connsiteY4" fmla="*/ 2225710 h 2451798"/>
              <a:gd name="connsiteX5" fmla="*/ 1441939 w 2632668"/>
              <a:gd name="connsiteY5" fmla="*/ 2451798 h 2451798"/>
              <a:gd name="connsiteX6" fmla="*/ 1798655 w 2632668"/>
              <a:gd name="connsiteY6" fmla="*/ 2230734 h 2451798"/>
              <a:gd name="connsiteX7" fmla="*/ 2185516 w 2632668"/>
              <a:gd name="connsiteY7" fmla="*/ 1934307 h 2451798"/>
              <a:gd name="connsiteX8" fmla="*/ 2486968 w 2632668"/>
              <a:gd name="connsiteY8" fmla="*/ 1537398 h 2451798"/>
              <a:gd name="connsiteX9" fmla="*/ 2632668 w 2632668"/>
              <a:gd name="connsiteY9" fmla="*/ 1180681 h 2451798"/>
              <a:gd name="connsiteX10" fmla="*/ 1180682 w 2632668"/>
              <a:gd name="connsiteY10" fmla="*/ 0 h 2451798"/>
              <a:gd name="connsiteX11" fmla="*/ 1175657 w 2632668"/>
              <a:gd name="connsiteY11" fmla="*/ 5024 h 2451798"/>
              <a:gd name="connsiteX12" fmla="*/ 1150536 w 2632668"/>
              <a:gd name="connsiteY12" fmla="*/ 55266 h 2451798"/>
              <a:gd name="connsiteX13" fmla="*/ 1120391 w 2632668"/>
              <a:gd name="connsiteY13" fmla="*/ 75362 h 2451798"/>
              <a:gd name="connsiteX14" fmla="*/ 1110343 w 2632668"/>
              <a:gd name="connsiteY14" fmla="*/ 105508 h 2451798"/>
              <a:gd name="connsiteX15" fmla="*/ 1095271 w 2632668"/>
              <a:gd name="connsiteY15" fmla="*/ 170822 h 2451798"/>
              <a:gd name="connsiteX16" fmla="*/ 1075174 w 2632668"/>
              <a:gd name="connsiteY16" fmla="*/ 190919 h 2451798"/>
              <a:gd name="connsiteX17" fmla="*/ 1065126 w 2632668"/>
              <a:gd name="connsiteY17" fmla="*/ 205991 h 2451798"/>
              <a:gd name="connsiteX18" fmla="*/ 1034980 w 2632668"/>
              <a:gd name="connsiteY18" fmla="*/ 216039 h 2451798"/>
              <a:gd name="connsiteX19" fmla="*/ 1024932 w 2632668"/>
              <a:gd name="connsiteY19" fmla="*/ 226088 h 2451798"/>
              <a:gd name="connsiteX20" fmla="*/ 994787 w 2632668"/>
              <a:gd name="connsiteY20" fmla="*/ 236136 h 2451798"/>
              <a:gd name="connsiteX21" fmla="*/ 979715 w 2632668"/>
              <a:gd name="connsiteY21" fmla="*/ 246184 h 2451798"/>
              <a:gd name="connsiteX22" fmla="*/ 974690 w 2632668"/>
              <a:gd name="connsiteY22" fmla="*/ 261257 h 2451798"/>
              <a:gd name="connsiteX23" fmla="*/ 964642 w 2632668"/>
              <a:gd name="connsiteY23" fmla="*/ 276330 h 2451798"/>
              <a:gd name="connsiteX24" fmla="*/ 974690 w 2632668"/>
              <a:gd name="connsiteY24" fmla="*/ 326571 h 2451798"/>
              <a:gd name="connsiteX25" fmla="*/ 984739 w 2632668"/>
              <a:gd name="connsiteY25" fmla="*/ 336620 h 2451798"/>
              <a:gd name="connsiteX26" fmla="*/ 979715 w 2632668"/>
              <a:gd name="connsiteY26" fmla="*/ 371789 h 2451798"/>
              <a:gd name="connsiteX27" fmla="*/ 949569 w 2632668"/>
              <a:gd name="connsiteY27" fmla="*/ 381837 h 2451798"/>
              <a:gd name="connsiteX28" fmla="*/ 924449 w 2632668"/>
              <a:gd name="connsiteY28" fmla="*/ 396910 h 2451798"/>
              <a:gd name="connsiteX29" fmla="*/ 914400 w 2632668"/>
              <a:gd name="connsiteY29" fmla="*/ 406958 h 2451798"/>
              <a:gd name="connsiteX30" fmla="*/ 899328 w 2632668"/>
              <a:gd name="connsiteY30" fmla="*/ 417006 h 2451798"/>
              <a:gd name="connsiteX31" fmla="*/ 859134 w 2632668"/>
              <a:gd name="connsiteY31" fmla="*/ 427055 h 2451798"/>
              <a:gd name="connsiteX32" fmla="*/ 834013 w 2632668"/>
              <a:gd name="connsiteY32" fmla="*/ 447151 h 2451798"/>
              <a:gd name="connsiteX33" fmla="*/ 823965 w 2632668"/>
              <a:gd name="connsiteY33" fmla="*/ 477297 h 2451798"/>
              <a:gd name="connsiteX34" fmla="*/ 818941 w 2632668"/>
              <a:gd name="connsiteY34" fmla="*/ 492369 h 2451798"/>
              <a:gd name="connsiteX35" fmla="*/ 813917 w 2632668"/>
              <a:gd name="connsiteY35" fmla="*/ 507442 h 2451798"/>
              <a:gd name="connsiteX36" fmla="*/ 788796 w 2632668"/>
              <a:gd name="connsiteY36" fmla="*/ 527538 h 2451798"/>
              <a:gd name="connsiteX37" fmla="*/ 778747 w 2632668"/>
              <a:gd name="connsiteY37" fmla="*/ 537587 h 2451798"/>
              <a:gd name="connsiteX38" fmla="*/ 733530 w 2632668"/>
              <a:gd name="connsiteY38" fmla="*/ 542611 h 2451798"/>
              <a:gd name="connsiteX39" fmla="*/ 703385 w 2632668"/>
              <a:gd name="connsiteY39" fmla="*/ 557683 h 2451798"/>
              <a:gd name="connsiteX40" fmla="*/ 688312 w 2632668"/>
              <a:gd name="connsiteY40" fmla="*/ 562708 h 2451798"/>
              <a:gd name="connsiteX41" fmla="*/ 673240 w 2632668"/>
              <a:gd name="connsiteY41" fmla="*/ 572756 h 2451798"/>
              <a:gd name="connsiteX42" fmla="*/ 643095 w 2632668"/>
              <a:gd name="connsiteY42" fmla="*/ 582804 h 2451798"/>
              <a:gd name="connsiteX43" fmla="*/ 628022 w 2632668"/>
              <a:gd name="connsiteY43" fmla="*/ 587828 h 2451798"/>
              <a:gd name="connsiteX44" fmla="*/ 587829 w 2632668"/>
              <a:gd name="connsiteY44" fmla="*/ 617973 h 2451798"/>
              <a:gd name="connsiteX45" fmla="*/ 542611 w 2632668"/>
              <a:gd name="connsiteY45" fmla="*/ 648119 h 2451798"/>
              <a:gd name="connsiteX46" fmla="*/ 527539 w 2632668"/>
              <a:gd name="connsiteY46" fmla="*/ 658167 h 2451798"/>
              <a:gd name="connsiteX47" fmla="*/ 497394 w 2632668"/>
              <a:gd name="connsiteY47" fmla="*/ 668215 h 2451798"/>
              <a:gd name="connsiteX48" fmla="*/ 477297 w 2632668"/>
              <a:gd name="connsiteY48" fmla="*/ 693336 h 2451798"/>
              <a:gd name="connsiteX49" fmla="*/ 477297 w 2632668"/>
              <a:gd name="connsiteY49" fmla="*/ 698360 h 2451798"/>
              <a:gd name="connsiteX50" fmla="*/ 0 w 2632668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98655 w 2637693"/>
              <a:gd name="connsiteY6" fmla="*/ 2230734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  <a:gd name="connsiteX0" fmla="*/ 0 w 2637693"/>
              <a:gd name="connsiteY0" fmla="*/ 1125415 h 2451798"/>
              <a:gd name="connsiteX1" fmla="*/ 527539 w 2637693"/>
              <a:gd name="connsiteY1" fmla="*/ 1713244 h 2451798"/>
              <a:gd name="connsiteX2" fmla="*/ 768699 w 2637693"/>
              <a:gd name="connsiteY2" fmla="*/ 2009670 h 2451798"/>
              <a:gd name="connsiteX3" fmla="*/ 964642 w 2637693"/>
              <a:gd name="connsiteY3" fmla="*/ 2100105 h 2451798"/>
              <a:gd name="connsiteX4" fmla="*/ 1180682 w 2637693"/>
              <a:gd name="connsiteY4" fmla="*/ 2225710 h 2451798"/>
              <a:gd name="connsiteX5" fmla="*/ 1441939 w 2637693"/>
              <a:gd name="connsiteY5" fmla="*/ 2451798 h 2451798"/>
              <a:gd name="connsiteX6" fmla="*/ 1788606 w 2637693"/>
              <a:gd name="connsiteY6" fmla="*/ 2245806 h 2451798"/>
              <a:gd name="connsiteX7" fmla="*/ 2185516 w 2637693"/>
              <a:gd name="connsiteY7" fmla="*/ 1934307 h 2451798"/>
              <a:gd name="connsiteX8" fmla="*/ 2486968 w 2637693"/>
              <a:gd name="connsiteY8" fmla="*/ 1537398 h 2451798"/>
              <a:gd name="connsiteX9" fmla="*/ 2637693 w 2637693"/>
              <a:gd name="connsiteY9" fmla="*/ 1195754 h 2451798"/>
              <a:gd name="connsiteX10" fmla="*/ 1180682 w 2637693"/>
              <a:gd name="connsiteY10" fmla="*/ 0 h 2451798"/>
              <a:gd name="connsiteX11" fmla="*/ 1175657 w 2637693"/>
              <a:gd name="connsiteY11" fmla="*/ 5024 h 2451798"/>
              <a:gd name="connsiteX12" fmla="*/ 1150536 w 2637693"/>
              <a:gd name="connsiteY12" fmla="*/ 55266 h 2451798"/>
              <a:gd name="connsiteX13" fmla="*/ 1120391 w 2637693"/>
              <a:gd name="connsiteY13" fmla="*/ 75362 h 2451798"/>
              <a:gd name="connsiteX14" fmla="*/ 1110343 w 2637693"/>
              <a:gd name="connsiteY14" fmla="*/ 105508 h 2451798"/>
              <a:gd name="connsiteX15" fmla="*/ 1095271 w 2637693"/>
              <a:gd name="connsiteY15" fmla="*/ 170822 h 2451798"/>
              <a:gd name="connsiteX16" fmla="*/ 1075174 w 2637693"/>
              <a:gd name="connsiteY16" fmla="*/ 190919 h 2451798"/>
              <a:gd name="connsiteX17" fmla="*/ 1065126 w 2637693"/>
              <a:gd name="connsiteY17" fmla="*/ 205991 h 2451798"/>
              <a:gd name="connsiteX18" fmla="*/ 1034980 w 2637693"/>
              <a:gd name="connsiteY18" fmla="*/ 216039 h 2451798"/>
              <a:gd name="connsiteX19" fmla="*/ 1024932 w 2637693"/>
              <a:gd name="connsiteY19" fmla="*/ 226088 h 2451798"/>
              <a:gd name="connsiteX20" fmla="*/ 994787 w 2637693"/>
              <a:gd name="connsiteY20" fmla="*/ 236136 h 2451798"/>
              <a:gd name="connsiteX21" fmla="*/ 979715 w 2637693"/>
              <a:gd name="connsiteY21" fmla="*/ 246184 h 2451798"/>
              <a:gd name="connsiteX22" fmla="*/ 974690 w 2637693"/>
              <a:gd name="connsiteY22" fmla="*/ 261257 h 2451798"/>
              <a:gd name="connsiteX23" fmla="*/ 964642 w 2637693"/>
              <a:gd name="connsiteY23" fmla="*/ 276330 h 2451798"/>
              <a:gd name="connsiteX24" fmla="*/ 974690 w 2637693"/>
              <a:gd name="connsiteY24" fmla="*/ 326571 h 2451798"/>
              <a:gd name="connsiteX25" fmla="*/ 984739 w 2637693"/>
              <a:gd name="connsiteY25" fmla="*/ 336620 h 2451798"/>
              <a:gd name="connsiteX26" fmla="*/ 979715 w 2637693"/>
              <a:gd name="connsiteY26" fmla="*/ 371789 h 2451798"/>
              <a:gd name="connsiteX27" fmla="*/ 949569 w 2637693"/>
              <a:gd name="connsiteY27" fmla="*/ 381837 h 2451798"/>
              <a:gd name="connsiteX28" fmla="*/ 924449 w 2637693"/>
              <a:gd name="connsiteY28" fmla="*/ 396910 h 2451798"/>
              <a:gd name="connsiteX29" fmla="*/ 914400 w 2637693"/>
              <a:gd name="connsiteY29" fmla="*/ 406958 h 2451798"/>
              <a:gd name="connsiteX30" fmla="*/ 899328 w 2637693"/>
              <a:gd name="connsiteY30" fmla="*/ 417006 h 2451798"/>
              <a:gd name="connsiteX31" fmla="*/ 859134 w 2637693"/>
              <a:gd name="connsiteY31" fmla="*/ 427055 h 2451798"/>
              <a:gd name="connsiteX32" fmla="*/ 834013 w 2637693"/>
              <a:gd name="connsiteY32" fmla="*/ 447151 h 2451798"/>
              <a:gd name="connsiteX33" fmla="*/ 823965 w 2637693"/>
              <a:gd name="connsiteY33" fmla="*/ 477297 h 2451798"/>
              <a:gd name="connsiteX34" fmla="*/ 818941 w 2637693"/>
              <a:gd name="connsiteY34" fmla="*/ 492369 h 2451798"/>
              <a:gd name="connsiteX35" fmla="*/ 813917 w 2637693"/>
              <a:gd name="connsiteY35" fmla="*/ 507442 h 2451798"/>
              <a:gd name="connsiteX36" fmla="*/ 788796 w 2637693"/>
              <a:gd name="connsiteY36" fmla="*/ 527538 h 2451798"/>
              <a:gd name="connsiteX37" fmla="*/ 778747 w 2637693"/>
              <a:gd name="connsiteY37" fmla="*/ 537587 h 2451798"/>
              <a:gd name="connsiteX38" fmla="*/ 733530 w 2637693"/>
              <a:gd name="connsiteY38" fmla="*/ 542611 h 2451798"/>
              <a:gd name="connsiteX39" fmla="*/ 703385 w 2637693"/>
              <a:gd name="connsiteY39" fmla="*/ 557683 h 2451798"/>
              <a:gd name="connsiteX40" fmla="*/ 688312 w 2637693"/>
              <a:gd name="connsiteY40" fmla="*/ 562708 h 2451798"/>
              <a:gd name="connsiteX41" fmla="*/ 673240 w 2637693"/>
              <a:gd name="connsiteY41" fmla="*/ 572756 h 2451798"/>
              <a:gd name="connsiteX42" fmla="*/ 643095 w 2637693"/>
              <a:gd name="connsiteY42" fmla="*/ 582804 h 2451798"/>
              <a:gd name="connsiteX43" fmla="*/ 628022 w 2637693"/>
              <a:gd name="connsiteY43" fmla="*/ 587828 h 2451798"/>
              <a:gd name="connsiteX44" fmla="*/ 587829 w 2637693"/>
              <a:gd name="connsiteY44" fmla="*/ 617973 h 2451798"/>
              <a:gd name="connsiteX45" fmla="*/ 542611 w 2637693"/>
              <a:gd name="connsiteY45" fmla="*/ 648119 h 2451798"/>
              <a:gd name="connsiteX46" fmla="*/ 527539 w 2637693"/>
              <a:gd name="connsiteY46" fmla="*/ 658167 h 2451798"/>
              <a:gd name="connsiteX47" fmla="*/ 497394 w 2637693"/>
              <a:gd name="connsiteY47" fmla="*/ 668215 h 2451798"/>
              <a:gd name="connsiteX48" fmla="*/ 477297 w 2637693"/>
              <a:gd name="connsiteY48" fmla="*/ 693336 h 2451798"/>
              <a:gd name="connsiteX49" fmla="*/ 477297 w 2637693"/>
              <a:gd name="connsiteY49" fmla="*/ 698360 h 2451798"/>
              <a:gd name="connsiteX50" fmla="*/ 0 w 2637693"/>
              <a:gd name="connsiteY50" fmla="*/ 1125415 h 24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37693" h="2451798">
                <a:moveTo>
                  <a:pt x="0" y="1125415"/>
                </a:moveTo>
                <a:lnTo>
                  <a:pt x="527539" y="1713244"/>
                </a:lnTo>
                <a:lnTo>
                  <a:pt x="768699" y="2009670"/>
                </a:lnTo>
                <a:lnTo>
                  <a:pt x="964642" y="2100105"/>
                </a:lnTo>
                <a:lnTo>
                  <a:pt x="1180682" y="2225710"/>
                </a:lnTo>
                <a:lnTo>
                  <a:pt x="1441939" y="2451798"/>
                </a:lnTo>
                <a:lnTo>
                  <a:pt x="1788606" y="2245806"/>
                </a:lnTo>
                <a:lnTo>
                  <a:pt x="2185516" y="1934307"/>
                </a:lnTo>
                <a:cubicBezTo>
                  <a:pt x="2311121" y="1761810"/>
                  <a:pt x="2391508" y="1669701"/>
                  <a:pt x="2486968" y="1537398"/>
                </a:cubicBezTo>
                <a:lnTo>
                  <a:pt x="2637693" y="1195754"/>
                </a:lnTo>
                <a:lnTo>
                  <a:pt x="1180682" y="0"/>
                </a:lnTo>
                <a:lnTo>
                  <a:pt x="1175657" y="5024"/>
                </a:lnTo>
                <a:cubicBezTo>
                  <a:pt x="1166867" y="28464"/>
                  <a:pt x="1168072" y="42114"/>
                  <a:pt x="1150536" y="55266"/>
                </a:cubicBezTo>
                <a:cubicBezTo>
                  <a:pt x="1140875" y="62512"/>
                  <a:pt x="1120391" y="75362"/>
                  <a:pt x="1120391" y="75362"/>
                </a:cubicBezTo>
                <a:cubicBezTo>
                  <a:pt x="1117042" y="85411"/>
                  <a:pt x="1111302" y="94959"/>
                  <a:pt x="1110343" y="105508"/>
                </a:cubicBezTo>
                <a:cubicBezTo>
                  <a:pt x="1104890" y="165490"/>
                  <a:pt x="1118398" y="147693"/>
                  <a:pt x="1095271" y="170822"/>
                </a:cubicBezTo>
                <a:cubicBezTo>
                  <a:pt x="1084307" y="203707"/>
                  <a:pt x="1099534" y="171430"/>
                  <a:pt x="1075174" y="190919"/>
                </a:cubicBezTo>
                <a:cubicBezTo>
                  <a:pt x="1070459" y="194691"/>
                  <a:pt x="1070246" y="202791"/>
                  <a:pt x="1065126" y="205991"/>
                </a:cubicBezTo>
                <a:cubicBezTo>
                  <a:pt x="1056144" y="211605"/>
                  <a:pt x="1034980" y="216039"/>
                  <a:pt x="1034980" y="216039"/>
                </a:cubicBezTo>
                <a:cubicBezTo>
                  <a:pt x="1031631" y="219389"/>
                  <a:pt x="1029169" y="223970"/>
                  <a:pt x="1024932" y="226088"/>
                </a:cubicBezTo>
                <a:cubicBezTo>
                  <a:pt x="1015458" y="230825"/>
                  <a:pt x="994787" y="236136"/>
                  <a:pt x="994787" y="236136"/>
                </a:cubicBezTo>
                <a:cubicBezTo>
                  <a:pt x="989763" y="239485"/>
                  <a:pt x="983487" y="241469"/>
                  <a:pt x="979715" y="246184"/>
                </a:cubicBezTo>
                <a:cubicBezTo>
                  <a:pt x="976406" y="250320"/>
                  <a:pt x="977059" y="256520"/>
                  <a:pt x="974690" y="261257"/>
                </a:cubicBezTo>
                <a:cubicBezTo>
                  <a:pt x="971990" y="266658"/>
                  <a:pt x="967991" y="271306"/>
                  <a:pt x="964642" y="276330"/>
                </a:cubicBezTo>
                <a:cubicBezTo>
                  <a:pt x="965513" y="282427"/>
                  <a:pt x="968113" y="315610"/>
                  <a:pt x="974690" y="326571"/>
                </a:cubicBezTo>
                <a:cubicBezTo>
                  <a:pt x="977127" y="330633"/>
                  <a:pt x="981389" y="333270"/>
                  <a:pt x="984739" y="336620"/>
                </a:cubicBezTo>
                <a:cubicBezTo>
                  <a:pt x="983064" y="348343"/>
                  <a:pt x="986985" y="362442"/>
                  <a:pt x="979715" y="371789"/>
                </a:cubicBezTo>
                <a:cubicBezTo>
                  <a:pt x="973212" y="380150"/>
                  <a:pt x="949569" y="381837"/>
                  <a:pt x="949569" y="381837"/>
                </a:cubicBezTo>
                <a:cubicBezTo>
                  <a:pt x="924114" y="407295"/>
                  <a:pt x="957054" y="377348"/>
                  <a:pt x="924449" y="396910"/>
                </a:cubicBezTo>
                <a:cubicBezTo>
                  <a:pt x="920387" y="399347"/>
                  <a:pt x="918099" y="403999"/>
                  <a:pt x="914400" y="406958"/>
                </a:cubicBezTo>
                <a:cubicBezTo>
                  <a:pt x="909685" y="410730"/>
                  <a:pt x="904729" y="414306"/>
                  <a:pt x="899328" y="417006"/>
                </a:cubicBezTo>
                <a:cubicBezTo>
                  <a:pt x="889025" y="422158"/>
                  <a:pt x="868695" y="425143"/>
                  <a:pt x="859134" y="427055"/>
                </a:cubicBezTo>
                <a:cubicBezTo>
                  <a:pt x="853811" y="430604"/>
                  <a:pt x="837592" y="439994"/>
                  <a:pt x="834013" y="447151"/>
                </a:cubicBezTo>
                <a:cubicBezTo>
                  <a:pt x="829276" y="456625"/>
                  <a:pt x="827314" y="467248"/>
                  <a:pt x="823965" y="477297"/>
                </a:cubicBezTo>
                <a:lnTo>
                  <a:pt x="818941" y="492369"/>
                </a:lnTo>
                <a:cubicBezTo>
                  <a:pt x="817266" y="497393"/>
                  <a:pt x="817662" y="503697"/>
                  <a:pt x="813917" y="507442"/>
                </a:cubicBezTo>
                <a:cubicBezTo>
                  <a:pt x="789648" y="531708"/>
                  <a:pt x="820492" y="502181"/>
                  <a:pt x="788796" y="527538"/>
                </a:cubicBezTo>
                <a:cubicBezTo>
                  <a:pt x="785097" y="530497"/>
                  <a:pt x="783317" y="536341"/>
                  <a:pt x="778747" y="537587"/>
                </a:cubicBezTo>
                <a:cubicBezTo>
                  <a:pt x="764116" y="541577"/>
                  <a:pt x="748602" y="540936"/>
                  <a:pt x="733530" y="542611"/>
                </a:cubicBezTo>
                <a:cubicBezTo>
                  <a:pt x="695650" y="555237"/>
                  <a:pt x="742336" y="538207"/>
                  <a:pt x="703385" y="557683"/>
                </a:cubicBezTo>
                <a:cubicBezTo>
                  <a:pt x="698648" y="560052"/>
                  <a:pt x="693049" y="560339"/>
                  <a:pt x="688312" y="562708"/>
                </a:cubicBezTo>
                <a:cubicBezTo>
                  <a:pt x="682911" y="565408"/>
                  <a:pt x="678758" y="570304"/>
                  <a:pt x="673240" y="572756"/>
                </a:cubicBezTo>
                <a:cubicBezTo>
                  <a:pt x="663561" y="577058"/>
                  <a:pt x="653143" y="579455"/>
                  <a:pt x="643095" y="582804"/>
                </a:cubicBezTo>
                <a:lnTo>
                  <a:pt x="628022" y="587828"/>
                </a:lnTo>
                <a:cubicBezTo>
                  <a:pt x="609434" y="606417"/>
                  <a:pt x="621917" y="595248"/>
                  <a:pt x="587829" y="617973"/>
                </a:cubicBezTo>
                <a:lnTo>
                  <a:pt x="542611" y="648119"/>
                </a:lnTo>
                <a:cubicBezTo>
                  <a:pt x="537587" y="651468"/>
                  <a:pt x="533267" y="656258"/>
                  <a:pt x="527539" y="658167"/>
                </a:cubicBezTo>
                <a:lnTo>
                  <a:pt x="497394" y="668215"/>
                </a:lnTo>
                <a:cubicBezTo>
                  <a:pt x="488048" y="677561"/>
                  <a:pt x="483635" y="680660"/>
                  <a:pt x="477297" y="693336"/>
                </a:cubicBezTo>
                <a:cubicBezTo>
                  <a:pt x="476548" y="694834"/>
                  <a:pt x="477297" y="696685"/>
                  <a:pt x="477297" y="698360"/>
                </a:cubicBezTo>
                <a:lnTo>
                  <a:pt x="0" y="112541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39" name="38 Forma libre"/>
          <p:cNvSpPr/>
          <p:nvPr/>
        </p:nvSpPr>
        <p:spPr>
          <a:xfrm>
            <a:off x="2863780" y="4772967"/>
            <a:ext cx="2235758" cy="2145323"/>
          </a:xfrm>
          <a:custGeom>
            <a:avLst/>
            <a:gdLst>
              <a:gd name="connsiteX0" fmla="*/ 0 w 2250831"/>
              <a:gd name="connsiteY0" fmla="*/ 1266092 h 2145323"/>
              <a:gd name="connsiteX1" fmla="*/ 844062 w 2250831"/>
              <a:gd name="connsiteY1" fmla="*/ 2145323 h 2145323"/>
              <a:gd name="connsiteX2" fmla="*/ 1316334 w 2250831"/>
              <a:gd name="connsiteY2" fmla="*/ 1919235 h 2145323"/>
              <a:gd name="connsiteX3" fmla="*/ 1597688 w 2250831"/>
              <a:gd name="connsiteY3" fmla="*/ 1713244 h 2145323"/>
              <a:gd name="connsiteX4" fmla="*/ 1889090 w 2250831"/>
              <a:gd name="connsiteY4" fmla="*/ 1401745 h 2145323"/>
              <a:gd name="connsiteX5" fmla="*/ 2034791 w 2250831"/>
              <a:gd name="connsiteY5" fmla="*/ 1190730 h 2145323"/>
              <a:gd name="connsiteX6" fmla="*/ 2170444 w 2250831"/>
              <a:gd name="connsiteY6" fmla="*/ 939521 h 2145323"/>
              <a:gd name="connsiteX7" fmla="*/ 2250831 w 2250831"/>
              <a:gd name="connsiteY7" fmla="*/ 758651 h 2145323"/>
              <a:gd name="connsiteX8" fmla="*/ 1195754 w 2250831"/>
              <a:gd name="connsiteY8" fmla="*/ 0 h 2145323"/>
              <a:gd name="connsiteX9" fmla="*/ 1045029 w 2250831"/>
              <a:gd name="connsiteY9" fmla="*/ 331596 h 2145323"/>
              <a:gd name="connsiteX10" fmla="*/ 753627 w 2250831"/>
              <a:gd name="connsiteY10" fmla="*/ 738554 h 2145323"/>
              <a:gd name="connsiteX11" fmla="*/ 477297 w 2250831"/>
              <a:gd name="connsiteY11" fmla="*/ 959618 h 2145323"/>
              <a:gd name="connsiteX12" fmla="*/ 341644 w 2250831"/>
              <a:gd name="connsiteY12" fmla="*/ 1065125 h 2145323"/>
              <a:gd name="connsiteX13" fmla="*/ 0 w 2250831"/>
              <a:gd name="connsiteY13" fmla="*/ 1266092 h 2145323"/>
              <a:gd name="connsiteX0" fmla="*/ 0 w 2235758"/>
              <a:gd name="connsiteY0" fmla="*/ 1266092 h 2145323"/>
              <a:gd name="connsiteX1" fmla="*/ 844062 w 2235758"/>
              <a:gd name="connsiteY1" fmla="*/ 2145323 h 2145323"/>
              <a:gd name="connsiteX2" fmla="*/ 1316334 w 2235758"/>
              <a:gd name="connsiteY2" fmla="*/ 1919235 h 2145323"/>
              <a:gd name="connsiteX3" fmla="*/ 1597688 w 2235758"/>
              <a:gd name="connsiteY3" fmla="*/ 1713244 h 2145323"/>
              <a:gd name="connsiteX4" fmla="*/ 1889090 w 2235758"/>
              <a:gd name="connsiteY4" fmla="*/ 1401745 h 2145323"/>
              <a:gd name="connsiteX5" fmla="*/ 2034791 w 2235758"/>
              <a:gd name="connsiteY5" fmla="*/ 1190730 h 2145323"/>
              <a:gd name="connsiteX6" fmla="*/ 2170444 w 2235758"/>
              <a:gd name="connsiteY6" fmla="*/ 939521 h 2145323"/>
              <a:gd name="connsiteX7" fmla="*/ 2235758 w 2235758"/>
              <a:gd name="connsiteY7" fmla="*/ 818942 h 2145323"/>
              <a:gd name="connsiteX8" fmla="*/ 1195754 w 2235758"/>
              <a:gd name="connsiteY8" fmla="*/ 0 h 2145323"/>
              <a:gd name="connsiteX9" fmla="*/ 1045029 w 2235758"/>
              <a:gd name="connsiteY9" fmla="*/ 331596 h 2145323"/>
              <a:gd name="connsiteX10" fmla="*/ 753627 w 2235758"/>
              <a:gd name="connsiteY10" fmla="*/ 738554 h 2145323"/>
              <a:gd name="connsiteX11" fmla="*/ 477297 w 2235758"/>
              <a:gd name="connsiteY11" fmla="*/ 959618 h 2145323"/>
              <a:gd name="connsiteX12" fmla="*/ 341644 w 2235758"/>
              <a:gd name="connsiteY12" fmla="*/ 1065125 h 2145323"/>
              <a:gd name="connsiteX13" fmla="*/ 0 w 2235758"/>
              <a:gd name="connsiteY13" fmla="*/ 1266092 h 21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5758" h="2145323">
                <a:moveTo>
                  <a:pt x="0" y="1266092"/>
                </a:moveTo>
                <a:lnTo>
                  <a:pt x="844062" y="2145323"/>
                </a:lnTo>
                <a:lnTo>
                  <a:pt x="1316334" y="1919235"/>
                </a:lnTo>
                <a:lnTo>
                  <a:pt x="1597688" y="1713244"/>
                </a:lnTo>
                <a:lnTo>
                  <a:pt x="1889090" y="1401745"/>
                </a:lnTo>
                <a:lnTo>
                  <a:pt x="2034791" y="1190730"/>
                </a:lnTo>
                <a:lnTo>
                  <a:pt x="2170444" y="939521"/>
                </a:lnTo>
                <a:lnTo>
                  <a:pt x="2235758" y="818942"/>
                </a:lnTo>
                <a:lnTo>
                  <a:pt x="1195754" y="0"/>
                </a:lnTo>
                <a:lnTo>
                  <a:pt x="1045029" y="331596"/>
                </a:lnTo>
                <a:lnTo>
                  <a:pt x="753627" y="738554"/>
                </a:lnTo>
                <a:lnTo>
                  <a:pt x="477297" y="959618"/>
                </a:lnTo>
                <a:lnTo>
                  <a:pt x="341644" y="1065125"/>
                </a:lnTo>
                <a:lnTo>
                  <a:pt x="0" y="1266092"/>
                </a:lnTo>
                <a:close/>
              </a:path>
            </a:pathLst>
          </a:cu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|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1331640" y="3726873"/>
            <a:ext cx="4127051" cy="6382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2743200" y="4581128"/>
            <a:ext cx="269289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-1" y="260648"/>
            <a:ext cx="9143999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Plataformas para relevamientos hidrográficos</a:t>
            </a:r>
          </a:p>
        </p:txBody>
      </p:sp>
      <p:cxnSp>
        <p:nvCxnSpPr>
          <p:cNvPr id="14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3572793"/>
            <a:ext cx="2803257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088355" y="3572793"/>
            <a:ext cx="280325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latin typeface="+mj-lt"/>
                <a:ea typeface="+mj-ea"/>
                <a:cs typeface="+mj-cs"/>
              </a:rPr>
              <a:t>Bote Zodiac y Buques                de ocasión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 descr="https://fbcdn-sphotos-f-a.akamaihd.net/hphotos-ak-xpf1/v/t1.0-9/10299030_791557877600798_3063474077706138897_n.jpg?oh=4a2ca0f6e4eccf17ea21be70e40ef475&amp;oe=55BA85E9&amp;__gda__=1437801091_cf059784e062c1693cf3cf92372bb4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35436" cy="2087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3528" y="3068637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s-UY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 22 Oyarvide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20" descr="https://fbcdn-sphotos-c-a.akamaihd.net/hphotos-ak-xfa1/v/t1.0-9/10519002_791567590933160_4083202746069577476_n.jpg?oh=03997b5604657068c3f5c2a3400024fa&amp;oe=5586AF2E&amp;__gda__=1438036760_542dd5f033ee268da5fd8b10079607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718" y="1340768"/>
            <a:ext cx="2723565" cy="20970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04568" y="3067968"/>
            <a:ext cx="27347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l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Trieste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354" y="1341437"/>
            <a:ext cx="2803258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018361" y="1340768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s-UY" sz="1800" b="1" kern="0" dirty="0">
                <a:latin typeface="+mj-lt"/>
                <a:ea typeface="+mj-ea"/>
                <a:cs typeface="+mj-cs"/>
              </a:rPr>
              <a:t>Lancha SOHMA I</a:t>
            </a:r>
            <a:endParaRPr lang="es-ES" sz="1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182" y="3572793"/>
            <a:ext cx="3271101" cy="1839994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134630" y="5134633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s-UY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SOHMA II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9" y="3484330"/>
            <a:ext cx="2571275" cy="192845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63769" y="4795837"/>
            <a:ext cx="1873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s-UY" sz="1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Lancha Ingeniero </a:t>
            </a:r>
            <a:r>
              <a:rPr lang="es-UY" sz="18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Camaño</a:t>
            </a:r>
            <a:endParaRPr lang="es-ES" sz="1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33323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620" y="1196752"/>
            <a:ext cx="6840760" cy="871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sz="4400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Levantamientos Hidrográficos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551B-B73E-41DA-8F12-895C6E676357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42910" y="260648"/>
            <a:ext cx="7772400" cy="66802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SERVICIO DE OCEANOGRAFÍA, HIDROGRAFÍA </a:t>
            </a:r>
          </a:p>
          <a:p>
            <a:pPr>
              <a:defRPr/>
            </a:pPr>
            <a:r>
              <a:rPr lang="es-VE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Y METEOROLOGÍA DE LA ARMADA (SOHMA)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ui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2" y="5877272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77622"/>
              </p:ext>
            </p:extLst>
          </p:nvPr>
        </p:nvGraphicFramePr>
        <p:xfrm>
          <a:off x="1885950" y="1868138"/>
          <a:ext cx="5372100" cy="39900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Campaña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Plataforma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Area Geográfica- Detalle de Trabajo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Periodo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   </a:t>
                      </a:r>
                      <a:endParaRPr lang="es-UY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SOHMA 01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Campaña  Proximidades Dique Maua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Abril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2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SOHMA 02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- Corredor Norte Desde Desembocadura de   Arroyo Riachuelo Hasta Puerto de Colonia – Batimetría y Búsqueda de Obstrucciones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Mayo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3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ROU 22 Oyarvide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Area de Fondeo Este y Oeste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Junio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4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Bote Neumático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Plata. Batimetría Acceso a Dique de la Armada  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Setiembre 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5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Bote Neumático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de la Plata Proximidades juan Lacaze Carta 51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Setiembre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6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SOHMA 01</a:t>
                      </a:r>
                      <a:endParaRPr lang="es-UY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 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Rio  Uruguay- Campaña en el Embalse de Salto Grande para la Comisión Administradora del Rio Uruguay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Octubre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7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</a:rPr>
                        <a:t>Lancha Ingeniero </a:t>
                      </a:r>
                      <a:r>
                        <a:rPr lang="es-UY" sz="1000" dirty="0" err="1">
                          <a:effectLst/>
                        </a:rPr>
                        <a:t>Camaño</a:t>
                      </a:r>
                      <a:endParaRPr lang="es-UY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</a:rPr>
                        <a:t>Laguna Merín . Campaña para la Comisión Técnico Mixta para el Desarrollo de la Laguna Merín</a:t>
                      </a:r>
                      <a:endParaRPr lang="es-UY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</a:rPr>
                        <a:t>Noviembre- Diciembre</a:t>
                      </a:r>
                      <a:endParaRPr lang="es-UY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614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" y="1047750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" y="-25904"/>
            <a:ext cx="9144001" cy="1047750"/>
          </a:xfrm>
          <a:prstGeom prst="rect">
            <a:avLst/>
          </a:prstGeom>
          <a:noFill/>
        </p:spPr>
      </p:pic>
      <p:sp>
        <p:nvSpPr>
          <p:cNvPr id="8" name="14 Título"/>
          <p:cNvSpPr txBox="1">
            <a:spLocks/>
          </p:cNvSpPr>
          <p:nvPr/>
        </p:nvSpPr>
        <p:spPr>
          <a:xfrm>
            <a:off x="468313" y="1484313"/>
            <a:ext cx="4608512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br>
              <a:rPr lang="es-UY" sz="2000" u="sng" ker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UY" sz="20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9 CuadroTexto"/>
          <p:cNvSpPr txBox="1">
            <a:spLocks noChangeArrowheads="1"/>
          </p:cNvSpPr>
          <p:nvPr/>
        </p:nvSpPr>
        <p:spPr bwMode="auto">
          <a:xfrm>
            <a:off x="360301" y="1263295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UY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63688" y="59432"/>
            <a:ext cx="5400600" cy="871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800" cap="all" dirty="0" err="1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Levantamiento</a:t>
            </a:r>
            <a:r>
              <a:rPr lang="en-US" sz="28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cap="all" dirty="0" err="1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embalse</a:t>
            </a:r>
            <a:r>
              <a:rPr lang="en-US" sz="28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cap="all" dirty="0" err="1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salto</a:t>
            </a:r>
            <a:r>
              <a:rPr lang="en-US" sz="28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cap="all" dirty="0" err="1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grande</a:t>
            </a:r>
            <a:endParaRPr lang="en-US" sz="28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46" y="1052514"/>
            <a:ext cx="7478938" cy="58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79389" y="1152186"/>
            <a:ext cx="878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s-ES_tradnl" sz="2000" b="0" kern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6</a:t>
            </a:fld>
            <a:endParaRPr lang="es-ES"/>
          </a:p>
        </p:txBody>
      </p:sp>
      <p:cxnSp>
        <p:nvCxnSpPr>
          <p:cNvPr id="16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ogui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00" y="5661248"/>
            <a:ext cx="1169888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15" y="2636912"/>
            <a:ext cx="154712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9445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7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Carta N°51, CORREDOR OESTE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F326C-AA48-4A33-BFE3-4A9B449164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" y="1131969"/>
            <a:ext cx="8880468" cy="2729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607315-B314-4177-A1FD-29A26ECADF90}"/>
              </a:ext>
            </a:extLst>
          </p:cNvPr>
          <p:cNvSpPr txBox="1"/>
          <p:nvPr/>
        </p:nvSpPr>
        <p:spPr>
          <a:xfrm>
            <a:off x="4655204" y="3812171"/>
            <a:ext cx="423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Relevamiento batimétrico costero, desde Arroyo Riachuelo hasta Arroyo Cufre, con embarcación SOHMA 01.</a:t>
            </a:r>
          </a:p>
          <a:p>
            <a:pPr algn="just"/>
            <a:endParaRPr lang="es-UY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93305"/>
            <a:ext cx="154712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930939"/>
            <a:ext cx="1924295" cy="1433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2541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Marcelo\Documents\HDD\Armada\03- OHI\CHAtSO\CHAtSO 09\Presentaciones\DSCN69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047751"/>
            <a:ext cx="914400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8</a:t>
            </a:fld>
            <a:endParaRPr lang="es-ES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2 Marcador de contenido">
            <a:extLst>
              <a:ext uri="{FF2B5EF4-FFF2-40B4-BE49-F238E27FC236}">
                <a16:creationId xmlns:a16="http://schemas.microsoft.com/office/drawing/2014/main" id="{2924C806-9E07-4ECA-A3A3-105B54F1A7E0}"/>
              </a:ext>
            </a:extLst>
          </p:cNvPr>
          <p:cNvSpPr txBox="1">
            <a:spLocks/>
          </p:cNvSpPr>
          <p:nvPr/>
        </p:nvSpPr>
        <p:spPr>
          <a:xfrm>
            <a:off x="1655676" y="237164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0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LAGUNA MERIN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6" y="1159920"/>
            <a:ext cx="8532440" cy="527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" y="3284984"/>
            <a:ext cx="2487166" cy="18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77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98498" y="-657477"/>
            <a:ext cx="7747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celo\Pictures\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04775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261367"/>
            <a:ext cx="8640960" cy="647353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B98-34F4-47E9-91B0-DDB587C4F75D}" type="slidenum">
              <a:rPr lang="es-ES" smtClean="0"/>
              <a:pPr/>
              <a:t>9</a:t>
            </a:fld>
            <a:endParaRPr lang="es-ES" dirty="0"/>
          </a:p>
        </p:txBody>
      </p:sp>
      <p:cxnSp>
        <p:nvCxnSpPr>
          <p:cNvPr id="13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25400">
            <a:solidFill>
              <a:srgbClr val="6B3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6" y="1546565"/>
            <a:ext cx="112746" cy="154243"/>
          </a:xfrm>
          <a:prstGeom prst="rect">
            <a:avLst/>
          </a:prstGeom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63688" y="253008"/>
            <a:ext cx="5400600" cy="87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en-US" sz="2100" cap="all" dirty="0" err="1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Levantamiento</a:t>
            </a:r>
            <a:r>
              <a:rPr lang="en-US" sz="2100" cap="all" dirty="0">
                <a:ln/>
                <a:solidFill>
                  <a:schemeClr val="bg1"/>
                </a:solidFill>
                <a:effectLst>
                  <a:glow rad="101600">
                    <a:srgbClr val="452103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ZONA DE FONDEO ESTE Y OESTE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es-MX" sz="2000" cap="all" dirty="0">
              <a:ln/>
              <a:solidFill>
                <a:schemeClr val="bg1"/>
              </a:solidFill>
              <a:effectLst>
                <a:glow rad="101600">
                  <a:srgbClr val="452103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26" y="2204865"/>
            <a:ext cx="8974779" cy="506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fbcdn-sphotos-f-a.akamaihd.net/hphotos-ak-xpf1/v/t1.0-9/10299030_791557877600798_3063474077706138897_n.jpg?oh=4a2ca0f6e4eccf17ea21be70e40ef475&amp;oe=55BA85E9&amp;__gda__=1437801091_cf059784e062c1693cf3cf92372bb44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" y="1141679"/>
            <a:ext cx="3374611" cy="25753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08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OHMA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SOHMA_2014</Template>
  <TotalTime>9423</TotalTime>
  <Words>1070</Words>
  <Application>Microsoft Office PowerPoint</Application>
  <PresentationFormat>On-screen Show (4:3)</PresentationFormat>
  <Paragraphs>282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SOHMA_2014</vt:lpstr>
      <vt:lpstr>PowerPoint Presentation</vt:lpstr>
      <vt:lpstr>PowerPoint Presentation</vt:lpstr>
      <vt:lpstr>Areas de Jurisdicción del SOHMA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Nuevas Publicaciones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SOHMA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sohma_carto</dc:creator>
  <cp:lastModifiedBy>Alberto Costaneves</cp:lastModifiedBy>
  <cp:revision>505</cp:revision>
  <cp:lastPrinted>2018-04-05T04:08:17Z</cp:lastPrinted>
  <dcterms:created xsi:type="dcterms:W3CDTF">2005-03-30T11:51:42Z</dcterms:created>
  <dcterms:modified xsi:type="dcterms:W3CDTF">2019-05-13T13:31:30Z</dcterms:modified>
</cp:coreProperties>
</file>