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6" r:id="rId2"/>
    <p:sldId id="286" r:id="rId3"/>
    <p:sldId id="292" r:id="rId4"/>
    <p:sldId id="309" r:id="rId5"/>
    <p:sldId id="310" r:id="rId6"/>
    <p:sldId id="311" r:id="rId7"/>
    <p:sldId id="304" r:id="rId8"/>
    <p:sldId id="312" r:id="rId9"/>
    <p:sldId id="306" r:id="rId10"/>
    <p:sldId id="268" r:id="rId11"/>
    <p:sldId id="269" r:id="rId12"/>
    <p:sldId id="270" r:id="rId13"/>
    <p:sldId id="308" r:id="rId14"/>
    <p:sldId id="314" r:id="rId15"/>
    <p:sldId id="274" r:id="rId16"/>
    <p:sldId id="284" r:id="rId17"/>
    <p:sldId id="279" r:id="rId18"/>
    <p:sldId id="315" r:id="rId19"/>
    <p:sldId id="28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E8EFF8"/>
    <a:srgbClr val="DEDF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72" y="28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55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B22A-55EC-4A68-A1AE-1A1AE03C8C30}" type="datetimeFigureOut">
              <a:rPr lang="en-US" smtClean="0"/>
              <a:t>4/25/2019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4B252-8EFF-4387-B930-F07556521AEC}" type="slidenum">
              <a:rPr lang="en-US" smtClean="0"/>
              <a:t>‹#›</a:t>
            </a:fld>
            <a:endParaRPr lang="en-US"/>
          </a:p>
        </p:txBody>
      </p:sp>
    </p:spTree>
    <p:extLst>
      <p:ext uri="{BB962C8B-B14F-4D97-AF65-F5344CB8AC3E}">
        <p14:creationId xmlns:p14="http://schemas.microsoft.com/office/powerpoint/2010/main" val="816804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4EA165E-E13C-4250-8114-216904C5A381}" type="slidenum">
              <a:rPr lang="en-AU" smtClean="0"/>
              <a:pPr>
                <a:defRPr/>
              </a:pPr>
              <a:t>17</a:t>
            </a:fld>
            <a:endParaRPr lang="en-AU"/>
          </a:p>
        </p:txBody>
      </p:sp>
    </p:spTree>
    <p:extLst>
      <p:ext uri="{BB962C8B-B14F-4D97-AF65-F5344CB8AC3E}">
        <p14:creationId xmlns:p14="http://schemas.microsoft.com/office/powerpoint/2010/main" val="2686633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4EA165E-E13C-4250-8114-216904C5A381}" type="slidenum">
              <a:rPr lang="en-AU" smtClean="0"/>
              <a:pPr>
                <a:defRPr/>
              </a:pPr>
              <a:t>18</a:t>
            </a:fld>
            <a:endParaRPr lang="en-AU"/>
          </a:p>
        </p:txBody>
      </p:sp>
    </p:spTree>
    <p:extLst>
      <p:ext uri="{BB962C8B-B14F-4D97-AF65-F5344CB8AC3E}">
        <p14:creationId xmlns:p14="http://schemas.microsoft.com/office/powerpoint/2010/main" val="3279035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75000">
              <a:schemeClr val="accent2">
                <a:lumMod val="5000"/>
                <a:lumOff val="9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7" name="Rectangle 6"/>
          <p:cNvSpPr/>
          <p:nvPr userDrawn="1"/>
        </p:nvSpPr>
        <p:spPr>
          <a:xfrm>
            <a:off x="0" y="6040079"/>
            <a:ext cx="12192000" cy="8372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4038600" y="6276122"/>
            <a:ext cx="4114800" cy="365125"/>
          </a:xfrm>
        </p:spPr>
        <p:txBody>
          <a:bodyPr/>
          <a:lstStyle/>
          <a:p>
            <a:endParaRPr lang="en-US" dirty="0"/>
          </a:p>
        </p:txBody>
      </p:sp>
      <p:sp>
        <p:nvSpPr>
          <p:cNvPr id="9" name="Footer Placeholder 8"/>
          <p:cNvSpPr txBox="1">
            <a:spLocks/>
          </p:cNvSpPr>
          <p:nvPr userDrawn="1"/>
        </p:nvSpPr>
        <p:spPr>
          <a:xfrm>
            <a:off x="250262" y="628034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solidFill>
                  <a:schemeClr val="tx1"/>
                </a:solidFill>
              </a:rPr>
              <a:t>International Hydrographic Organization</a:t>
            </a:r>
            <a:br>
              <a:rPr lang="de-DE" dirty="0">
                <a:solidFill>
                  <a:schemeClr val="tx1"/>
                </a:solidFill>
              </a:rPr>
            </a:br>
            <a:r>
              <a:rPr lang="de-DE" i="1" dirty="0">
                <a:solidFill>
                  <a:schemeClr val="tx1"/>
                </a:solidFill>
              </a:rPr>
              <a:t>Organisation Hydrographique Internationale</a:t>
            </a:r>
            <a:endParaRPr lang="en-US" i="1" dirty="0">
              <a:solidFill>
                <a:schemeClr val="tx1"/>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5349" y="6049723"/>
            <a:ext cx="676525" cy="817921"/>
          </a:xfrm>
          <a:prstGeom prst="rect">
            <a:avLst/>
          </a:prstGeom>
        </p:spPr>
      </p:pic>
    </p:spTree>
    <p:extLst>
      <p:ext uri="{BB962C8B-B14F-4D97-AF65-F5344CB8AC3E}">
        <p14:creationId xmlns:p14="http://schemas.microsoft.com/office/powerpoint/2010/main" val="39923826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4B6E37-4826-409A-84BF-C23BE3AFE5AD}" type="datetime1">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427604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27737A-A71E-4586-A91E-10B206952AFF}" type="datetime1">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3974123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flip="none" rotWithShape="1">
          <a:gsLst>
            <a:gs pos="75000">
              <a:schemeClr val="accent2">
                <a:lumMod val="5000"/>
                <a:lumOff val="9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59414"/>
            <a:ext cx="10515600" cy="540511"/>
          </a:xfrm>
        </p:spPr>
        <p:txBody>
          <a:bodyPr/>
          <a:lstStyle>
            <a:lvl1pPr>
              <a:defRPr>
                <a:solidFill>
                  <a:schemeClr val="bg2">
                    <a:lumMod val="5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838201" y="1825625"/>
            <a:ext cx="7724182" cy="21587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userDrawn="1"/>
        </p:nvCxnSpPr>
        <p:spPr>
          <a:xfrm flipV="1">
            <a:off x="811992" y="893798"/>
            <a:ext cx="10568015" cy="5285"/>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040079"/>
            <a:ext cx="12192000" cy="8372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4038600" y="6276122"/>
            <a:ext cx="4114800" cy="365125"/>
          </a:xfrm>
        </p:spPr>
        <p:txBody>
          <a:bodyPr/>
          <a:lstStyle/>
          <a:p>
            <a:endParaRPr lang="en-US" dirty="0"/>
          </a:p>
        </p:txBody>
      </p:sp>
      <p:sp>
        <p:nvSpPr>
          <p:cNvPr id="11" name="Slide Number Placeholder 5"/>
          <p:cNvSpPr>
            <a:spLocks noGrp="1"/>
          </p:cNvSpPr>
          <p:nvPr>
            <p:ph type="sldNum" sz="quarter" idx="12"/>
          </p:nvPr>
        </p:nvSpPr>
        <p:spPr>
          <a:xfrm>
            <a:off x="8986777" y="6276121"/>
            <a:ext cx="2743200" cy="365125"/>
          </a:xfrm>
        </p:spPr>
        <p:txBody>
          <a:bodyPr/>
          <a:lstStyle/>
          <a:p>
            <a:fld id="{EC878826-814C-4FD2-96B3-D147818A5C89}" type="slidenum">
              <a:rPr lang="en-US" smtClean="0"/>
              <a:t>‹#›</a:t>
            </a:fld>
            <a:endParaRPr lang="en-US" dirty="0"/>
          </a:p>
        </p:txBody>
      </p:sp>
      <p:sp>
        <p:nvSpPr>
          <p:cNvPr id="13" name="Footer Placeholder 8"/>
          <p:cNvSpPr txBox="1">
            <a:spLocks/>
          </p:cNvSpPr>
          <p:nvPr userDrawn="1"/>
        </p:nvSpPr>
        <p:spPr>
          <a:xfrm>
            <a:off x="250262" y="628034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solidFill>
                  <a:schemeClr val="tx1"/>
                </a:solidFill>
              </a:rPr>
              <a:t>International Hydrographic Organization</a:t>
            </a:r>
            <a:br>
              <a:rPr lang="de-DE" dirty="0">
                <a:solidFill>
                  <a:schemeClr val="tx1"/>
                </a:solidFill>
              </a:rPr>
            </a:br>
            <a:r>
              <a:rPr lang="de-DE" i="1" dirty="0">
                <a:solidFill>
                  <a:schemeClr val="tx1"/>
                </a:solidFill>
              </a:rPr>
              <a:t>Organisation Hydrographique Internationale</a:t>
            </a:r>
            <a:endParaRPr lang="en-US" i="1" dirty="0">
              <a:solidFill>
                <a:schemeClr val="tx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5467" y="6040079"/>
            <a:ext cx="676525" cy="817921"/>
          </a:xfrm>
          <a:prstGeom prst="rect">
            <a:avLst/>
          </a:prstGeom>
        </p:spPr>
      </p:pic>
    </p:spTree>
    <p:extLst>
      <p:ext uri="{BB962C8B-B14F-4D97-AF65-F5344CB8AC3E}">
        <p14:creationId xmlns:p14="http://schemas.microsoft.com/office/powerpoint/2010/main" val="13630442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B5D8A9-F208-4318-BC74-B3344BEA26B5}" type="datetime1">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294272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E17B1D-B7C6-4688-9D52-777E0A492BB3}" type="datetime1">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79750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016E03-FAB4-4246-838E-712AF3C131B7}" type="datetime1">
              <a:rPr lang="en-US" smtClean="0"/>
              <a:t>4/25/2019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86334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E6D911-1E11-4707-B3EF-A7D446B4076E}" type="datetime1">
              <a:rPr lang="en-US" smtClean="0"/>
              <a:t>4/25/2019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1974029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E66D49-534C-4821-8ABB-97E9F0832A6F}" type="datetime1">
              <a:rPr lang="en-US" smtClean="0"/>
              <a:t>4/25/2019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163077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8EB816-9769-4CDC-B9A1-47A4932BA44A}" type="datetime1">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4223430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137E5F-198F-4D2D-8AD0-EFCE6F5EBE91}" type="datetime1">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78826-814C-4FD2-96B3-D147818A5C89}" type="slidenum">
              <a:rPr lang="en-US" smtClean="0"/>
              <a:t>‹#›</a:t>
            </a:fld>
            <a:endParaRPr lang="en-US"/>
          </a:p>
        </p:txBody>
      </p:sp>
    </p:spTree>
    <p:extLst>
      <p:ext uri="{BB962C8B-B14F-4D97-AF65-F5344CB8AC3E}">
        <p14:creationId xmlns:p14="http://schemas.microsoft.com/office/powerpoint/2010/main" val="924433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4B590C-9002-419D-8032-E96BBEE3DDA4}" type="datetime1">
              <a:rPr lang="en-US" smtClean="0"/>
              <a:t>4/25/2019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878826-814C-4FD2-96B3-D147818A5C89}" type="slidenum">
              <a:rPr lang="en-US" smtClean="0"/>
              <a:t>‹#›</a:t>
            </a:fld>
            <a:endParaRPr lang="en-US"/>
          </a:p>
        </p:txBody>
      </p:sp>
    </p:spTree>
    <p:extLst>
      <p:ext uri="{BB962C8B-B14F-4D97-AF65-F5344CB8AC3E}">
        <p14:creationId xmlns:p14="http://schemas.microsoft.com/office/powerpoint/2010/main" val="25655961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iho.int/mtg_docs/circular_letters/english/2019/CL20_2019_EN_v1.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journals.lib.unb.ca/index.php/ih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mustafa.iptes@iho.int" TargetMode="External"/><Relationship Id="rId2" Type="http://schemas.openxmlformats.org/officeDocument/2006/relationships/hyperlink" Target="http://www.iho.int/" TargetMode="External"/><Relationship Id="rId1" Type="http://schemas.openxmlformats.org/officeDocument/2006/relationships/slideLayout" Target="../slideLayouts/slideLayout1.xml"/><Relationship Id="rId4" Type="http://schemas.openxmlformats.org/officeDocument/2006/relationships/hyperlink" Target="mailto:alberto.neves@iho.i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ho.in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ho.int/mtg_docs/com_wg/HSSC/HSSC9/HSSC9-11A_INF1_INToGIS%20project2.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0703" y="151002"/>
            <a:ext cx="11689492" cy="3901222"/>
          </a:xfrm>
        </p:spPr>
        <p:txBody>
          <a:bodyPr>
            <a:normAutofit fontScale="90000"/>
          </a:bodyPr>
          <a:lstStyle/>
          <a:p>
            <a:r>
              <a:rPr lang="en-US" dirty="0"/>
              <a:t>13</a:t>
            </a:r>
            <a:r>
              <a:rPr lang="en-US" baseline="30000" dirty="0"/>
              <a:t>a</a:t>
            </a:r>
            <a:r>
              <a:rPr lang="en-US" dirty="0"/>
              <a:t> </a:t>
            </a:r>
            <a:r>
              <a:rPr lang="en-US" dirty="0" err="1"/>
              <a:t>Reunión</a:t>
            </a:r>
            <a:r>
              <a:rPr lang="en-US" dirty="0"/>
              <a:t> de la </a:t>
            </a:r>
            <a:r>
              <a:rPr lang="en-US" dirty="0" err="1"/>
              <a:t>Comisión</a:t>
            </a:r>
            <a:r>
              <a:rPr lang="en-US" dirty="0"/>
              <a:t> </a:t>
            </a:r>
            <a:r>
              <a:rPr lang="en-US" dirty="0" err="1"/>
              <a:t>Hidrográfica</a:t>
            </a:r>
            <a:r>
              <a:rPr lang="en-US" dirty="0"/>
              <a:t> del Atlántico </a:t>
            </a:r>
            <a:r>
              <a:rPr lang="en-US" dirty="0" err="1"/>
              <a:t>Sudoccidental</a:t>
            </a:r>
            <a:r>
              <a:rPr lang="en-US" dirty="0"/>
              <a:t> (CHAtSO12)</a:t>
            </a:r>
            <a:br>
              <a:rPr lang="en-US" dirty="0"/>
            </a:br>
            <a:br>
              <a:rPr lang="en-US" dirty="0"/>
            </a:br>
            <a:r>
              <a:rPr lang="en-US" sz="4000" dirty="0"/>
              <a:t>Buenos Aires, Argentina – 25 y 26 de Abril del 2019</a:t>
            </a:r>
            <a:endParaRPr lang="en-AU" sz="4400" dirty="0"/>
          </a:p>
        </p:txBody>
      </p:sp>
      <p:sp>
        <p:nvSpPr>
          <p:cNvPr id="3" name="Subtitle 2"/>
          <p:cNvSpPr>
            <a:spLocks noGrp="1"/>
          </p:cNvSpPr>
          <p:nvPr>
            <p:ph type="subTitle" idx="1"/>
          </p:nvPr>
        </p:nvSpPr>
        <p:spPr>
          <a:xfrm>
            <a:off x="1577163" y="4399480"/>
            <a:ext cx="9144000" cy="534027"/>
          </a:xfrm>
        </p:spPr>
        <p:txBody>
          <a:bodyPr/>
          <a:lstStyle/>
          <a:p>
            <a:r>
              <a:rPr lang="en-US" sz="3200" dirty="0" err="1"/>
              <a:t>Informe</a:t>
            </a:r>
            <a:r>
              <a:rPr lang="en-US" sz="3200" dirty="0"/>
              <a:t> de la </a:t>
            </a:r>
            <a:r>
              <a:rPr lang="en-US" sz="3200" dirty="0" err="1"/>
              <a:t>Secretaría</a:t>
            </a:r>
            <a:r>
              <a:rPr lang="en-US" sz="3200" dirty="0"/>
              <a:t> de la OHI</a:t>
            </a:r>
            <a:endParaRPr lang="en-AU" sz="3200" dirty="0"/>
          </a:p>
          <a:p>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endParaRPr lang="en-GB" dirty="0">
              <a:latin typeface="Arial" pitchFamily="34" charset="0"/>
              <a:cs typeface="Arial" pitchFamily="34" charset="0"/>
            </a:endParaRPr>
          </a:p>
        </p:txBody>
      </p:sp>
    </p:spTree>
    <p:extLst>
      <p:ext uri="{BB962C8B-B14F-4D97-AF65-F5344CB8AC3E}">
        <p14:creationId xmlns:p14="http://schemas.microsoft.com/office/powerpoint/2010/main" val="334826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59414"/>
            <a:ext cx="10838935" cy="540511"/>
          </a:xfrm>
        </p:spPr>
        <p:txBody>
          <a:bodyPr>
            <a:noAutofit/>
          </a:bodyPr>
          <a:lstStyle/>
          <a:p>
            <a:pPr algn="ctr">
              <a:spcBef>
                <a:spcPts val="300"/>
              </a:spcBef>
              <a:spcAft>
                <a:spcPts val="300"/>
              </a:spcAft>
            </a:pPr>
            <a:r>
              <a:rPr lang="es-ES" sz="3200" dirty="0">
                <a:latin typeface="Arial" panose="020B0604020202020204" pitchFamily="34" charset="0"/>
                <a:cs typeface="Arial" panose="020B0604020202020204" pitchFamily="34" charset="0"/>
              </a:rPr>
              <a:t>Apoyo de GEBCO y el Proyecto </a:t>
            </a:r>
            <a:r>
              <a:rPr lang="es-ES" sz="3200" dirty="0" err="1">
                <a:latin typeface="Arial" panose="020B0604020202020204" pitchFamily="34" charset="0"/>
                <a:cs typeface="Arial" panose="020B0604020202020204" pitchFamily="34" charset="0"/>
              </a:rPr>
              <a:t>Seabed</a:t>
            </a:r>
            <a:r>
              <a:rPr lang="es-ES" sz="3200" dirty="0">
                <a:latin typeface="Arial" panose="020B0604020202020204" pitchFamily="34" charset="0"/>
                <a:cs typeface="Arial" panose="020B0604020202020204" pitchFamily="34" charset="0"/>
              </a:rPr>
              <a:t> 2030</a:t>
            </a:r>
          </a:p>
        </p:txBody>
      </p:sp>
      <p:sp>
        <p:nvSpPr>
          <p:cNvPr id="3" name="Content Placeholder 2"/>
          <p:cNvSpPr>
            <a:spLocks noGrp="1"/>
          </p:cNvSpPr>
          <p:nvPr>
            <p:ph idx="1"/>
          </p:nvPr>
        </p:nvSpPr>
        <p:spPr>
          <a:xfrm>
            <a:off x="432486" y="902044"/>
            <a:ext cx="11128789" cy="5623302"/>
          </a:xfrm>
        </p:spPr>
        <p:txBody>
          <a:bodyPr>
            <a:normAutofit/>
          </a:bodyPr>
          <a:lstStyle/>
          <a:p>
            <a:pPr>
              <a:spcBef>
                <a:spcPts val="300"/>
              </a:spcBef>
              <a:spcAft>
                <a:spcPts val="300"/>
              </a:spcAft>
            </a:pPr>
            <a:r>
              <a:rPr lang="es-ES" dirty="0">
                <a:latin typeface="Arial" panose="020B0604020202020204" pitchFamily="34" charset="0"/>
                <a:cs typeface="Arial" panose="020B0604020202020204" pitchFamily="34" charset="0"/>
              </a:rPr>
              <a:t>El Proyecto </a:t>
            </a:r>
            <a:r>
              <a:rPr lang="es-ES" dirty="0" err="1">
                <a:latin typeface="Arial" panose="020B0604020202020204" pitchFamily="34" charset="0"/>
                <a:cs typeface="Arial" panose="020B0604020202020204" pitchFamily="34" charset="0"/>
              </a:rPr>
              <a:t>Seabed</a:t>
            </a:r>
            <a:r>
              <a:rPr lang="es-ES" dirty="0">
                <a:latin typeface="Arial" panose="020B0604020202020204" pitchFamily="34" charset="0"/>
                <a:cs typeface="Arial" panose="020B0604020202020204" pitchFamily="34" charset="0"/>
              </a:rPr>
              <a:t> 2030 GEBCO/</a:t>
            </a:r>
            <a:r>
              <a:rPr lang="es-ES" dirty="0" err="1">
                <a:latin typeface="Arial" panose="020B0604020202020204" pitchFamily="34" charset="0"/>
                <a:cs typeface="Arial" panose="020B0604020202020204" pitchFamily="34" charset="0"/>
              </a:rPr>
              <a:t>Nippon</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Foundation</a:t>
            </a:r>
            <a:r>
              <a:rPr lang="es-ES" dirty="0">
                <a:latin typeface="Arial" panose="020B0604020202020204" pitchFamily="34" charset="0"/>
                <a:cs typeface="Arial" panose="020B0604020202020204" pitchFamily="34" charset="0"/>
              </a:rPr>
              <a:t> (NF) se beneficia de la </a:t>
            </a:r>
            <a:r>
              <a:rPr lang="es-ES" u="sng" dirty="0">
                <a:latin typeface="Arial" panose="020B0604020202020204" pitchFamily="34" charset="0"/>
                <a:cs typeface="Arial" panose="020B0604020202020204" pitchFamily="34" charset="0"/>
              </a:rPr>
              <a:t>red de capacidades en materia de cartografía oceánica</a:t>
            </a:r>
            <a:r>
              <a:rPr lang="es-ES" dirty="0">
                <a:latin typeface="Arial" panose="020B0604020202020204" pitchFamily="34" charset="0"/>
                <a:cs typeface="Arial" panose="020B0604020202020204" pitchFamily="34" charset="0"/>
              </a:rPr>
              <a:t>, gracias al proyecto de formación de la Fundación </a:t>
            </a:r>
            <a:r>
              <a:rPr lang="es-ES" dirty="0" err="1">
                <a:latin typeface="Arial" panose="020B0604020202020204" pitchFamily="34" charset="0"/>
                <a:cs typeface="Arial" panose="020B0604020202020204" pitchFamily="34" charset="0"/>
              </a:rPr>
              <a:t>Nippon</a:t>
            </a:r>
            <a:r>
              <a:rPr lang="es-ES" dirty="0">
                <a:latin typeface="Arial" panose="020B0604020202020204" pitchFamily="34" charset="0"/>
                <a:cs typeface="Arial" panose="020B0604020202020204" pitchFamily="34" charset="0"/>
              </a:rPr>
              <a:t> en la Universidad de New Hampshire (UNH).</a:t>
            </a:r>
          </a:p>
          <a:p>
            <a:pPr>
              <a:spcBef>
                <a:spcPts val="300"/>
              </a:spcBef>
              <a:spcAft>
                <a:spcPts val="300"/>
              </a:spcAft>
            </a:pPr>
            <a:r>
              <a:rPr lang="es-ES" dirty="0">
                <a:latin typeface="Arial" panose="020B0604020202020204" pitchFamily="34" charset="0"/>
                <a:cs typeface="Arial" panose="020B0604020202020204" pitchFamily="34" charset="0"/>
              </a:rPr>
              <a:t>El Proyecto </a:t>
            </a:r>
            <a:r>
              <a:rPr lang="es-ES" dirty="0" err="1">
                <a:latin typeface="Arial" panose="020B0604020202020204" pitchFamily="34" charset="0"/>
                <a:cs typeface="Arial" panose="020B0604020202020204" pitchFamily="34" charset="0"/>
              </a:rPr>
              <a:t>Seabed</a:t>
            </a:r>
            <a:r>
              <a:rPr lang="es-ES" dirty="0">
                <a:latin typeface="Arial" panose="020B0604020202020204" pitchFamily="34" charset="0"/>
                <a:cs typeface="Arial" panose="020B0604020202020204" pitchFamily="34" charset="0"/>
              </a:rPr>
              <a:t> 2030 ha creado una red compuesta por cuatro centros regionales. Cada centro se focaliza en descubrir, reunir y montar todos los datos batimétricos disponibles de su región, para producir colecciones de datos regionales y los productos resultantes. </a:t>
            </a:r>
          </a:p>
          <a:p>
            <a:pPr>
              <a:spcBef>
                <a:spcPts val="300"/>
              </a:spcBef>
              <a:spcAft>
                <a:spcPts val="300"/>
              </a:spcAft>
            </a:pPr>
            <a:r>
              <a:rPr lang="es-ES" dirty="0">
                <a:latin typeface="Arial" panose="020B0604020202020204" pitchFamily="34" charset="0"/>
                <a:cs typeface="Arial" panose="020B0604020202020204" pitchFamily="34" charset="0"/>
              </a:rPr>
              <a:t>Los océanos Atlántico e Índico están cubiertos por el centro situado en el Observatorio de la Tierra Lamont </a:t>
            </a:r>
            <a:r>
              <a:rPr lang="es-ES" dirty="0" err="1">
                <a:latin typeface="Arial" panose="020B0604020202020204" pitchFamily="34" charset="0"/>
                <a:cs typeface="Arial" panose="020B0604020202020204" pitchFamily="34" charset="0"/>
              </a:rPr>
              <a:t>Doherty</a:t>
            </a:r>
            <a:r>
              <a:rPr lang="es-ES" dirty="0">
                <a:latin typeface="Arial" panose="020B0604020202020204" pitchFamily="34" charset="0"/>
                <a:cs typeface="Arial" panose="020B0604020202020204" pitchFamily="34" charset="0"/>
              </a:rPr>
              <a:t> (LDEO).</a:t>
            </a:r>
          </a:p>
          <a:p>
            <a:pPr>
              <a:spcBef>
                <a:spcPts val="300"/>
              </a:spcBef>
              <a:spcAft>
                <a:spcPts val="300"/>
              </a:spcAft>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033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a:latin typeface="Arial" panose="020B0604020202020204" pitchFamily="34" charset="0"/>
                <a:cs typeface="Arial" panose="020B0604020202020204" pitchFamily="34" charset="0"/>
              </a:rPr>
              <a:t>El SIG de la IHO</a:t>
            </a:r>
            <a:endParaRPr lang="en-AU"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951470"/>
            <a:ext cx="10614433" cy="4987603"/>
          </a:xfrm>
        </p:spPr>
        <p:txBody>
          <a:bodyPr>
            <a:noAutofit/>
          </a:bodyPr>
          <a:lstStyle/>
          <a:p>
            <a:r>
              <a:rPr lang="es-ES" dirty="0">
                <a:latin typeface="Arial" panose="020B0604020202020204" pitchFamily="34" charset="0"/>
                <a:cs typeface="Arial" panose="020B0604020202020204" pitchFamily="34" charset="0"/>
              </a:rPr>
              <a:t>Se ha seguido trabajando en el desarrollo del SIG de la OHI, que consta de dos partes principales:</a:t>
            </a:r>
          </a:p>
          <a:p>
            <a:pPr marL="0" indent="0">
              <a:buNone/>
            </a:pPr>
            <a:r>
              <a:rPr lang="es-ES" dirty="0">
                <a:latin typeface="Arial" panose="020B0604020202020204" pitchFamily="34" charset="0"/>
                <a:cs typeface="Arial" panose="020B0604020202020204" pitchFamily="34" charset="0"/>
              </a:rPr>
              <a:t>	base de datos del </a:t>
            </a:r>
            <a:r>
              <a:rPr lang="es-ES" u="sng" dirty="0">
                <a:latin typeface="Arial" panose="020B0604020202020204" pitchFamily="34" charset="0"/>
                <a:cs typeface="Arial" panose="020B0604020202020204" pitchFamily="34" charset="0"/>
              </a:rPr>
              <a:t>país</a:t>
            </a:r>
            <a:r>
              <a:rPr lang="es-ES" dirty="0">
                <a:latin typeface="Arial" panose="020B0604020202020204" pitchFamily="34" charset="0"/>
                <a:cs typeface="Arial" panose="020B0604020202020204" pitchFamily="34" charset="0"/>
              </a:rPr>
              <a:t>, y base de datos </a:t>
            </a:r>
            <a:r>
              <a:rPr lang="es-ES" u="sng" dirty="0">
                <a:latin typeface="Arial" panose="020B0604020202020204" pitchFamily="34" charset="0"/>
                <a:cs typeface="Arial" panose="020B0604020202020204" pitchFamily="34" charset="0"/>
              </a:rPr>
              <a:t>regionales</a:t>
            </a:r>
          </a:p>
          <a:p>
            <a:r>
              <a:rPr lang="es-ES" dirty="0">
                <a:latin typeface="Arial" panose="020B0604020202020204" pitchFamily="34" charset="0"/>
                <a:cs typeface="Arial" panose="020B0604020202020204" pitchFamily="34" charset="0"/>
              </a:rPr>
              <a:t>La base de datos de información del país se ha ido actualizando progresivamente para incluir información administrativa y facilitar el mantenimiento del Anuario de la OHI (Publicación P-5 de la OHI).</a:t>
            </a:r>
          </a:p>
          <a:p>
            <a:r>
              <a:rPr lang="es-ES" dirty="0">
                <a:latin typeface="Arial" panose="020B0604020202020204" pitchFamily="34" charset="0"/>
                <a:cs typeface="Arial" panose="020B0604020202020204" pitchFamily="34" charset="0"/>
              </a:rPr>
              <a:t>Se invita a los países de la Región de la </a:t>
            </a:r>
            <a:r>
              <a:rPr lang="es-ES" dirty="0" err="1">
                <a:latin typeface="Arial" panose="020B0604020202020204" pitchFamily="34" charset="0"/>
                <a:cs typeface="Arial" panose="020B0604020202020204" pitchFamily="34" charset="0"/>
              </a:rPr>
              <a:t>CHAtSO</a:t>
            </a:r>
            <a:r>
              <a:rPr lang="es-ES" dirty="0">
                <a:latin typeface="Arial" panose="020B0604020202020204" pitchFamily="34" charset="0"/>
                <a:cs typeface="Arial" panose="020B0604020202020204" pitchFamily="34" charset="0"/>
              </a:rPr>
              <a:t> a revisar sus datos en el Anuario anualmente y a proporcionar a la Secretaría de la OHI las actualizaciones adecuadas o a informar que no ha habido cambios. </a:t>
            </a:r>
          </a:p>
        </p:txBody>
      </p:sp>
    </p:spTree>
    <p:extLst>
      <p:ext uri="{BB962C8B-B14F-4D97-AF65-F5344CB8AC3E}">
        <p14:creationId xmlns:p14="http://schemas.microsoft.com/office/powerpoint/2010/main" val="756166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2" y="44625"/>
            <a:ext cx="7429500" cy="630907"/>
          </a:xfrm>
        </p:spPr>
        <p:txBody>
          <a:bodyPr/>
          <a:lstStyle/>
          <a:p>
            <a:r>
              <a:rPr lang="en-US" sz="2800" dirty="0">
                <a:latin typeface="Arial" panose="020B0604020202020204" pitchFamily="34" charset="0"/>
                <a:cs typeface="Arial" panose="020B0604020202020204" pitchFamily="34" charset="0"/>
              </a:rPr>
              <a:t>IHO GIS and data base developments – C-55</a:t>
            </a:r>
            <a:endParaRPr lang="en-AU" sz="2800" dirty="0"/>
          </a:p>
        </p:txBody>
      </p:sp>
      <p:sp>
        <p:nvSpPr>
          <p:cNvPr id="5" name="Content Placeholder 2"/>
          <p:cNvSpPr>
            <a:spLocks noGrp="1"/>
          </p:cNvSpPr>
          <p:nvPr>
            <p:ph idx="1"/>
          </p:nvPr>
        </p:nvSpPr>
        <p:spPr>
          <a:xfrm>
            <a:off x="2298854" y="1600201"/>
            <a:ext cx="7488237" cy="4530725"/>
          </a:xfrm>
        </p:spPr>
        <p:txBody>
          <a:bodyPr/>
          <a:lstStyle/>
          <a:p>
            <a:pPr marL="0" indent="0">
              <a:buNone/>
            </a:pPr>
            <a:r>
              <a:rPr lang="en-US" sz="4400" dirty="0"/>
              <a:t>Estado de </a:t>
            </a:r>
            <a:r>
              <a:rPr lang="en-US" sz="4400" dirty="0" err="1"/>
              <a:t>los</a:t>
            </a:r>
            <a:r>
              <a:rPr lang="en-US" sz="4400" dirty="0"/>
              <a:t> </a:t>
            </a:r>
            <a:r>
              <a:rPr lang="en-US" sz="4400" dirty="0" err="1"/>
              <a:t>levantamientos</a:t>
            </a:r>
            <a:r>
              <a:rPr lang="en-US" sz="4400" dirty="0"/>
              <a:t> para </a:t>
            </a:r>
            <a:r>
              <a:rPr lang="en-US" sz="4400" dirty="0" err="1"/>
              <a:t>profundidades</a:t>
            </a:r>
            <a:r>
              <a:rPr lang="en-US" sz="4400" dirty="0"/>
              <a:t> </a:t>
            </a:r>
            <a:r>
              <a:rPr lang="en-US" sz="4400" dirty="0" err="1"/>
              <a:t>inferiores</a:t>
            </a:r>
            <a:r>
              <a:rPr lang="en-US" sz="4400" dirty="0"/>
              <a:t> a 200m</a:t>
            </a:r>
          </a:p>
        </p:txBody>
      </p:sp>
      <p:pic>
        <p:nvPicPr>
          <p:cNvPr id="3" name="Picture 2"/>
          <p:cNvPicPr>
            <a:picLocks noChangeAspect="1"/>
          </p:cNvPicPr>
          <p:nvPr/>
        </p:nvPicPr>
        <p:blipFill>
          <a:blip r:embed="rId2"/>
          <a:stretch>
            <a:fillRect/>
          </a:stretch>
        </p:blipFill>
        <p:spPr>
          <a:xfrm>
            <a:off x="671120" y="0"/>
            <a:ext cx="10893380" cy="6858000"/>
          </a:xfrm>
          <a:prstGeom prst="rect">
            <a:avLst/>
          </a:prstGeom>
        </p:spPr>
      </p:pic>
    </p:spTree>
    <p:extLst>
      <p:ext uri="{BB962C8B-B14F-4D97-AF65-F5344CB8AC3E}">
        <p14:creationId xmlns:p14="http://schemas.microsoft.com/office/powerpoint/2010/main" val="202481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181685" y="237572"/>
            <a:ext cx="7429500" cy="630907"/>
          </a:xfrm>
        </p:spPr>
        <p:txBody>
          <a:bodyPr>
            <a:normAutofit fontScale="90000"/>
          </a:bodyPr>
          <a:lstStyle/>
          <a:p>
            <a:r>
              <a:rPr lang="en-US" sz="2800" dirty="0">
                <a:latin typeface="Arial" panose="020B0604020202020204" pitchFamily="34" charset="0"/>
                <a:cs typeface="Arial" panose="020B0604020202020204" pitchFamily="34" charset="0"/>
              </a:rPr>
              <a:t>IHO GIS and data base developments – DCDB</a:t>
            </a:r>
            <a:endParaRPr lang="en-AU" sz="2800" dirty="0"/>
          </a:p>
        </p:txBody>
      </p:sp>
      <p:sp>
        <p:nvSpPr>
          <p:cNvPr id="5" name="Content Placeholder 2"/>
          <p:cNvSpPr>
            <a:spLocks noGrp="1"/>
          </p:cNvSpPr>
          <p:nvPr>
            <p:ph idx="1"/>
          </p:nvPr>
        </p:nvSpPr>
        <p:spPr>
          <a:xfrm>
            <a:off x="2298854" y="1600201"/>
            <a:ext cx="7488237" cy="4530725"/>
          </a:xfrm>
        </p:spPr>
        <p:txBody>
          <a:bodyPr/>
          <a:lstStyle/>
          <a:p>
            <a:pPr marL="0" indent="0">
              <a:buNone/>
            </a:pPr>
            <a:r>
              <a:rPr lang="en-US" sz="4400" dirty="0" err="1"/>
              <a:t>Contribución</a:t>
            </a:r>
            <a:r>
              <a:rPr lang="en-US" sz="4400" dirty="0"/>
              <a:t> de </a:t>
            </a:r>
            <a:r>
              <a:rPr lang="en-US" sz="4400" dirty="0" err="1"/>
              <a:t>batimetría</a:t>
            </a:r>
            <a:r>
              <a:rPr lang="en-US" sz="4400" dirty="0"/>
              <a:t> de </a:t>
            </a:r>
            <a:r>
              <a:rPr lang="en-US" sz="4400" dirty="0" err="1"/>
              <a:t>aguas</a:t>
            </a:r>
            <a:r>
              <a:rPr lang="en-US" sz="4400" dirty="0"/>
              <a:t> </a:t>
            </a:r>
            <a:r>
              <a:rPr lang="en-US" sz="4400" dirty="0" err="1"/>
              <a:t>someras</a:t>
            </a:r>
            <a:endParaRPr lang="en-US" sz="4400" dirty="0"/>
          </a:p>
        </p:txBody>
      </p:sp>
      <p:pic>
        <p:nvPicPr>
          <p:cNvPr id="6" name="Picture 5">
            <a:extLst>
              <a:ext uri="{FF2B5EF4-FFF2-40B4-BE49-F238E27FC236}">
                <a16:creationId xmlns:a16="http://schemas.microsoft.com/office/drawing/2014/main" id="{2624610A-9293-406D-82BE-35B2ED3FDE54}"/>
              </a:ext>
            </a:extLst>
          </p:cNvPr>
          <p:cNvPicPr>
            <a:picLocks noChangeAspect="1"/>
          </p:cNvPicPr>
          <p:nvPr/>
        </p:nvPicPr>
        <p:blipFill>
          <a:blip r:embed="rId2"/>
          <a:stretch>
            <a:fillRect/>
          </a:stretch>
        </p:blipFill>
        <p:spPr>
          <a:xfrm>
            <a:off x="2181685" y="-55484"/>
            <a:ext cx="8327606" cy="6913484"/>
          </a:xfrm>
          <a:prstGeom prst="rect">
            <a:avLst/>
          </a:prstGeom>
        </p:spPr>
      </p:pic>
      <p:pic>
        <p:nvPicPr>
          <p:cNvPr id="4" name="Picture 3">
            <a:extLst>
              <a:ext uri="{FF2B5EF4-FFF2-40B4-BE49-F238E27FC236}">
                <a16:creationId xmlns:a16="http://schemas.microsoft.com/office/drawing/2014/main" id="{EA9455C6-CF2F-4F04-979C-F6DF2324FDC9}"/>
              </a:ext>
            </a:extLst>
          </p:cNvPr>
          <p:cNvPicPr>
            <a:picLocks noChangeAspect="1"/>
          </p:cNvPicPr>
          <p:nvPr/>
        </p:nvPicPr>
        <p:blipFill>
          <a:blip r:embed="rId3"/>
          <a:stretch>
            <a:fillRect/>
          </a:stretch>
        </p:blipFill>
        <p:spPr>
          <a:xfrm>
            <a:off x="569259" y="0"/>
            <a:ext cx="11053482" cy="6858000"/>
          </a:xfrm>
          <a:prstGeom prst="rect">
            <a:avLst/>
          </a:prstGeom>
        </p:spPr>
      </p:pic>
    </p:spTree>
    <p:extLst>
      <p:ext uri="{BB962C8B-B14F-4D97-AF65-F5344CB8AC3E}">
        <p14:creationId xmlns:p14="http://schemas.microsoft.com/office/powerpoint/2010/main" val="1815978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181685" y="237572"/>
            <a:ext cx="7429500" cy="630907"/>
          </a:xfrm>
        </p:spPr>
        <p:txBody>
          <a:bodyPr>
            <a:normAutofit/>
          </a:bodyPr>
          <a:lstStyle/>
          <a:p>
            <a:pPr algn="ctr"/>
            <a:r>
              <a:rPr lang="en-US" sz="3200" dirty="0">
                <a:latin typeface="Arial" panose="020B0604020202020204" pitchFamily="34" charset="0"/>
                <a:cs typeface="Arial" panose="020B0604020202020204" pitchFamily="34" charset="0"/>
              </a:rPr>
              <a:t>El SIG de la IHO</a:t>
            </a:r>
            <a:endParaRPr lang="en-AU" sz="3200" dirty="0"/>
          </a:p>
        </p:txBody>
      </p:sp>
      <p:sp>
        <p:nvSpPr>
          <p:cNvPr id="5" name="Content Placeholder 2"/>
          <p:cNvSpPr>
            <a:spLocks noGrp="1"/>
          </p:cNvSpPr>
          <p:nvPr>
            <p:ph idx="1"/>
          </p:nvPr>
        </p:nvSpPr>
        <p:spPr>
          <a:xfrm>
            <a:off x="593124" y="1025611"/>
            <a:ext cx="11158152" cy="5105315"/>
          </a:xfrm>
        </p:spPr>
        <p:txBody>
          <a:bodyPr/>
          <a:lstStyle/>
          <a:p>
            <a:pPr lvl="0"/>
            <a:r>
              <a:rPr lang="es-ES" dirty="0">
                <a:latin typeface="Arial" panose="020B0604020202020204" pitchFamily="34" charset="0"/>
                <a:cs typeface="Arial" panose="020B0604020202020204" pitchFamily="34" charset="0"/>
              </a:rPr>
              <a:t>La Secretaría de la OHI desarrolló un formulario en línea para permitir a los Estados Miembros introducir datos para el </a:t>
            </a:r>
            <a:r>
              <a:rPr lang="es-ES" u="sng" dirty="0">
                <a:latin typeface="Arial" panose="020B0604020202020204" pitchFamily="34" charset="0"/>
                <a:cs typeface="Arial" panose="020B0604020202020204" pitchFamily="34" charset="0"/>
              </a:rPr>
              <a:t>Anuario</a:t>
            </a:r>
            <a:r>
              <a:rPr lang="es-ES" dirty="0">
                <a:latin typeface="Arial" panose="020B0604020202020204" pitchFamily="34" charset="0"/>
                <a:cs typeface="Arial" panose="020B0604020202020204" pitchFamily="34" charset="0"/>
              </a:rPr>
              <a:t> y para la </a:t>
            </a:r>
            <a:r>
              <a:rPr lang="es-ES" u="sng" dirty="0">
                <a:latin typeface="Arial" panose="020B0604020202020204" pitchFamily="34" charset="0"/>
                <a:cs typeface="Arial" panose="020B0604020202020204" pitchFamily="34" charset="0"/>
              </a:rPr>
              <a:t>C-55</a:t>
            </a:r>
            <a:r>
              <a:rPr lang="es-ES" dirty="0">
                <a:latin typeface="Arial" panose="020B0604020202020204" pitchFamily="34" charset="0"/>
                <a:cs typeface="Arial" panose="020B0604020202020204" pitchFamily="34" charset="0"/>
              </a:rPr>
              <a:t>. El mismo sistema se utilizará para recibir votos vía las Cartas Circulares. La CC de la OHI </a:t>
            </a:r>
            <a:r>
              <a:rPr lang="es-ES" dirty="0" err="1">
                <a:latin typeface="Arial" panose="020B0604020202020204" pitchFamily="34" charset="0"/>
                <a:cs typeface="Arial" panose="020B0604020202020204" pitchFamily="34" charset="0"/>
              </a:rPr>
              <a:t>N.°</a:t>
            </a:r>
            <a:r>
              <a:rPr lang="es-ES" dirty="0">
                <a:latin typeface="Arial" panose="020B0604020202020204" pitchFamily="34" charset="0"/>
                <a:cs typeface="Arial" panose="020B0604020202020204" pitchFamily="34" charset="0"/>
              </a:rPr>
              <a:t> 20/2019 proporciona la información necesaria:</a:t>
            </a:r>
            <a:endParaRPr lang="en-US" dirty="0">
              <a:latin typeface="Arial" panose="020B0604020202020204" pitchFamily="34" charset="0"/>
              <a:cs typeface="Arial" panose="020B0604020202020204" pitchFamily="34" charset="0"/>
            </a:endParaRPr>
          </a:p>
          <a:p>
            <a:pPr marL="0" indent="0">
              <a:buNone/>
            </a:pPr>
            <a:r>
              <a:rPr lang="es-ES" u="sng" dirty="0">
                <a:latin typeface="Arial" panose="020B0604020202020204" pitchFamily="34" charset="0"/>
                <a:cs typeface="Arial" panose="020B0604020202020204" pitchFamily="34" charset="0"/>
                <a:hlinkClick r:id="rId2"/>
              </a:rPr>
              <a:t>https://www.iho.int/mtg_docs/circular_letters/english/2019/CL20_2019_EN_v1.pdf</a:t>
            </a:r>
            <a:r>
              <a:rPr lang="es-ES"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7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281042" y="44625"/>
            <a:ext cx="7429500" cy="1139825"/>
          </a:xfrm>
        </p:spPr>
        <p:txBody>
          <a:bodyPr>
            <a:normAutofit/>
          </a:bodyPr>
          <a:lstStyle/>
          <a:p>
            <a:pPr algn="ctr"/>
            <a:r>
              <a:rPr lang="en-US" sz="4000" dirty="0" err="1">
                <a:latin typeface="Arial" panose="020B0604020202020204" pitchFamily="34" charset="0"/>
                <a:cs typeface="Arial" panose="020B0604020202020204" pitchFamily="34" charset="0"/>
              </a:rPr>
              <a:t>Publicidad</a:t>
            </a:r>
            <a:r>
              <a:rPr lang="en-US" sz="4000" dirty="0">
                <a:latin typeface="Arial" panose="020B0604020202020204" pitchFamily="34" charset="0"/>
                <a:cs typeface="Arial" panose="020B0604020202020204" pitchFamily="34" charset="0"/>
              </a:rPr>
              <a:t> de la OHI</a:t>
            </a:r>
            <a:endParaRPr lang="en-AU"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42796" y="1124744"/>
            <a:ext cx="10900372" cy="4108159"/>
          </a:xfrm>
        </p:spPr>
        <p:txBody>
          <a:bodyPr>
            <a:normAutofit lnSpcReduction="10000"/>
          </a:bodyPr>
          <a:lstStyle/>
          <a:p>
            <a:pPr marL="2057400" indent="-2057400">
              <a:buNone/>
            </a:pPr>
            <a:r>
              <a:rPr lang="es-ES" sz="3000" dirty="0">
                <a:latin typeface="Arial" panose="020B0604020202020204" pitchFamily="34" charset="0"/>
                <a:cs typeface="Arial" panose="020B0604020202020204" pitchFamily="34" charset="0"/>
              </a:rPr>
              <a:t>Día Mundial de la Hidrografía</a:t>
            </a:r>
            <a:r>
              <a:rPr lang="en-US" sz="3000" dirty="0">
                <a:latin typeface="Arial" panose="020B0604020202020204" pitchFamily="34" charset="0"/>
                <a:cs typeface="Arial" panose="020B0604020202020204" pitchFamily="34" charset="0"/>
              </a:rPr>
              <a:t>:</a:t>
            </a:r>
          </a:p>
          <a:p>
            <a:pPr marL="2514600" lvl="1" indent="-2057400">
              <a:buNone/>
            </a:pPr>
            <a:r>
              <a:rPr lang="es-ES" sz="2600" i="1" dirty="0">
                <a:latin typeface="Arial" panose="020B0604020202020204" pitchFamily="34" charset="0"/>
                <a:cs typeface="Arial" panose="020B0604020202020204" pitchFamily="34" charset="0"/>
              </a:rPr>
              <a:t>«La Información hidrográfica, motor del conocimiento marino»</a:t>
            </a:r>
          </a:p>
          <a:p>
            <a:pPr marL="2514600" lvl="1" indent="-2057400">
              <a:buNone/>
            </a:pPr>
            <a:endParaRPr lang="en-AU" sz="3000" dirty="0">
              <a:latin typeface="Arial" panose="020B0604020202020204" pitchFamily="34" charset="0"/>
              <a:cs typeface="Arial" panose="020B0604020202020204" pitchFamily="34" charset="0"/>
            </a:endParaRPr>
          </a:p>
          <a:p>
            <a:pPr marL="2057400" indent="-2057400">
              <a:buNone/>
            </a:pPr>
            <a:r>
              <a:rPr lang="en-AU" sz="3000" dirty="0" err="1">
                <a:latin typeface="Arial" panose="020B0604020202020204" pitchFamily="34" charset="0"/>
                <a:cs typeface="Arial" panose="020B0604020202020204" pitchFamily="34" charset="0"/>
              </a:rPr>
              <a:t>Revista</a:t>
            </a:r>
            <a:r>
              <a:rPr lang="en-AU" sz="3000" dirty="0">
                <a:latin typeface="Arial" panose="020B0604020202020204" pitchFamily="34" charset="0"/>
                <a:cs typeface="Arial" panose="020B0604020202020204" pitchFamily="34" charset="0"/>
              </a:rPr>
              <a:t> </a:t>
            </a:r>
            <a:r>
              <a:rPr lang="en-AU" sz="3000" dirty="0" err="1">
                <a:latin typeface="Arial" panose="020B0604020202020204" pitchFamily="34" charset="0"/>
                <a:cs typeface="Arial" panose="020B0604020202020204" pitchFamily="34" charset="0"/>
              </a:rPr>
              <a:t>Hidrográfica</a:t>
            </a:r>
            <a:r>
              <a:rPr lang="en-AU" sz="3000" dirty="0">
                <a:latin typeface="Arial" panose="020B0604020202020204" pitchFamily="34" charset="0"/>
                <a:cs typeface="Arial" panose="020B0604020202020204" pitchFamily="34" charset="0"/>
              </a:rPr>
              <a:t> </a:t>
            </a:r>
            <a:r>
              <a:rPr lang="en-AU" sz="3000" dirty="0" err="1">
                <a:latin typeface="Arial" panose="020B0604020202020204" pitchFamily="34" charset="0"/>
                <a:cs typeface="Arial" panose="020B0604020202020204" pitchFamily="34" charset="0"/>
              </a:rPr>
              <a:t>Internacional</a:t>
            </a:r>
            <a:r>
              <a:rPr lang="en-AU" sz="3000" dirty="0">
                <a:latin typeface="Arial" panose="020B0604020202020204" pitchFamily="34" charset="0"/>
                <a:cs typeface="Arial" panose="020B0604020202020204" pitchFamily="34" charset="0"/>
              </a:rPr>
              <a:t>:</a:t>
            </a:r>
          </a:p>
          <a:p>
            <a:pPr marL="2057400" indent="-2057400" algn="ctr">
              <a:buNone/>
            </a:pPr>
            <a:r>
              <a:rPr lang="es-ES" sz="3200" i="1" u="sng" dirty="0">
                <a:hlinkClick r:id="rId2"/>
              </a:rPr>
              <a:t>https://journals.lib.unb.ca/index.php/ihr</a:t>
            </a:r>
            <a:endParaRPr lang="en-AU" sz="3000" u="sng" dirty="0">
              <a:latin typeface="Arial" panose="020B0604020202020204" pitchFamily="34" charset="0"/>
              <a:cs typeface="Arial" panose="020B0604020202020204" pitchFamily="34" charset="0"/>
            </a:endParaRPr>
          </a:p>
          <a:p>
            <a:pPr marL="2057400" indent="-2057400">
              <a:buNone/>
            </a:pPr>
            <a:endParaRPr lang="en-AU" sz="3000" dirty="0">
              <a:latin typeface="Arial" panose="020B0604020202020204" pitchFamily="34" charset="0"/>
              <a:cs typeface="Arial" panose="020B0604020202020204" pitchFamily="34" charset="0"/>
            </a:endParaRPr>
          </a:p>
          <a:p>
            <a:pPr marL="2057400" indent="-2057400">
              <a:buNone/>
            </a:pPr>
            <a:r>
              <a:rPr lang="en-AU" sz="3000" dirty="0" err="1">
                <a:latin typeface="Arial" panose="020B0604020202020204" pitchFamily="34" charset="0"/>
                <a:cs typeface="Arial" panose="020B0604020202020204" pitchFamily="34" charset="0"/>
              </a:rPr>
              <a:t>Miembro</a:t>
            </a:r>
            <a:r>
              <a:rPr lang="en-AU" sz="3000" dirty="0">
                <a:latin typeface="Arial" panose="020B0604020202020204" pitchFamily="34" charset="0"/>
                <a:cs typeface="Arial" panose="020B0604020202020204" pitchFamily="34" charset="0"/>
              </a:rPr>
              <a:t> del </a:t>
            </a:r>
            <a:r>
              <a:rPr lang="en-AU" sz="3000" dirty="0" err="1">
                <a:latin typeface="Arial" panose="020B0604020202020204" pitchFamily="34" charset="0"/>
                <a:cs typeface="Arial" panose="020B0604020202020204" pitchFamily="34" charset="0"/>
              </a:rPr>
              <a:t>Comité</a:t>
            </a:r>
            <a:r>
              <a:rPr lang="en-AU" sz="3000" dirty="0">
                <a:latin typeface="Arial" panose="020B0604020202020204" pitchFamily="34" charset="0"/>
                <a:cs typeface="Arial" panose="020B0604020202020204" pitchFamily="34" charset="0"/>
              </a:rPr>
              <a:t> Editorial de la </a:t>
            </a:r>
            <a:r>
              <a:rPr lang="en-AU" sz="3000" dirty="0" err="1">
                <a:latin typeface="Arial" panose="020B0604020202020204" pitchFamily="34" charset="0"/>
                <a:cs typeface="Arial" panose="020B0604020202020204" pitchFamily="34" charset="0"/>
              </a:rPr>
              <a:t>CHAtSO</a:t>
            </a:r>
            <a:r>
              <a:rPr lang="en-AU" sz="3000" dirty="0">
                <a:latin typeface="Arial" panose="020B0604020202020204" pitchFamily="34" charset="0"/>
                <a:cs typeface="Arial" panose="020B0604020202020204" pitchFamily="34" charset="0"/>
              </a:rPr>
              <a:t>:</a:t>
            </a:r>
          </a:p>
          <a:p>
            <a:pPr marL="2057400" indent="-2057400" algn="ctr">
              <a:buNone/>
            </a:pPr>
            <a:r>
              <a:rPr lang="en-US" sz="3000" dirty="0">
                <a:latin typeface="Arial" panose="020B0604020202020204" pitchFamily="34" charset="0"/>
                <a:cs typeface="Arial" panose="020B0604020202020204" pitchFamily="34" charset="0"/>
              </a:rPr>
              <a:t>CN Nickolas de Andrade ROSCHER</a:t>
            </a:r>
          </a:p>
          <a:p>
            <a:pPr marL="4129088" indent="-3405188">
              <a:spcBef>
                <a:spcPts val="0"/>
              </a:spcBef>
              <a:buNone/>
            </a:pPr>
            <a:endParaRPr lang="en-US" i="1" dirty="0">
              <a:latin typeface="Arial" panose="020B0604020202020204" pitchFamily="34" charset="0"/>
              <a:cs typeface="Arial" panose="020B0604020202020204" pitchFamily="34" charset="0"/>
            </a:endParaRPr>
          </a:p>
          <a:p>
            <a:pPr marL="4129088" indent="-3405188">
              <a:spcBef>
                <a:spcPts val="0"/>
              </a:spcBef>
              <a:buNone/>
            </a:pPr>
            <a:endParaRPr lang="en-AU"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6537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44625"/>
            <a:ext cx="10925330" cy="1139825"/>
          </a:xfrm>
        </p:spPr>
        <p:txBody>
          <a:bodyPr>
            <a:normAutofit fontScale="90000"/>
          </a:bodyPr>
          <a:lstStyle/>
          <a:p>
            <a:pPr algn="ctr"/>
            <a:r>
              <a:rPr lang="es-ES" b="1" dirty="0"/>
              <a:t>Celebraciones del Centenario de la OHI (OHI-100)</a:t>
            </a:r>
            <a:endParaRPr lang="en-US" dirty="0"/>
          </a:p>
        </p:txBody>
      </p:sp>
      <p:sp>
        <p:nvSpPr>
          <p:cNvPr id="4" name="Content Placeholder 2"/>
          <p:cNvSpPr txBox="1">
            <a:spLocks/>
          </p:cNvSpPr>
          <p:nvPr/>
        </p:nvSpPr>
        <p:spPr bwMode="auto">
          <a:xfrm>
            <a:off x="452673" y="1025611"/>
            <a:ext cx="11090495" cy="54997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pPr marL="228600" indent="-228600" defTabSz="914400">
              <a:lnSpc>
                <a:spcPct val="90000"/>
              </a:lnSpc>
              <a:spcBef>
                <a:spcPts val="1000"/>
              </a:spcBef>
              <a:spcAft>
                <a:spcPts val="0"/>
              </a:spcAft>
              <a:buFont typeface="Arial" panose="020B0604020202020204" pitchFamily="34" charset="0"/>
              <a:buChar char="•"/>
            </a:pPr>
            <a:r>
              <a:rPr lang="es-ES" sz="2800" dirty="0">
                <a:solidFill>
                  <a:schemeClr val="tx1"/>
                </a:solidFill>
                <a:effectLst/>
                <a:latin typeface="Arial" panose="020B0604020202020204" pitchFamily="34" charset="0"/>
                <a:cs typeface="Arial" panose="020B0604020202020204" pitchFamily="34" charset="0"/>
              </a:rPr>
              <a:t>Los años 2019 y 2021 serán importantes en la historia de la OHI. El 2019 marcará el centenario de la 1.ª Conferencia Hidrográfica Internacional (Londres, 1919). El 2021 será el centenario del establecimiento del Bureau Hidrográfico Internacional (BHI), en el 1921, en Mónaco, el precursor de la moderna OHI. </a:t>
            </a:r>
          </a:p>
          <a:p>
            <a:pPr marL="228600" indent="-228600" defTabSz="914400">
              <a:lnSpc>
                <a:spcPct val="90000"/>
              </a:lnSpc>
              <a:spcBef>
                <a:spcPts val="1000"/>
              </a:spcBef>
              <a:spcAft>
                <a:spcPts val="0"/>
              </a:spcAft>
              <a:buFont typeface="Arial" panose="020B0604020202020204" pitchFamily="34" charset="0"/>
              <a:buChar char="•"/>
            </a:pPr>
            <a:r>
              <a:rPr lang="es-ES" sz="2800" dirty="0">
                <a:solidFill>
                  <a:schemeClr val="tx1"/>
                </a:solidFill>
                <a:effectLst/>
                <a:latin typeface="Arial" panose="020B0604020202020204" pitchFamily="34" charset="0"/>
                <a:cs typeface="Arial" panose="020B0604020202020204" pitchFamily="34" charset="0"/>
              </a:rPr>
              <a:t>El «punto culminante» será el Día Mundial de la Hidrografía (DMH), el 21 de junio del 2021. La nueva </a:t>
            </a:r>
            <a:r>
              <a:rPr lang="es-ES" sz="2800" dirty="0" err="1">
                <a:solidFill>
                  <a:schemeClr val="tx1"/>
                </a:solidFill>
                <a:effectLst/>
                <a:latin typeface="Arial" panose="020B0604020202020204" pitchFamily="34" charset="0"/>
                <a:cs typeface="Arial" panose="020B0604020202020204" pitchFamily="34" charset="0"/>
              </a:rPr>
              <a:t>logomarca</a:t>
            </a:r>
            <a:r>
              <a:rPr lang="es-ES" sz="2800" dirty="0">
                <a:solidFill>
                  <a:schemeClr val="tx1"/>
                </a:solidFill>
                <a:effectLst/>
                <a:latin typeface="Arial" panose="020B0604020202020204" pitchFamily="34" charset="0"/>
                <a:cs typeface="Arial" panose="020B0604020202020204" pitchFamily="34" charset="0"/>
              </a:rPr>
              <a:t> de la OHI.</a:t>
            </a:r>
          </a:p>
          <a:p>
            <a:pPr marL="228600" indent="-228600" defTabSz="914400">
              <a:lnSpc>
                <a:spcPct val="90000"/>
              </a:lnSpc>
              <a:spcBef>
                <a:spcPts val="1000"/>
              </a:spcBef>
              <a:spcAft>
                <a:spcPts val="0"/>
              </a:spcAft>
              <a:buFont typeface="Arial" panose="020B0604020202020204" pitchFamily="34" charset="0"/>
              <a:buChar char="•"/>
            </a:pPr>
            <a:r>
              <a:rPr lang="es-ES" sz="2800" dirty="0">
                <a:solidFill>
                  <a:schemeClr val="tx1"/>
                </a:solidFill>
                <a:effectLst/>
                <a:latin typeface="Arial" panose="020B0604020202020204" pitchFamily="34" charset="0"/>
                <a:cs typeface="Arial" panose="020B0604020202020204" pitchFamily="34" charset="0"/>
              </a:rPr>
              <a:t>También habrá una oportunidad para presentar los logros de la OHI en la Asamblea General de las Naciones Unidas, en 2021, y en la Asamblea de la OMI, en 2021. </a:t>
            </a:r>
          </a:p>
          <a:p>
            <a:pPr marL="228600" indent="-228600" defTabSz="914400">
              <a:lnSpc>
                <a:spcPct val="90000"/>
              </a:lnSpc>
              <a:spcBef>
                <a:spcPts val="1000"/>
              </a:spcBef>
              <a:spcAft>
                <a:spcPts val="0"/>
              </a:spcAft>
              <a:buFont typeface="Arial" panose="020B0604020202020204" pitchFamily="34" charset="0"/>
              <a:buChar char="•"/>
            </a:pPr>
            <a:r>
              <a:rPr lang="es-ES" sz="2800" dirty="0">
                <a:solidFill>
                  <a:schemeClr val="tx1"/>
                </a:solidFill>
                <a:effectLst/>
                <a:latin typeface="Arial" panose="020B0604020202020204" pitchFamily="34" charset="0"/>
                <a:cs typeface="Arial" panose="020B0604020202020204" pitchFamily="34" charset="0"/>
              </a:rPr>
              <a:t>Referencias en la CC </a:t>
            </a:r>
            <a:r>
              <a:rPr lang="es-ES" sz="2800" dirty="0" err="1">
                <a:solidFill>
                  <a:schemeClr val="tx1"/>
                </a:solidFill>
                <a:effectLst/>
                <a:latin typeface="Arial" panose="020B0604020202020204" pitchFamily="34" charset="0"/>
                <a:cs typeface="Arial" panose="020B0604020202020204" pitchFamily="34" charset="0"/>
              </a:rPr>
              <a:t>N.°</a:t>
            </a:r>
            <a:r>
              <a:rPr lang="es-ES" sz="2800" dirty="0">
                <a:solidFill>
                  <a:schemeClr val="tx1"/>
                </a:solidFill>
                <a:effectLst/>
                <a:latin typeface="Arial" panose="020B0604020202020204" pitchFamily="34" charset="0"/>
                <a:cs typeface="Arial" panose="020B0604020202020204" pitchFamily="34" charset="0"/>
              </a:rPr>
              <a:t> 32/2018.</a:t>
            </a:r>
          </a:p>
        </p:txBody>
      </p:sp>
    </p:spTree>
    <p:extLst>
      <p:ext uri="{BB962C8B-B14F-4D97-AF65-F5344CB8AC3E}">
        <p14:creationId xmlns:p14="http://schemas.microsoft.com/office/powerpoint/2010/main" val="1343601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820411" y="44625"/>
            <a:ext cx="8523215" cy="1139825"/>
          </a:xfrm>
        </p:spPr>
        <p:txBody>
          <a:bodyPr>
            <a:normAutofit/>
          </a:bodyPr>
          <a:lstStyle/>
          <a:p>
            <a:r>
              <a:rPr lang="en-US" sz="4000" dirty="0" err="1">
                <a:latin typeface="Arial" panose="020B0604020202020204" pitchFamily="34" charset="0"/>
                <a:cs typeface="Arial" panose="020B0604020202020204" pitchFamily="34" charset="0"/>
              </a:rPr>
              <a:t>Actiones</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requeridas</a:t>
            </a:r>
            <a:r>
              <a:rPr lang="en-US" sz="4000" dirty="0">
                <a:latin typeface="Arial" panose="020B0604020202020204" pitchFamily="34" charset="0"/>
                <a:cs typeface="Arial" panose="020B0604020202020204" pitchFamily="34" charset="0"/>
              </a:rPr>
              <a:t> de la CHAtSO:</a:t>
            </a:r>
            <a:endParaRPr lang="en-AU"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60079" y="1184450"/>
            <a:ext cx="10502020" cy="4549085"/>
          </a:xfrm>
          <a:effectLst/>
        </p:spPr>
        <p:txBody>
          <a:bodyPr>
            <a:normAutofit/>
          </a:bodyPr>
          <a:lstStyle/>
          <a:p>
            <a:pPr>
              <a:spcBef>
                <a:spcPts val="300"/>
              </a:spcBef>
              <a:spcAft>
                <a:spcPts val="300"/>
              </a:spcAft>
            </a:pPr>
            <a:r>
              <a:rPr lang="en-AU" sz="3200" dirty="0" err="1">
                <a:latin typeface="Arial" panose="020B0604020202020204" pitchFamily="34" charset="0"/>
                <a:cs typeface="Arial" panose="020B0604020202020204" pitchFamily="34" charset="0"/>
              </a:rPr>
              <a:t>tomar</a:t>
            </a:r>
            <a:r>
              <a:rPr lang="en-AU" sz="3200" dirty="0">
                <a:latin typeface="Arial" panose="020B0604020202020204" pitchFamily="34" charset="0"/>
                <a:cs typeface="Arial" panose="020B0604020202020204" pitchFamily="34" charset="0"/>
              </a:rPr>
              <a:t> nota de </a:t>
            </a:r>
            <a:r>
              <a:rPr lang="en-AU" sz="3200" dirty="0" err="1">
                <a:latin typeface="Arial" panose="020B0604020202020204" pitchFamily="34" charset="0"/>
                <a:cs typeface="Arial" panose="020B0604020202020204" pitchFamily="34" charset="0"/>
              </a:rPr>
              <a:t>este</a:t>
            </a:r>
            <a:r>
              <a:rPr lang="en-AU" sz="3200" dirty="0">
                <a:latin typeface="Arial" panose="020B0604020202020204" pitchFamily="34" charset="0"/>
                <a:cs typeface="Arial" panose="020B0604020202020204" pitchFamily="34" charset="0"/>
              </a:rPr>
              <a:t> </a:t>
            </a:r>
            <a:r>
              <a:rPr lang="en-AU" sz="3200" dirty="0" err="1">
                <a:latin typeface="Arial" panose="020B0604020202020204" pitchFamily="34" charset="0"/>
                <a:cs typeface="Arial" panose="020B0604020202020204" pitchFamily="34" charset="0"/>
              </a:rPr>
              <a:t>informe</a:t>
            </a:r>
            <a:endParaRPr lang="en-AU" sz="3200" dirty="0">
              <a:latin typeface="Arial" panose="020B0604020202020204" pitchFamily="34" charset="0"/>
              <a:cs typeface="Arial" panose="020B0604020202020204" pitchFamily="34" charset="0"/>
            </a:endParaRPr>
          </a:p>
          <a:p>
            <a:pPr>
              <a:spcBef>
                <a:spcPts val="300"/>
              </a:spcBef>
              <a:spcAft>
                <a:spcPts val="300"/>
              </a:spcAft>
            </a:pPr>
            <a:r>
              <a:rPr lang="es-ES" sz="3200" dirty="0">
                <a:latin typeface="Arial" panose="020B0604020202020204" pitchFamily="34" charset="0"/>
                <a:cs typeface="Arial" panose="020B0604020202020204" pitchFamily="34" charset="0"/>
              </a:rPr>
              <a:t>considerar las recomendaciones sobre Cartografía, tal y como se presentan en el Párrafo 8, </a:t>
            </a:r>
          </a:p>
          <a:p>
            <a:pPr>
              <a:spcBef>
                <a:spcPts val="300"/>
              </a:spcBef>
              <a:spcAft>
                <a:spcPts val="300"/>
              </a:spcAft>
            </a:pPr>
            <a:r>
              <a:rPr lang="es-ES" sz="3200" dirty="0">
                <a:latin typeface="Arial" panose="020B0604020202020204" pitchFamily="34" charset="0"/>
                <a:cs typeface="Arial" panose="020B0604020202020204" pitchFamily="34" charset="0"/>
              </a:rPr>
              <a:t>considerar las recomendaciones sobre Creación de Capacidades mencionadas en el Párrafo 15, </a:t>
            </a:r>
          </a:p>
          <a:p>
            <a:pPr marL="228600" lvl="1">
              <a:spcBef>
                <a:spcPts val="300"/>
              </a:spcBef>
              <a:spcAft>
                <a:spcPts val="300"/>
              </a:spcAft>
            </a:pPr>
            <a:r>
              <a:rPr lang="es-ES" sz="3200" dirty="0">
                <a:latin typeface="Arial" panose="020B0604020202020204" pitchFamily="34" charset="0"/>
                <a:cs typeface="Arial" panose="020B0604020202020204" pitchFamily="34" charset="0"/>
              </a:rPr>
              <a:t>considerar las recomendaciones sobre Batimetría participativa del Párrafo 18,</a:t>
            </a:r>
          </a:p>
          <a:p>
            <a:pPr marL="228600" lvl="1">
              <a:spcBef>
                <a:spcPts val="300"/>
              </a:spcBef>
              <a:spcAft>
                <a:spcPts val="300"/>
              </a:spcAft>
            </a:pPr>
            <a:r>
              <a:rPr lang="es-ES" sz="3200" dirty="0">
                <a:latin typeface="Arial" panose="020B0604020202020204" pitchFamily="34" charset="0"/>
                <a:cs typeface="Arial" panose="020B0604020202020204" pitchFamily="34" charset="0"/>
              </a:rPr>
              <a:t>considerar las recomendaciones sobre la colaboración del Proyecto </a:t>
            </a:r>
            <a:r>
              <a:rPr lang="es-ES" sz="3200" dirty="0" err="1">
                <a:latin typeface="Arial" panose="020B0604020202020204" pitchFamily="34" charset="0"/>
                <a:cs typeface="Arial" panose="020B0604020202020204" pitchFamily="34" charset="0"/>
              </a:rPr>
              <a:t>Seabed</a:t>
            </a:r>
            <a:r>
              <a:rPr lang="es-ES" sz="3200" dirty="0">
                <a:latin typeface="Arial" panose="020B0604020202020204" pitchFamily="34" charset="0"/>
                <a:cs typeface="Arial" panose="020B0604020202020204" pitchFamily="34" charset="0"/>
              </a:rPr>
              <a:t> 2030 del Párrafo 21, </a:t>
            </a:r>
          </a:p>
        </p:txBody>
      </p:sp>
    </p:spTree>
    <p:extLst>
      <p:ext uri="{BB962C8B-B14F-4D97-AF65-F5344CB8AC3E}">
        <p14:creationId xmlns:p14="http://schemas.microsoft.com/office/powerpoint/2010/main" val="458479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820411" y="44625"/>
            <a:ext cx="8523215" cy="1139825"/>
          </a:xfrm>
        </p:spPr>
        <p:txBody>
          <a:bodyPr>
            <a:normAutofit/>
          </a:bodyPr>
          <a:lstStyle/>
          <a:p>
            <a:r>
              <a:rPr lang="en-US" sz="4000" dirty="0" err="1">
                <a:latin typeface="Arial" panose="020B0604020202020204" pitchFamily="34" charset="0"/>
                <a:cs typeface="Arial" panose="020B0604020202020204" pitchFamily="34" charset="0"/>
              </a:rPr>
              <a:t>Actiones</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requeridas</a:t>
            </a:r>
            <a:r>
              <a:rPr lang="en-US" sz="4000" dirty="0">
                <a:latin typeface="Arial" panose="020B0604020202020204" pitchFamily="34" charset="0"/>
                <a:cs typeface="Arial" panose="020B0604020202020204" pitchFamily="34" charset="0"/>
              </a:rPr>
              <a:t> de la CHAtSO:</a:t>
            </a:r>
            <a:endParaRPr lang="en-AU"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60079" y="1184450"/>
            <a:ext cx="10502020" cy="4549085"/>
          </a:xfrm>
          <a:effectLst/>
        </p:spPr>
        <p:txBody>
          <a:bodyPr>
            <a:normAutofit/>
          </a:bodyPr>
          <a:lstStyle/>
          <a:p>
            <a:pPr>
              <a:spcBef>
                <a:spcPts val="300"/>
              </a:spcBef>
              <a:spcAft>
                <a:spcPts val="300"/>
              </a:spcAft>
            </a:pPr>
            <a:r>
              <a:rPr lang="es-ES" sz="3200" dirty="0">
                <a:latin typeface="Arial" panose="020B0604020202020204" pitchFamily="34" charset="0"/>
                <a:cs typeface="Arial" panose="020B0604020202020204" pitchFamily="34" charset="0"/>
              </a:rPr>
              <a:t>revisar las entradas relativas a las Publicaciones C-55 y P-5 (Anuario) de la OHI del Párrafo 28, al menos una vez al año, </a:t>
            </a:r>
          </a:p>
          <a:p>
            <a:pPr>
              <a:spcBef>
                <a:spcPts val="300"/>
              </a:spcBef>
              <a:spcAft>
                <a:spcPts val="300"/>
              </a:spcAft>
            </a:pPr>
            <a:r>
              <a:rPr lang="es-ES" sz="3200" dirty="0">
                <a:latin typeface="Arial" panose="020B0604020202020204" pitchFamily="34" charset="0"/>
                <a:cs typeface="Arial" panose="020B0604020202020204" pitchFamily="34" charset="0"/>
              </a:rPr>
              <a:t>considerar la posibilidad de presentar documentos para su publicación en la Revista Hidrográfica Internacional, en el Párrafo 38, y </a:t>
            </a:r>
          </a:p>
          <a:p>
            <a:pPr>
              <a:spcBef>
                <a:spcPts val="300"/>
              </a:spcBef>
              <a:spcAft>
                <a:spcPts val="300"/>
              </a:spcAft>
            </a:pPr>
            <a:r>
              <a:rPr lang="es-ES" sz="3200" dirty="0">
                <a:latin typeface="Arial" panose="020B0604020202020204" pitchFamily="34" charset="0"/>
                <a:cs typeface="Arial" panose="020B0604020202020204" pitchFamily="34" charset="0"/>
              </a:rPr>
              <a:t>tomar cualquier otra medida que se considere apropiada. </a:t>
            </a:r>
          </a:p>
          <a:p>
            <a:pPr>
              <a:spcBef>
                <a:spcPts val="300"/>
              </a:spcBef>
              <a:spcAft>
                <a:spcPts val="300"/>
              </a:spcAft>
            </a:pPr>
            <a:endParaRPr lang="es-E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33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2389" y="159391"/>
            <a:ext cx="10035611" cy="5098409"/>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r>
              <a:rPr lang="en-US" dirty="0" err="1"/>
              <a:t>Secretaría</a:t>
            </a:r>
            <a:r>
              <a:rPr lang="en-US" dirty="0"/>
              <a:t> de la IHO, </a:t>
            </a:r>
            <a:r>
              <a:rPr lang="en-US" dirty="0" err="1"/>
              <a:t>aquí</a:t>
            </a:r>
            <a:r>
              <a:rPr lang="en-US" dirty="0"/>
              <a:t> para </a:t>
            </a:r>
            <a:r>
              <a:rPr lang="en-US" dirty="0" err="1"/>
              <a:t>ayudar</a:t>
            </a:r>
            <a:r>
              <a:rPr lang="en-US" dirty="0"/>
              <a:t>!</a:t>
            </a:r>
            <a:br>
              <a:rPr lang="en-US" dirty="0"/>
            </a:br>
            <a:r>
              <a:rPr lang="en-US" dirty="0">
                <a:hlinkClick r:id="rId2"/>
              </a:rPr>
              <a:t>www.iho.int</a:t>
            </a:r>
            <a:br>
              <a:rPr lang="en-US" dirty="0"/>
            </a:br>
            <a:br>
              <a:rPr lang="en-US" dirty="0"/>
            </a:br>
            <a:r>
              <a:rPr lang="en-US" sz="3100" dirty="0">
                <a:latin typeface="Arial" panose="020B0604020202020204" pitchFamily="34" charset="0"/>
                <a:cs typeface="Arial" panose="020B0604020202020204" pitchFamily="34" charset="0"/>
                <a:hlinkClick r:id="rId3"/>
              </a:rPr>
              <a:t>mustafa.iptes@iho.int</a:t>
            </a:r>
            <a:br>
              <a:rPr lang="en-US" sz="3100" dirty="0">
                <a:latin typeface="Arial" panose="020B0604020202020204" pitchFamily="34" charset="0"/>
                <a:cs typeface="Arial" panose="020B0604020202020204" pitchFamily="34" charset="0"/>
              </a:rPr>
            </a:br>
            <a:br>
              <a:rPr lang="en-US" sz="31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hlinkClick r:id="rId4"/>
              </a:rPr>
              <a:t>alberto.neves@iho.int</a:t>
            </a:r>
            <a:r>
              <a:rPr lang="en-US" sz="3100" dirty="0">
                <a:latin typeface="Arial" panose="020B0604020202020204" pitchFamily="34" charset="0"/>
                <a:cs typeface="Arial" panose="020B0604020202020204" pitchFamily="34" charset="0"/>
              </a:rPr>
              <a:t>  </a:t>
            </a:r>
            <a:br>
              <a:rPr lang="en-US" sz="3100" dirty="0">
                <a:latin typeface="Arial" panose="020B0604020202020204" pitchFamily="34" charset="0"/>
                <a:cs typeface="Arial" panose="020B0604020202020204" pitchFamily="34" charset="0"/>
              </a:rPr>
            </a:br>
            <a:endParaRPr lang="en-US" dirty="0"/>
          </a:p>
        </p:txBody>
      </p:sp>
      <p:sp>
        <p:nvSpPr>
          <p:cNvPr id="3" name="Subtitle 2"/>
          <p:cNvSpPr>
            <a:spLocks noGrp="1"/>
          </p:cNvSpPr>
          <p:nvPr>
            <p:ph type="subTitle" idx="1"/>
          </p:nvPr>
        </p:nvSpPr>
        <p:spPr>
          <a:xfrm flipV="1">
            <a:off x="2241847" y="5138159"/>
            <a:ext cx="7167073" cy="211508"/>
          </a:xfrm>
        </p:spPr>
        <p:txBody>
          <a:bodyPr>
            <a:normAutofit fontScale="40000" lnSpcReduction="20000"/>
          </a:bodyPr>
          <a:lstStyle/>
          <a:p>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22931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042" y="277814"/>
            <a:ext cx="10320950" cy="1252222"/>
          </a:xfrm>
        </p:spPr>
        <p:txBody>
          <a:bodyPr>
            <a:normAutofit/>
          </a:bodyPr>
          <a:lstStyle/>
          <a:p>
            <a:pPr algn="ctr"/>
            <a:r>
              <a:rPr lang="es-ES" sz="2800" dirty="0">
                <a:latin typeface="Arial" panose="020B0604020202020204" pitchFamily="34" charset="0"/>
                <a:cs typeface="Arial" panose="020B0604020202020204" pitchFamily="34" charset="0"/>
              </a:rPr>
              <a:t>Situación de las adhesiones a la OHI</a:t>
            </a:r>
            <a:br>
              <a:rPr lang="es-ES" sz="2800" dirty="0">
                <a:latin typeface="Arial" panose="020B0604020202020204" pitchFamily="34" charset="0"/>
                <a:cs typeface="Arial" panose="020B0604020202020204" pitchFamily="34" charset="0"/>
              </a:rPr>
            </a:br>
            <a:endParaRPr lang="en-AU" sz="2800" dirty="0">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407406" y="1222218"/>
            <a:ext cx="11280618" cy="551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r>
              <a:rPr lang="es-ES" sz="2800" kern="0" dirty="0">
                <a:solidFill>
                  <a:schemeClr val="tx1"/>
                </a:solidFill>
                <a:effectLst/>
                <a:latin typeface="Arial" panose="020B0604020202020204" pitchFamily="34" charset="0"/>
                <a:cs typeface="Arial" panose="020B0604020202020204" pitchFamily="34" charset="0"/>
              </a:rPr>
              <a:t>Uno de los principales cambios resultantes de la entrada en vigor del Convenio de la OHI revisado es que, para </a:t>
            </a:r>
            <a:r>
              <a:rPr lang="es-ES" sz="2800" u="sng" kern="0" dirty="0">
                <a:solidFill>
                  <a:schemeClr val="tx1"/>
                </a:solidFill>
                <a:effectLst/>
                <a:latin typeface="Arial" panose="020B0604020202020204" pitchFamily="34" charset="0"/>
                <a:cs typeface="Arial" panose="020B0604020202020204" pitchFamily="34" charset="0"/>
              </a:rPr>
              <a:t>los Estados que deseen incorporarse a la OHI </a:t>
            </a:r>
            <a:r>
              <a:rPr lang="es-ES" sz="2800" kern="0" dirty="0">
                <a:solidFill>
                  <a:schemeClr val="tx1"/>
                </a:solidFill>
                <a:effectLst/>
                <a:latin typeface="Arial" panose="020B0604020202020204" pitchFamily="34" charset="0"/>
                <a:cs typeface="Arial" panose="020B0604020202020204" pitchFamily="34" charset="0"/>
              </a:rPr>
              <a:t>que ya sean Miembros de las Naciones Unidas, no es necesario obtener la aprobación de los Estados de la OHI existentes.</a:t>
            </a:r>
          </a:p>
          <a:p>
            <a:r>
              <a:rPr lang="es-ES" sz="2800" kern="0" dirty="0">
                <a:solidFill>
                  <a:schemeClr val="tx1"/>
                </a:solidFill>
                <a:effectLst/>
                <a:latin typeface="Arial" panose="020B0604020202020204" pitchFamily="34" charset="0"/>
                <a:cs typeface="Arial" panose="020B0604020202020204" pitchFamily="34" charset="0"/>
              </a:rPr>
              <a:t>En el período del informe, </a:t>
            </a:r>
            <a:r>
              <a:rPr lang="es-ES" sz="2800" u="sng" kern="0" dirty="0">
                <a:solidFill>
                  <a:schemeClr val="tx1"/>
                </a:solidFill>
                <a:effectLst/>
                <a:latin typeface="Arial" panose="020B0604020202020204" pitchFamily="34" charset="0"/>
                <a:cs typeface="Arial" panose="020B0604020202020204" pitchFamily="34" charset="0"/>
              </a:rPr>
              <a:t>Bulgaria</a:t>
            </a:r>
            <a:r>
              <a:rPr lang="es-ES" sz="2800" kern="0" dirty="0">
                <a:solidFill>
                  <a:schemeClr val="tx1"/>
                </a:solidFill>
                <a:effectLst/>
                <a:latin typeface="Arial" panose="020B0604020202020204" pitchFamily="34" charset="0"/>
                <a:cs typeface="Arial" panose="020B0604020202020204" pitchFamily="34" charset="0"/>
              </a:rPr>
              <a:t> adhirió al Convenio de la OHI y se convirtió en el 89.º Estado Miembro de la OHI</a:t>
            </a:r>
          </a:p>
          <a:p>
            <a:r>
              <a:rPr lang="es-ES" sz="2800" kern="0" dirty="0">
                <a:solidFill>
                  <a:schemeClr val="tx1"/>
                </a:solidFill>
                <a:effectLst/>
                <a:latin typeface="Arial" panose="020B0604020202020204" pitchFamily="34" charset="0"/>
                <a:cs typeface="Arial" panose="020B0604020202020204" pitchFamily="34" charset="0"/>
              </a:rPr>
              <a:t>Lamentablemente, sigue habiendo tres Estados Miembros </a:t>
            </a:r>
            <a:r>
              <a:rPr lang="es-ES" sz="2800" u="sng" kern="0" dirty="0">
                <a:solidFill>
                  <a:schemeClr val="tx1"/>
                </a:solidFill>
                <a:effectLst/>
                <a:latin typeface="Arial" panose="020B0604020202020204" pitchFamily="34" charset="0"/>
                <a:cs typeface="Arial" panose="020B0604020202020204" pitchFamily="34" charset="0"/>
              </a:rPr>
              <a:t>suspendidos</a:t>
            </a:r>
            <a:r>
              <a:rPr lang="es-ES" sz="2800" kern="0" dirty="0">
                <a:solidFill>
                  <a:schemeClr val="tx1"/>
                </a:solidFill>
                <a:effectLst/>
                <a:latin typeface="Arial" panose="020B0604020202020204" pitchFamily="34" charset="0"/>
                <a:cs typeface="Arial" panose="020B0604020202020204" pitchFamily="34" charset="0"/>
              </a:rPr>
              <a:t>, la </a:t>
            </a:r>
            <a:r>
              <a:rPr lang="es-ES" sz="2800" u="sng" kern="0" dirty="0">
                <a:solidFill>
                  <a:schemeClr val="tx1"/>
                </a:solidFill>
                <a:effectLst/>
                <a:latin typeface="Arial" panose="020B0604020202020204" pitchFamily="34" charset="0"/>
                <a:cs typeface="Arial" panose="020B0604020202020204" pitchFamily="34" charset="0"/>
              </a:rPr>
              <a:t>República Democrática del Congo</a:t>
            </a:r>
            <a:r>
              <a:rPr lang="es-ES" sz="2800" kern="0" dirty="0">
                <a:solidFill>
                  <a:schemeClr val="tx1"/>
                </a:solidFill>
                <a:effectLst/>
                <a:latin typeface="Arial" panose="020B0604020202020204" pitchFamily="34" charset="0"/>
                <a:cs typeface="Arial" panose="020B0604020202020204" pitchFamily="34" charset="0"/>
              </a:rPr>
              <a:t>, </a:t>
            </a:r>
            <a:r>
              <a:rPr lang="es-ES" sz="2800" u="sng" kern="0" dirty="0">
                <a:solidFill>
                  <a:schemeClr val="tx1"/>
                </a:solidFill>
                <a:effectLst/>
                <a:latin typeface="Arial" panose="020B0604020202020204" pitchFamily="34" charset="0"/>
                <a:cs typeface="Arial" panose="020B0604020202020204" pitchFamily="34" charset="0"/>
              </a:rPr>
              <a:t>Serbia</a:t>
            </a:r>
            <a:r>
              <a:rPr lang="es-ES" sz="2800" kern="0" dirty="0">
                <a:solidFill>
                  <a:schemeClr val="tx1"/>
                </a:solidFill>
                <a:effectLst/>
                <a:latin typeface="Arial" panose="020B0604020202020204" pitchFamily="34" charset="0"/>
                <a:cs typeface="Arial" panose="020B0604020202020204" pitchFamily="34" charset="0"/>
              </a:rPr>
              <a:t> y </a:t>
            </a:r>
            <a:r>
              <a:rPr lang="es-ES" sz="2800" u="sng" kern="0" dirty="0">
                <a:solidFill>
                  <a:schemeClr val="tx1"/>
                </a:solidFill>
                <a:effectLst/>
                <a:latin typeface="Arial" panose="020B0604020202020204" pitchFamily="34" charset="0"/>
                <a:cs typeface="Arial" panose="020B0604020202020204" pitchFamily="34" charset="0"/>
              </a:rPr>
              <a:t>Siria</a:t>
            </a:r>
            <a:r>
              <a:rPr lang="es-ES" sz="2800" kern="0" dirty="0">
                <a:solidFill>
                  <a:schemeClr val="tx1"/>
                </a:solidFill>
                <a:effectLst/>
                <a:latin typeface="Arial" panose="020B0604020202020204" pitchFamily="34" charset="0"/>
                <a:cs typeface="Arial" panose="020B0604020202020204" pitchFamily="34" charset="0"/>
              </a:rPr>
              <a:t>, que tienen atrasos en los pagos de sus contribuciones desde hace ahora dos años consecutivos.</a:t>
            </a:r>
            <a:endParaRPr lang="en-US" sz="2800" kern="0" dirty="0"/>
          </a:p>
          <a:p>
            <a:pPr lvl="1"/>
            <a:endParaRPr lang="en-US" sz="2000" kern="0" dirty="0"/>
          </a:p>
          <a:p>
            <a:endParaRPr lang="en-US" sz="2400" kern="0" dirty="0"/>
          </a:p>
        </p:txBody>
      </p:sp>
    </p:spTree>
    <p:extLst>
      <p:ext uri="{BB962C8B-B14F-4D97-AF65-F5344CB8AC3E}">
        <p14:creationId xmlns:p14="http://schemas.microsoft.com/office/powerpoint/2010/main" val="61099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042" y="277814"/>
            <a:ext cx="10320950" cy="1252222"/>
          </a:xfrm>
        </p:spPr>
        <p:txBody>
          <a:bodyPr>
            <a:normAutofit/>
          </a:bodyPr>
          <a:lstStyle/>
          <a:p>
            <a:pPr algn="ctr"/>
            <a:r>
              <a:rPr lang="es-ES" sz="2800" dirty="0">
                <a:latin typeface="Arial" panose="020B0604020202020204" pitchFamily="34" charset="0"/>
                <a:cs typeface="Arial" panose="020B0604020202020204" pitchFamily="34" charset="0"/>
              </a:rPr>
              <a:t>Solicitudes Regionales de Adhesión a la OHI</a:t>
            </a:r>
            <a:br>
              <a:rPr lang="es-ES" sz="2800" dirty="0">
                <a:latin typeface="Arial" panose="020B0604020202020204" pitchFamily="34" charset="0"/>
                <a:cs typeface="Arial" panose="020B0604020202020204" pitchFamily="34" charset="0"/>
              </a:rPr>
            </a:br>
            <a:endParaRPr lang="en-AU" sz="2800" dirty="0">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407406" y="1222218"/>
            <a:ext cx="11280618" cy="551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r>
              <a:rPr lang="es-ES" sz="2800" kern="0" dirty="0">
                <a:solidFill>
                  <a:schemeClr val="tx1"/>
                </a:solidFill>
                <a:effectLst/>
                <a:latin typeface="Arial" panose="020B0604020202020204" pitchFamily="34" charset="0"/>
                <a:cs typeface="Arial" panose="020B0604020202020204" pitchFamily="34" charset="0"/>
              </a:rPr>
              <a:t>Los Estados no Miembros de la OHI de la región de la </a:t>
            </a:r>
            <a:r>
              <a:rPr lang="es-ES" sz="2800" kern="0" dirty="0" err="1">
                <a:solidFill>
                  <a:schemeClr val="tx1"/>
                </a:solidFill>
                <a:effectLst/>
                <a:latin typeface="Arial" panose="020B0604020202020204" pitchFamily="34" charset="0"/>
                <a:cs typeface="Arial" panose="020B0604020202020204" pitchFamily="34" charset="0"/>
              </a:rPr>
              <a:t>CHAtSO</a:t>
            </a:r>
            <a:r>
              <a:rPr lang="es-ES" sz="2800" kern="0" dirty="0">
                <a:solidFill>
                  <a:schemeClr val="tx1"/>
                </a:solidFill>
                <a:effectLst/>
                <a:latin typeface="Arial" panose="020B0604020202020204" pitchFamily="34" charset="0"/>
                <a:cs typeface="Arial" panose="020B0604020202020204" pitchFamily="34" charset="0"/>
              </a:rPr>
              <a:t>, </a:t>
            </a:r>
            <a:r>
              <a:rPr lang="es-ES" sz="2800" u="sng" kern="0" dirty="0">
                <a:solidFill>
                  <a:schemeClr val="tx1"/>
                </a:solidFill>
                <a:effectLst/>
                <a:latin typeface="Arial" panose="020B0604020202020204" pitchFamily="34" charset="0"/>
                <a:cs typeface="Arial" panose="020B0604020202020204" pitchFamily="34" charset="0"/>
              </a:rPr>
              <a:t>Bolivia</a:t>
            </a:r>
            <a:r>
              <a:rPr lang="es-ES" sz="2800" kern="0" dirty="0">
                <a:solidFill>
                  <a:schemeClr val="tx1"/>
                </a:solidFill>
                <a:effectLst/>
                <a:latin typeface="Arial" panose="020B0604020202020204" pitchFamily="34" charset="0"/>
                <a:cs typeface="Arial" panose="020B0604020202020204" pitchFamily="34" charset="0"/>
              </a:rPr>
              <a:t> y </a:t>
            </a:r>
            <a:r>
              <a:rPr lang="es-ES" sz="2800" u="sng" kern="0" dirty="0">
                <a:solidFill>
                  <a:schemeClr val="tx1"/>
                </a:solidFill>
                <a:effectLst/>
                <a:latin typeface="Arial" panose="020B0604020202020204" pitchFamily="34" charset="0"/>
                <a:cs typeface="Arial" panose="020B0604020202020204" pitchFamily="34" charset="0"/>
              </a:rPr>
              <a:t>Paraguay</a:t>
            </a:r>
            <a:r>
              <a:rPr lang="es-ES" sz="2800" kern="0" dirty="0">
                <a:solidFill>
                  <a:schemeClr val="tx1"/>
                </a:solidFill>
                <a:effectLst/>
                <a:latin typeface="Arial" panose="020B0604020202020204" pitchFamily="34" charset="0"/>
                <a:cs typeface="Arial" panose="020B0604020202020204" pitchFamily="34" charset="0"/>
              </a:rPr>
              <a:t>, deben someter aún su instrumento de adhesión.</a:t>
            </a:r>
          </a:p>
          <a:p>
            <a:r>
              <a:rPr lang="es-ES" sz="2800" kern="0" dirty="0">
                <a:solidFill>
                  <a:schemeClr val="tx1"/>
                </a:solidFill>
                <a:effectLst/>
                <a:latin typeface="Arial" panose="020B0604020202020204" pitchFamily="34" charset="0"/>
                <a:cs typeface="Arial" panose="020B0604020202020204" pitchFamily="34" charset="0"/>
              </a:rPr>
              <a:t>La Secretaría de la OHI, en cooperación con el Departamento de Asuntos Exteriores del Gobierno de Mónaco, está dispuesta a ayudar a estos Estados no Miembros, por vía diplomática o por otra vía. </a:t>
            </a:r>
          </a:p>
          <a:p>
            <a:pPr lvl="1"/>
            <a:r>
              <a:rPr lang="es-ES" sz="2400" dirty="0">
                <a:solidFill>
                  <a:schemeClr val="tx1"/>
                </a:solidFill>
                <a:effectLst/>
                <a:latin typeface="Arial" panose="020B0604020202020204" pitchFamily="34" charset="0"/>
                <a:cs typeface="Arial" panose="020B0604020202020204" pitchFamily="34" charset="0"/>
              </a:rPr>
              <a:t> </a:t>
            </a:r>
          </a:p>
          <a:p>
            <a:pPr lvl="1"/>
            <a:endParaRPr lang="en-US" sz="2000" dirty="0">
              <a:effectLst/>
            </a:endParaRPr>
          </a:p>
          <a:p>
            <a:pPr lvl="1"/>
            <a:endParaRPr lang="en-US" sz="2000" kern="0" dirty="0"/>
          </a:p>
          <a:p>
            <a:pPr lvl="1"/>
            <a:endParaRPr lang="en-US" sz="2000" kern="0" dirty="0"/>
          </a:p>
          <a:p>
            <a:endParaRPr lang="en-US" sz="2400" kern="0" dirty="0"/>
          </a:p>
        </p:txBody>
      </p:sp>
    </p:spTree>
    <p:extLst>
      <p:ext uri="{BB962C8B-B14F-4D97-AF65-F5344CB8AC3E}">
        <p14:creationId xmlns:p14="http://schemas.microsoft.com/office/powerpoint/2010/main" val="368102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left)">
                                      <p:cBhvr>
                                        <p:cTn id="15"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042" y="277814"/>
            <a:ext cx="10320950" cy="1252222"/>
          </a:xfrm>
        </p:spPr>
        <p:txBody>
          <a:bodyPr>
            <a:normAutofit/>
          </a:bodyPr>
          <a:lstStyle/>
          <a:p>
            <a:pPr algn="ctr"/>
            <a:r>
              <a:rPr lang="es-ES" sz="2800" dirty="0">
                <a:latin typeface="Arial" panose="020B0604020202020204" pitchFamily="34" charset="0"/>
                <a:cs typeface="Arial" panose="020B0604020202020204" pitchFamily="34" charset="0"/>
              </a:rPr>
              <a:t>Preparación de la Segunda Asamblea de la OHI</a:t>
            </a:r>
            <a:br>
              <a:rPr lang="es-ES" sz="2800" dirty="0">
                <a:latin typeface="Arial" panose="020B0604020202020204" pitchFamily="34" charset="0"/>
                <a:cs typeface="Arial" panose="020B0604020202020204" pitchFamily="34" charset="0"/>
              </a:rPr>
            </a:br>
            <a:endParaRPr lang="en-AU" sz="2800" dirty="0">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407406" y="1222218"/>
            <a:ext cx="11280618" cy="551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r>
              <a:rPr lang="es-ES" sz="2800" kern="0" dirty="0">
                <a:solidFill>
                  <a:schemeClr val="tx1"/>
                </a:solidFill>
                <a:effectLst/>
                <a:latin typeface="Arial" panose="020B0604020202020204" pitchFamily="34" charset="0"/>
                <a:cs typeface="Arial" panose="020B0604020202020204" pitchFamily="34" charset="0"/>
              </a:rPr>
              <a:t>La celebración de la segunda Asamblea de la OHI (A-2) está programada </a:t>
            </a:r>
            <a:r>
              <a:rPr lang="es-ES" sz="2800" u="sng" kern="0" dirty="0">
                <a:solidFill>
                  <a:schemeClr val="tx1"/>
                </a:solidFill>
                <a:effectLst/>
                <a:latin typeface="Arial" panose="020B0604020202020204" pitchFamily="34" charset="0"/>
                <a:cs typeface="Arial" panose="020B0604020202020204" pitchFamily="34" charset="0"/>
              </a:rPr>
              <a:t>del 21 al 24 de abril del 2020</a:t>
            </a:r>
            <a:r>
              <a:rPr lang="es-ES" sz="2800" kern="0" dirty="0">
                <a:solidFill>
                  <a:schemeClr val="tx1"/>
                </a:solidFill>
                <a:effectLst/>
                <a:latin typeface="Arial" panose="020B0604020202020204" pitchFamily="34" charset="0"/>
                <a:cs typeface="Arial" panose="020B0604020202020204" pitchFamily="34" charset="0"/>
              </a:rPr>
              <a:t>. El anuncio y el proyecto de orden del día de la A-2 se publicarán en abril del 2019. Se prepararán el Programa de Trabajo y el presupuesto de la OHI para los próximos 3 años (2021-2023), para su aprobación por la Asamblea:</a:t>
            </a:r>
          </a:p>
          <a:p>
            <a:r>
              <a:rPr lang="es-ES" sz="2800" kern="0" dirty="0">
                <a:solidFill>
                  <a:schemeClr val="tx1"/>
                </a:solidFill>
                <a:effectLst/>
                <a:latin typeface="Arial" panose="020B0604020202020204" pitchFamily="34" charset="0"/>
                <a:cs typeface="Arial" panose="020B0604020202020204" pitchFamily="34" charset="0"/>
                <a:hlinkClick r:id="rId2"/>
              </a:rPr>
              <a:t>www.iho.int</a:t>
            </a:r>
            <a:r>
              <a:rPr lang="es-ES" sz="2800" kern="0" dirty="0">
                <a:solidFill>
                  <a:schemeClr val="tx1"/>
                </a:solidFill>
                <a:effectLst/>
                <a:latin typeface="Arial" panose="020B0604020202020204" pitchFamily="34" charset="0"/>
                <a:cs typeface="Arial" panose="020B0604020202020204" pitchFamily="34" charset="0"/>
              </a:rPr>
              <a:t> &gt; IHO </a:t>
            </a:r>
            <a:r>
              <a:rPr lang="es-ES" sz="2800" kern="0" dirty="0" err="1">
                <a:solidFill>
                  <a:schemeClr val="tx1"/>
                </a:solidFill>
                <a:effectLst/>
                <a:latin typeface="Arial" panose="020B0604020202020204" pitchFamily="34" charset="0"/>
                <a:cs typeface="Arial" panose="020B0604020202020204" pitchFamily="34" charset="0"/>
              </a:rPr>
              <a:t>Assembly</a:t>
            </a:r>
            <a:endParaRPr lang="es-ES" sz="2800" kern="0" dirty="0">
              <a:solidFill>
                <a:schemeClr val="tx1"/>
              </a:solidFill>
              <a:effectLst/>
              <a:latin typeface="Arial" panose="020B0604020202020204" pitchFamily="34" charset="0"/>
              <a:cs typeface="Arial" panose="020B0604020202020204" pitchFamily="34" charset="0"/>
            </a:endParaRPr>
          </a:p>
          <a:p>
            <a:pPr lvl="1"/>
            <a:r>
              <a:rPr lang="es-ES" sz="2400" dirty="0">
                <a:solidFill>
                  <a:schemeClr val="tx1"/>
                </a:solidFill>
                <a:effectLst/>
                <a:latin typeface="Arial" panose="020B0604020202020204" pitchFamily="34" charset="0"/>
                <a:cs typeface="Arial" panose="020B0604020202020204" pitchFamily="34" charset="0"/>
              </a:rPr>
              <a:t> </a:t>
            </a:r>
          </a:p>
          <a:p>
            <a:pPr lvl="1"/>
            <a:endParaRPr lang="en-US" sz="2000" dirty="0">
              <a:effectLst/>
            </a:endParaRPr>
          </a:p>
          <a:p>
            <a:pPr lvl="1"/>
            <a:endParaRPr lang="en-US" sz="2000" kern="0" dirty="0"/>
          </a:p>
          <a:p>
            <a:pPr lvl="1"/>
            <a:endParaRPr lang="en-US" sz="2000" kern="0" dirty="0"/>
          </a:p>
          <a:p>
            <a:endParaRPr lang="en-US" sz="2400" kern="0" dirty="0"/>
          </a:p>
        </p:txBody>
      </p:sp>
    </p:spTree>
    <p:extLst>
      <p:ext uri="{BB962C8B-B14F-4D97-AF65-F5344CB8AC3E}">
        <p14:creationId xmlns:p14="http://schemas.microsoft.com/office/powerpoint/2010/main" val="3274732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left)">
                                      <p:cBhvr>
                                        <p:cTn id="15"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976" y="277814"/>
            <a:ext cx="11280618" cy="686013"/>
          </a:xfrm>
        </p:spPr>
        <p:txBody>
          <a:bodyPr>
            <a:normAutofit/>
          </a:bodyPr>
          <a:lstStyle/>
          <a:p>
            <a:pPr algn="ctr"/>
            <a:r>
              <a:rPr lang="es-ES" sz="2800" dirty="0">
                <a:latin typeface="Arial" panose="020B0604020202020204" pitchFamily="34" charset="0"/>
                <a:cs typeface="Arial" panose="020B0604020202020204" pitchFamily="34" charset="0"/>
              </a:rPr>
              <a:t>Coordinación de la Producción de Cartas INT y ENC - Región C1</a:t>
            </a:r>
            <a:endParaRPr lang="en-AU" sz="2800" dirty="0">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407406" y="1222218"/>
            <a:ext cx="11280618" cy="551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pPr lvl="0"/>
            <a:r>
              <a:rPr lang="es-ES" sz="2800" dirty="0">
                <a:solidFill>
                  <a:schemeClr val="tx1"/>
                </a:solidFill>
                <a:effectLst/>
                <a:latin typeface="Arial" panose="020B0604020202020204" pitchFamily="34" charset="0"/>
                <a:cs typeface="Arial" panose="020B0604020202020204" pitchFamily="34" charset="0"/>
              </a:rPr>
              <a:t>El CC Rafael Vieira, Coordinador de la Región C1, es responsable de proporcionar actualizaciones periódicas de la Parte B de la S-11 - </a:t>
            </a:r>
            <a:r>
              <a:rPr lang="es-ES" sz="2800" i="1" dirty="0">
                <a:solidFill>
                  <a:schemeClr val="tx1"/>
                </a:solidFill>
                <a:effectLst/>
                <a:latin typeface="Arial" panose="020B0604020202020204" pitchFamily="34" charset="0"/>
                <a:cs typeface="Arial" panose="020B0604020202020204" pitchFamily="34" charset="0"/>
              </a:rPr>
              <a:t>Catálogo de Cartas INT</a:t>
            </a:r>
            <a:r>
              <a:rPr lang="es-ES" sz="2800" dirty="0">
                <a:solidFill>
                  <a:schemeClr val="tx1"/>
                </a:solidFill>
                <a:effectLst/>
                <a:latin typeface="Arial" panose="020B0604020202020204" pitchFamily="34" charset="0"/>
                <a:cs typeface="Arial" panose="020B0604020202020204" pitchFamily="34" charset="0"/>
              </a:rPr>
              <a:t>. </a:t>
            </a:r>
          </a:p>
          <a:p>
            <a:pPr lvl="0"/>
            <a:r>
              <a:rPr lang="es-ES" sz="2800" dirty="0">
                <a:solidFill>
                  <a:schemeClr val="tx1"/>
                </a:solidFill>
                <a:effectLst/>
                <a:latin typeface="Arial" panose="020B0604020202020204" pitchFamily="34" charset="0"/>
                <a:cs typeface="Arial" panose="020B0604020202020204" pitchFamily="34" charset="0"/>
              </a:rPr>
              <a:t>Según el Catálogo Web de la Parte B de la S-11, hay </a:t>
            </a:r>
            <a:r>
              <a:rPr lang="es-ES" sz="2800" u="sng" dirty="0">
                <a:solidFill>
                  <a:schemeClr val="tx1"/>
                </a:solidFill>
                <a:effectLst/>
                <a:latin typeface="Arial" panose="020B0604020202020204" pitchFamily="34" charset="0"/>
                <a:cs typeface="Arial" panose="020B0604020202020204" pitchFamily="34" charset="0"/>
              </a:rPr>
              <a:t>51 Cartas </a:t>
            </a:r>
            <a:r>
              <a:rPr lang="es-ES" sz="2800" u="sng" dirty="0" err="1">
                <a:solidFill>
                  <a:schemeClr val="tx1"/>
                </a:solidFill>
                <a:effectLst/>
                <a:latin typeface="Arial" panose="020B0604020202020204" pitchFamily="34" charset="0"/>
                <a:cs typeface="Arial" panose="020B0604020202020204" pitchFamily="34" charset="0"/>
              </a:rPr>
              <a:t>INTs</a:t>
            </a:r>
            <a:r>
              <a:rPr lang="es-ES" sz="2800" u="sng" dirty="0">
                <a:solidFill>
                  <a:schemeClr val="tx1"/>
                </a:solidFill>
                <a:effectLst/>
                <a:latin typeface="Arial" panose="020B0604020202020204" pitchFamily="34" charset="0"/>
                <a:cs typeface="Arial" panose="020B0604020202020204" pitchFamily="34" charset="0"/>
              </a:rPr>
              <a:t> (y/o planos) </a:t>
            </a:r>
            <a:r>
              <a:rPr lang="es-ES" sz="2800" dirty="0">
                <a:solidFill>
                  <a:schemeClr val="tx1"/>
                </a:solidFill>
                <a:effectLst/>
                <a:latin typeface="Arial" panose="020B0604020202020204" pitchFamily="34" charset="0"/>
                <a:cs typeface="Arial" panose="020B0604020202020204" pitchFamily="34" charset="0"/>
              </a:rPr>
              <a:t>en el esquema, de las cuales </a:t>
            </a:r>
            <a:r>
              <a:rPr lang="es-ES" sz="2800" u="sng" dirty="0">
                <a:solidFill>
                  <a:schemeClr val="tx1"/>
                </a:solidFill>
                <a:effectLst/>
                <a:latin typeface="Arial" panose="020B0604020202020204" pitchFamily="34" charset="0"/>
                <a:cs typeface="Arial" panose="020B0604020202020204" pitchFamily="34" charset="0"/>
              </a:rPr>
              <a:t>36 han sido publicadas (71%).</a:t>
            </a:r>
            <a:r>
              <a:rPr lang="es-ES" sz="2800" dirty="0">
                <a:solidFill>
                  <a:schemeClr val="tx1"/>
                </a:solidFill>
                <a:effectLst/>
                <a:latin typeface="Arial" panose="020B0604020202020204" pitchFamily="34" charset="0"/>
                <a:cs typeface="Arial" panose="020B0604020202020204" pitchFamily="34" charset="0"/>
              </a:rPr>
              <a:t> </a:t>
            </a:r>
            <a:endParaRPr lang="en-US" sz="2800" dirty="0">
              <a:effectLst/>
              <a:latin typeface="Arial" panose="020B0604020202020204" pitchFamily="34" charset="0"/>
              <a:cs typeface="Arial" panose="020B0604020202020204" pitchFamily="34" charset="0"/>
            </a:endParaRPr>
          </a:p>
          <a:p>
            <a:pPr lvl="1"/>
            <a:endParaRPr lang="en-US" sz="2000" kern="0" dirty="0"/>
          </a:p>
          <a:p>
            <a:pPr lvl="1"/>
            <a:endParaRPr lang="en-US" sz="2000" kern="0" dirty="0"/>
          </a:p>
          <a:p>
            <a:endParaRPr lang="en-US" sz="2400" kern="0" dirty="0"/>
          </a:p>
        </p:txBody>
      </p:sp>
    </p:spTree>
    <p:extLst>
      <p:ext uri="{BB962C8B-B14F-4D97-AF65-F5344CB8AC3E}">
        <p14:creationId xmlns:p14="http://schemas.microsoft.com/office/powerpoint/2010/main" val="4175191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977" y="277814"/>
            <a:ext cx="11457364" cy="1252222"/>
          </a:xfrm>
        </p:spPr>
        <p:txBody>
          <a:bodyPr>
            <a:normAutofit/>
          </a:bodyPr>
          <a:lstStyle/>
          <a:p>
            <a:pPr algn="ctr"/>
            <a:r>
              <a:rPr lang="es-ES" sz="2800" dirty="0">
                <a:latin typeface="Arial" panose="020B0604020202020204" pitchFamily="34" charset="0"/>
                <a:cs typeface="Arial" panose="020B0604020202020204" pitchFamily="34" charset="0"/>
              </a:rPr>
              <a:t>Coordinación de la Producción de Cartas INT y ENC - Región C1</a:t>
            </a:r>
            <a:br>
              <a:rPr lang="es-ES" sz="2800" dirty="0">
                <a:latin typeface="Arial" panose="020B0604020202020204" pitchFamily="34" charset="0"/>
                <a:cs typeface="Arial" panose="020B0604020202020204" pitchFamily="34" charset="0"/>
              </a:rPr>
            </a:br>
            <a:endParaRPr lang="en-AU" sz="2800" dirty="0">
              <a:latin typeface="Arial" panose="020B0604020202020204" pitchFamily="34" charset="0"/>
              <a:cs typeface="Arial" panose="020B0604020202020204" pitchFamily="34" charset="0"/>
            </a:endParaRPr>
          </a:p>
        </p:txBody>
      </p:sp>
      <p:sp>
        <p:nvSpPr>
          <p:cNvPr id="5" name="Content Placeholder 2"/>
          <p:cNvSpPr txBox="1">
            <a:spLocks/>
          </p:cNvSpPr>
          <p:nvPr/>
        </p:nvSpPr>
        <p:spPr bwMode="auto">
          <a:xfrm>
            <a:off x="407406" y="1222218"/>
            <a:ext cx="11280618" cy="551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63538" indent="-363538" algn="l" defTabSz="360000" rtl="0" eaLnBrk="1" fontAlgn="base" hangingPunct="1">
              <a:spcBef>
                <a:spcPts val="600"/>
              </a:spcBef>
              <a:spcAft>
                <a:spcPts val="600"/>
              </a:spcAft>
              <a:buClr>
                <a:srgbClr val="FFFF00"/>
              </a:buClr>
              <a:buSzPct val="60000"/>
              <a:buFont typeface="Wingdings"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538163" indent="-174625" algn="l" rtl="0" eaLnBrk="1" fontAlgn="base" hangingPunct="1">
              <a:spcBef>
                <a:spcPts val="600"/>
              </a:spcBef>
              <a:spcAft>
                <a:spcPts val="600"/>
              </a:spcAft>
              <a:buClr>
                <a:srgbClr val="FFFF00"/>
              </a:buClr>
              <a:buSzPct val="60000"/>
              <a:buFont typeface="Arial"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pitchFamily="34" charset="0"/>
              <a:buChar char="•"/>
              <a:defRPr sz="2400">
                <a:solidFill>
                  <a:srgbClr val="FFFF00"/>
                </a:solidFill>
                <a:effectLst>
                  <a:outerShdw blurRad="38100" dist="38100" dir="2700000" algn="tl">
                    <a:srgbClr val="000000"/>
                  </a:outerShdw>
                </a:effectLst>
                <a:latin typeface="+mn-lt"/>
              </a:defRPr>
            </a:lvl3pPr>
            <a:lvl4pPr marL="1077913" indent="-176213"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4pPr>
            <a:lvl5pPr marL="1252538" indent="-174625" algn="l" rtl="0" eaLnBrk="1" fontAlgn="base" hangingPunct="1">
              <a:spcBef>
                <a:spcPts val="600"/>
              </a:spcBef>
              <a:spcAft>
                <a:spcPts val="600"/>
              </a:spcAft>
              <a:buClr>
                <a:srgbClr val="FFFF00"/>
              </a:buClr>
              <a:buSzPct val="60000"/>
              <a:buFont typeface="Arial"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a:lstStyle>
          <a:p>
            <a:pPr lvl="0"/>
            <a:r>
              <a:rPr lang="es-ES" sz="2800" dirty="0">
                <a:solidFill>
                  <a:schemeClr val="tx1"/>
                </a:solidFill>
                <a:effectLst/>
                <a:latin typeface="Arial" panose="020B0604020202020204" pitchFamily="34" charset="0"/>
                <a:cs typeface="Arial" panose="020B0604020202020204" pitchFamily="34" charset="0"/>
              </a:rPr>
              <a:t>El informe del Esquema ENC de la </a:t>
            </a:r>
            <a:r>
              <a:rPr lang="es-ES" sz="2800" dirty="0" err="1">
                <a:solidFill>
                  <a:schemeClr val="tx1"/>
                </a:solidFill>
                <a:effectLst/>
                <a:latin typeface="Arial" panose="020B0604020202020204" pitchFamily="34" charset="0"/>
                <a:cs typeface="Arial" panose="020B0604020202020204" pitchFamily="34" charset="0"/>
              </a:rPr>
              <a:t>CHAtSO</a:t>
            </a:r>
            <a:r>
              <a:rPr lang="es-ES" sz="2800" dirty="0">
                <a:solidFill>
                  <a:schemeClr val="tx1"/>
                </a:solidFill>
                <a:effectLst/>
                <a:latin typeface="Arial" panose="020B0604020202020204" pitchFamily="34" charset="0"/>
                <a:cs typeface="Arial" panose="020B0604020202020204" pitchFamily="34" charset="0"/>
              </a:rPr>
              <a:t> fue recibido por la 9.ª reunión del WENDWG</a:t>
            </a:r>
          </a:p>
          <a:p>
            <a:pPr lvl="0"/>
            <a:r>
              <a:rPr lang="es-ES" sz="2800" dirty="0">
                <a:solidFill>
                  <a:schemeClr val="tx1"/>
                </a:solidFill>
                <a:effectLst/>
                <a:latin typeface="Arial" panose="020B0604020202020204" pitchFamily="34" charset="0"/>
                <a:cs typeface="Arial" panose="020B0604020202020204" pitchFamily="34" charset="0"/>
              </a:rPr>
              <a:t>La Secretaría de la OHI informó a los Coordinadores de Cartas que la Fase II del Proyecto </a:t>
            </a:r>
            <a:r>
              <a:rPr lang="es-ES" sz="2800" dirty="0" err="1">
                <a:solidFill>
                  <a:schemeClr val="tx1"/>
                </a:solidFill>
                <a:effectLst/>
                <a:latin typeface="Arial" panose="020B0604020202020204" pitchFamily="34" charset="0"/>
                <a:cs typeface="Arial" panose="020B0604020202020204" pitchFamily="34" charset="0"/>
              </a:rPr>
              <a:t>INToGIS</a:t>
            </a:r>
            <a:r>
              <a:rPr lang="es-ES" sz="2800" dirty="0">
                <a:solidFill>
                  <a:schemeClr val="tx1"/>
                </a:solidFill>
                <a:effectLst/>
                <a:latin typeface="Arial" panose="020B0604020202020204" pitchFamily="34" charset="0"/>
                <a:cs typeface="Arial" panose="020B0604020202020204" pitchFamily="34" charset="0"/>
              </a:rPr>
              <a:t> estaba en marcha, gracias al apoyo excepcional proporcionado por la KHOA (República de Corea). De requerir información adicional, ver el Doc. </a:t>
            </a:r>
            <a:r>
              <a:rPr lang="es-ES" sz="2800" dirty="0">
                <a:solidFill>
                  <a:schemeClr val="tx1"/>
                </a:solidFill>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HSSC9-11A-INF1</a:t>
            </a:r>
            <a:r>
              <a:rPr lang="es-ES" sz="2800" dirty="0">
                <a:solidFill>
                  <a:schemeClr val="tx1"/>
                </a:solidFill>
                <a:effectLst/>
                <a:latin typeface="Arial" panose="020B0604020202020204" pitchFamily="34" charset="0"/>
                <a:cs typeface="Arial" panose="020B0604020202020204" pitchFamily="34" charset="0"/>
              </a:rPr>
              <a:t>. </a:t>
            </a:r>
            <a:endParaRPr lang="en-US" sz="28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7148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259414"/>
            <a:ext cx="11241090" cy="772432"/>
          </a:xfrm>
        </p:spPr>
        <p:txBody>
          <a:bodyPr>
            <a:normAutofit/>
          </a:bodyPr>
          <a:lstStyle/>
          <a:p>
            <a:pPr algn="ctr"/>
            <a:r>
              <a:rPr lang="es-ES" sz="2800" dirty="0">
                <a:latin typeface="Arial" panose="020B0604020202020204" pitchFamily="34" charset="0"/>
                <a:cs typeface="Arial" panose="020B0604020202020204" pitchFamily="34" charset="0"/>
              </a:rPr>
              <a:t>Creación de Capacidades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526796"/>
            <a:ext cx="10668753" cy="5331204"/>
          </a:xfrm>
        </p:spPr>
        <p:txBody>
          <a:bodyPr>
            <a:noAutofit/>
          </a:bodyPr>
          <a:lstStyle/>
          <a:p>
            <a:pPr>
              <a:lnSpc>
                <a:spcPct val="110000"/>
              </a:lnSpc>
              <a:spcBef>
                <a:spcPts val="300"/>
              </a:spcBef>
              <a:spcAft>
                <a:spcPts val="300"/>
              </a:spcAft>
            </a:pPr>
            <a:r>
              <a:rPr lang="es-ES" dirty="0">
                <a:latin typeface="Arial" panose="020B0604020202020204" pitchFamily="34" charset="0"/>
                <a:cs typeface="Arial" panose="020B0604020202020204" pitchFamily="34" charset="0"/>
              </a:rPr>
              <a:t>De acuerdo con los registros de la Secretaría de la OHI, el Capitán de Navío </a:t>
            </a:r>
            <a:r>
              <a:rPr lang="es-ES" dirty="0" err="1">
                <a:latin typeface="Arial" panose="020B0604020202020204" pitchFamily="34" charset="0"/>
                <a:cs typeface="Arial" panose="020B0604020202020204" pitchFamily="34" charset="0"/>
              </a:rPr>
              <a:t>Luiz</a:t>
            </a:r>
            <a:r>
              <a:rPr lang="es-ES" dirty="0">
                <a:latin typeface="Arial" panose="020B0604020202020204" pitchFamily="34" charset="0"/>
                <a:cs typeface="Arial" panose="020B0604020202020204" pitchFamily="34" charset="0"/>
              </a:rPr>
              <a:t> Claudio Fonseca (Brasil) es el Coordinador CB de la </a:t>
            </a:r>
            <a:r>
              <a:rPr lang="es-ES" dirty="0" err="1">
                <a:latin typeface="Arial" panose="020B0604020202020204" pitchFamily="34" charset="0"/>
                <a:cs typeface="Arial" panose="020B0604020202020204" pitchFamily="34" charset="0"/>
              </a:rPr>
              <a:t>CHAtSO</a:t>
            </a:r>
            <a:r>
              <a:rPr lang="es-ES" dirty="0">
                <a:latin typeface="Arial" panose="020B0604020202020204" pitchFamily="34" charset="0"/>
                <a:cs typeface="Arial" panose="020B0604020202020204" pitchFamily="34" charset="0"/>
              </a:rPr>
              <a:t> para la planificación e implementación de las actividades CB regionales.</a:t>
            </a:r>
          </a:p>
          <a:p>
            <a:pPr>
              <a:lnSpc>
                <a:spcPct val="110000"/>
              </a:lnSpc>
              <a:spcBef>
                <a:spcPts val="300"/>
              </a:spcBef>
              <a:spcAft>
                <a:spcPts val="300"/>
              </a:spcAft>
            </a:pPr>
            <a:r>
              <a:rPr lang="es-ES" dirty="0">
                <a:latin typeface="Arial" panose="020B0604020202020204" pitchFamily="34" charset="0"/>
                <a:cs typeface="Arial" panose="020B0604020202020204" pitchFamily="34" charset="0"/>
              </a:rPr>
              <a:t>Los </a:t>
            </a:r>
            <a:r>
              <a:rPr lang="es-ES" dirty="0" err="1">
                <a:latin typeface="Arial" panose="020B0604020202020204" pitchFamily="34" charset="0"/>
                <a:cs typeface="Arial" panose="020B0604020202020204" pitchFamily="34" charset="0"/>
              </a:rPr>
              <a:t>EMs</a:t>
            </a:r>
            <a:r>
              <a:rPr lang="es-ES" dirty="0">
                <a:latin typeface="Arial" panose="020B0604020202020204" pitchFamily="34" charset="0"/>
                <a:cs typeface="Arial" panose="020B0604020202020204" pitchFamily="34" charset="0"/>
              </a:rPr>
              <a:t> de la </a:t>
            </a:r>
            <a:r>
              <a:rPr lang="es-ES" dirty="0" err="1">
                <a:latin typeface="Arial" panose="020B0604020202020204" pitchFamily="34" charset="0"/>
                <a:cs typeface="Arial" panose="020B0604020202020204" pitchFamily="34" charset="0"/>
              </a:rPr>
              <a:t>CHAtSO</a:t>
            </a:r>
            <a:r>
              <a:rPr lang="es-ES" dirty="0">
                <a:latin typeface="Arial" panose="020B0604020202020204" pitchFamily="34" charset="0"/>
                <a:cs typeface="Arial" panose="020B0604020202020204" pitchFamily="34" charset="0"/>
              </a:rPr>
              <a:t> se han beneficiado de las siguientes actividades en 2018: un Curso de Formación en ISM y un Curso de Levantamientos portuarios y en aguas someras. </a:t>
            </a:r>
          </a:p>
          <a:p>
            <a:pPr>
              <a:lnSpc>
                <a:spcPct val="110000"/>
              </a:lnSpc>
              <a:spcBef>
                <a:spcPts val="300"/>
              </a:spcBef>
              <a:spcAft>
                <a:spcPts val="300"/>
              </a:spcAft>
            </a:pPr>
            <a:r>
              <a:rPr lang="es-ES" dirty="0">
                <a:latin typeface="Arial" panose="020B0604020202020204" pitchFamily="34" charset="0"/>
                <a:cs typeface="Arial" panose="020B0604020202020204" pitchFamily="34" charset="0"/>
              </a:rPr>
              <a:t>Además, los Estados Miembros participaron en actividades en la MACHC y la CHRPSE.</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878826-814C-4FD2-96B3-D147818A5C89}" type="slidenum">
              <a:rPr lang="en-US" smtClean="0"/>
              <a:t>7</a:t>
            </a:fld>
            <a:endParaRPr lang="en-US" dirty="0"/>
          </a:p>
        </p:txBody>
      </p:sp>
    </p:spTree>
    <p:extLst>
      <p:ext uri="{BB962C8B-B14F-4D97-AF65-F5344CB8AC3E}">
        <p14:creationId xmlns:p14="http://schemas.microsoft.com/office/powerpoint/2010/main" val="3089299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259414"/>
            <a:ext cx="11241090" cy="772432"/>
          </a:xfrm>
        </p:spPr>
        <p:txBody>
          <a:bodyPr>
            <a:normAutofit/>
          </a:bodyPr>
          <a:lstStyle/>
          <a:p>
            <a:pPr algn="ctr"/>
            <a:r>
              <a:rPr lang="es-ES" sz="2800" dirty="0">
                <a:latin typeface="Arial" panose="020B0604020202020204" pitchFamily="34" charset="0"/>
                <a:cs typeface="Arial" panose="020B0604020202020204" pitchFamily="34" charset="0"/>
              </a:rPr>
              <a:t>Creación de Capacidades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526796"/>
            <a:ext cx="10668753" cy="4540372"/>
          </a:xfrm>
        </p:spPr>
        <p:txBody>
          <a:bodyPr>
            <a:noAutofit/>
          </a:bodyPr>
          <a:lstStyle/>
          <a:p>
            <a:pPr>
              <a:lnSpc>
                <a:spcPct val="110000"/>
              </a:lnSpc>
              <a:spcBef>
                <a:spcPts val="300"/>
              </a:spcBef>
              <a:spcAft>
                <a:spcPts val="300"/>
              </a:spcAft>
            </a:pPr>
            <a:r>
              <a:rPr lang="es-ES" dirty="0">
                <a:latin typeface="Arial" panose="020B0604020202020204" pitchFamily="34" charset="0"/>
                <a:cs typeface="Arial" panose="020B0604020202020204" pitchFamily="34" charset="0"/>
              </a:rPr>
              <a:t>TN Matías </a:t>
            </a:r>
            <a:r>
              <a:rPr lang="es-ES" dirty="0" err="1">
                <a:latin typeface="Arial" panose="020B0604020202020204" pitchFamily="34" charset="0"/>
                <a:cs typeface="Arial" panose="020B0604020202020204" pitchFamily="34" charset="0"/>
              </a:rPr>
              <a:t>Coccaro</a:t>
            </a:r>
            <a:r>
              <a:rPr lang="es-ES" dirty="0">
                <a:latin typeface="Arial" panose="020B0604020202020204" pitchFamily="34" charset="0"/>
                <a:cs typeface="Arial" panose="020B0604020202020204" pitchFamily="34" charset="0"/>
              </a:rPr>
              <a:t> (Uruguay) participó en el Programa de Levantamientos Hidrográficos (FIG-OHI-ACI, Categoría «B») patrocinado por la República de Corea en la KHOA (2018).</a:t>
            </a:r>
          </a:p>
          <a:p>
            <a:pPr>
              <a:lnSpc>
                <a:spcPct val="110000"/>
              </a:lnSpc>
              <a:spcBef>
                <a:spcPts val="300"/>
              </a:spcBef>
              <a:spcAft>
                <a:spcPts val="300"/>
              </a:spcAft>
            </a:pPr>
            <a:r>
              <a:rPr lang="es-ES" dirty="0">
                <a:latin typeface="Arial" panose="020B0604020202020204" pitchFamily="34" charset="0"/>
                <a:cs typeface="Arial" panose="020B0604020202020204" pitchFamily="34" charset="0"/>
              </a:rPr>
              <a:t>En las </a:t>
            </a:r>
            <a:r>
              <a:rPr lang="es-ES" dirty="0" err="1">
                <a:latin typeface="Arial" panose="020B0604020202020204" pitchFamily="34" charset="0"/>
                <a:cs typeface="Arial" panose="020B0604020202020204" pitchFamily="34" charset="0"/>
              </a:rPr>
              <a:t>CCs</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N.°</a:t>
            </a:r>
            <a:r>
              <a:rPr lang="es-ES" dirty="0">
                <a:latin typeface="Arial" panose="020B0604020202020204" pitchFamily="34" charset="0"/>
                <a:cs typeface="Arial" panose="020B0604020202020204" pitchFamily="34" charset="0"/>
              </a:rPr>
              <a:t> 18 y 19/2019 se publicó convocatorias para el Programa de Cartografía Categoría «B» y para el Programa de  Formación  para Formadores  en Hidrografía Básica, patrocinados por la República de Corea.</a:t>
            </a:r>
          </a:p>
          <a:p>
            <a:pPr>
              <a:lnSpc>
                <a:spcPct val="110000"/>
              </a:lnSpc>
              <a:spcBef>
                <a:spcPts val="300"/>
              </a:spcBef>
              <a:spcAft>
                <a:spcPts val="300"/>
              </a:spcAft>
            </a:pPr>
            <a:r>
              <a:rPr lang="es-ES" dirty="0">
                <a:latin typeface="Arial" panose="020B0604020202020204" pitchFamily="34" charset="0"/>
                <a:cs typeface="Arial" panose="020B0604020202020204" pitchFamily="34" charset="0"/>
              </a:rPr>
              <a:t>Se invita a los Estados Miembros a presentar sus candidaturas antes del 20 de mayo del 2019.</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878826-814C-4FD2-96B3-D147818A5C89}" type="slidenum">
              <a:rPr lang="en-US" smtClean="0"/>
              <a:t>8</a:t>
            </a:fld>
            <a:endParaRPr lang="en-US" dirty="0"/>
          </a:p>
        </p:txBody>
      </p:sp>
    </p:spTree>
    <p:extLst>
      <p:ext uri="{BB962C8B-B14F-4D97-AF65-F5344CB8AC3E}">
        <p14:creationId xmlns:p14="http://schemas.microsoft.com/office/powerpoint/2010/main" val="198449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259414"/>
            <a:ext cx="11241090" cy="772432"/>
          </a:xfrm>
        </p:spPr>
        <p:txBody>
          <a:bodyPr>
            <a:normAutofit/>
          </a:bodyPr>
          <a:lstStyle/>
          <a:p>
            <a:pPr algn="ctr"/>
            <a:r>
              <a:rPr lang="es-ES" sz="3200" b="1" dirty="0"/>
              <a:t>Batimetría participativa</a:t>
            </a:r>
            <a:endParaRPr lang="en-US" sz="3200" b="1" dirty="0"/>
          </a:p>
        </p:txBody>
      </p:sp>
      <p:sp>
        <p:nvSpPr>
          <p:cNvPr id="3" name="Content Placeholder 2"/>
          <p:cNvSpPr>
            <a:spLocks noGrp="1"/>
          </p:cNvSpPr>
          <p:nvPr>
            <p:ph idx="1"/>
          </p:nvPr>
        </p:nvSpPr>
        <p:spPr>
          <a:xfrm>
            <a:off x="838200" y="1526796"/>
            <a:ext cx="10668753" cy="4655890"/>
          </a:xfrm>
        </p:spPr>
        <p:txBody>
          <a:bodyPr>
            <a:noAutofit/>
          </a:bodyPr>
          <a:lstStyle/>
          <a:p>
            <a:pPr>
              <a:lnSpc>
                <a:spcPct val="110000"/>
              </a:lnSpc>
              <a:spcBef>
                <a:spcPts val="300"/>
              </a:spcBef>
              <a:spcAft>
                <a:spcPts val="300"/>
              </a:spcAft>
            </a:pPr>
            <a:r>
              <a:rPr lang="es-ES" dirty="0">
                <a:latin typeface="Arial" panose="020B0604020202020204" pitchFamily="34" charset="0"/>
                <a:cs typeface="Arial" panose="020B0604020202020204" pitchFamily="34" charset="0"/>
              </a:rPr>
              <a:t>Se creó el Grupo de Trabajo sobre Batimetría Participativa (CSBWG) para proporcionar directrices sobre la recogida y el uso de batimetría participativa. El CSBWG ha desarrollado el proyecto de la Publicación B-12 de la OHI - Guía de la OHI sobre Batimetría participativa. Edición 1 y 2 (en desarrollo).</a:t>
            </a:r>
          </a:p>
          <a:p>
            <a:pPr>
              <a:lnSpc>
                <a:spcPct val="110000"/>
              </a:lnSpc>
              <a:spcBef>
                <a:spcPts val="300"/>
              </a:spcBef>
              <a:spcAft>
                <a:spcPts val="300"/>
              </a:spcAft>
            </a:pPr>
            <a:r>
              <a:rPr lang="es-ES" dirty="0">
                <a:latin typeface="Arial" panose="020B0604020202020204" pitchFamily="34" charset="0"/>
                <a:cs typeface="Arial" panose="020B0604020202020204" pitchFamily="34" charset="0"/>
              </a:rPr>
              <a:t>El portal de la interfaz del Centro de Datos de la OHI para Batimetría Digital está siendo actualizando para que sea compatible con el concepto de batimetría participativa.</a:t>
            </a:r>
          </a:p>
        </p:txBody>
      </p:sp>
      <p:sp>
        <p:nvSpPr>
          <p:cNvPr id="5" name="Slide Number Placeholder 4"/>
          <p:cNvSpPr>
            <a:spLocks noGrp="1"/>
          </p:cNvSpPr>
          <p:nvPr>
            <p:ph type="sldNum" sz="quarter" idx="12"/>
          </p:nvPr>
        </p:nvSpPr>
        <p:spPr/>
        <p:txBody>
          <a:bodyPr/>
          <a:lstStyle/>
          <a:p>
            <a:fld id="{EC878826-814C-4FD2-96B3-D147818A5C89}" type="slidenum">
              <a:rPr lang="en-US" smtClean="0"/>
              <a:t>9</a:t>
            </a:fld>
            <a:endParaRPr lang="en-US" dirty="0"/>
          </a:p>
        </p:txBody>
      </p:sp>
    </p:spTree>
    <p:extLst>
      <p:ext uri="{BB962C8B-B14F-4D97-AF65-F5344CB8AC3E}">
        <p14:creationId xmlns:p14="http://schemas.microsoft.com/office/powerpoint/2010/main" val="1757110094"/>
      </p:ext>
    </p:extLst>
  </p:cSld>
  <p:clrMapOvr>
    <a:masterClrMapping/>
  </p:clrMapOvr>
</p:sld>
</file>

<file path=ppt/theme/theme1.xml><?xml version="1.0" encoding="utf-8"?>
<a:theme xmlns:a="http://schemas.openxmlformats.org/drawingml/2006/main" name="IHO_Presentations_template-Blank">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HO presentations template" id="{02FEB0FD-5DB0-4DCA-8FD3-AD77DA5C0D37}" vid="{4295DFCE-4179-4A75-B3EC-50B8EFC8F0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IHO_Presentations_template-Blank</Template>
  <TotalTime>923</TotalTime>
  <Words>1298</Words>
  <Application>Microsoft Office PowerPoint</Application>
  <PresentationFormat>Widescreen</PresentationFormat>
  <Paragraphs>82</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IHO_Presentations_template-Blank</vt:lpstr>
      <vt:lpstr>13a Reunión de la Comisión Hidrográfica del Atlántico Sudoccidental (CHAtSO12)  Buenos Aires, Argentina – 25 y 26 de Abril del 2019</vt:lpstr>
      <vt:lpstr>Situación de las adhesiones a la OHI </vt:lpstr>
      <vt:lpstr>Solicitudes Regionales de Adhesión a la OHI </vt:lpstr>
      <vt:lpstr>Preparación de la Segunda Asamblea de la OHI </vt:lpstr>
      <vt:lpstr>Coordinación de la Producción de Cartas INT y ENC - Región C1</vt:lpstr>
      <vt:lpstr>Coordinación de la Producción de Cartas INT y ENC - Región C1 </vt:lpstr>
      <vt:lpstr>Creación de Capacidades</vt:lpstr>
      <vt:lpstr>Creación de Capacidades</vt:lpstr>
      <vt:lpstr>Batimetría participativa</vt:lpstr>
      <vt:lpstr>Apoyo de GEBCO y el Proyecto Seabed 2030</vt:lpstr>
      <vt:lpstr>El SIG de la IHO</vt:lpstr>
      <vt:lpstr>IHO GIS and data base developments – C-55</vt:lpstr>
      <vt:lpstr>IHO GIS and data base developments – DCDB</vt:lpstr>
      <vt:lpstr>El SIG de la IHO</vt:lpstr>
      <vt:lpstr>Publicidad de la OHI</vt:lpstr>
      <vt:lpstr>Celebraciones del Centenario de la OHI (OHI-100)</vt:lpstr>
      <vt:lpstr>Actiones requeridas de la CHAtSO:</vt:lpstr>
      <vt:lpstr>Actiones requeridas de la CHAtSO:</vt:lpstr>
      <vt:lpstr>       Secretaría de la IHO, aquí para ayudar! www.iho.int  mustafa.iptes@iho.int  alberto.neves@iho.int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JCOMM-5 to HSSC 9 6-10 November 2017,  Ottawa, Canada</dc:title>
  <dc:creator>Owner</dc:creator>
  <cp:lastModifiedBy>Alberto Costaneves</cp:lastModifiedBy>
  <cp:revision>62</cp:revision>
  <dcterms:created xsi:type="dcterms:W3CDTF">2017-10-26T13:07:26Z</dcterms:created>
  <dcterms:modified xsi:type="dcterms:W3CDTF">2019-04-25T14:33:44Z</dcterms:modified>
</cp:coreProperties>
</file>