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DB7F60-272A-44C4-A5F6-993CB66DB84D}">
  <a:tblStyle styleId="{B4DB7F60-272A-44C4-A5F6-993CB66DB8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D50F80E-5598-4B2D-A912-166C3B4FBBD0}" type="datetimeFigureOut">
              <a:rPr lang="es-ES" smtClean="0"/>
              <a:t>17/04/2019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D1DBDD5-FAB4-4FD8-9C38-620BD6AAB9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12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557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34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6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4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70c3fd8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70c3fd843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65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241539" indent="-241539">
              <a:lnSpc>
                <a:spcPct val="90000"/>
              </a:lnSpc>
              <a:buClr>
                <a:schemeClr val="dk1"/>
              </a:buClr>
              <a:buSzPts val="1800"/>
              <a:buChar char="•"/>
            </a:pPr>
            <a:endParaRPr dirty="0"/>
          </a:p>
        </p:txBody>
      </p:sp>
      <p:sp>
        <p:nvSpPr>
          <p:cNvPr id="104" name="Google Shape;104;g470c3fd843_0_0:notes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2659"/>
          </a:xfrm>
          <a:prstGeom prst="rect">
            <a:avLst/>
          </a:prstGeom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47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724616" lvl="1" indent="-160355">
              <a:lnSpc>
                <a:spcPct val="70000"/>
              </a:lnSpc>
              <a:spcBef>
                <a:spcPts val="528"/>
              </a:spcBef>
              <a:buClr>
                <a:schemeClr val="dk1"/>
              </a:buClr>
              <a:buSzPts val="1100"/>
              <a:buChar char="•"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19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57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73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94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30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7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477228"/>
            <a:ext cx="12107333" cy="5811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42448" y="1651379"/>
            <a:ext cx="904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s-UY" dirty="0"/>
              <a:t> </a:t>
            </a:r>
            <a:r>
              <a:rPr lang="es-U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2° REUNIÓN DEL CONSEJO OHI</a:t>
            </a:r>
            <a:r>
              <a:rPr lang="es-UY" sz="4000" b="1" dirty="0"/>
              <a:t> 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038299" y="2825087"/>
            <a:ext cx="21154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1800" dirty="0"/>
              <a:t>OHI C-2 </a:t>
            </a:r>
            <a:r>
              <a:rPr lang="en-US" sz="1800" dirty="0" err="1"/>
              <a:t>Londres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/>
              <a:t>9-11 de </a:t>
            </a:r>
            <a:r>
              <a:rPr lang="en-US" sz="1800" dirty="0" err="1"/>
              <a:t>Octubre</a:t>
            </a:r>
            <a:r>
              <a:rPr lang="en-US" sz="1800" dirty="0"/>
              <a:t> de 2018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793067" y="312962"/>
            <a:ext cx="598381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32" y="563366"/>
            <a:ext cx="8225051" cy="60254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5910" y="2333766"/>
            <a:ext cx="305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GRACIAS </a:t>
            </a:r>
          </a:p>
          <a:p>
            <a:pPr algn="ctr"/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POR SU</a:t>
            </a:r>
          </a:p>
          <a:p>
            <a:pPr algn="ctr"/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ATENCIÓN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5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87760"/>
            <a:ext cx="11734800" cy="581106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021666" y="0"/>
            <a:ext cx="5966884" cy="66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idx="1"/>
          </p:nvPr>
        </p:nvSpPr>
        <p:spPr>
          <a:xfrm>
            <a:off x="723331" y="1229678"/>
            <a:ext cx="8098936" cy="52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U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Octubre 9-11, 2018, Londres</a:t>
            </a:r>
          </a:p>
          <a:p>
            <a:pPr marL="0" lvl="0" indent="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U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miembros del Consejo y 10 observadores de la OHI</a:t>
            </a: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U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UY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clave de la agenda</a:t>
            </a:r>
          </a:p>
          <a:p>
            <a:pPr marL="0" lvl="0" indent="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lang="es-UY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 del Grupo de Trabajo de Revisión del Plan Estratégico (SPRWG)</a:t>
            </a: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Provisión del producto S-100</a:t>
            </a: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Pautas del grupo de trabajo sobre batimetría de colaboración colectiva (</a:t>
            </a:r>
            <a:r>
              <a:rPr lang="es-U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Crowsourced</a:t>
            </a: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Bathymetry</a:t>
            </a: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Lecho marino (SEABED) 2030</a:t>
            </a: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s-U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70000"/>
              </a:lnSpc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s-U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Preparativos para el Consejo-3 y la Asamblea-2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0" algn="just">
              <a:lnSpc>
                <a:spcPct val="70000"/>
              </a:lnSpc>
              <a:spcAft>
                <a:spcPts val="0"/>
              </a:spcAft>
              <a:buNone/>
            </a:pPr>
            <a:endParaRPr lang="es-UY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322947" y="544209"/>
            <a:ext cx="9601200" cy="102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rgbClr val="0E57C4"/>
              </a:buClr>
              <a:buSzPts val="3959"/>
            </a:pPr>
            <a:br>
              <a:rPr lang="en-US" sz="4000" dirty="0"/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</a:t>
            </a:r>
            <a:endParaRPr sz="395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130094"/>
            <a:ext cx="11468669" cy="581106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233333" y="17463"/>
            <a:ext cx="567055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idx="1"/>
          </p:nvPr>
        </p:nvSpPr>
        <p:spPr>
          <a:xfrm>
            <a:off x="9468351" y="1143196"/>
            <a:ext cx="2723648" cy="451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>
              <a:spcAft>
                <a:spcPts val="0"/>
              </a:spcAft>
              <a:buNone/>
            </a:pPr>
            <a:br>
              <a:rPr lang="es-UY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Julio de 2019,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es-U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nuevo plan estratégico propuesto para el Consejo 3.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23331" y="753534"/>
            <a:ext cx="10972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Strategic Plan</a:t>
            </a:r>
            <a:endParaRPr dirty="0"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33" y="1549400"/>
            <a:ext cx="8576734" cy="512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42863"/>
            <a:ext cx="11468669" cy="581106"/>
          </a:xfrm>
          <a:prstGeom prst="rect">
            <a:avLst/>
          </a:prstGeom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99467" y="42864"/>
            <a:ext cx="5712883" cy="71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23330" y="787400"/>
            <a:ext cx="1118754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rgbClr val="0E57C4"/>
              </a:buClr>
              <a:buSzPts val="3959"/>
            </a:pPr>
            <a:r>
              <a:rPr lang="es-UY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y Provisión Futura de Productos S-100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113" y="1426091"/>
            <a:ext cx="9382125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0" y="3094"/>
            <a:ext cx="11468669" cy="581106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75667" y="84667"/>
            <a:ext cx="5662083" cy="6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idx="1"/>
          </p:nvPr>
        </p:nvSpPr>
        <p:spPr>
          <a:xfrm>
            <a:off x="723330" y="1323833"/>
            <a:ext cx="6565920" cy="421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s-U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U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B-12 - Directrices de la OHI sobre batimetría de colaboración colectiva, Edición 1.0.0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U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U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necesita más trabajo para describir el flujo de datos (sensor, información de los Estados costeros, DCDB) antes de que estas directrices puedan entrar en vigor con pleno efecto.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U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Acción al IRCC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188996" y="550333"/>
            <a:ext cx="10290414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Calibri"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Batimetría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Colaboración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Colectiva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(CSB)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206" y="1661677"/>
            <a:ext cx="4417674" cy="31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30" y="197827"/>
            <a:ext cx="11468669" cy="581106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106333" y="33561"/>
            <a:ext cx="5664710" cy="8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idx="1"/>
          </p:nvPr>
        </p:nvSpPr>
        <p:spPr>
          <a:xfrm>
            <a:off x="9472736" y="841076"/>
            <a:ext cx="2612749" cy="21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17475" algn="just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750"/>
              <a:buNone/>
            </a:pPr>
            <a:br>
              <a:rPr lang="es-UY" dirty="0"/>
            </a:br>
            <a:r>
              <a:rPr lang="es-UY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U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CHRs</a:t>
            </a:r>
            <a:r>
              <a:rPr lang="es-U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un recurso importante y clave para lograr la visión de los fondos marinos(seabed2030).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94100" y="785874"/>
            <a:ext cx="11532358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Calibri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Seabed 2030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75" y="1378540"/>
            <a:ext cx="9403541" cy="52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119775"/>
            <a:ext cx="11468669" cy="581106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233333" y="86438"/>
            <a:ext cx="5653617" cy="81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039932" y="834154"/>
            <a:ext cx="955963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Calibri"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 GEBCO: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Grilla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Resolución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978" y="2058727"/>
            <a:ext cx="6120556" cy="3461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9"/>
          <p:cNvGrpSpPr/>
          <p:nvPr/>
        </p:nvGrpSpPr>
        <p:grpSpPr>
          <a:xfrm>
            <a:off x="10439292" y="2360425"/>
            <a:ext cx="1550748" cy="1302461"/>
            <a:chOff x="7290506" y="1880867"/>
            <a:chExt cx="1550748" cy="1302461"/>
          </a:xfrm>
        </p:grpSpPr>
        <p:sp>
          <p:nvSpPr>
            <p:cNvPr id="139" name="Google Shape;139;p19"/>
            <p:cNvSpPr/>
            <p:nvPr/>
          </p:nvSpPr>
          <p:spPr>
            <a:xfrm>
              <a:off x="7290506" y="1925373"/>
              <a:ext cx="327336" cy="223580"/>
            </a:xfrm>
            <a:prstGeom prst="rect">
              <a:avLst/>
            </a:prstGeom>
            <a:solidFill>
              <a:srgbClr val="BEFFE9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7596336" y="1880867"/>
              <a:ext cx="1223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100x100 m</a:t>
              </a: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7600918" y="2188355"/>
              <a:ext cx="1223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200x200 m</a:t>
              </a:r>
              <a:endParaRPr dirty="0"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7290506" y="2232861"/>
              <a:ext cx="327336" cy="223580"/>
            </a:xfrm>
            <a:prstGeom prst="rect">
              <a:avLst/>
            </a:prstGeom>
            <a:solidFill>
              <a:srgbClr val="73B2FF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7290506" y="2529805"/>
              <a:ext cx="327336" cy="223580"/>
            </a:xfrm>
            <a:prstGeom prst="rect">
              <a:avLst/>
            </a:prstGeom>
            <a:solidFill>
              <a:srgbClr val="002672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7596336" y="2495843"/>
              <a:ext cx="1223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400x400 m</a:t>
              </a:r>
              <a:endParaRPr dirty="0"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7617842" y="2813996"/>
              <a:ext cx="1223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800x800 m</a:t>
              </a: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7295110" y="2847958"/>
              <a:ext cx="327336" cy="223580"/>
            </a:xfrm>
            <a:prstGeom prst="rect">
              <a:avLst/>
            </a:prstGeom>
            <a:solidFill>
              <a:srgbClr val="8708AB"/>
            </a:solidFill>
            <a:ln w="12700" cap="flat" cmpd="sng">
              <a:solidFill>
                <a:srgbClr val="364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7" name="Google Shape;147;p19"/>
          <p:cNvGraphicFramePr/>
          <p:nvPr>
            <p:extLst>
              <p:ext uri="{D42A27DB-BD31-4B8C-83A1-F6EECF244321}">
                <p14:modId xmlns:p14="http://schemas.microsoft.com/office/powerpoint/2010/main" val="1323274207"/>
              </p:ext>
            </p:extLst>
          </p:nvPr>
        </p:nvGraphicFramePr>
        <p:xfrm>
          <a:off x="7422991" y="4057023"/>
          <a:ext cx="4654608" cy="2411072"/>
        </p:xfrm>
        <a:graphic>
          <a:graphicData uri="http://schemas.openxmlformats.org/drawingml/2006/table">
            <a:tbl>
              <a:tblPr>
                <a:noFill/>
                <a:tableStyleId>{B4DB7F60-272A-44C4-A5F6-993CB66DB84D}</a:tableStyleId>
              </a:tblPr>
              <a:tblGrid>
                <a:gridCol w="155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222222"/>
                          </a:solidFill>
                        </a:rPr>
                        <a:t>Depth Range</a:t>
                      </a:r>
                      <a:endParaRPr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22222"/>
                          </a:solidFill>
                        </a:rPr>
                        <a:t>Resolution</a:t>
                      </a:r>
                      <a:endParaRPr sz="1800" b="1" u="none" strike="noStrike" cap="none">
                        <a:solidFill>
                          <a:srgbClr val="222222"/>
                        </a:solidFill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22222"/>
                          </a:solidFill>
                        </a:rPr>
                        <a:t>% of ocean</a:t>
                      </a:r>
                      <a:endParaRPr sz="1800" b="1" u="none" strike="noStrike" cap="none">
                        <a:solidFill>
                          <a:srgbClr val="222222"/>
                        </a:solidFill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0–1500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222222"/>
                          </a:solidFill>
                        </a:rPr>
                        <a:t>100 × 100 m</a:t>
                      </a:r>
                      <a:endParaRPr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13.7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1500–3000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200 × 200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11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222222"/>
                          </a:solidFill>
                        </a:rPr>
                        <a:t>3000–5750 m</a:t>
                      </a:r>
                      <a:endParaRPr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400 × 400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72.6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5750–11,000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222222"/>
                          </a:solidFill>
                        </a:rPr>
                        <a:t>800 × 800 m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222222"/>
                          </a:solidFill>
                        </a:rPr>
                        <a:t>2.7</a:t>
                      </a:r>
                      <a:endParaRPr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0CB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8" name="Google Shape;148;p19"/>
          <p:cNvSpPr txBox="1"/>
          <p:nvPr/>
        </p:nvSpPr>
        <p:spPr>
          <a:xfrm>
            <a:off x="1769843" y="5009299"/>
            <a:ext cx="4303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dirty="0">
                <a:solidFill>
                  <a:srgbClr val="FF0000"/>
                </a:solidFill>
                <a:sym typeface="Arial"/>
              </a:rPr>
              <a:t>Depth-dependent, variable resolution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543" y="1748554"/>
            <a:ext cx="1834406" cy="23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30" y="87760"/>
            <a:ext cx="11468669" cy="581106"/>
          </a:xfrm>
          <a:prstGeom prst="rect">
            <a:avLst/>
          </a:prstGeom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167256" y="87761"/>
            <a:ext cx="5668894" cy="5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idx="1"/>
          </p:nvPr>
        </p:nvSpPr>
        <p:spPr>
          <a:xfrm>
            <a:off x="589963" y="1309387"/>
            <a:ext cx="7606369" cy="460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U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Nuevo logo</a:t>
            </a: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Modernización de sitio web</a:t>
            </a: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Centenario de la OHI-100</a:t>
            </a: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sociales (LinkedIn, YouTube, etc.)</a:t>
            </a: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U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Día Mundial de la Hidrografía 2019:</a:t>
            </a:r>
          </a:p>
          <a:p>
            <a:pPr marL="57150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“Información hidrográfica para impulsar el conocimiento marino”.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“Hydrographic information to drive marine knowledge”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28575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-407452" y="965201"/>
            <a:ext cx="960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rgbClr val="0E57C4"/>
              </a:buClr>
              <a:buSzPts val="3959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Comunicaciones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OHI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100" y="1394013"/>
            <a:ext cx="3874900" cy="51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148" y="5648313"/>
            <a:ext cx="2582676" cy="8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0" y="87760"/>
            <a:ext cx="11468669" cy="581106"/>
          </a:xfrm>
          <a:prstGeom prst="rect">
            <a:avLst/>
          </a:prstGeom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275667" y="71356"/>
            <a:ext cx="5695950" cy="7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22"/>
          <p:cNvCxnSpPr/>
          <p:nvPr/>
        </p:nvCxnSpPr>
        <p:spPr>
          <a:xfrm rot="10800000" flipH="1">
            <a:off x="313765" y="5235388"/>
            <a:ext cx="11555506" cy="1793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22"/>
          <p:cNvCxnSpPr/>
          <p:nvPr/>
        </p:nvCxnSpPr>
        <p:spPr>
          <a:xfrm flipV="1">
            <a:off x="313765" y="1444147"/>
            <a:ext cx="11555506" cy="4573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" name="Google Shape;175;p22"/>
          <p:cNvCxnSpPr/>
          <p:nvPr/>
        </p:nvCxnSpPr>
        <p:spPr>
          <a:xfrm rot="10800000" flipH="1">
            <a:off x="313765" y="3339767"/>
            <a:ext cx="11555506" cy="1793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6" name="Google Shape;176;p22"/>
          <p:cNvGrpSpPr/>
          <p:nvPr/>
        </p:nvGrpSpPr>
        <p:grpSpPr>
          <a:xfrm>
            <a:off x="3469333" y="2841806"/>
            <a:ext cx="1129558" cy="1023758"/>
            <a:chOff x="11062437" y="2796986"/>
            <a:chExt cx="1129558" cy="1023758"/>
          </a:xfrm>
        </p:grpSpPr>
        <p:cxnSp>
          <p:nvCxnSpPr>
            <p:cNvPr id="177" name="Google Shape;177;p22"/>
            <p:cNvCxnSpPr/>
            <p:nvPr/>
          </p:nvCxnSpPr>
          <p:spPr>
            <a:xfrm>
              <a:off x="11707901" y="3164541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8" name="Google Shape;178;p22"/>
            <p:cNvSpPr txBox="1"/>
            <p:nvPr/>
          </p:nvSpPr>
          <p:spPr>
            <a:xfrm>
              <a:off x="11071407" y="2796986"/>
              <a:ext cx="1120588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Oct. 2019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2"/>
            <p:cNvSpPr txBox="1"/>
            <p:nvPr/>
          </p:nvSpPr>
          <p:spPr>
            <a:xfrm>
              <a:off x="11062437" y="3451412"/>
              <a:ext cx="1120588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Consejo-3</a:t>
              </a:r>
              <a:endParaRPr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2"/>
          <p:cNvGrpSpPr/>
          <p:nvPr/>
        </p:nvGrpSpPr>
        <p:grpSpPr>
          <a:xfrm>
            <a:off x="759793" y="972656"/>
            <a:ext cx="1246068" cy="1300758"/>
            <a:chOff x="11062437" y="2796985"/>
            <a:chExt cx="1246068" cy="1300758"/>
          </a:xfrm>
        </p:grpSpPr>
        <p:cxnSp>
          <p:nvCxnSpPr>
            <p:cNvPr id="181" name="Google Shape;181;p22"/>
            <p:cNvCxnSpPr/>
            <p:nvPr/>
          </p:nvCxnSpPr>
          <p:spPr>
            <a:xfrm>
              <a:off x="11707901" y="3164541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2" name="Google Shape;182;p22"/>
            <p:cNvSpPr txBox="1"/>
            <p:nvPr/>
          </p:nvSpPr>
          <p:spPr>
            <a:xfrm>
              <a:off x="11071406" y="2796985"/>
              <a:ext cx="1237099" cy="36755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Mayo/</a:t>
              </a:r>
              <a:r>
                <a:rPr lang="en-US" sz="12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Junio</a:t>
              </a: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2019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11062437" y="3451412"/>
              <a:ext cx="1120588" cy="646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HSSC11, IRCC11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2"/>
          <p:cNvGrpSpPr/>
          <p:nvPr/>
        </p:nvGrpSpPr>
        <p:grpSpPr>
          <a:xfrm>
            <a:off x="2133584" y="946698"/>
            <a:ext cx="1452309" cy="1300757"/>
            <a:chOff x="1371578" y="932317"/>
            <a:chExt cx="1452309" cy="1300757"/>
          </a:xfrm>
        </p:grpSpPr>
        <p:cxnSp>
          <p:nvCxnSpPr>
            <p:cNvPr id="185" name="Google Shape;185;p22"/>
            <p:cNvCxnSpPr/>
            <p:nvPr/>
          </p:nvCxnSpPr>
          <p:spPr>
            <a:xfrm>
              <a:off x="2017043" y="1299872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22"/>
            <p:cNvSpPr txBox="1"/>
            <p:nvPr/>
          </p:nvSpPr>
          <p:spPr>
            <a:xfrm>
              <a:off x="1380548" y="932317"/>
              <a:ext cx="1443339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Julio 2019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1371578" y="1586743"/>
              <a:ext cx="1443339" cy="646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Report/Prop. </a:t>
              </a:r>
              <a:r>
                <a:rPr lang="en-US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C-3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2"/>
          <p:cNvGrpSpPr/>
          <p:nvPr/>
        </p:nvGrpSpPr>
        <p:grpSpPr>
          <a:xfrm>
            <a:off x="7763434" y="4724401"/>
            <a:ext cx="1389536" cy="1023758"/>
            <a:chOff x="6490440" y="4724401"/>
            <a:chExt cx="1389536" cy="1023758"/>
          </a:xfrm>
        </p:grpSpPr>
        <p:cxnSp>
          <p:nvCxnSpPr>
            <p:cNvPr id="189" name="Google Shape;189;p22"/>
            <p:cNvCxnSpPr/>
            <p:nvPr/>
          </p:nvCxnSpPr>
          <p:spPr>
            <a:xfrm>
              <a:off x="7135905" y="5091956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22"/>
            <p:cNvSpPr txBox="1"/>
            <p:nvPr/>
          </p:nvSpPr>
          <p:spPr>
            <a:xfrm>
              <a:off x="6499410" y="4724401"/>
              <a:ext cx="1380566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21 Abr. 2020</a:t>
              </a:r>
              <a:endParaRPr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6490440" y="5378827"/>
              <a:ext cx="1380566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Asamblea-2</a:t>
              </a:r>
              <a:endParaRPr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22"/>
          <p:cNvGrpSpPr/>
          <p:nvPr/>
        </p:nvGrpSpPr>
        <p:grpSpPr>
          <a:xfrm>
            <a:off x="3585893" y="4724396"/>
            <a:ext cx="1389536" cy="1300757"/>
            <a:chOff x="6490440" y="4724401"/>
            <a:chExt cx="1389536" cy="1300757"/>
          </a:xfrm>
        </p:grpSpPr>
        <p:cxnSp>
          <p:nvCxnSpPr>
            <p:cNvPr id="193" name="Google Shape;193;p22"/>
            <p:cNvCxnSpPr/>
            <p:nvPr/>
          </p:nvCxnSpPr>
          <p:spPr>
            <a:xfrm>
              <a:off x="7135905" y="5091956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4" name="Google Shape;194;p22"/>
            <p:cNvSpPr txBox="1"/>
            <p:nvPr/>
          </p:nvSpPr>
          <p:spPr>
            <a:xfrm>
              <a:off x="6499410" y="4724401"/>
              <a:ext cx="1380566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 Oct. 2019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6490440" y="5378827"/>
              <a:ext cx="1380566" cy="646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Agenda </a:t>
              </a:r>
              <a:r>
                <a:rPr lang="en-US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Prv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A-2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22"/>
          <p:cNvGrpSpPr/>
          <p:nvPr/>
        </p:nvGrpSpPr>
        <p:grpSpPr>
          <a:xfrm>
            <a:off x="4912672" y="4724391"/>
            <a:ext cx="1497088" cy="1300757"/>
            <a:chOff x="4733372" y="4724391"/>
            <a:chExt cx="1497088" cy="1300757"/>
          </a:xfrm>
        </p:grpSpPr>
        <p:cxnSp>
          <p:nvCxnSpPr>
            <p:cNvPr id="197" name="Google Shape;197;p22"/>
            <p:cNvCxnSpPr/>
            <p:nvPr/>
          </p:nvCxnSpPr>
          <p:spPr>
            <a:xfrm>
              <a:off x="5378837" y="5091946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8" name="Google Shape;198;p22"/>
            <p:cNvSpPr txBox="1"/>
            <p:nvPr/>
          </p:nvSpPr>
          <p:spPr>
            <a:xfrm>
              <a:off x="4742342" y="4724391"/>
              <a:ext cx="1488118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21 </a:t>
              </a:r>
              <a:r>
                <a:rPr lang="en-US" sz="18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Dic</a:t>
              </a:r>
              <a:r>
                <a:rPr lang="en-US" sz="18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. 2019</a:t>
              </a:r>
              <a:endParaRPr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2"/>
            <p:cNvSpPr txBox="1"/>
            <p:nvPr/>
          </p:nvSpPr>
          <p:spPr>
            <a:xfrm>
              <a:off x="4733372" y="5378817"/>
              <a:ext cx="1488118" cy="646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Propuestas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A-2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22"/>
          <p:cNvGrpSpPr/>
          <p:nvPr/>
        </p:nvGrpSpPr>
        <p:grpSpPr>
          <a:xfrm>
            <a:off x="6347042" y="4724386"/>
            <a:ext cx="1488118" cy="1577756"/>
            <a:chOff x="4742342" y="4724391"/>
            <a:chExt cx="1488118" cy="1577756"/>
          </a:xfrm>
        </p:grpSpPr>
        <p:cxnSp>
          <p:nvCxnSpPr>
            <p:cNvPr id="201" name="Google Shape;201;p22"/>
            <p:cNvCxnSpPr/>
            <p:nvPr/>
          </p:nvCxnSpPr>
          <p:spPr>
            <a:xfrm>
              <a:off x="5378837" y="5091946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2" name="Google Shape;202;p22"/>
            <p:cNvSpPr txBox="1"/>
            <p:nvPr/>
          </p:nvSpPr>
          <p:spPr>
            <a:xfrm>
              <a:off x="4742342" y="4724391"/>
              <a:ext cx="1488118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 Feb. 2020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4748802" y="5378817"/>
              <a:ext cx="1481657" cy="92333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Prep.Agenda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 Book A-2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22"/>
          <p:cNvGrpSpPr/>
          <p:nvPr/>
        </p:nvGrpSpPr>
        <p:grpSpPr>
          <a:xfrm>
            <a:off x="1943099" y="2838470"/>
            <a:ext cx="1456767" cy="1014793"/>
            <a:chOff x="1380548" y="932317"/>
            <a:chExt cx="1456767" cy="1014793"/>
          </a:xfrm>
        </p:grpSpPr>
        <p:cxnSp>
          <p:nvCxnSpPr>
            <p:cNvPr id="205" name="Google Shape;205;p22"/>
            <p:cNvCxnSpPr/>
            <p:nvPr/>
          </p:nvCxnSpPr>
          <p:spPr>
            <a:xfrm>
              <a:off x="2017043" y="1299872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22"/>
            <p:cNvSpPr txBox="1"/>
            <p:nvPr/>
          </p:nvSpPr>
          <p:spPr>
            <a:xfrm>
              <a:off x="1380548" y="932317"/>
              <a:ext cx="1443339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Ago. 2019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 txBox="1"/>
            <p:nvPr/>
          </p:nvSpPr>
          <p:spPr>
            <a:xfrm>
              <a:off x="1393976" y="1577778"/>
              <a:ext cx="1443339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 Book C-3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4636625" y="2844927"/>
            <a:ext cx="1456767" cy="1291792"/>
            <a:chOff x="1380548" y="932317"/>
            <a:chExt cx="1456767" cy="1291792"/>
          </a:xfrm>
        </p:grpSpPr>
        <p:cxnSp>
          <p:nvCxnSpPr>
            <p:cNvPr id="209" name="Google Shape;209;p22"/>
            <p:cNvCxnSpPr/>
            <p:nvPr/>
          </p:nvCxnSpPr>
          <p:spPr>
            <a:xfrm>
              <a:off x="2017043" y="1299872"/>
              <a:ext cx="0" cy="2779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22"/>
            <p:cNvSpPr txBox="1"/>
            <p:nvPr/>
          </p:nvSpPr>
          <p:spPr>
            <a:xfrm>
              <a:off x="1380548" y="932317"/>
              <a:ext cx="1443339" cy="36933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Nov. 2019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393976" y="1577778"/>
              <a:ext cx="1443339" cy="646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Report/Prop. to A-2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2" name="Google Shape;212;p22"/>
          <p:cNvCxnSpPr>
            <a:stCxn id="183" idx="2"/>
          </p:cNvCxnSpPr>
          <p:nvPr/>
        </p:nvCxnSpPr>
        <p:spPr>
          <a:xfrm rot="5400000" flipH="1" flipV="1">
            <a:off x="1748510" y="1780710"/>
            <a:ext cx="64281" cy="921128"/>
          </a:xfrm>
          <a:prstGeom prst="bentConnector4">
            <a:avLst>
              <a:gd name="adj1" fmla="val -355626"/>
              <a:gd name="adj2" fmla="val 80413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22"/>
          <p:cNvCxnSpPr/>
          <p:nvPr/>
        </p:nvCxnSpPr>
        <p:spPr>
          <a:xfrm rot="5400000">
            <a:off x="1910075" y="2943398"/>
            <a:ext cx="1605808" cy="177057"/>
          </a:xfrm>
          <a:prstGeom prst="bentConnector5">
            <a:avLst>
              <a:gd name="adj1" fmla="val 38500"/>
              <a:gd name="adj2" fmla="val -359621"/>
              <a:gd name="adj3" fmla="val 114236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22"/>
          <p:cNvCxnSpPr>
            <a:stCxn id="211" idx="2"/>
            <a:endCxn id="198" idx="0"/>
          </p:cNvCxnSpPr>
          <p:nvPr/>
        </p:nvCxnSpPr>
        <p:spPr>
          <a:xfrm rot="16200000" flipH="1">
            <a:off x="5224876" y="4283566"/>
            <a:ext cx="587672" cy="293978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22"/>
          <p:cNvCxnSpPr>
            <a:stCxn id="199" idx="2"/>
          </p:cNvCxnSpPr>
          <p:nvPr/>
        </p:nvCxnSpPr>
        <p:spPr>
          <a:xfrm rot="-5400000" flipH="1">
            <a:off x="6230931" y="5450948"/>
            <a:ext cx="285900" cy="1434300"/>
          </a:xfrm>
          <a:prstGeom prst="bentConnector2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22"/>
          <p:cNvCxnSpPr>
            <a:stCxn id="206" idx="0"/>
            <a:endCxn id="178" idx="0"/>
          </p:cNvCxnSpPr>
          <p:nvPr/>
        </p:nvCxnSpPr>
        <p:spPr>
          <a:xfrm rot="-5400000" flipH="1">
            <a:off x="3349969" y="2153270"/>
            <a:ext cx="3300" cy="1373700"/>
          </a:xfrm>
          <a:prstGeom prst="bentConnector3">
            <a:avLst>
              <a:gd name="adj1" fmla="val -6927273"/>
            </a:avLst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172;p22"/>
          <p:cNvSpPr txBox="1">
            <a:spLocks/>
          </p:cNvSpPr>
          <p:nvPr/>
        </p:nvSpPr>
        <p:spPr>
          <a:xfrm>
            <a:off x="3632916" y="697871"/>
            <a:ext cx="8587976" cy="458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0E57C4"/>
              </a:buClr>
              <a:buSzPts val="3959"/>
              <a:buFont typeface="Calibri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regresiva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HSSC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Asamblea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9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64" y="116765"/>
            <a:ext cx="11468669" cy="581106"/>
          </a:xfrm>
          <a:prstGeom prst="rect">
            <a:avLst/>
          </a:prstGeom>
        </p:spPr>
      </p:pic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3911094" y="96757"/>
            <a:ext cx="5822953" cy="45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COMISIÓN HIDROGRÁFICA DEL ATLÁNTICO SUDOCCIDENTAL </a:t>
            </a:r>
            <a:b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(CHAtSO)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altLang="pt-B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13ª Reunión, Buenos Aires, Argentina (Abril de 2019)</a:t>
            </a:r>
            <a:endParaRPr lang="pt-BR" altLang="pt-BR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392</Words>
  <Application>Microsoft Office PowerPoint</Application>
  <PresentationFormat>Widescreen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Arial Black</vt:lpstr>
      <vt:lpstr>Calibri</vt:lpstr>
      <vt:lpstr>Castellar</vt:lpstr>
      <vt:lpstr>Lucida Sans Unicode</vt:lpstr>
      <vt:lpstr>Times New Roman</vt:lpstr>
      <vt:lpstr>Verdana</vt:lpstr>
      <vt:lpstr>Wingdings 2</vt:lpstr>
      <vt:lpstr>Wingdings 3</vt:lpstr>
      <vt:lpstr>Concurrencia</vt:lpstr>
      <vt:lpstr>PowerPoint Presentation</vt:lpstr>
      <vt:lpstr> GENERALIDADES</vt:lpstr>
      <vt:lpstr>Strategic Plan</vt:lpstr>
      <vt:lpstr>Desarrollo y Provisión Futura de Productos S-100</vt:lpstr>
      <vt:lpstr>Batimetría de Colaboración Colectiva(CSB)</vt:lpstr>
      <vt:lpstr>Seabed 2030</vt:lpstr>
      <vt:lpstr>Objetivo de  GEBCO: Grilla de Resolución  Variable</vt:lpstr>
      <vt:lpstr>Comunicaciones de la OHI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Council-2 Readout MACHC19  November 29, 2018</dc:title>
  <dc:creator>SOHMA_JEFE</dc:creator>
  <cp:lastModifiedBy>Alberto Costaneves</cp:lastModifiedBy>
  <cp:revision>25</cp:revision>
  <cp:lastPrinted>2019-04-15T12:23:01Z</cp:lastPrinted>
  <dcterms:modified xsi:type="dcterms:W3CDTF">2019-04-17T14:12:55Z</dcterms:modified>
</cp:coreProperties>
</file>