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561" r:id="rId2"/>
    <p:sldId id="562" r:id="rId3"/>
    <p:sldId id="260" r:id="rId4"/>
    <p:sldId id="557" r:id="rId5"/>
    <p:sldId id="259" r:id="rId6"/>
    <p:sldId id="391" r:id="rId7"/>
    <p:sldId id="560" r:id="rId8"/>
    <p:sldId id="389" r:id="rId9"/>
    <p:sldId id="558" r:id="rId10"/>
    <p:sldId id="264" r:id="rId11"/>
    <p:sldId id="385" r:id="rId12"/>
    <p:sldId id="393" r:id="rId13"/>
    <p:sldId id="278" r:id="rId14"/>
    <p:sldId id="556" r:id="rId15"/>
    <p:sldId id="555" r:id="rId16"/>
    <p:sldId id="564" r:id="rId17"/>
    <p:sldId id="565" r:id="rId18"/>
    <p:sldId id="567" r:id="rId19"/>
    <p:sldId id="568" r:id="rId20"/>
    <p:sldId id="569" r:id="rId21"/>
    <p:sldId id="570" r:id="rId22"/>
    <p:sldId id="566" r:id="rId23"/>
    <p:sldId id="379" r:id="rId24"/>
    <p:sldId id="5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A53A"/>
    <a:srgbClr val="294671"/>
    <a:srgbClr val="4372C4"/>
    <a:srgbClr val="3990E4"/>
    <a:srgbClr val="05A63A"/>
    <a:srgbClr val="14283F"/>
    <a:srgbClr val="30B8EE"/>
    <a:srgbClr val="2B86AE"/>
    <a:srgbClr val="04243A"/>
    <a:srgbClr val="051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62"/>
    <p:restoredTop sz="86746"/>
  </p:normalViewPr>
  <p:slideViewPr>
    <p:cSldViewPr snapToGrid="0" snapToObjects="1">
      <p:cViewPr varScale="1">
        <p:scale>
          <a:sx n="54" d="100"/>
          <a:sy n="54" d="100"/>
        </p:scale>
        <p:origin x="5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23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F5B4C8-1BA3-E54F-99B0-D92211CAA121}" type="doc">
      <dgm:prSet loTypeId="urn:microsoft.com/office/officeart/2005/8/layout/gear1" loCatId="" qsTypeId="urn:microsoft.com/office/officeart/2005/8/quickstyle/simple1" qsCatId="simple" csTypeId="urn:microsoft.com/office/officeart/2005/8/colors/accent1_2" csCatId="accent1" phldr="1"/>
      <dgm:spPr/>
    </dgm:pt>
    <dgm:pt modelId="{1D6F131C-A53D-E740-81A8-678CC7F89831}">
      <dgm:prSet phldrT="[Text]" custT="1"/>
      <dgm:spPr>
        <a:solidFill>
          <a:srgbClr val="294671"/>
        </a:solidFill>
      </dgm:spPr>
      <dgm:t>
        <a:bodyPr/>
        <a:lstStyle/>
        <a:p>
          <a:r>
            <a:rPr lang="en-US" sz="2000" dirty="0"/>
            <a:t>Global</a:t>
          </a:r>
          <a:endParaRPr lang="en-US" sz="1200" dirty="0"/>
        </a:p>
      </dgm:t>
    </dgm:pt>
    <dgm:pt modelId="{4013D6CE-84BA-C044-BAF2-F0E68F21B9CA}" type="parTrans" cxnId="{F76DF10A-67E7-3C4B-B0C2-7645748D7EAA}">
      <dgm:prSet/>
      <dgm:spPr/>
      <dgm:t>
        <a:bodyPr/>
        <a:lstStyle/>
        <a:p>
          <a:endParaRPr lang="en-US"/>
        </a:p>
      </dgm:t>
    </dgm:pt>
    <dgm:pt modelId="{9E8C00E9-A0A3-B144-8F64-426F1F5B1BE9}" type="sibTrans" cxnId="{F76DF10A-67E7-3C4B-B0C2-7645748D7EAA}">
      <dgm:prSet/>
      <dgm:spPr/>
      <dgm:t>
        <a:bodyPr/>
        <a:lstStyle/>
        <a:p>
          <a:endParaRPr lang="en-US"/>
        </a:p>
      </dgm:t>
    </dgm:pt>
    <dgm:pt modelId="{2A35EF09-8B52-BD40-A9A1-A699C50AAE52}">
      <dgm:prSet phldrT="[Text]" custT="1"/>
      <dgm:spPr/>
      <dgm:t>
        <a:bodyPr/>
        <a:lstStyle/>
        <a:p>
          <a:r>
            <a:rPr lang="en-US" sz="1400" dirty="0"/>
            <a:t>Regional</a:t>
          </a:r>
          <a:endParaRPr lang="en-US" sz="1100" dirty="0"/>
        </a:p>
      </dgm:t>
    </dgm:pt>
    <dgm:pt modelId="{889D45C2-F15A-9342-A8DF-29AFAE676C9F}" type="parTrans" cxnId="{C56330E1-D55F-0C48-8645-26F2C91C9D65}">
      <dgm:prSet/>
      <dgm:spPr/>
      <dgm:t>
        <a:bodyPr/>
        <a:lstStyle/>
        <a:p>
          <a:endParaRPr lang="en-US"/>
        </a:p>
      </dgm:t>
    </dgm:pt>
    <dgm:pt modelId="{B607BE61-A933-504F-826D-C2B3B2AF17E3}" type="sibTrans" cxnId="{C56330E1-D55F-0C48-8645-26F2C91C9D65}">
      <dgm:prSet/>
      <dgm:spPr/>
      <dgm:t>
        <a:bodyPr/>
        <a:lstStyle/>
        <a:p>
          <a:endParaRPr lang="en-US"/>
        </a:p>
      </dgm:t>
    </dgm:pt>
    <dgm:pt modelId="{C1B4E49A-6D23-734A-9DE6-18AB296C1E3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National</a:t>
          </a:r>
          <a:endParaRPr lang="en-US" sz="1200" dirty="0"/>
        </a:p>
      </dgm:t>
    </dgm:pt>
    <dgm:pt modelId="{100D8BBA-814E-284E-9B98-4CCAE8800CB9}" type="parTrans" cxnId="{BF4A24F7-16A7-044D-9C04-11946917BCB1}">
      <dgm:prSet/>
      <dgm:spPr/>
      <dgm:t>
        <a:bodyPr/>
        <a:lstStyle/>
        <a:p>
          <a:endParaRPr lang="en-US"/>
        </a:p>
      </dgm:t>
    </dgm:pt>
    <dgm:pt modelId="{CA8B7846-0E56-C349-A0C9-78C2B5BE369D}" type="sibTrans" cxnId="{BF4A24F7-16A7-044D-9C04-11946917BCB1}">
      <dgm:prSet/>
      <dgm:spPr/>
      <dgm:t>
        <a:bodyPr/>
        <a:lstStyle/>
        <a:p>
          <a:endParaRPr lang="en-US"/>
        </a:p>
      </dgm:t>
    </dgm:pt>
    <dgm:pt modelId="{38386CF2-D75F-D24C-AFFE-375D912F2EAF}" type="pres">
      <dgm:prSet presAssocID="{74F5B4C8-1BA3-E54F-99B0-D92211CAA12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C83F9AC-2CD2-B44B-A413-97D98A2FA916}" type="pres">
      <dgm:prSet presAssocID="{1D6F131C-A53D-E740-81A8-678CC7F89831}" presName="gear1" presStyleLbl="node1" presStyleIdx="0" presStyleCnt="3">
        <dgm:presLayoutVars>
          <dgm:chMax val="1"/>
          <dgm:bulletEnabled val="1"/>
        </dgm:presLayoutVars>
      </dgm:prSet>
      <dgm:spPr/>
    </dgm:pt>
    <dgm:pt modelId="{02AE4565-A894-0B40-BC32-B772B445CCFB}" type="pres">
      <dgm:prSet presAssocID="{1D6F131C-A53D-E740-81A8-678CC7F89831}" presName="gear1srcNode" presStyleLbl="node1" presStyleIdx="0" presStyleCnt="3"/>
      <dgm:spPr/>
    </dgm:pt>
    <dgm:pt modelId="{83D367AB-134D-0E48-A9FB-C0D340526AA3}" type="pres">
      <dgm:prSet presAssocID="{1D6F131C-A53D-E740-81A8-678CC7F89831}" presName="gear1dstNode" presStyleLbl="node1" presStyleIdx="0" presStyleCnt="3"/>
      <dgm:spPr/>
    </dgm:pt>
    <dgm:pt modelId="{5AD695FF-A380-304A-825E-2F62BB7CD5BD}" type="pres">
      <dgm:prSet presAssocID="{2A35EF09-8B52-BD40-A9A1-A699C50AAE52}" presName="gear2" presStyleLbl="node1" presStyleIdx="1" presStyleCnt="3" custScaleX="114176" custScaleY="114176">
        <dgm:presLayoutVars>
          <dgm:chMax val="1"/>
          <dgm:bulletEnabled val="1"/>
        </dgm:presLayoutVars>
      </dgm:prSet>
      <dgm:spPr/>
    </dgm:pt>
    <dgm:pt modelId="{88F38611-5052-374F-BF6B-C78FF4CF2A3E}" type="pres">
      <dgm:prSet presAssocID="{2A35EF09-8B52-BD40-A9A1-A699C50AAE52}" presName="gear2srcNode" presStyleLbl="node1" presStyleIdx="1" presStyleCnt="3"/>
      <dgm:spPr/>
    </dgm:pt>
    <dgm:pt modelId="{3C7AC9C3-9C98-AB45-BABA-BE74A0B69922}" type="pres">
      <dgm:prSet presAssocID="{2A35EF09-8B52-BD40-A9A1-A699C50AAE52}" presName="gear2dstNode" presStyleLbl="node1" presStyleIdx="1" presStyleCnt="3"/>
      <dgm:spPr/>
    </dgm:pt>
    <dgm:pt modelId="{905E1C2D-C69F-004D-934C-63C3A206DFB6}" type="pres">
      <dgm:prSet presAssocID="{C1B4E49A-6D23-734A-9DE6-18AB296C1E32}" presName="gear3" presStyleLbl="node1" presStyleIdx="2" presStyleCnt="3" custScaleX="87951" custScaleY="85187"/>
      <dgm:spPr/>
    </dgm:pt>
    <dgm:pt modelId="{7A947B7F-07AA-734C-90EC-4EFAE69FC294}" type="pres">
      <dgm:prSet presAssocID="{C1B4E49A-6D23-734A-9DE6-18AB296C1E32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8C363A5A-4CBD-CB48-9497-98A52A3F85E6}" type="pres">
      <dgm:prSet presAssocID="{C1B4E49A-6D23-734A-9DE6-18AB296C1E32}" presName="gear3srcNode" presStyleLbl="node1" presStyleIdx="2" presStyleCnt="3"/>
      <dgm:spPr/>
    </dgm:pt>
    <dgm:pt modelId="{907108ED-53C7-974E-A4D1-FAA537B82457}" type="pres">
      <dgm:prSet presAssocID="{C1B4E49A-6D23-734A-9DE6-18AB296C1E32}" presName="gear3dstNode" presStyleLbl="node1" presStyleIdx="2" presStyleCnt="3"/>
      <dgm:spPr/>
    </dgm:pt>
    <dgm:pt modelId="{05418285-F910-6743-BEBC-03F013DBBBB1}" type="pres">
      <dgm:prSet presAssocID="{9E8C00E9-A0A3-B144-8F64-426F1F5B1BE9}" presName="connector1" presStyleLbl="sibTrans2D1" presStyleIdx="0" presStyleCnt="3"/>
      <dgm:spPr/>
    </dgm:pt>
    <dgm:pt modelId="{977950C6-1DA9-9241-B1E1-C8FA292F3D4B}" type="pres">
      <dgm:prSet presAssocID="{B607BE61-A933-504F-826D-C2B3B2AF17E3}" presName="connector2" presStyleLbl="sibTrans2D1" presStyleIdx="1" presStyleCnt="3"/>
      <dgm:spPr/>
    </dgm:pt>
    <dgm:pt modelId="{DB66C51E-9E4D-FB44-930C-2AA2D3A76128}" type="pres">
      <dgm:prSet presAssocID="{CA8B7846-0E56-C349-A0C9-78C2B5BE369D}" presName="connector3" presStyleLbl="sibTrans2D1" presStyleIdx="2" presStyleCnt="3"/>
      <dgm:spPr/>
    </dgm:pt>
  </dgm:ptLst>
  <dgm:cxnLst>
    <dgm:cxn modelId="{F76DF10A-67E7-3C4B-B0C2-7645748D7EAA}" srcId="{74F5B4C8-1BA3-E54F-99B0-D92211CAA121}" destId="{1D6F131C-A53D-E740-81A8-678CC7F89831}" srcOrd="0" destOrd="0" parTransId="{4013D6CE-84BA-C044-BAF2-F0E68F21B9CA}" sibTransId="{9E8C00E9-A0A3-B144-8F64-426F1F5B1BE9}"/>
    <dgm:cxn modelId="{98B51D18-6916-EB40-A402-BC0400200337}" type="presOf" srcId="{C1B4E49A-6D23-734A-9DE6-18AB296C1E32}" destId="{907108ED-53C7-974E-A4D1-FAA537B82457}" srcOrd="3" destOrd="0" presId="urn:microsoft.com/office/officeart/2005/8/layout/gear1"/>
    <dgm:cxn modelId="{F6DD8C22-C0BF-0043-A819-4F8B49BEA4F1}" type="presOf" srcId="{74F5B4C8-1BA3-E54F-99B0-D92211CAA121}" destId="{38386CF2-D75F-D24C-AFFE-375D912F2EAF}" srcOrd="0" destOrd="0" presId="urn:microsoft.com/office/officeart/2005/8/layout/gear1"/>
    <dgm:cxn modelId="{EE93F543-A8EB-D441-961B-EB779655C82A}" type="presOf" srcId="{9E8C00E9-A0A3-B144-8F64-426F1F5B1BE9}" destId="{05418285-F910-6743-BEBC-03F013DBBBB1}" srcOrd="0" destOrd="0" presId="urn:microsoft.com/office/officeart/2005/8/layout/gear1"/>
    <dgm:cxn modelId="{D5D3266D-7FDE-2948-B3D9-A93E6FB9ABAD}" type="presOf" srcId="{2A35EF09-8B52-BD40-A9A1-A699C50AAE52}" destId="{88F38611-5052-374F-BF6B-C78FF4CF2A3E}" srcOrd="1" destOrd="0" presId="urn:microsoft.com/office/officeart/2005/8/layout/gear1"/>
    <dgm:cxn modelId="{5206C452-85F8-6246-A1A1-8EAF0F92C3E3}" type="presOf" srcId="{1D6F131C-A53D-E740-81A8-678CC7F89831}" destId="{83D367AB-134D-0E48-A9FB-C0D340526AA3}" srcOrd="2" destOrd="0" presId="urn:microsoft.com/office/officeart/2005/8/layout/gear1"/>
    <dgm:cxn modelId="{F90EBA85-23DD-CF49-B57C-1DD192D199AE}" type="presOf" srcId="{C1B4E49A-6D23-734A-9DE6-18AB296C1E32}" destId="{8C363A5A-4CBD-CB48-9497-98A52A3F85E6}" srcOrd="2" destOrd="0" presId="urn:microsoft.com/office/officeart/2005/8/layout/gear1"/>
    <dgm:cxn modelId="{AF4F4F98-82A7-DB44-A16B-F5625D04C346}" type="presOf" srcId="{1D6F131C-A53D-E740-81A8-678CC7F89831}" destId="{FC83F9AC-2CD2-B44B-A413-97D98A2FA916}" srcOrd="0" destOrd="0" presId="urn:microsoft.com/office/officeart/2005/8/layout/gear1"/>
    <dgm:cxn modelId="{12AB029B-A9C0-5447-9776-D7803EA24AFC}" type="presOf" srcId="{2A35EF09-8B52-BD40-A9A1-A699C50AAE52}" destId="{5AD695FF-A380-304A-825E-2F62BB7CD5BD}" srcOrd="0" destOrd="0" presId="urn:microsoft.com/office/officeart/2005/8/layout/gear1"/>
    <dgm:cxn modelId="{C4F37AA3-0A3A-F24B-B761-1874AA98E580}" type="presOf" srcId="{CA8B7846-0E56-C349-A0C9-78C2B5BE369D}" destId="{DB66C51E-9E4D-FB44-930C-2AA2D3A76128}" srcOrd="0" destOrd="0" presId="urn:microsoft.com/office/officeart/2005/8/layout/gear1"/>
    <dgm:cxn modelId="{D13773AC-D246-F54E-889E-B21A6D206A6D}" type="presOf" srcId="{C1B4E49A-6D23-734A-9DE6-18AB296C1E32}" destId="{905E1C2D-C69F-004D-934C-63C3A206DFB6}" srcOrd="0" destOrd="0" presId="urn:microsoft.com/office/officeart/2005/8/layout/gear1"/>
    <dgm:cxn modelId="{BDC694B8-DD9A-C84D-9F08-69037DCE2182}" type="presOf" srcId="{2A35EF09-8B52-BD40-A9A1-A699C50AAE52}" destId="{3C7AC9C3-9C98-AB45-BABA-BE74A0B69922}" srcOrd="2" destOrd="0" presId="urn:microsoft.com/office/officeart/2005/8/layout/gear1"/>
    <dgm:cxn modelId="{2DEE79C9-5816-5444-AA81-3AFF683CB0F8}" type="presOf" srcId="{B607BE61-A933-504F-826D-C2B3B2AF17E3}" destId="{977950C6-1DA9-9241-B1E1-C8FA292F3D4B}" srcOrd="0" destOrd="0" presId="urn:microsoft.com/office/officeart/2005/8/layout/gear1"/>
    <dgm:cxn modelId="{45506ECD-4C22-C84A-BEEA-D67447C5EF9D}" type="presOf" srcId="{C1B4E49A-6D23-734A-9DE6-18AB296C1E32}" destId="{7A947B7F-07AA-734C-90EC-4EFAE69FC294}" srcOrd="1" destOrd="0" presId="urn:microsoft.com/office/officeart/2005/8/layout/gear1"/>
    <dgm:cxn modelId="{547543D2-EA37-6D40-AAEF-4FEF7FD12690}" type="presOf" srcId="{1D6F131C-A53D-E740-81A8-678CC7F89831}" destId="{02AE4565-A894-0B40-BC32-B772B445CCFB}" srcOrd="1" destOrd="0" presId="urn:microsoft.com/office/officeart/2005/8/layout/gear1"/>
    <dgm:cxn modelId="{C56330E1-D55F-0C48-8645-26F2C91C9D65}" srcId="{74F5B4C8-1BA3-E54F-99B0-D92211CAA121}" destId="{2A35EF09-8B52-BD40-A9A1-A699C50AAE52}" srcOrd="1" destOrd="0" parTransId="{889D45C2-F15A-9342-A8DF-29AFAE676C9F}" sibTransId="{B607BE61-A933-504F-826D-C2B3B2AF17E3}"/>
    <dgm:cxn modelId="{BF4A24F7-16A7-044D-9C04-11946917BCB1}" srcId="{74F5B4C8-1BA3-E54F-99B0-D92211CAA121}" destId="{C1B4E49A-6D23-734A-9DE6-18AB296C1E32}" srcOrd="2" destOrd="0" parTransId="{100D8BBA-814E-284E-9B98-4CCAE8800CB9}" sibTransId="{CA8B7846-0E56-C349-A0C9-78C2B5BE369D}"/>
    <dgm:cxn modelId="{6B5C9A44-CD0A-CD40-B304-B4FF5339F5C3}" type="presParOf" srcId="{38386CF2-D75F-D24C-AFFE-375D912F2EAF}" destId="{FC83F9AC-2CD2-B44B-A413-97D98A2FA916}" srcOrd="0" destOrd="0" presId="urn:microsoft.com/office/officeart/2005/8/layout/gear1"/>
    <dgm:cxn modelId="{621C0CE9-F5C0-0640-B660-FF43AA670710}" type="presParOf" srcId="{38386CF2-D75F-D24C-AFFE-375D912F2EAF}" destId="{02AE4565-A894-0B40-BC32-B772B445CCFB}" srcOrd="1" destOrd="0" presId="urn:microsoft.com/office/officeart/2005/8/layout/gear1"/>
    <dgm:cxn modelId="{501D1F9D-8A43-E44F-BA16-4E7418BC0C5C}" type="presParOf" srcId="{38386CF2-D75F-D24C-AFFE-375D912F2EAF}" destId="{83D367AB-134D-0E48-A9FB-C0D340526AA3}" srcOrd="2" destOrd="0" presId="urn:microsoft.com/office/officeart/2005/8/layout/gear1"/>
    <dgm:cxn modelId="{DABDADDB-9671-0C40-B94A-0C968D49EB58}" type="presParOf" srcId="{38386CF2-D75F-D24C-AFFE-375D912F2EAF}" destId="{5AD695FF-A380-304A-825E-2F62BB7CD5BD}" srcOrd="3" destOrd="0" presId="urn:microsoft.com/office/officeart/2005/8/layout/gear1"/>
    <dgm:cxn modelId="{7115E830-C166-8846-9AE4-3F2101E26EA4}" type="presParOf" srcId="{38386CF2-D75F-D24C-AFFE-375D912F2EAF}" destId="{88F38611-5052-374F-BF6B-C78FF4CF2A3E}" srcOrd="4" destOrd="0" presId="urn:microsoft.com/office/officeart/2005/8/layout/gear1"/>
    <dgm:cxn modelId="{80E9A6BF-96E4-C14A-9231-EA99F91A5ACA}" type="presParOf" srcId="{38386CF2-D75F-D24C-AFFE-375D912F2EAF}" destId="{3C7AC9C3-9C98-AB45-BABA-BE74A0B69922}" srcOrd="5" destOrd="0" presId="urn:microsoft.com/office/officeart/2005/8/layout/gear1"/>
    <dgm:cxn modelId="{262CEBE9-6467-DA43-AF50-68ED5C3CD9D3}" type="presParOf" srcId="{38386CF2-D75F-D24C-AFFE-375D912F2EAF}" destId="{905E1C2D-C69F-004D-934C-63C3A206DFB6}" srcOrd="6" destOrd="0" presId="urn:microsoft.com/office/officeart/2005/8/layout/gear1"/>
    <dgm:cxn modelId="{85A27EE3-9BF8-C94D-BAEB-6F14A9868700}" type="presParOf" srcId="{38386CF2-D75F-D24C-AFFE-375D912F2EAF}" destId="{7A947B7F-07AA-734C-90EC-4EFAE69FC294}" srcOrd="7" destOrd="0" presId="urn:microsoft.com/office/officeart/2005/8/layout/gear1"/>
    <dgm:cxn modelId="{1ADA1874-826C-FF45-93CC-69C55FB9217A}" type="presParOf" srcId="{38386CF2-D75F-D24C-AFFE-375D912F2EAF}" destId="{8C363A5A-4CBD-CB48-9497-98A52A3F85E6}" srcOrd="8" destOrd="0" presId="urn:microsoft.com/office/officeart/2005/8/layout/gear1"/>
    <dgm:cxn modelId="{909302EF-2B49-8045-8CC8-79BF01A4DB70}" type="presParOf" srcId="{38386CF2-D75F-D24C-AFFE-375D912F2EAF}" destId="{907108ED-53C7-974E-A4D1-FAA537B82457}" srcOrd="9" destOrd="0" presId="urn:microsoft.com/office/officeart/2005/8/layout/gear1"/>
    <dgm:cxn modelId="{2E675182-A954-534C-AAD5-D956D4946C62}" type="presParOf" srcId="{38386CF2-D75F-D24C-AFFE-375D912F2EAF}" destId="{05418285-F910-6743-BEBC-03F013DBBBB1}" srcOrd="10" destOrd="0" presId="urn:microsoft.com/office/officeart/2005/8/layout/gear1"/>
    <dgm:cxn modelId="{97575C00-F39E-9143-B169-A0A03F6BFDDD}" type="presParOf" srcId="{38386CF2-D75F-D24C-AFFE-375D912F2EAF}" destId="{977950C6-1DA9-9241-B1E1-C8FA292F3D4B}" srcOrd="11" destOrd="0" presId="urn:microsoft.com/office/officeart/2005/8/layout/gear1"/>
    <dgm:cxn modelId="{B19522F2-230D-4441-AE36-FFF96FB77CF7}" type="presParOf" srcId="{38386CF2-D75F-D24C-AFFE-375D912F2EAF}" destId="{DB66C51E-9E4D-FB44-930C-2AA2D3A7612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F5B4C8-1BA3-E54F-99B0-D92211CAA121}" type="doc">
      <dgm:prSet loTypeId="urn:microsoft.com/office/officeart/2005/8/layout/gear1" loCatId="" qsTypeId="urn:microsoft.com/office/officeart/2005/8/quickstyle/simple1" qsCatId="simple" csTypeId="urn:microsoft.com/office/officeart/2005/8/colors/accent1_2" csCatId="accent1" phldr="1"/>
      <dgm:spPr/>
    </dgm:pt>
    <dgm:pt modelId="{1D6F131C-A53D-E740-81A8-678CC7F89831}">
      <dgm:prSet phldrT="[Text]" custT="1"/>
      <dgm:spPr>
        <a:solidFill>
          <a:srgbClr val="294671"/>
        </a:solidFill>
      </dgm:spPr>
      <dgm:t>
        <a:bodyPr/>
        <a:lstStyle/>
        <a:p>
          <a:r>
            <a:rPr lang="en-US" sz="2000" dirty="0"/>
            <a:t>Global</a:t>
          </a:r>
          <a:endParaRPr lang="en-US" sz="1200" dirty="0"/>
        </a:p>
      </dgm:t>
    </dgm:pt>
    <dgm:pt modelId="{4013D6CE-84BA-C044-BAF2-F0E68F21B9CA}" type="parTrans" cxnId="{F76DF10A-67E7-3C4B-B0C2-7645748D7EAA}">
      <dgm:prSet/>
      <dgm:spPr/>
      <dgm:t>
        <a:bodyPr/>
        <a:lstStyle/>
        <a:p>
          <a:endParaRPr lang="en-US"/>
        </a:p>
      </dgm:t>
    </dgm:pt>
    <dgm:pt modelId="{9E8C00E9-A0A3-B144-8F64-426F1F5B1BE9}" type="sibTrans" cxnId="{F76DF10A-67E7-3C4B-B0C2-7645748D7EAA}">
      <dgm:prSet/>
      <dgm:spPr/>
      <dgm:t>
        <a:bodyPr/>
        <a:lstStyle/>
        <a:p>
          <a:endParaRPr lang="en-US"/>
        </a:p>
      </dgm:t>
    </dgm:pt>
    <dgm:pt modelId="{2A35EF09-8B52-BD40-A9A1-A699C50AAE52}">
      <dgm:prSet phldrT="[Text]" custT="1"/>
      <dgm:spPr/>
      <dgm:t>
        <a:bodyPr/>
        <a:lstStyle/>
        <a:p>
          <a:r>
            <a:rPr lang="en-US" sz="1400" dirty="0"/>
            <a:t>Regional</a:t>
          </a:r>
          <a:endParaRPr lang="en-US" sz="1100" dirty="0"/>
        </a:p>
      </dgm:t>
    </dgm:pt>
    <dgm:pt modelId="{889D45C2-F15A-9342-A8DF-29AFAE676C9F}" type="parTrans" cxnId="{C56330E1-D55F-0C48-8645-26F2C91C9D65}">
      <dgm:prSet/>
      <dgm:spPr/>
      <dgm:t>
        <a:bodyPr/>
        <a:lstStyle/>
        <a:p>
          <a:endParaRPr lang="en-US"/>
        </a:p>
      </dgm:t>
    </dgm:pt>
    <dgm:pt modelId="{B607BE61-A933-504F-826D-C2B3B2AF17E3}" type="sibTrans" cxnId="{C56330E1-D55F-0C48-8645-26F2C91C9D65}">
      <dgm:prSet/>
      <dgm:spPr/>
      <dgm:t>
        <a:bodyPr/>
        <a:lstStyle/>
        <a:p>
          <a:endParaRPr lang="en-US"/>
        </a:p>
      </dgm:t>
    </dgm:pt>
    <dgm:pt modelId="{C1B4E49A-6D23-734A-9DE6-18AB296C1E32}">
      <dgm:prSet phldrT="[Text]" custT="1"/>
      <dgm:spPr/>
      <dgm:t>
        <a:bodyPr/>
        <a:lstStyle/>
        <a:p>
          <a:r>
            <a:rPr lang="en-US" sz="1400" dirty="0"/>
            <a:t>Regional</a:t>
          </a:r>
          <a:endParaRPr lang="en-US" sz="1200" dirty="0"/>
        </a:p>
      </dgm:t>
    </dgm:pt>
    <dgm:pt modelId="{100D8BBA-814E-284E-9B98-4CCAE8800CB9}" type="parTrans" cxnId="{BF4A24F7-16A7-044D-9C04-11946917BCB1}">
      <dgm:prSet/>
      <dgm:spPr/>
      <dgm:t>
        <a:bodyPr/>
        <a:lstStyle/>
        <a:p>
          <a:endParaRPr lang="en-US"/>
        </a:p>
      </dgm:t>
    </dgm:pt>
    <dgm:pt modelId="{CA8B7846-0E56-C349-A0C9-78C2B5BE369D}" type="sibTrans" cxnId="{BF4A24F7-16A7-044D-9C04-11946917BCB1}">
      <dgm:prSet/>
      <dgm:spPr/>
      <dgm:t>
        <a:bodyPr/>
        <a:lstStyle/>
        <a:p>
          <a:endParaRPr lang="en-US"/>
        </a:p>
      </dgm:t>
    </dgm:pt>
    <dgm:pt modelId="{38386CF2-D75F-D24C-AFFE-375D912F2EAF}" type="pres">
      <dgm:prSet presAssocID="{74F5B4C8-1BA3-E54F-99B0-D92211CAA12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C83F9AC-2CD2-B44B-A413-97D98A2FA916}" type="pres">
      <dgm:prSet presAssocID="{1D6F131C-A53D-E740-81A8-678CC7F89831}" presName="gear1" presStyleLbl="node1" presStyleIdx="0" presStyleCnt="3" custLinFactNeighborY="0">
        <dgm:presLayoutVars>
          <dgm:chMax val="1"/>
          <dgm:bulletEnabled val="1"/>
        </dgm:presLayoutVars>
      </dgm:prSet>
      <dgm:spPr/>
    </dgm:pt>
    <dgm:pt modelId="{02AE4565-A894-0B40-BC32-B772B445CCFB}" type="pres">
      <dgm:prSet presAssocID="{1D6F131C-A53D-E740-81A8-678CC7F89831}" presName="gear1srcNode" presStyleLbl="node1" presStyleIdx="0" presStyleCnt="3"/>
      <dgm:spPr/>
    </dgm:pt>
    <dgm:pt modelId="{83D367AB-134D-0E48-A9FB-C0D340526AA3}" type="pres">
      <dgm:prSet presAssocID="{1D6F131C-A53D-E740-81A8-678CC7F89831}" presName="gear1dstNode" presStyleLbl="node1" presStyleIdx="0" presStyleCnt="3"/>
      <dgm:spPr/>
    </dgm:pt>
    <dgm:pt modelId="{5AD695FF-A380-304A-825E-2F62BB7CD5BD}" type="pres">
      <dgm:prSet presAssocID="{2A35EF09-8B52-BD40-A9A1-A699C50AAE52}" presName="gear2" presStyleLbl="node1" presStyleIdx="1" presStyleCnt="3" custScaleX="113899" custScaleY="113899" custLinFactNeighborX="-3037" custLinFactNeighborY="163">
        <dgm:presLayoutVars>
          <dgm:chMax val="1"/>
          <dgm:bulletEnabled val="1"/>
        </dgm:presLayoutVars>
      </dgm:prSet>
      <dgm:spPr/>
    </dgm:pt>
    <dgm:pt modelId="{88F38611-5052-374F-BF6B-C78FF4CF2A3E}" type="pres">
      <dgm:prSet presAssocID="{2A35EF09-8B52-BD40-A9A1-A699C50AAE52}" presName="gear2srcNode" presStyleLbl="node1" presStyleIdx="1" presStyleCnt="3"/>
      <dgm:spPr/>
    </dgm:pt>
    <dgm:pt modelId="{3C7AC9C3-9C98-AB45-BABA-BE74A0B69922}" type="pres">
      <dgm:prSet presAssocID="{2A35EF09-8B52-BD40-A9A1-A699C50AAE52}" presName="gear2dstNode" presStyleLbl="node1" presStyleIdx="1" presStyleCnt="3"/>
      <dgm:spPr/>
    </dgm:pt>
    <dgm:pt modelId="{905E1C2D-C69F-004D-934C-63C3A206DFB6}" type="pres">
      <dgm:prSet presAssocID="{C1B4E49A-6D23-734A-9DE6-18AB296C1E32}" presName="gear3" presStyleLbl="node1" presStyleIdx="2" presStyleCnt="3" custScaleX="113899" custScaleY="113899" custLinFactNeighborX="8499" custLinFactNeighborY="-4685"/>
      <dgm:spPr/>
    </dgm:pt>
    <dgm:pt modelId="{7A947B7F-07AA-734C-90EC-4EFAE69FC294}" type="pres">
      <dgm:prSet presAssocID="{C1B4E49A-6D23-734A-9DE6-18AB296C1E32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8C363A5A-4CBD-CB48-9497-98A52A3F85E6}" type="pres">
      <dgm:prSet presAssocID="{C1B4E49A-6D23-734A-9DE6-18AB296C1E32}" presName="gear3srcNode" presStyleLbl="node1" presStyleIdx="2" presStyleCnt="3"/>
      <dgm:spPr/>
    </dgm:pt>
    <dgm:pt modelId="{907108ED-53C7-974E-A4D1-FAA537B82457}" type="pres">
      <dgm:prSet presAssocID="{C1B4E49A-6D23-734A-9DE6-18AB296C1E32}" presName="gear3dstNode" presStyleLbl="node1" presStyleIdx="2" presStyleCnt="3"/>
      <dgm:spPr/>
    </dgm:pt>
    <dgm:pt modelId="{05418285-F910-6743-BEBC-03F013DBBBB1}" type="pres">
      <dgm:prSet presAssocID="{9E8C00E9-A0A3-B144-8F64-426F1F5B1BE9}" presName="connector1" presStyleLbl="sibTrans2D1" presStyleIdx="0" presStyleCnt="3"/>
      <dgm:spPr/>
    </dgm:pt>
    <dgm:pt modelId="{977950C6-1DA9-9241-B1E1-C8FA292F3D4B}" type="pres">
      <dgm:prSet presAssocID="{B607BE61-A933-504F-826D-C2B3B2AF17E3}" presName="connector2" presStyleLbl="sibTrans2D1" presStyleIdx="1" presStyleCnt="3" custLinFactNeighborX="-5106" custLinFactNeighborY="-2918"/>
      <dgm:spPr/>
    </dgm:pt>
    <dgm:pt modelId="{DB66C51E-9E4D-FB44-930C-2AA2D3A76128}" type="pres">
      <dgm:prSet presAssocID="{CA8B7846-0E56-C349-A0C9-78C2B5BE369D}" presName="connector3" presStyleLbl="sibTrans2D1" presStyleIdx="2" presStyleCnt="3" custLinFactNeighborY="-3383"/>
      <dgm:spPr/>
    </dgm:pt>
  </dgm:ptLst>
  <dgm:cxnLst>
    <dgm:cxn modelId="{F76DF10A-67E7-3C4B-B0C2-7645748D7EAA}" srcId="{74F5B4C8-1BA3-E54F-99B0-D92211CAA121}" destId="{1D6F131C-A53D-E740-81A8-678CC7F89831}" srcOrd="0" destOrd="0" parTransId="{4013D6CE-84BA-C044-BAF2-F0E68F21B9CA}" sibTransId="{9E8C00E9-A0A3-B144-8F64-426F1F5B1BE9}"/>
    <dgm:cxn modelId="{98B51D18-6916-EB40-A402-BC0400200337}" type="presOf" srcId="{C1B4E49A-6D23-734A-9DE6-18AB296C1E32}" destId="{907108ED-53C7-974E-A4D1-FAA537B82457}" srcOrd="3" destOrd="0" presId="urn:microsoft.com/office/officeart/2005/8/layout/gear1"/>
    <dgm:cxn modelId="{F6DD8C22-C0BF-0043-A819-4F8B49BEA4F1}" type="presOf" srcId="{74F5B4C8-1BA3-E54F-99B0-D92211CAA121}" destId="{38386CF2-D75F-D24C-AFFE-375D912F2EAF}" srcOrd="0" destOrd="0" presId="urn:microsoft.com/office/officeart/2005/8/layout/gear1"/>
    <dgm:cxn modelId="{EE93F543-A8EB-D441-961B-EB779655C82A}" type="presOf" srcId="{9E8C00E9-A0A3-B144-8F64-426F1F5B1BE9}" destId="{05418285-F910-6743-BEBC-03F013DBBBB1}" srcOrd="0" destOrd="0" presId="urn:microsoft.com/office/officeart/2005/8/layout/gear1"/>
    <dgm:cxn modelId="{D5D3266D-7FDE-2948-B3D9-A93E6FB9ABAD}" type="presOf" srcId="{2A35EF09-8B52-BD40-A9A1-A699C50AAE52}" destId="{88F38611-5052-374F-BF6B-C78FF4CF2A3E}" srcOrd="1" destOrd="0" presId="urn:microsoft.com/office/officeart/2005/8/layout/gear1"/>
    <dgm:cxn modelId="{5206C452-85F8-6246-A1A1-8EAF0F92C3E3}" type="presOf" srcId="{1D6F131C-A53D-E740-81A8-678CC7F89831}" destId="{83D367AB-134D-0E48-A9FB-C0D340526AA3}" srcOrd="2" destOrd="0" presId="urn:microsoft.com/office/officeart/2005/8/layout/gear1"/>
    <dgm:cxn modelId="{F90EBA85-23DD-CF49-B57C-1DD192D199AE}" type="presOf" srcId="{C1B4E49A-6D23-734A-9DE6-18AB296C1E32}" destId="{8C363A5A-4CBD-CB48-9497-98A52A3F85E6}" srcOrd="2" destOrd="0" presId="urn:microsoft.com/office/officeart/2005/8/layout/gear1"/>
    <dgm:cxn modelId="{AF4F4F98-82A7-DB44-A16B-F5625D04C346}" type="presOf" srcId="{1D6F131C-A53D-E740-81A8-678CC7F89831}" destId="{FC83F9AC-2CD2-B44B-A413-97D98A2FA916}" srcOrd="0" destOrd="0" presId="urn:microsoft.com/office/officeart/2005/8/layout/gear1"/>
    <dgm:cxn modelId="{12AB029B-A9C0-5447-9776-D7803EA24AFC}" type="presOf" srcId="{2A35EF09-8B52-BD40-A9A1-A699C50AAE52}" destId="{5AD695FF-A380-304A-825E-2F62BB7CD5BD}" srcOrd="0" destOrd="0" presId="urn:microsoft.com/office/officeart/2005/8/layout/gear1"/>
    <dgm:cxn modelId="{C4F37AA3-0A3A-F24B-B761-1874AA98E580}" type="presOf" srcId="{CA8B7846-0E56-C349-A0C9-78C2B5BE369D}" destId="{DB66C51E-9E4D-FB44-930C-2AA2D3A76128}" srcOrd="0" destOrd="0" presId="urn:microsoft.com/office/officeart/2005/8/layout/gear1"/>
    <dgm:cxn modelId="{D13773AC-D246-F54E-889E-B21A6D206A6D}" type="presOf" srcId="{C1B4E49A-6D23-734A-9DE6-18AB296C1E32}" destId="{905E1C2D-C69F-004D-934C-63C3A206DFB6}" srcOrd="0" destOrd="0" presId="urn:microsoft.com/office/officeart/2005/8/layout/gear1"/>
    <dgm:cxn modelId="{BDC694B8-DD9A-C84D-9F08-69037DCE2182}" type="presOf" srcId="{2A35EF09-8B52-BD40-A9A1-A699C50AAE52}" destId="{3C7AC9C3-9C98-AB45-BABA-BE74A0B69922}" srcOrd="2" destOrd="0" presId="urn:microsoft.com/office/officeart/2005/8/layout/gear1"/>
    <dgm:cxn modelId="{2DEE79C9-5816-5444-AA81-3AFF683CB0F8}" type="presOf" srcId="{B607BE61-A933-504F-826D-C2B3B2AF17E3}" destId="{977950C6-1DA9-9241-B1E1-C8FA292F3D4B}" srcOrd="0" destOrd="0" presId="urn:microsoft.com/office/officeart/2005/8/layout/gear1"/>
    <dgm:cxn modelId="{45506ECD-4C22-C84A-BEEA-D67447C5EF9D}" type="presOf" srcId="{C1B4E49A-6D23-734A-9DE6-18AB296C1E32}" destId="{7A947B7F-07AA-734C-90EC-4EFAE69FC294}" srcOrd="1" destOrd="0" presId="urn:microsoft.com/office/officeart/2005/8/layout/gear1"/>
    <dgm:cxn modelId="{547543D2-EA37-6D40-AAEF-4FEF7FD12690}" type="presOf" srcId="{1D6F131C-A53D-E740-81A8-678CC7F89831}" destId="{02AE4565-A894-0B40-BC32-B772B445CCFB}" srcOrd="1" destOrd="0" presId="urn:microsoft.com/office/officeart/2005/8/layout/gear1"/>
    <dgm:cxn modelId="{C56330E1-D55F-0C48-8645-26F2C91C9D65}" srcId="{74F5B4C8-1BA3-E54F-99B0-D92211CAA121}" destId="{2A35EF09-8B52-BD40-A9A1-A699C50AAE52}" srcOrd="1" destOrd="0" parTransId="{889D45C2-F15A-9342-A8DF-29AFAE676C9F}" sibTransId="{B607BE61-A933-504F-826D-C2B3B2AF17E3}"/>
    <dgm:cxn modelId="{BF4A24F7-16A7-044D-9C04-11946917BCB1}" srcId="{74F5B4C8-1BA3-E54F-99B0-D92211CAA121}" destId="{C1B4E49A-6D23-734A-9DE6-18AB296C1E32}" srcOrd="2" destOrd="0" parTransId="{100D8BBA-814E-284E-9B98-4CCAE8800CB9}" sibTransId="{CA8B7846-0E56-C349-A0C9-78C2B5BE369D}"/>
    <dgm:cxn modelId="{6B5C9A44-CD0A-CD40-B304-B4FF5339F5C3}" type="presParOf" srcId="{38386CF2-D75F-D24C-AFFE-375D912F2EAF}" destId="{FC83F9AC-2CD2-B44B-A413-97D98A2FA916}" srcOrd="0" destOrd="0" presId="urn:microsoft.com/office/officeart/2005/8/layout/gear1"/>
    <dgm:cxn modelId="{621C0CE9-F5C0-0640-B660-FF43AA670710}" type="presParOf" srcId="{38386CF2-D75F-D24C-AFFE-375D912F2EAF}" destId="{02AE4565-A894-0B40-BC32-B772B445CCFB}" srcOrd="1" destOrd="0" presId="urn:microsoft.com/office/officeart/2005/8/layout/gear1"/>
    <dgm:cxn modelId="{501D1F9D-8A43-E44F-BA16-4E7418BC0C5C}" type="presParOf" srcId="{38386CF2-D75F-D24C-AFFE-375D912F2EAF}" destId="{83D367AB-134D-0E48-A9FB-C0D340526AA3}" srcOrd="2" destOrd="0" presId="urn:microsoft.com/office/officeart/2005/8/layout/gear1"/>
    <dgm:cxn modelId="{DABDADDB-9671-0C40-B94A-0C968D49EB58}" type="presParOf" srcId="{38386CF2-D75F-D24C-AFFE-375D912F2EAF}" destId="{5AD695FF-A380-304A-825E-2F62BB7CD5BD}" srcOrd="3" destOrd="0" presId="urn:microsoft.com/office/officeart/2005/8/layout/gear1"/>
    <dgm:cxn modelId="{7115E830-C166-8846-9AE4-3F2101E26EA4}" type="presParOf" srcId="{38386CF2-D75F-D24C-AFFE-375D912F2EAF}" destId="{88F38611-5052-374F-BF6B-C78FF4CF2A3E}" srcOrd="4" destOrd="0" presId="urn:microsoft.com/office/officeart/2005/8/layout/gear1"/>
    <dgm:cxn modelId="{80E9A6BF-96E4-C14A-9231-EA99F91A5ACA}" type="presParOf" srcId="{38386CF2-D75F-D24C-AFFE-375D912F2EAF}" destId="{3C7AC9C3-9C98-AB45-BABA-BE74A0B69922}" srcOrd="5" destOrd="0" presId="urn:microsoft.com/office/officeart/2005/8/layout/gear1"/>
    <dgm:cxn modelId="{262CEBE9-6467-DA43-AF50-68ED5C3CD9D3}" type="presParOf" srcId="{38386CF2-D75F-D24C-AFFE-375D912F2EAF}" destId="{905E1C2D-C69F-004D-934C-63C3A206DFB6}" srcOrd="6" destOrd="0" presId="urn:microsoft.com/office/officeart/2005/8/layout/gear1"/>
    <dgm:cxn modelId="{85A27EE3-9BF8-C94D-BAEB-6F14A9868700}" type="presParOf" srcId="{38386CF2-D75F-D24C-AFFE-375D912F2EAF}" destId="{7A947B7F-07AA-734C-90EC-4EFAE69FC294}" srcOrd="7" destOrd="0" presId="urn:microsoft.com/office/officeart/2005/8/layout/gear1"/>
    <dgm:cxn modelId="{1ADA1874-826C-FF45-93CC-69C55FB9217A}" type="presParOf" srcId="{38386CF2-D75F-D24C-AFFE-375D912F2EAF}" destId="{8C363A5A-4CBD-CB48-9497-98A52A3F85E6}" srcOrd="8" destOrd="0" presId="urn:microsoft.com/office/officeart/2005/8/layout/gear1"/>
    <dgm:cxn modelId="{909302EF-2B49-8045-8CC8-79BF01A4DB70}" type="presParOf" srcId="{38386CF2-D75F-D24C-AFFE-375D912F2EAF}" destId="{907108ED-53C7-974E-A4D1-FAA537B82457}" srcOrd="9" destOrd="0" presId="urn:microsoft.com/office/officeart/2005/8/layout/gear1"/>
    <dgm:cxn modelId="{2E675182-A954-534C-AAD5-D956D4946C62}" type="presParOf" srcId="{38386CF2-D75F-D24C-AFFE-375D912F2EAF}" destId="{05418285-F910-6743-BEBC-03F013DBBBB1}" srcOrd="10" destOrd="0" presId="urn:microsoft.com/office/officeart/2005/8/layout/gear1"/>
    <dgm:cxn modelId="{97575C00-F39E-9143-B169-A0A03F6BFDDD}" type="presParOf" srcId="{38386CF2-D75F-D24C-AFFE-375D912F2EAF}" destId="{977950C6-1DA9-9241-B1E1-C8FA292F3D4B}" srcOrd="11" destOrd="0" presId="urn:microsoft.com/office/officeart/2005/8/layout/gear1"/>
    <dgm:cxn modelId="{B19522F2-230D-4441-AE36-FFF96FB77CF7}" type="presParOf" srcId="{38386CF2-D75F-D24C-AFFE-375D912F2EAF}" destId="{DB66C51E-9E4D-FB44-930C-2AA2D3A7612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3F9AC-2CD2-B44B-A413-97D98A2FA916}">
      <dsp:nvSpPr>
        <dsp:cNvPr id="0" name=""/>
        <dsp:cNvSpPr/>
      </dsp:nvSpPr>
      <dsp:spPr>
        <a:xfrm>
          <a:off x="1790954" y="1602486"/>
          <a:ext cx="1958594" cy="1958594"/>
        </a:xfrm>
        <a:prstGeom prst="gear9">
          <a:avLst/>
        </a:prstGeom>
        <a:solidFill>
          <a:srgbClr val="2946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Global</a:t>
          </a:r>
          <a:endParaRPr lang="en-US" sz="1200" kern="1200" dirty="0"/>
        </a:p>
      </dsp:txBody>
      <dsp:txXfrm>
        <a:off x="2184719" y="2061277"/>
        <a:ext cx="1171064" cy="1006758"/>
      </dsp:txXfrm>
    </dsp:sp>
    <dsp:sp modelId="{5AD695FF-A380-304A-825E-2F62BB7CD5BD}">
      <dsp:nvSpPr>
        <dsp:cNvPr id="0" name=""/>
        <dsp:cNvSpPr/>
      </dsp:nvSpPr>
      <dsp:spPr>
        <a:xfrm>
          <a:off x="550444" y="1038581"/>
          <a:ext cx="1626359" cy="162635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Regional</a:t>
          </a:r>
          <a:endParaRPr lang="en-US" sz="1100" kern="1200" dirty="0"/>
        </a:p>
      </dsp:txBody>
      <dsp:txXfrm>
        <a:off x="959885" y="1450496"/>
        <a:ext cx="807477" cy="802529"/>
      </dsp:txXfrm>
    </dsp:sp>
    <dsp:sp modelId="{905E1C2D-C69F-004D-934C-63C3A206DFB6}">
      <dsp:nvSpPr>
        <dsp:cNvPr id="0" name=""/>
        <dsp:cNvSpPr/>
      </dsp:nvSpPr>
      <dsp:spPr>
        <a:xfrm rot="20700000">
          <a:off x="1526256" y="267261"/>
          <a:ext cx="1241610" cy="1174794"/>
        </a:xfrm>
        <a:prstGeom prst="gear6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National</a:t>
          </a:r>
          <a:endParaRPr lang="en-US" sz="1200" kern="1200" dirty="0"/>
        </a:p>
      </dsp:txBody>
      <dsp:txXfrm rot="-20700000">
        <a:off x="1802541" y="520965"/>
        <a:ext cx="689041" cy="667386"/>
      </dsp:txXfrm>
    </dsp:sp>
    <dsp:sp modelId="{05418285-F910-6743-BEBC-03F013DBBBB1}">
      <dsp:nvSpPr>
        <dsp:cNvPr id="0" name=""/>
        <dsp:cNvSpPr/>
      </dsp:nvSpPr>
      <dsp:spPr>
        <a:xfrm>
          <a:off x="1633523" y="1310800"/>
          <a:ext cx="2507000" cy="2507000"/>
        </a:xfrm>
        <a:prstGeom prst="circularArrow">
          <a:avLst>
            <a:gd name="adj1" fmla="val 4687"/>
            <a:gd name="adj2" fmla="val 299029"/>
            <a:gd name="adj3" fmla="val 2499028"/>
            <a:gd name="adj4" fmla="val 1589870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950C6-1DA9-9241-B1E1-C8FA292F3D4B}">
      <dsp:nvSpPr>
        <dsp:cNvPr id="0" name=""/>
        <dsp:cNvSpPr/>
      </dsp:nvSpPr>
      <dsp:spPr>
        <a:xfrm>
          <a:off x="399144" y="827090"/>
          <a:ext cx="1821492" cy="182149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66C51E-9E4D-FB44-930C-2AA2D3A76128}">
      <dsp:nvSpPr>
        <dsp:cNvPr id="0" name=""/>
        <dsp:cNvSpPr/>
      </dsp:nvSpPr>
      <dsp:spPr>
        <a:xfrm>
          <a:off x="1126406" y="-146150"/>
          <a:ext cx="1963935" cy="196393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3F9AC-2CD2-B44B-A413-97D98A2FA916}">
      <dsp:nvSpPr>
        <dsp:cNvPr id="0" name=""/>
        <dsp:cNvSpPr/>
      </dsp:nvSpPr>
      <dsp:spPr>
        <a:xfrm>
          <a:off x="1934677" y="2142742"/>
          <a:ext cx="2364606" cy="2364606"/>
        </a:xfrm>
        <a:prstGeom prst="gear9">
          <a:avLst/>
        </a:prstGeom>
        <a:solidFill>
          <a:srgbClr val="2946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Global</a:t>
          </a:r>
          <a:endParaRPr lang="en-US" sz="1200" kern="1200" dirty="0"/>
        </a:p>
      </dsp:txBody>
      <dsp:txXfrm>
        <a:off x="2410068" y="2696640"/>
        <a:ext cx="1413824" cy="1215456"/>
      </dsp:txXfrm>
    </dsp:sp>
    <dsp:sp modelId="{5AD695FF-A380-304A-825E-2F62BB7CD5BD}">
      <dsp:nvSpPr>
        <dsp:cNvPr id="0" name=""/>
        <dsp:cNvSpPr/>
      </dsp:nvSpPr>
      <dsp:spPr>
        <a:xfrm>
          <a:off x="387167" y="1467127"/>
          <a:ext cx="1958736" cy="195873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Regional</a:t>
          </a:r>
          <a:endParaRPr lang="en-US" sz="1100" kern="1200" dirty="0"/>
        </a:p>
      </dsp:txBody>
      <dsp:txXfrm>
        <a:off x="880285" y="1963225"/>
        <a:ext cx="972500" cy="966540"/>
      </dsp:txXfrm>
    </dsp:sp>
    <dsp:sp modelId="{905E1C2D-C69F-004D-934C-63C3A206DFB6}">
      <dsp:nvSpPr>
        <dsp:cNvPr id="0" name=""/>
        <dsp:cNvSpPr/>
      </dsp:nvSpPr>
      <dsp:spPr>
        <a:xfrm rot="20700000">
          <a:off x="1580415" y="215660"/>
          <a:ext cx="1919162" cy="191916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Regional</a:t>
          </a:r>
          <a:endParaRPr lang="en-US" sz="1200" kern="1200" dirty="0"/>
        </a:p>
      </dsp:txBody>
      <dsp:txXfrm rot="-20700000">
        <a:off x="2001343" y="636589"/>
        <a:ext cx="1077305" cy="1077305"/>
      </dsp:txXfrm>
    </dsp:sp>
    <dsp:sp modelId="{05418285-F910-6743-BEBC-03F013DBBBB1}">
      <dsp:nvSpPr>
        <dsp:cNvPr id="0" name=""/>
        <dsp:cNvSpPr/>
      </dsp:nvSpPr>
      <dsp:spPr>
        <a:xfrm>
          <a:off x="1754007" y="1785273"/>
          <a:ext cx="3026695" cy="3026695"/>
        </a:xfrm>
        <a:prstGeom prst="circularArrow">
          <a:avLst>
            <a:gd name="adj1" fmla="val 4687"/>
            <a:gd name="adj2" fmla="val 299029"/>
            <a:gd name="adj3" fmla="val 2518672"/>
            <a:gd name="adj4" fmla="val 15855889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950C6-1DA9-9241-B1E1-C8FA292F3D4B}">
      <dsp:nvSpPr>
        <dsp:cNvPr id="0" name=""/>
        <dsp:cNvSpPr/>
      </dsp:nvSpPr>
      <dsp:spPr>
        <a:xfrm>
          <a:off x="142063" y="1138708"/>
          <a:ext cx="2199083" cy="219908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66C51E-9E4D-FB44-930C-2AA2D3A76128}">
      <dsp:nvSpPr>
        <dsp:cNvPr id="0" name=""/>
        <dsp:cNvSpPr/>
      </dsp:nvSpPr>
      <dsp:spPr>
        <a:xfrm>
          <a:off x="1132371" y="-52325"/>
          <a:ext cx="2371055" cy="237105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72062-F78A-3845-A6C5-2E90EAF30A5A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EE339-BEA9-1642-99C2-C2CD837CF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31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E339-BEA9-1642-99C2-C2CD837CF5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70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9d16e7b7d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9d16e7b7d_0_109:notes"/>
          <p:cNvSpPr txBox="1">
            <a:spLocks noGrp="1"/>
          </p:cNvSpPr>
          <p:nvPr>
            <p:ph type="body" idx="1"/>
          </p:nvPr>
        </p:nvSpPr>
        <p:spPr>
          <a:xfrm>
            <a:off x="701675" y="4416428"/>
            <a:ext cx="5607000" cy="4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g39d16e7b7d_0_109:notes"/>
          <p:cNvSpPr txBox="1">
            <a:spLocks noGrp="1"/>
          </p:cNvSpPr>
          <p:nvPr>
            <p:ph type="sldNum" idx="12"/>
          </p:nvPr>
        </p:nvSpPr>
        <p:spPr>
          <a:xfrm>
            <a:off x="3970344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8100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9d16e7b7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9d16e7b7d_0_96:notes"/>
          <p:cNvSpPr txBox="1">
            <a:spLocks noGrp="1"/>
          </p:cNvSpPr>
          <p:nvPr>
            <p:ph type="body" idx="1"/>
          </p:nvPr>
        </p:nvSpPr>
        <p:spPr>
          <a:xfrm>
            <a:off x="701675" y="4416428"/>
            <a:ext cx="5607000" cy="4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427" name="Google Shape;427;g39d16e7b7d_0_96:notes"/>
          <p:cNvSpPr txBox="1">
            <a:spLocks noGrp="1"/>
          </p:cNvSpPr>
          <p:nvPr>
            <p:ph type="sldNum" idx="12"/>
          </p:nvPr>
        </p:nvSpPr>
        <p:spPr>
          <a:xfrm>
            <a:off x="3970344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599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441aa73108_0_97:notes"/>
          <p:cNvSpPr txBox="1">
            <a:spLocks noGrp="1"/>
          </p:cNvSpPr>
          <p:nvPr>
            <p:ph type="body" idx="1"/>
          </p:nvPr>
        </p:nvSpPr>
        <p:spPr>
          <a:xfrm>
            <a:off x="955492" y="4489386"/>
            <a:ext cx="5255400" cy="42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75" tIns="95175" rIns="95175" bIns="951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g441aa73108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3388" y="708025"/>
            <a:ext cx="6300787" cy="3544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182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E339-BEA9-1642-99C2-C2CD837CF5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01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E339-BEA9-1642-99C2-C2CD837CF5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50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A28A-3C0B-6247-921A-6561F5A94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F5BDA-D733-6448-BAB1-3281D5E3E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EAE5B-EE4B-4944-948C-2E02445C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6082F-5F81-F849-BA63-36DDFFD90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1557-EA46-584D-A283-726CF658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0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D8C41-A00E-7C46-9817-59C800D7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C4327-628D-E14C-808C-77FAAB1C0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416CB-6099-9E41-80BC-26927F29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25499-C0E8-FA4A-87F1-2841C70D4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6D5C4-2166-DE48-8E8F-83F6D2D8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38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C06206-93D8-7841-8279-E8DEBAE5C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86060C-F718-4545-860E-0D6DAF891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1A454-31AD-FC47-A913-E6FBD5CE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E46B6-1684-CE44-8AB5-A3D3403F5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61E8D-BCEA-614A-90B3-BC8348388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930A-599E-E340-A47A-73C36A3EC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7F1F9-E543-4F4A-B926-23C405C7F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7B411-8CB2-D547-BCD4-70141203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BF77D-68F7-654F-8F85-B27BB46F9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9E827-21B9-6B41-9E64-6F696FF8E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2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241FC-A82E-3A42-853B-DFC59EF63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5F768-280E-0040-9DC8-3E0EEBF36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C4F6A-EAC6-4247-AF55-4B64AA235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E2121-94EE-5C40-8A3A-9BD1EB837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67F3C-F2AF-3C42-B868-FC1CD54E5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7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23F99-6432-C34B-A587-F612E9E97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3DA41-6C97-084E-99E1-AE3893911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D5AFC-DA13-0B42-97C3-33BAC56C7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2678A-4076-FA45-AD3B-472B3FFBD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25348-F7B3-D841-B599-195C00FCE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4BC7B-4F72-EE4E-B53C-C69F74E52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80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506D2-503B-8942-A7DF-7E5EB26EA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934-3292-A243-A545-5434F097D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85673-8091-1A4C-A7EB-49881CA6A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44C966-DF43-0E48-B563-9D6C82A588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5C5252-3308-3D4C-A040-170743256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F7B31E-630B-C041-9F1E-820320B18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143BC3-ADB7-7B4A-82BB-8625CC333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C99BEE-FA48-8C43-AD9B-08005212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36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E757-F016-7F49-AF5D-06CA858A5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C97134-B9CC-1E4E-8036-AF6E7413C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A58DD-6EF4-2642-A465-11750EAE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2ED7C-98C2-D24C-9411-80B8A1D71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0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E909D6-52F1-2943-BD9E-A176005F4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2050F5-1F95-A44B-AD2A-0AAB07463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9FC10-6A1C-2D45-8A47-139EE9848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3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E7C45-4996-0A4A-AFEB-D231CE60D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108EF-F889-9A4E-9348-4EE6D04B5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13AB23-3044-0344-A504-06554ECCBE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9F045-9BAB-BB4B-8C79-15232A87E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145D0-FA94-0444-A75A-93F39745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43E6E-0DEA-844E-BC22-6D48F5B52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71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6B2E-013F-2343-B21B-ED21810EE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F83EBD-0E47-C74F-8B68-9C6A7A93BC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457C3-3130-2A4C-855D-0AF755A90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711C7-0933-BF43-BF4C-6C3032CF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7B673-0A8F-C647-BA56-EEA9DBD32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0E057-DEEE-9B43-8686-0951D1AAF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0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F9A05-1456-D84A-83F8-9A26F4892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90918"/>
            <a:ext cx="10515600" cy="4886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DDC98-82FD-ED44-8DD2-90A6C0442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D5FCA-1AFB-804D-A489-63C0A77BDC2A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26C8E-A3D8-0048-8846-7E2BFAA88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9535C-6591-4F4C-B712-E78809CB9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83C27-E0E3-D847-A2AB-30311BD1247E}"/>
              </a:ext>
            </a:extLst>
          </p:cNvPr>
          <p:cNvSpPr/>
          <p:nvPr userDrawn="1"/>
        </p:nvSpPr>
        <p:spPr>
          <a:xfrm>
            <a:off x="0" y="-12700"/>
            <a:ext cx="12192000" cy="965200"/>
          </a:xfrm>
          <a:prstGeom prst="rect">
            <a:avLst/>
          </a:prstGeom>
          <a:solidFill>
            <a:srgbClr val="2A4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9632-4B39-7748-8D7F-3BD967DC5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5114" y="16043"/>
            <a:ext cx="1606119" cy="116492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935C3D-6CE4-EF40-B047-EB2BE1AE85B6}"/>
              </a:ext>
            </a:extLst>
          </p:cNvPr>
          <p:cNvGrpSpPr/>
          <p:nvPr userDrawn="1"/>
        </p:nvGrpSpPr>
        <p:grpSpPr>
          <a:xfrm>
            <a:off x="164123" y="164123"/>
            <a:ext cx="1163782" cy="579549"/>
            <a:chOff x="0" y="0"/>
            <a:chExt cx="1163782" cy="5795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63D871-5DA6-AF4C-87F8-29C6DEB8A09A}"/>
                </a:ext>
              </a:extLst>
            </p:cNvPr>
            <p:cNvSpPr/>
            <p:nvPr/>
          </p:nvSpPr>
          <p:spPr>
            <a:xfrm>
              <a:off x="1" y="0"/>
              <a:ext cx="1163781" cy="579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E5EE028-D7A2-9C45-BB5D-258C0457EBE2}"/>
                </a:ext>
              </a:extLst>
            </p:cNvPr>
            <p:cNvGrpSpPr/>
            <p:nvPr/>
          </p:nvGrpSpPr>
          <p:grpSpPr>
            <a:xfrm>
              <a:off x="0" y="0"/>
              <a:ext cx="1142960" cy="552003"/>
              <a:chOff x="0" y="171897"/>
              <a:chExt cx="1504181" cy="72645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7E0CF1A-6358-924E-BAD0-B10996F00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1759" y="171897"/>
                <a:ext cx="722422" cy="72645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E7FFB24-5CF2-1844-816D-5541CBE621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76462"/>
                <a:ext cx="812915" cy="714875"/>
              </a:xfrm>
              <a:prstGeom prst="rect">
                <a:avLst/>
              </a:prstGeom>
            </p:spPr>
          </p:pic>
        </p:grp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F5EC9A-13AC-6A45-98DD-BFACCCC0FFC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596325" y="1"/>
            <a:ext cx="8659299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4194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umanitarianism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en.wikipedia.org/wiki/Shipbuildi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Grant_(money)" TargetMode="External"/><Relationship Id="rId11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hyperlink" Target="https://en.wikipedia.org/wiki/Intergovernmental_Oceanographic_Commission" TargetMode="External"/><Relationship Id="rId4" Type="http://schemas.openxmlformats.org/officeDocument/2006/relationships/image" Target="../media/image6.jpeg"/><Relationship Id="rId9" Type="http://schemas.openxmlformats.org/officeDocument/2006/relationships/hyperlink" Target="https://en.wikipedia.org/wiki/International_Hydrographic_Organization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bco.net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42D848-CDB2-1147-A39C-C5E2CEEAB7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4"/>
            <a:ext cx="12192000" cy="68515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87E32-EBC2-4C44-AFDE-A860E53F95CD}"/>
              </a:ext>
            </a:extLst>
          </p:cNvPr>
          <p:cNvSpPr txBox="1">
            <a:spLocks/>
          </p:cNvSpPr>
          <p:nvPr/>
        </p:nvSpPr>
        <p:spPr>
          <a:xfrm>
            <a:off x="1747157" y="5306785"/>
            <a:ext cx="9138557" cy="1371600"/>
          </a:xfrm>
          <a:prstGeom prst="rect">
            <a:avLst/>
          </a:prstGeom>
          <a:solidFill>
            <a:schemeClr val="bg2">
              <a:lumMod val="90000"/>
              <a:alpha val="24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</a:rPr>
              <a:t>Vicki Ferrini, PhD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bg1"/>
                </a:solidFill>
              </a:rPr>
              <a:t>Head, Seabed 2030 Regional Data Center for the Atlantic and Indian Oceans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>
                <a:solidFill>
                  <a:schemeClr val="bg1"/>
                </a:solidFill>
              </a:rPr>
              <a:t>Lamont-Doherty Earth Observatory of Columbia University</a:t>
            </a:r>
          </a:p>
        </p:txBody>
      </p:sp>
    </p:spTree>
    <p:extLst>
      <p:ext uri="{BB962C8B-B14F-4D97-AF65-F5344CB8AC3E}">
        <p14:creationId xmlns:p14="http://schemas.microsoft.com/office/powerpoint/2010/main" val="3812762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9345A67-0D39-5249-9374-71D4A50B760F}"/>
              </a:ext>
            </a:extLst>
          </p:cNvPr>
          <p:cNvGrpSpPr/>
          <p:nvPr/>
        </p:nvGrpSpPr>
        <p:grpSpPr>
          <a:xfrm>
            <a:off x="6528707" y="893622"/>
            <a:ext cx="5369257" cy="5076077"/>
            <a:chOff x="5706339" y="848615"/>
            <a:chExt cx="5978977" cy="5652502"/>
          </a:xfrm>
        </p:grpSpPr>
        <p:grpSp>
          <p:nvGrpSpPr>
            <p:cNvPr id="510" name="Google Shape;510;p71"/>
            <p:cNvGrpSpPr/>
            <p:nvPr/>
          </p:nvGrpSpPr>
          <p:grpSpPr>
            <a:xfrm>
              <a:off x="7506639" y="3307622"/>
              <a:ext cx="2365782" cy="2365782"/>
              <a:chOff x="1901055" y="1716862"/>
              <a:chExt cx="1526700" cy="1526700"/>
            </a:xfrm>
          </p:grpSpPr>
          <p:sp>
            <p:nvSpPr>
              <p:cNvPr id="511" name="Google Shape;511;p71"/>
              <p:cNvSpPr/>
              <p:nvPr/>
            </p:nvSpPr>
            <p:spPr>
              <a:xfrm>
                <a:off x="1901055" y="1716862"/>
                <a:ext cx="1526700" cy="1526700"/>
              </a:xfrm>
              <a:prstGeom prst="ellipse">
                <a:avLst/>
              </a:prstGeom>
              <a:solidFill>
                <a:srgbClr val="E4E4E4"/>
              </a:solidFill>
              <a:ln w="76200" cap="flat" cmpd="sng">
                <a:solidFill>
                  <a:srgbClr val="E46C0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12" name="Google Shape;512;p7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037384" y="1844846"/>
                <a:ext cx="1270788" cy="12707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FC4946D-D6A9-CB49-807F-891ECDEBB5A3}"/>
                </a:ext>
              </a:extLst>
            </p:cNvPr>
            <p:cNvGrpSpPr/>
            <p:nvPr/>
          </p:nvGrpSpPr>
          <p:grpSpPr>
            <a:xfrm>
              <a:off x="5706339" y="1649761"/>
              <a:ext cx="1828500" cy="2061663"/>
              <a:chOff x="2405201" y="2316187"/>
              <a:chExt cx="1828500" cy="2061663"/>
            </a:xfrm>
          </p:grpSpPr>
          <p:sp>
            <p:nvSpPr>
              <p:cNvPr id="497" name="Google Shape;497;p71"/>
              <p:cNvSpPr txBox="1"/>
              <p:nvPr/>
            </p:nvSpPr>
            <p:spPr>
              <a:xfrm>
                <a:off x="2405201" y="2316187"/>
                <a:ext cx="1828500" cy="7679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r>
                  <a:rPr lang="en-US" b="1" dirty="0">
                    <a:solidFill>
                      <a:srgbClr val="4372C4"/>
                    </a:solidFill>
                    <a:latin typeface="Arial"/>
                    <a:ea typeface="Arial"/>
                    <a:cs typeface="Arial"/>
                    <a:sym typeface="Arial"/>
                  </a:rPr>
                  <a:t>Tourism</a:t>
                </a:r>
                <a:endParaRPr b="1" dirty="0">
                  <a:solidFill>
                    <a:srgbClr val="4372C4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algn="ctr">
                  <a:buClr>
                    <a:srgbClr val="000000"/>
                  </a:buClr>
                  <a:buSzPts val="800"/>
                </a:pPr>
                <a:endParaRPr sz="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13" name="Google Shape;513;p71"/>
              <p:cNvGrpSpPr/>
              <p:nvPr/>
            </p:nvGrpSpPr>
            <p:grpSpPr>
              <a:xfrm>
                <a:off x="2556101" y="2851150"/>
                <a:ext cx="1526700" cy="1526700"/>
                <a:chOff x="4652748" y="858136"/>
                <a:chExt cx="1526700" cy="1526700"/>
              </a:xfrm>
            </p:grpSpPr>
            <p:sp>
              <p:nvSpPr>
                <p:cNvPr id="514" name="Google Shape;514;p71"/>
                <p:cNvSpPr/>
                <p:nvPr/>
              </p:nvSpPr>
              <p:spPr>
                <a:xfrm>
                  <a:off x="4652748" y="858136"/>
                  <a:ext cx="1526700" cy="1526700"/>
                </a:xfrm>
                <a:prstGeom prst="ellipse">
                  <a:avLst/>
                </a:prstGeom>
                <a:solidFill>
                  <a:srgbClr val="E4E4E4"/>
                </a:solidFill>
                <a:ln w="76200" cap="flat" cmpd="sng">
                  <a:solidFill>
                    <a:srgbClr val="4372C4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1400"/>
                  </a:pPr>
                  <a:endParaRPr sz="1400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515" name="Google Shape;515;p71"/>
                <p:cNvPicPr preferRelativeResize="0"/>
                <p:nvPr/>
              </p:nvPicPr>
              <p:blipFill rotWithShape="1">
                <a:blip r:embed="rId4" cstate="email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789012" y="1116822"/>
                  <a:ext cx="1291916" cy="11737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B03E690-A7EA-9742-A487-81B51CEC6645}"/>
                </a:ext>
              </a:extLst>
            </p:cNvPr>
            <p:cNvGrpSpPr/>
            <p:nvPr/>
          </p:nvGrpSpPr>
          <p:grpSpPr>
            <a:xfrm>
              <a:off x="5727001" y="4343963"/>
              <a:ext cx="1593894" cy="2065595"/>
              <a:chOff x="5293049" y="1197806"/>
              <a:chExt cx="1593894" cy="2065595"/>
            </a:xfrm>
          </p:grpSpPr>
          <p:sp>
            <p:nvSpPr>
              <p:cNvPr id="500" name="Google Shape;500;p71"/>
              <p:cNvSpPr txBox="1"/>
              <p:nvPr/>
            </p:nvSpPr>
            <p:spPr>
              <a:xfrm>
                <a:off x="5318844" y="1197806"/>
                <a:ext cx="1568099" cy="59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r>
                  <a:rPr lang="en-US" b="1" dirty="0">
                    <a:solidFill>
                      <a:srgbClr val="4292BE"/>
                    </a:solidFill>
                    <a:latin typeface="Arial"/>
                    <a:ea typeface="Arial"/>
                    <a:cs typeface="Arial"/>
                    <a:sym typeface="Arial"/>
                  </a:rPr>
                  <a:t>Survey</a:t>
                </a:r>
                <a:endParaRPr b="1" dirty="0">
                  <a:solidFill>
                    <a:srgbClr val="4292B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16" name="Google Shape;516;p71"/>
              <p:cNvGrpSpPr/>
              <p:nvPr/>
            </p:nvGrpSpPr>
            <p:grpSpPr>
              <a:xfrm>
                <a:off x="5293049" y="1736701"/>
                <a:ext cx="1526700" cy="1526700"/>
                <a:chOff x="5992832" y="2833404"/>
                <a:chExt cx="1526700" cy="1526700"/>
              </a:xfrm>
            </p:grpSpPr>
            <p:sp>
              <p:nvSpPr>
                <p:cNvPr id="517" name="Google Shape;517;p71"/>
                <p:cNvSpPr/>
                <p:nvPr/>
              </p:nvSpPr>
              <p:spPr>
                <a:xfrm>
                  <a:off x="5992832" y="2833404"/>
                  <a:ext cx="1526700" cy="1526700"/>
                </a:xfrm>
                <a:prstGeom prst="ellipse">
                  <a:avLst/>
                </a:prstGeom>
                <a:solidFill>
                  <a:srgbClr val="E4E4E4"/>
                </a:solidFill>
                <a:ln w="76200" cap="flat" cmpd="sng">
                  <a:solidFill>
                    <a:srgbClr val="4292BE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1400"/>
                  </a:pPr>
                  <a:endParaRPr sz="1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518" name="Google Shape;518;p71"/>
                <p:cNvPicPr preferRelativeResize="0"/>
                <p:nvPr/>
              </p:nvPicPr>
              <p:blipFill rotWithShape="1">
                <a:blip r:embed="rId5" cstate="email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029139" y="2845002"/>
                  <a:ext cx="1454141" cy="145414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BFC6A88-F36A-0F43-939A-09608B3401A3}"/>
                </a:ext>
              </a:extLst>
            </p:cNvPr>
            <p:cNvGrpSpPr/>
            <p:nvPr/>
          </p:nvGrpSpPr>
          <p:grpSpPr>
            <a:xfrm>
              <a:off x="10117216" y="4480862"/>
              <a:ext cx="1568100" cy="2020255"/>
              <a:chOff x="7823465" y="2342097"/>
              <a:chExt cx="1568100" cy="2020255"/>
            </a:xfrm>
          </p:grpSpPr>
          <p:grpSp>
            <p:nvGrpSpPr>
              <p:cNvPr id="507" name="Google Shape;507;p71"/>
              <p:cNvGrpSpPr/>
              <p:nvPr/>
            </p:nvGrpSpPr>
            <p:grpSpPr>
              <a:xfrm>
                <a:off x="7844165" y="2835652"/>
                <a:ext cx="1526700" cy="1526700"/>
                <a:chOff x="1516540" y="3587467"/>
                <a:chExt cx="1526700" cy="1526700"/>
              </a:xfrm>
            </p:grpSpPr>
            <p:sp>
              <p:nvSpPr>
                <p:cNvPr id="508" name="Google Shape;508;p71"/>
                <p:cNvSpPr/>
                <p:nvPr/>
              </p:nvSpPr>
              <p:spPr>
                <a:xfrm>
                  <a:off x="1516540" y="3587467"/>
                  <a:ext cx="1526700" cy="1526700"/>
                </a:xfrm>
                <a:prstGeom prst="ellipse">
                  <a:avLst/>
                </a:prstGeom>
                <a:solidFill>
                  <a:srgbClr val="E4E4E4"/>
                </a:solidFill>
                <a:ln w="76200" cap="flat" cmpd="sng">
                  <a:solidFill>
                    <a:srgbClr val="3D4C6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1400"/>
                  </a:pPr>
                  <a:endParaRPr sz="1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509" name="Google Shape;509;p71"/>
                <p:cNvPicPr preferRelativeResize="0"/>
                <p:nvPr/>
              </p:nvPicPr>
              <p:blipFill rotWithShape="1">
                <a:blip r:embed="rId5" cstate="email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557562" y="3610432"/>
                  <a:ext cx="1454141" cy="145414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4" name="Google Shape;500;p71">
                <a:extLst>
                  <a:ext uri="{FF2B5EF4-FFF2-40B4-BE49-F238E27FC236}">
                    <a16:creationId xmlns:a16="http://schemas.microsoft.com/office/drawing/2014/main" id="{37908F21-8CD7-7B46-B538-64B3AC6EFA07}"/>
                  </a:ext>
                </a:extLst>
              </p:cNvPr>
              <p:cNvSpPr txBox="1"/>
              <p:nvPr/>
            </p:nvSpPr>
            <p:spPr>
              <a:xfrm>
                <a:off x="7823465" y="2342097"/>
                <a:ext cx="1568100" cy="59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r>
                  <a:rPr lang="en-US" b="1" dirty="0">
                    <a:solidFill>
                      <a:srgbClr val="3A4869"/>
                    </a:solidFill>
                    <a:latin typeface="Arial"/>
                    <a:ea typeface="Arial"/>
                    <a:cs typeface="Arial"/>
                    <a:sym typeface="Arial"/>
                  </a:rPr>
                  <a:t>Research</a:t>
                </a:r>
                <a:endParaRPr b="1" dirty="0">
                  <a:solidFill>
                    <a:srgbClr val="3A486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4E1F229-CEA8-6646-9F11-BF31EEE99BA1}"/>
                </a:ext>
              </a:extLst>
            </p:cNvPr>
            <p:cNvGrpSpPr/>
            <p:nvPr/>
          </p:nvGrpSpPr>
          <p:grpSpPr>
            <a:xfrm>
              <a:off x="9986450" y="1756497"/>
              <a:ext cx="1526700" cy="1984769"/>
              <a:chOff x="5724418" y="1338043"/>
              <a:chExt cx="1526700" cy="198476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7FF75AA-A183-E747-B2A5-CC9285476306}"/>
                  </a:ext>
                </a:extLst>
              </p:cNvPr>
              <p:cNvGrpSpPr/>
              <p:nvPr/>
            </p:nvGrpSpPr>
            <p:grpSpPr>
              <a:xfrm>
                <a:off x="5724418" y="1796112"/>
                <a:ext cx="1526700" cy="1526700"/>
                <a:chOff x="7832188" y="5717184"/>
                <a:chExt cx="1526700" cy="1526700"/>
              </a:xfrm>
            </p:grpSpPr>
            <p:sp>
              <p:nvSpPr>
                <p:cNvPr id="48" name="Google Shape;517;p71">
                  <a:extLst>
                    <a:ext uri="{FF2B5EF4-FFF2-40B4-BE49-F238E27FC236}">
                      <a16:creationId xmlns:a16="http://schemas.microsoft.com/office/drawing/2014/main" id="{5A42321B-CCE8-AD4B-855C-3B8A08200FFB}"/>
                    </a:ext>
                  </a:extLst>
                </p:cNvPr>
                <p:cNvSpPr/>
                <p:nvPr/>
              </p:nvSpPr>
              <p:spPr>
                <a:xfrm>
                  <a:off x="7832188" y="5717184"/>
                  <a:ext cx="1526700" cy="1526700"/>
                </a:xfrm>
                <a:prstGeom prst="ellipse">
                  <a:avLst/>
                </a:prstGeom>
                <a:solidFill>
                  <a:srgbClr val="E4E4E4"/>
                </a:solidFill>
                <a:ln w="76200" cap="flat" cmpd="sng">
                  <a:solidFill>
                    <a:srgbClr val="2F6394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1400"/>
                  </a:pPr>
                  <a:endParaRPr sz="1400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0598B115-CDD1-1F4F-B1EB-5BDA4D2B09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4515" y="6013342"/>
                  <a:ext cx="844658" cy="844657"/>
                </a:xfrm>
                <a:prstGeom prst="rect">
                  <a:avLst/>
                </a:prstGeom>
              </p:spPr>
            </p:pic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6AC0257-0D71-2C4D-A896-84B2B3BE1BBA}"/>
                  </a:ext>
                </a:extLst>
              </p:cNvPr>
              <p:cNvSpPr/>
              <p:nvPr/>
            </p:nvSpPr>
            <p:spPr>
              <a:xfrm>
                <a:off x="6037402" y="1338043"/>
                <a:ext cx="9541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r>
                  <a:rPr lang="en-US" b="1" dirty="0">
                    <a:solidFill>
                      <a:srgbClr val="2F6394"/>
                    </a:solidFill>
                    <a:latin typeface="Arial"/>
                    <a:ea typeface="Arial"/>
                    <a:cs typeface="Arial"/>
                    <a:sym typeface="Arial"/>
                  </a:rPr>
                  <a:t>Private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B6EF076-FC5E-3645-A3D7-E6CA11BF34F1}"/>
                </a:ext>
              </a:extLst>
            </p:cNvPr>
            <p:cNvGrpSpPr/>
            <p:nvPr/>
          </p:nvGrpSpPr>
          <p:grpSpPr>
            <a:xfrm>
              <a:off x="7969088" y="848615"/>
              <a:ext cx="1526700" cy="1929173"/>
              <a:chOff x="5411869" y="864114"/>
              <a:chExt cx="1526700" cy="1929173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B7CBFA1-04DC-8046-B256-57BA9B812630}"/>
                  </a:ext>
                </a:extLst>
              </p:cNvPr>
              <p:cNvGrpSpPr/>
              <p:nvPr/>
            </p:nvGrpSpPr>
            <p:grpSpPr>
              <a:xfrm>
                <a:off x="5411869" y="1266587"/>
                <a:ext cx="1526700" cy="1526700"/>
                <a:chOff x="5411869" y="1266587"/>
                <a:chExt cx="1526700" cy="1526700"/>
              </a:xfrm>
            </p:grpSpPr>
            <p:sp>
              <p:nvSpPr>
                <p:cNvPr id="63" name="Google Shape;517;p71">
                  <a:extLst>
                    <a:ext uri="{FF2B5EF4-FFF2-40B4-BE49-F238E27FC236}">
                      <a16:creationId xmlns:a16="http://schemas.microsoft.com/office/drawing/2014/main" id="{9CC98AC4-224F-6043-9929-B596D26DC46C}"/>
                    </a:ext>
                  </a:extLst>
                </p:cNvPr>
                <p:cNvSpPr/>
                <p:nvPr/>
              </p:nvSpPr>
              <p:spPr>
                <a:xfrm>
                  <a:off x="5411869" y="1266587"/>
                  <a:ext cx="1526700" cy="1526700"/>
                </a:xfrm>
                <a:prstGeom prst="ellipse">
                  <a:avLst/>
                </a:prstGeom>
                <a:solidFill>
                  <a:srgbClr val="E4E4E4"/>
                </a:solidFill>
                <a:ln w="76200" cap="flat" cmpd="sng">
                  <a:solidFill>
                    <a:srgbClr val="48A8B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1400"/>
                  </a:pPr>
                  <a:endParaRPr sz="1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9566CE9B-024B-4E41-8829-C7CB10BE7B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65694" y="1580828"/>
                  <a:ext cx="1217930" cy="922147"/>
                </a:xfrm>
                <a:prstGeom prst="rect">
                  <a:avLst/>
                </a:prstGeom>
              </p:spPr>
            </p:pic>
          </p:grp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8F67916-B4EE-2340-A3E5-27059DAF3986}"/>
                  </a:ext>
                </a:extLst>
              </p:cNvPr>
              <p:cNvSpPr/>
              <p:nvPr/>
            </p:nvSpPr>
            <p:spPr>
              <a:xfrm>
                <a:off x="5699209" y="864114"/>
                <a:ext cx="1005404" cy="3693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r>
                  <a:rPr lang="en-US" b="1" dirty="0">
                    <a:solidFill>
                      <a:srgbClr val="48A8B0"/>
                    </a:solidFill>
                    <a:latin typeface="Arial"/>
                    <a:ea typeface="Arial"/>
                    <a:cs typeface="Arial"/>
                    <a:sym typeface="Arial"/>
                  </a:rPr>
                  <a:t>Fishing</a:t>
                </a:r>
              </a:p>
            </p:txBody>
          </p:sp>
        </p:grpSp>
        <p:sp>
          <p:nvSpPr>
            <p:cNvPr id="26" name="Triangle 25">
              <a:extLst>
                <a:ext uri="{FF2B5EF4-FFF2-40B4-BE49-F238E27FC236}">
                  <a16:creationId xmlns:a16="http://schemas.microsoft.com/office/drawing/2014/main" id="{A3011EE6-225C-A148-80D4-6683F36F3C75}"/>
                </a:ext>
              </a:extLst>
            </p:cNvPr>
            <p:cNvSpPr/>
            <p:nvPr/>
          </p:nvSpPr>
          <p:spPr>
            <a:xfrm rot="7688990">
              <a:off x="7369443" y="3465161"/>
              <a:ext cx="304800" cy="304800"/>
            </a:xfrm>
            <a:prstGeom prst="triangle">
              <a:avLst/>
            </a:prstGeom>
            <a:solidFill>
              <a:srgbClr val="4372C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riangle 69">
              <a:extLst>
                <a:ext uri="{FF2B5EF4-FFF2-40B4-BE49-F238E27FC236}">
                  <a16:creationId xmlns:a16="http://schemas.microsoft.com/office/drawing/2014/main" id="{6B706BD7-3317-9547-87E6-A875312C23AD}"/>
                </a:ext>
              </a:extLst>
            </p:cNvPr>
            <p:cNvSpPr/>
            <p:nvPr/>
          </p:nvSpPr>
          <p:spPr>
            <a:xfrm rot="13839228">
              <a:off x="9738103" y="3524572"/>
              <a:ext cx="304800" cy="304800"/>
            </a:xfrm>
            <a:prstGeom prst="triangle">
              <a:avLst/>
            </a:prstGeom>
            <a:solidFill>
              <a:srgbClr val="2F639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6A686B9D-50BC-8244-B6ED-D801262F8A72}"/>
                </a:ext>
              </a:extLst>
            </p:cNvPr>
            <p:cNvSpPr/>
            <p:nvPr/>
          </p:nvSpPr>
          <p:spPr>
            <a:xfrm rot="10800000">
              <a:off x="8588643" y="2902058"/>
              <a:ext cx="304800" cy="304800"/>
            </a:xfrm>
            <a:prstGeom prst="triangle">
              <a:avLst/>
            </a:prstGeom>
            <a:solidFill>
              <a:srgbClr val="48A8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riangle 71">
              <a:extLst>
                <a:ext uri="{FF2B5EF4-FFF2-40B4-BE49-F238E27FC236}">
                  <a16:creationId xmlns:a16="http://schemas.microsoft.com/office/drawing/2014/main" id="{2EE54F54-B8A7-7549-AB62-AAB6C5EEE391}"/>
                </a:ext>
              </a:extLst>
            </p:cNvPr>
            <p:cNvSpPr/>
            <p:nvPr/>
          </p:nvSpPr>
          <p:spPr>
            <a:xfrm rot="17983276">
              <a:off x="9794928" y="5069237"/>
              <a:ext cx="304800" cy="304800"/>
            </a:xfrm>
            <a:prstGeom prst="triangle">
              <a:avLst/>
            </a:prstGeom>
            <a:solidFill>
              <a:srgbClr val="3D4C6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riangle 72">
              <a:extLst>
                <a:ext uri="{FF2B5EF4-FFF2-40B4-BE49-F238E27FC236}">
                  <a16:creationId xmlns:a16="http://schemas.microsoft.com/office/drawing/2014/main" id="{83EF3C72-B145-424E-A981-1C4DAD87A64C}"/>
                </a:ext>
              </a:extLst>
            </p:cNvPr>
            <p:cNvSpPr/>
            <p:nvPr/>
          </p:nvSpPr>
          <p:spPr>
            <a:xfrm rot="3655250">
              <a:off x="7266123" y="5020160"/>
              <a:ext cx="304800" cy="304800"/>
            </a:xfrm>
            <a:prstGeom prst="triangle">
              <a:avLst/>
            </a:prstGeom>
            <a:solidFill>
              <a:srgbClr val="4292B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AE3023FB-C959-374B-A208-25650A9F6E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1210" y="83129"/>
            <a:ext cx="895540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Data Sources: </a:t>
            </a:r>
            <a:r>
              <a:rPr lang="en-US" sz="5400" i="1" dirty="0"/>
              <a:t>Power of the Crowd</a:t>
            </a:r>
          </a:p>
        </p:txBody>
      </p:sp>
      <p:pic>
        <p:nvPicPr>
          <p:cNvPr id="87" name="Shape 546">
            <a:extLst>
              <a:ext uri="{FF2B5EF4-FFF2-40B4-BE49-F238E27FC236}">
                <a16:creationId xmlns:a16="http://schemas.microsoft.com/office/drawing/2014/main" id="{3EA057B5-536C-D64E-92EA-37E2BD1093D4}"/>
              </a:ext>
            </a:extLst>
          </p:cNvPr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5602" y="5355770"/>
            <a:ext cx="1604147" cy="13552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3177024B-BC01-A74A-A1F8-777E727DA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778" y="1362462"/>
            <a:ext cx="5970293" cy="4917743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Government</a:t>
            </a:r>
          </a:p>
          <a:p>
            <a:pPr lvl="1"/>
            <a:r>
              <a:rPr lang="en-US" sz="2800" dirty="0"/>
              <a:t>Survey Vessels</a:t>
            </a:r>
          </a:p>
          <a:p>
            <a:r>
              <a:rPr lang="en-US" sz="3200" dirty="0"/>
              <a:t>Academic</a:t>
            </a:r>
          </a:p>
          <a:p>
            <a:pPr lvl="1"/>
            <a:r>
              <a:rPr lang="en-US" sz="2800" dirty="0"/>
              <a:t>Research Vessels</a:t>
            </a:r>
          </a:p>
          <a:p>
            <a:r>
              <a:rPr lang="en-US" sz="3200" dirty="0"/>
              <a:t>Industry</a:t>
            </a:r>
          </a:p>
          <a:p>
            <a:pPr lvl="1"/>
            <a:r>
              <a:rPr lang="en-US" sz="2800" dirty="0"/>
              <a:t>Survey Vessels</a:t>
            </a:r>
          </a:p>
          <a:p>
            <a:pPr lvl="1"/>
            <a:r>
              <a:rPr lang="en-US" sz="2800" dirty="0"/>
              <a:t>Cruise Ships</a:t>
            </a:r>
          </a:p>
          <a:p>
            <a:pPr lvl="1"/>
            <a:r>
              <a:rPr lang="en-US" sz="2800" dirty="0"/>
              <a:t>Fishing Boats</a:t>
            </a:r>
          </a:p>
          <a:p>
            <a:r>
              <a:rPr lang="en-US" sz="3200" dirty="0"/>
              <a:t>Public</a:t>
            </a:r>
          </a:p>
          <a:p>
            <a:pPr lvl="1"/>
            <a:r>
              <a:rPr lang="en-US" sz="2800" dirty="0"/>
              <a:t>Private Boats and Yachts</a:t>
            </a:r>
          </a:p>
          <a:p>
            <a:pPr lvl="1"/>
            <a:r>
              <a:rPr lang="en-US" sz="2800" dirty="0"/>
              <a:t>Recreational Mariners</a:t>
            </a:r>
          </a:p>
        </p:txBody>
      </p:sp>
    </p:spTree>
    <p:extLst>
      <p:ext uri="{BB962C8B-B14F-4D97-AF65-F5344CB8AC3E}">
        <p14:creationId xmlns:p14="http://schemas.microsoft.com/office/powerpoint/2010/main" val="1654814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FFED5A0-7C8F-7647-9DDA-E07653A27255}"/>
              </a:ext>
            </a:extLst>
          </p:cNvPr>
          <p:cNvSpPr txBox="1">
            <a:spLocks/>
          </p:cNvSpPr>
          <p:nvPr/>
        </p:nvSpPr>
        <p:spPr>
          <a:xfrm>
            <a:off x="1747308" y="1485901"/>
            <a:ext cx="8765491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9E28CE-D124-3C45-83E6-3ECD76D201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040" y="-16042"/>
            <a:ext cx="12192000" cy="70906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C1BAA4B-826F-8F4D-ADD6-813FCED95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084" y="377993"/>
            <a:ext cx="9084049" cy="914400"/>
          </a:xfrm>
          <a:solidFill>
            <a:schemeClr val="bg1">
              <a:alpha val="7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294671"/>
                </a:solidFill>
              </a:rPr>
              <a:t>ENC Data Contributions to GEBCO 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1986939C-6744-B648-A83B-C0761022E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279" y="5751095"/>
            <a:ext cx="7170821" cy="95410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Usage bands 2 &amp; 3 provided after IHO calls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2006 (yellow) and 2016 (red) </a:t>
            </a:r>
          </a:p>
        </p:txBody>
      </p:sp>
    </p:spTree>
    <p:extLst>
      <p:ext uri="{BB962C8B-B14F-4D97-AF65-F5344CB8AC3E}">
        <p14:creationId xmlns:p14="http://schemas.microsoft.com/office/powerpoint/2010/main" val="63778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B88CAC-8EA5-7645-BC21-19C9CCE81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337" y="930442"/>
            <a:ext cx="12432632" cy="5927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4F49E9-7146-B44C-9475-DFF366CD7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407" y="1"/>
            <a:ext cx="8826217" cy="914400"/>
          </a:xfrm>
        </p:spPr>
        <p:txBody>
          <a:bodyPr/>
          <a:lstStyle/>
          <a:p>
            <a:r>
              <a:rPr lang="en-US" dirty="0"/>
              <a:t>Coordinating with IBCs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3A58D-A4F3-FE4E-B8BC-650640CB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7" y="1199576"/>
            <a:ext cx="12063663" cy="5353625"/>
          </a:xfrm>
          <a:noFill/>
        </p:spPr>
        <p:txBody>
          <a:bodyPr>
            <a:normAutofit/>
          </a:bodyPr>
          <a:lstStyle/>
          <a:p>
            <a:r>
              <a:rPr lang="en-US" dirty="0"/>
              <a:t>Seabed 2030 Atlantic/Indian Oceans Data Center</a:t>
            </a:r>
          </a:p>
          <a:p>
            <a:pPr lvl="1"/>
            <a:r>
              <a:rPr lang="en-US" dirty="0"/>
              <a:t>IBC of the Caribbean Sea &amp; Gulf of Mexico (IBCCA)</a:t>
            </a:r>
          </a:p>
          <a:p>
            <a:pPr lvl="1"/>
            <a:r>
              <a:rPr lang="en-US" dirty="0"/>
              <a:t>IBC of the Central Eastern Atlantic (IBCEA)</a:t>
            </a:r>
          </a:p>
          <a:p>
            <a:pPr lvl="1"/>
            <a:r>
              <a:rPr lang="en-US" dirty="0"/>
              <a:t>IBC of the Mediterranean (IBCM)</a:t>
            </a:r>
          </a:p>
          <a:p>
            <a:pPr lvl="1"/>
            <a:r>
              <a:rPr lang="en-US" dirty="0"/>
              <a:t>IBC of the Western Indian Ocean (IBCWIO)</a:t>
            </a:r>
          </a:p>
          <a:p>
            <a:r>
              <a:rPr lang="en-US" dirty="0"/>
              <a:t>Seabed 2030 South &amp; West Pacific Data Center</a:t>
            </a:r>
          </a:p>
          <a:p>
            <a:pPr lvl="1"/>
            <a:r>
              <a:rPr lang="en-US" dirty="0"/>
              <a:t>IBC of the South Eastern Pacific (IBCSEP)</a:t>
            </a:r>
          </a:p>
          <a:p>
            <a:r>
              <a:rPr lang="en-US" dirty="0"/>
              <a:t>Seabed 2030 Arctic/North Pacific Data Center</a:t>
            </a:r>
          </a:p>
          <a:p>
            <a:pPr lvl="1"/>
            <a:r>
              <a:rPr lang="en-US" dirty="0"/>
              <a:t>IBC of the Arctic Ocean (IBCAO) </a:t>
            </a:r>
          </a:p>
          <a:p>
            <a:pPr lvl="1"/>
            <a:r>
              <a:rPr lang="en-US" dirty="0"/>
              <a:t>IBC of the Caribbean Sea &amp; Gulf of Mexico (IBCCA)</a:t>
            </a:r>
          </a:p>
          <a:p>
            <a:r>
              <a:rPr lang="en-US" dirty="0"/>
              <a:t>Seabed 2030 Southern Ocean Data Center</a:t>
            </a:r>
          </a:p>
          <a:p>
            <a:pPr lvl="1"/>
            <a:r>
              <a:rPr lang="en-US" dirty="0"/>
              <a:t>IBC of the Southern Ocean (IBCSO)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7AEA95E-F6EF-BE44-966A-096480F42D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3018615"/>
              </p:ext>
            </p:extLst>
          </p:nvPr>
        </p:nvGraphicFramePr>
        <p:xfrm>
          <a:off x="7331242" y="1572126"/>
          <a:ext cx="4299284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0227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124" y="1"/>
            <a:ext cx="9014653" cy="914400"/>
          </a:xfrm>
        </p:spPr>
        <p:txBody>
          <a:bodyPr>
            <a:normAutofit/>
          </a:bodyPr>
          <a:lstStyle/>
          <a:p>
            <a:r>
              <a:rPr lang="en-US" sz="4800" b="1" dirty="0"/>
              <a:t>What does “100% mapped” mean?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33728" y="1262326"/>
            <a:ext cx="2718188" cy="369332"/>
            <a:chOff x="10036772" y="1341494"/>
            <a:chExt cx="2718188" cy="369332"/>
          </a:xfrm>
        </p:grpSpPr>
        <p:sp>
          <p:nvSpPr>
            <p:cNvPr id="5" name="Rectangle 4"/>
            <p:cNvSpPr/>
            <p:nvPr/>
          </p:nvSpPr>
          <p:spPr>
            <a:xfrm>
              <a:off x="10036772" y="1396811"/>
              <a:ext cx="327336" cy="223580"/>
            </a:xfrm>
            <a:prstGeom prst="rect">
              <a:avLst/>
            </a:prstGeom>
            <a:solidFill>
              <a:srgbClr val="BEFFE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391813" y="1341494"/>
              <a:ext cx="2363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100x100 m (0-1500 m)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85B806-4469-4D48-B1BD-1A1FB8CA0B04}"/>
              </a:ext>
            </a:extLst>
          </p:cNvPr>
          <p:cNvGrpSpPr/>
          <p:nvPr/>
        </p:nvGrpSpPr>
        <p:grpSpPr>
          <a:xfrm>
            <a:off x="9133234" y="1653741"/>
            <a:ext cx="3069740" cy="369332"/>
            <a:chOff x="9244074" y="1653741"/>
            <a:chExt cx="3069740" cy="369332"/>
          </a:xfrm>
        </p:grpSpPr>
        <p:sp>
          <p:nvSpPr>
            <p:cNvPr id="7" name="TextBox 6"/>
            <p:cNvSpPr txBox="1"/>
            <p:nvPr/>
          </p:nvSpPr>
          <p:spPr>
            <a:xfrm>
              <a:off x="9599609" y="1653741"/>
              <a:ext cx="2714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200x200 m (1500-3000 m) 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9244074" y="1715571"/>
              <a:ext cx="327336" cy="223580"/>
            </a:xfrm>
            <a:prstGeom prst="rect">
              <a:avLst/>
            </a:prstGeom>
            <a:solidFill>
              <a:srgbClr val="73B2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4DACD9-A434-874F-B31E-9D3B93E6CE8B}"/>
              </a:ext>
            </a:extLst>
          </p:cNvPr>
          <p:cNvGrpSpPr/>
          <p:nvPr/>
        </p:nvGrpSpPr>
        <p:grpSpPr>
          <a:xfrm>
            <a:off x="9123546" y="2063125"/>
            <a:ext cx="3068454" cy="369332"/>
            <a:chOff x="9192821" y="2063125"/>
            <a:chExt cx="3068454" cy="369332"/>
          </a:xfrm>
        </p:grpSpPr>
        <p:sp>
          <p:nvSpPr>
            <p:cNvPr id="9" name="Rectangle 8"/>
            <p:cNvSpPr/>
            <p:nvPr/>
          </p:nvSpPr>
          <p:spPr>
            <a:xfrm>
              <a:off x="9192821" y="2136001"/>
              <a:ext cx="327336" cy="223580"/>
            </a:xfrm>
            <a:prstGeom prst="rect">
              <a:avLst/>
            </a:prstGeom>
            <a:solidFill>
              <a:srgbClr val="00267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47070" y="2063125"/>
              <a:ext cx="2714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400x400 m (3000-5750 m)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2E60445-C4E2-7F49-AC70-54DA28C1CF36}"/>
              </a:ext>
            </a:extLst>
          </p:cNvPr>
          <p:cNvGrpSpPr/>
          <p:nvPr/>
        </p:nvGrpSpPr>
        <p:grpSpPr>
          <a:xfrm>
            <a:off x="9127056" y="2521313"/>
            <a:ext cx="3186758" cy="369332"/>
            <a:chOff x="9127056" y="2521313"/>
            <a:chExt cx="3186758" cy="369332"/>
          </a:xfrm>
        </p:grpSpPr>
        <p:sp>
          <p:nvSpPr>
            <p:cNvPr id="11" name="TextBox 10"/>
            <p:cNvSpPr txBox="1"/>
            <p:nvPr/>
          </p:nvSpPr>
          <p:spPr>
            <a:xfrm>
              <a:off x="9482590" y="2521313"/>
              <a:ext cx="28312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800x800 m (5750-11000 m)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127056" y="2583143"/>
              <a:ext cx="327336" cy="223580"/>
            </a:xfrm>
            <a:prstGeom prst="rect">
              <a:avLst/>
            </a:prstGeom>
            <a:solidFill>
              <a:srgbClr val="8708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B1C829-6A24-7048-884F-B730319F26A1}"/>
              </a:ext>
            </a:extLst>
          </p:cNvPr>
          <p:cNvGrpSpPr/>
          <p:nvPr/>
        </p:nvGrpSpPr>
        <p:grpSpPr>
          <a:xfrm>
            <a:off x="683248" y="1732780"/>
            <a:ext cx="7969808" cy="4736780"/>
            <a:chOff x="695056" y="1249364"/>
            <a:chExt cx="7969808" cy="47367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5056" y="1249364"/>
              <a:ext cx="7969808" cy="4736780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5849965" y="5583325"/>
              <a:ext cx="18821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Mayer et al., 2018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E41BCF5-C19D-DE47-BBF3-2D9BFA2CCF40}"/>
              </a:ext>
            </a:extLst>
          </p:cNvPr>
          <p:cNvSpPr/>
          <p:nvPr/>
        </p:nvSpPr>
        <p:spPr>
          <a:xfrm>
            <a:off x="11106024" y="3209484"/>
            <a:ext cx="440934" cy="1453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7420439-BEC0-4747-AE91-8E089E56A9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4598" y="3209484"/>
            <a:ext cx="2251708" cy="3181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96E740F-F73E-4743-BAED-302AD5203A20}"/>
              </a:ext>
            </a:extLst>
          </p:cNvPr>
          <p:cNvSpPr txBox="1"/>
          <p:nvPr/>
        </p:nvSpPr>
        <p:spPr>
          <a:xfrm>
            <a:off x="1843761" y="1167823"/>
            <a:ext cx="5287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8A53A"/>
                </a:solidFill>
              </a:rPr>
              <a:t>Depth-dependent resolution goals</a:t>
            </a:r>
          </a:p>
        </p:txBody>
      </p:sp>
    </p:spTree>
    <p:extLst>
      <p:ext uri="{BB962C8B-B14F-4D97-AF65-F5344CB8AC3E}">
        <p14:creationId xmlns:p14="http://schemas.microsoft.com/office/powerpoint/2010/main" val="2975419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9DE05-3115-264C-9AF0-AFD5007E8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733" y="0"/>
            <a:ext cx="8655424" cy="914400"/>
          </a:xfrm>
        </p:spPr>
        <p:txBody>
          <a:bodyPr/>
          <a:lstStyle/>
          <a:p>
            <a:r>
              <a:rPr lang="en-US" dirty="0"/>
              <a:t>How much of the ocean is mapped?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9746D0-73F5-D446-8F3E-D4969AB9FB2D}"/>
              </a:ext>
            </a:extLst>
          </p:cNvPr>
          <p:cNvSpPr txBox="1"/>
          <p:nvPr/>
        </p:nvSpPr>
        <p:spPr>
          <a:xfrm>
            <a:off x="6596472" y="3544559"/>
            <a:ext cx="571239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X:</a:t>
            </a:r>
            <a:r>
              <a:rPr lang="en-GB" sz="2400" dirty="0"/>
              <a:t> Data in GEBCO products</a:t>
            </a:r>
            <a:endParaRPr lang="en-GB" sz="2400" i="1" dirty="0"/>
          </a:p>
          <a:p>
            <a:r>
              <a:rPr lang="en-GB" sz="2800" dirty="0"/>
              <a:t>Y</a:t>
            </a:r>
            <a:r>
              <a:rPr lang="en-GB" sz="2400" dirty="0"/>
              <a:t>: Data that exists but are not yet integrated</a:t>
            </a:r>
            <a:endParaRPr lang="en-GB" sz="2400" i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Public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Embargoed</a:t>
            </a:r>
          </a:p>
          <a:p>
            <a:r>
              <a:rPr lang="en-GB" sz="2800" dirty="0"/>
              <a:t>Z</a:t>
            </a:r>
            <a:r>
              <a:rPr lang="en-GB" sz="2400" dirty="0"/>
              <a:t>: Data that must be acquired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341CF4-F764-1E49-AA9F-D232794E3643}"/>
              </a:ext>
            </a:extLst>
          </p:cNvPr>
          <p:cNvSpPr txBox="1"/>
          <p:nvPr/>
        </p:nvSpPr>
        <p:spPr>
          <a:xfrm>
            <a:off x="6461277" y="2161423"/>
            <a:ext cx="4936275" cy="92333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5400" dirty="0"/>
              <a:t>X + Y + Z = 100%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39163D5-9CDC-0E41-8EB3-48CD0C5FAE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867" y="1203643"/>
            <a:ext cx="5295900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48B306-6C37-D64F-967E-B7D456D6CCFC}"/>
              </a:ext>
            </a:extLst>
          </p:cNvPr>
          <p:cNvSpPr/>
          <p:nvPr/>
        </p:nvSpPr>
        <p:spPr>
          <a:xfrm>
            <a:off x="5656086" y="3535685"/>
            <a:ext cx="81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/>
              <a:t>known</a:t>
            </a:r>
            <a:endParaRPr lang="en-US" i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E3BF24-33ED-E34C-B5C8-02CFEBC631AD}"/>
              </a:ext>
            </a:extLst>
          </p:cNvPr>
          <p:cNvSpPr/>
          <p:nvPr/>
        </p:nvSpPr>
        <p:spPr>
          <a:xfrm>
            <a:off x="5534258" y="5298885"/>
            <a:ext cx="1062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/>
              <a:t>unknown</a:t>
            </a:r>
            <a:endParaRPr lang="en-US" i="1" dirty="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06499027-E1BA-A443-9DA6-B939A08485D7}"/>
              </a:ext>
            </a:extLst>
          </p:cNvPr>
          <p:cNvSpPr/>
          <p:nvPr/>
        </p:nvSpPr>
        <p:spPr>
          <a:xfrm>
            <a:off x="5878403" y="3905017"/>
            <a:ext cx="397933" cy="139386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341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0BCB7-676F-EA48-9379-5B54D6D7A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329" y="1"/>
            <a:ext cx="8690295" cy="914400"/>
          </a:xfrm>
        </p:spPr>
        <p:txBody>
          <a:bodyPr/>
          <a:lstStyle/>
          <a:p>
            <a:r>
              <a:rPr lang="en-US" dirty="0"/>
              <a:t>Completing the Map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CEBA6B-26F6-CD4E-BC74-88A0BCAE5FEF}"/>
              </a:ext>
            </a:extLst>
          </p:cNvPr>
          <p:cNvSpPr txBox="1"/>
          <p:nvPr/>
        </p:nvSpPr>
        <p:spPr>
          <a:xfrm>
            <a:off x="511443" y="1084882"/>
            <a:ext cx="68657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Existing data not yet integrated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Gather information about existing data even if embargoed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Facilitate data sharing</a:t>
            </a:r>
          </a:p>
          <a:p>
            <a:r>
              <a:rPr lang="en-US" sz="3600" dirty="0"/>
              <a:t>New Data Acquisition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Identify gaps in coverage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Inform new acquisition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Technology innovation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Accelerate uptake of new 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90E453-42AC-D54E-9466-25B6EFD17E90}"/>
              </a:ext>
            </a:extLst>
          </p:cNvPr>
          <p:cNvSpPr txBox="1"/>
          <p:nvPr/>
        </p:nvSpPr>
        <p:spPr>
          <a:xfrm>
            <a:off x="3815101" y="5741532"/>
            <a:ext cx="4936275" cy="92333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en-GB" sz="5400" dirty="0"/>
              <a:t> + </a:t>
            </a:r>
            <a:r>
              <a:rPr lang="en-GB" sz="5400" b="1" dirty="0"/>
              <a:t>Y </a:t>
            </a:r>
            <a:r>
              <a:rPr lang="en-GB" sz="5400" dirty="0"/>
              <a:t>+ </a:t>
            </a:r>
            <a:r>
              <a:rPr lang="en-GB" sz="5400" b="1" dirty="0"/>
              <a:t>Z</a:t>
            </a:r>
            <a:r>
              <a:rPr lang="en-GB" sz="5400" dirty="0"/>
              <a:t> = 100%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EB1DB-B3F4-CD45-A303-B39DF52304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38" y="1032573"/>
            <a:ext cx="4207362" cy="5248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048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35300-BF83-924D-A2A2-4287F7D37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GEBCO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8C5B7-3E4D-6D4B-95EC-794FBDAC2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88" y="1239743"/>
            <a:ext cx="7613022" cy="5139559"/>
          </a:xfrm>
        </p:spPr>
        <p:txBody>
          <a:bodyPr>
            <a:normAutofit/>
          </a:bodyPr>
          <a:lstStyle/>
          <a:p>
            <a:r>
              <a:rPr lang="en-US" sz="3200" dirty="0"/>
              <a:t>Released April 2019</a:t>
            </a:r>
          </a:p>
          <a:p>
            <a:r>
              <a:rPr lang="en-US" sz="3200" dirty="0"/>
              <a:t>15 arc second grid</a:t>
            </a:r>
          </a:p>
          <a:p>
            <a:r>
              <a:rPr lang="en-US" sz="3200" dirty="0"/>
              <a:t>Coverage more than doubled</a:t>
            </a:r>
          </a:p>
          <a:p>
            <a:pPr lvl="1"/>
            <a:r>
              <a:rPr lang="en-US" sz="2800" dirty="0"/>
              <a:t>GEBCO 2014: 6% of goal </a:t>
            </a:r>
          </a:p>
          <a:p>
            <a:pPr lvl="1"/>
            <a:r>
              <a:rPr lang="en-US" sz="2800" dirty="0"/>
              <a:t>GEBCO 2019: 15% of goal</a:t>
            </a:r>
          </a:p>
          <a:p>
            <a:r>
              <a:rPr lang="en-US" sz="3200" dirty="0"/>
              <a:t>New data from all sectors</a:t>
            </a:r>
          </a:p>
          <a:p>
            <a:pPr lvl="1"/>
            <a:r>
              <a:rPr lang="en-US" sz="2800" dirty="0"/>
              <a:t>Government</a:t>
            </a:r>
          </a:p>
          <a:p>
            <a:pPr lvl="1"/>
            <a:r>
              <a:rPr lang="en-US" sz="2800" dirty="0"/>
              <a:t>Academia</a:t>
            </a:r>
          </a:p>
          <a:p>
            <a:pPr lvl="1"/>
            <a:r>
              <a:rPr lang="en-US" sz="2800" dirty="0"/>
              <a:t>Industry</a:t>
            </a:r>
          </a:p>
          <a:p>
            <a:pPr lvl="1"/>
            <a:r>
              <a:rPr lang="en-US" sz="2800" dirty="0"/>
              <a:t>Private</a:t>
            </a:r>
          </a:p>
          <a:p>
            <a:pPr lvl="1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A33B98-A137-6F46-B167-3E3693A001DC}"/>
              </a:ext>
            </a:extLst>
          </p:cNvPr>
          <p:cNvSpPr/>
          <p:nvPr/>
        </p:nvSpPr>
        <p:spPr>
          <a:xfrm>
            <a:off x="10369890" y="5976049"/>
            <a:ext cx="1822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155CC"/>
                </a:solidFill>
                <a:latin typeface="Arial" panose="020B0604020202020204" pitchFamily="34" charset="0"/>
              </a:rPr>
              <a:t>doi:10/c33m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23792E-2AD4-354F-9D2C-799EFCBE56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336" y="2053544"/>
            <a:ext cx="6560560" cy="3890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613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F32F3-2139-A943-95FB-EDDEE1D02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GEBCO 2019 – Atlantic/Indian Region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31BAEC-F720-B14F-B858-07FE6F5B8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09" y="796088"/>
            <a:ext cx="11057207" cy="59634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8572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31596-6DC0-D448-977E-BF4A710C8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GEBCO 2019 – South Atlantic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D3F39-DF61-8D48-B2D7-9A0E0F70F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22B5D2-D65C-4047-AF8F-86798936BF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986" y="785918"/>
            <a:ext cx="9059647" cy="5917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653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29A19-0A7C-0C4C-894C-1BD13E5F4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GEBCO 2019 – Southwest Atlantic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B2FF0-33AB-6C46-ACFB-B1295682B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51980C-6C47-884D-9301-4FA52AFA1E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643" y="824904"/>
            <a:ext cx="9236878" cy="603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54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1"/>
            <a:ext cx="5943599" cy="971549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 Seabed 2030</a:t>
            </a:r>
          </a:p>
        </p:txBody>
      </p:sp>
      <p:pic>
        <p:nvPicPr>
          <p:cNvPr id="1026" name="Picture 2" descr="https://lh6.googleusercontent.com/upzI-3xTocO7ges7Dsx0nInUrc1nV9u-jcg2qjC6HBtpqwQdde4C3n8KVasp7RqqIkkkkOJVXXp4MXQ_yfcNp9R31iNHUKOo-_Zs9h5yUOqC8iAOZsXEkDkmyX7cXNa4d4TTsT9mB34">
            <a:extLst>
              <a:ext uri="{FF2B5EF4-FFF2-40B4-BE49-F238E27FC236}">
                <a16:creationId xmlns:a16="http://schemas.microsoft.com/office/drawing/2014/main" id="{07389CEA-9A01-F644-8E70-DCF342C6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259" y="3195601"/>
            <a:ext cx="1646975" cy="161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4.googleusercontent.com/-vgS6kuLOoNW51By1n9iNcYBBaOudV-ph7hQpL4GSYQLsMBe5tStXiarBt8Nllg8dpl3vc7zIQbM-wZwhwNKIuRSolObVB6s0buUA793RuyGNN3e6lqzXrsZvQTGp4t5fLxj_3NAzD8">
            <a:extLst>
              <a:ext uri="{FF2B5EF4-FFF2-40B4-BE49-F238E27FC236}">
                <a16:creationId xmlns:a16="http://schemas.microsoft.com/office/drawing/2014/main" id="{42E31109-01FC-A743-B696-BFCCFBDC7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7517" y="3256052"/>
            <a:ext cx="1660459" cy="14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">
            <a:extLst>
              <a:ext uri="{FF2B5EF4-FFF2-40B4-BE49-F238E27FC236}">
                <a16:creationId xmlns:a16="http://schemas.microsoft.com/office/drawing/2014/main" id="{F3427511-EA0F-D448-8DB4-B8B0AD05A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3583" y="3116619"/>
            <a:ext cx="3522133" cy="177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C78DD0-9586-CC40-895D-2B7FC249AB3F}"/>
              </a:ext>
            </a:extLst>
          </p:cNvPr>
          <p:cNvSpPr/>
          <p:nvPr/>
        </p:nvSpPr>
        <p:spPr>
          <a:xfrm>
            <a:off x="698499" y="1127594"/>
            <a:ext cx="110458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94671"/>
                </a:solidFill>
              </a:rPr>
              <a:t>A collaborative project between The Nippon Foundation and GEBCO to inspire the complete mapping of the world’s ocean by 2030 and to compile all bathymetric data into the freely-available GEBCO Ocean Map.</a:t>
            </a:r>
            <a:r>
              <a:rPr lang="en-GB" sz="3200" dirty="0">
                <a:solidFill>
                  <a:srgbClr val="294671"/>
                </a:solidFill>
              </a:rPr>
              <a:t> </a:t>
            </a:r>
            <a:endParaRPr lang="en-US" sz="3200" dirty="0">
              <a:solidFill>
                <a:srgbClr val="29467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D6347A1-7727-CB4B-94AE-03DF9BBE8FB6}"/>
              </a:ext>
            </a:extLst>
          </p:cNvPr>
          <p:cNvSpPr/>
          <p:nvPr/>
        </p:nvSpPr>
        <p:spPr>
          <a:xfrm>
            <a:off x="787400" y="4987230"/>
            <a:ext cx="1081405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-The </a:t>
            </a:r>
            <a:r>
              <a:rPr lang="en-US" altLang="en-US" b="1" i="1" dirty="0">
                <a:solidFill>
                  <a:srgbClr val="376873"/>
                </a:solidFill>
                <a:latin typeface="Arial Narrow" panose="020B0604020202020204" pitchFamily="34" charset="0"/>
              </a:rPr>
              <a:t>Nippon Foundation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 is a private Japanese-based, non-profit 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  <a:hlinkClick r:id="rId6"/>
              </a:rPr>
              <a:t>grant-making organization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 with a mission based around philanthropic activities to pursue global 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  <a:hlinkClick r:id="rId7"/>
              </a:rPr>
              <a:t>maritime development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 and assistance for 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  <a:hlinkClick r:id="rId8"/>
              </a:rPr>
              <a:t>humanitarian work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-The </a:t>
            </a:r>
            <a:r>
              <a:rPr lang="en-US" altLang="en-US" b="1" i="1" dirty="0">
                <a:solidFill>
                  <a:srgbClr val="376873"/>
                </a:solidFill>
                <a:latin typeface="Arial Narrow" panose="020B0604020202020204" pitchFamily="34" charset="0"/>
              </a:rPr>
              <a:t>General Bathymetric Chart of the Oceans (GEBCO)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 organization operates under the joint auspices of the 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  <a:hlinkClick r:id="rId9"/>
              </a:rPr>
              <a:t>International Hydrographic Organization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 (IHO) and the 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  <a:hlinkClick r:id="rId10"/>
              </a:rPr>
              <a:t>Intergovernmental Oceanographic Commission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 (IOC) of UNESCO</a:t>
            </a:r>
            <a:endParaRPr lang="en-US" altLang="en-US" sz="12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28EBA2-EFEF-C34D-A81C-F78B05AE556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91D9433-F0B3-A740-8A84-5ADFFD76EC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517" y="3113003"/>
            <a:ext cx="1700784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90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4F6DE-404C-4443-9BBC-25A910C8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GEBCO 2019 – Southwest Atlantic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13132-4E0B-4A4E-938F-72DB3BB7C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EFF28-D094-264C-AFB0-10B9673698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267" y="882284"/>
            <a:ext cx="9149028" cy="597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38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56240-0769-5540-A66B-E353BD6C2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GEBCO 2019 – Southwest Atlantic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0EFA0-722A-6943-A4FA-808E499E6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5C9ADD-F7EE-9343-8420-8CE91B9F7E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411" y="844062"/>
            <a:ext cx="9207547" cy="60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02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5A364-13C0-074F-AF97-834FCD5CE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GEBCO 2019 – Southwest Atlantic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E3FFFE-1CDC-524E-BF36-96C2A190A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968" y="851983"/>
            <a:ext cx="9181612" cy="6006017"/>
          </a:xfrm>
        </p:spPr>
      </p:pic>
    </p:spTree>
    <p:extLst>
      <p:ext uri="{BB962C8B-B14F-4D97-AF65-F5344CB8AC3E}">
        <p14:creationId xmlns:p14="http://schemas.microsoft.com/office/powerpoint/2010/main" val="2042496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64FB0-4530-6944-966F-059D10661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0" y="1"/>
            <a:ext cx="8630024" cy="914400"/>
          </a:xfrm>
        </p:spPr>
        <p:txBody>
          <a:bodyPr/>
          <a:lstStyle/>
          <a:p>
            <a:r>
              <a:rPr lang="en-US" dirty="0"/>
              <a:t>How to participate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1B2A3-E90D-6B46-9F38-7E4A5E5B4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386" y="1131376"/>
            <a:ext cx="6675640" cy="5726624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294671"/>
                </a:solidFill>
              </a:rPr>
              <a:t>Contribute information about existing data coverage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294671"/>
                </a:solidFill>
              </a:rPr>
              <a:t>Contribute data 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294671"/>
                </a:solidFill>
              </a:rPr>
              <a:t>Gridded data products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294671"/>
                </a:solidFill>
              </a:rPr>
              <a:t>Points from ENCs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294671"/>
                </a:solidFill>
              </a:rPr>
              <a:t>Share information about future mapping plans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294671"/>
                </a:solidFill>
              </a:rPr>
              <a:t>Engage with Data Centers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294671"/>
                </a:solidFill>
              </a:rPr>
              <a:t>Support and promote GEBCO activities and products</a:t>
            </a:r>
          </a:p>
          <a:p>
            <a:pPr>
              <a:spcAft>
                <a:spcPts val="600"/>
              </a:spcAft>
            </a:pPr>
            <a:endParaRPr lang="en-US" sz="3200" dirty="0">
              <a:solidFill>
                <a:srgbClr val="29467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055A88-CB67-5748-9B73-E63330F39D67}"/>
              </a:ext>
            </a:extLst>
          </p:cNvPr>
          <p:cNvSpPr/>
          <p:nvPr/>
        </p:nvSpPr>
        <p:spPr>
          <a:xfrm>
            <a:off x="8015184" y="5602848"/>
            <a:ext cx="3041218" cy="672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</a:pPr>
            <a:r>
              <a:rPr lang="en-US" sz="3600" b="1" i="1" dirty="0">
                <a:solidFill>
                  <a:srgbClr val="08A53A"/>
                </a:solidFill>
                <a:latin typeface="Arial Narrow"/>
                <a:ea typeface="Arial Narrow"/>
                <a:cs typeface="Arial Narrow"/>
                <a:sym typeface="Arial Narrow"/>
              </a:rPr>
              <a:t>seabed2030.org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6D96B8-4F48-AB43-A30B-275ECE021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060" y="1510055"/>
            <a:ext cx="4791466" cy="3989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7A15BE-E515-AB4F-B623-F2204D12A1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6790" y="6355316"/>
            <a:ext cx="425194" cy="4251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1BAAC2-526E-AE4E-83F4-A05281D013EF}"/>
              </a:ext>
            </a:extLst>
          </p:cNvPr>
          <p:cNvSpPr/>
          <p:nvPr/>
        </p:nvSpPr>
        <p:spPr>
          <a:xfrm>
            <a:off x="8365978" y="6272788"/>
            <a:ext cx="203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A4772"/>
                </a:solidFill>
              </a:rPr>
              <a:t>@seabed2030</a:t>
            </a:r>
            <a:r>
              <a:rPr lang="en-US" sz="2800" dirty="0">
                <a:solidFill>
                  <a:srgbClr val="2A4772"/>
                </a:solidFill>
              </a:rPr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458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08EC-3FA9-A045-AF4B-3BA15DE28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30826-7602-2644-B5BF-BA8B79309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859C7EE5-9C4B-3543-BBF7-490963EF70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7513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2FE9872-A323-1643-AB59-F9B1679F8017}"/>
              </a:ext>
            </a:extLst>
          </p:cNvPr>
          <p:cNvSpPr txBox="1">
            <a:spLocks/>
          </p:cNvSpPr>
          <p:nvPr/>
        </p:nvSpPr>
        <p:spPr>
          <a:xfrm>
            <a:off x="0" y="2523963"/>
            <a:ext cx="12191999" cy="1865157"/>
          </a:xfrm>
          <a:prstGeom prst="rect">
            <a:avLst/>
          </a:prstGeom>
          <a:solidFill>
            <a:schemeClr val="bg1">
              <a:alpha val="2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Thank you!</a:t>
            </a:r>
          </a:p>
          <a:p>
            <a:pPr algn="ctr"/>
            <a:r>
              <a:rPr lang="en-US" sz="3900" dirty="0">
                <a:hlinkClick r:id="rId3"/>
              </a:rPr>
              <a:t>seabed2030.gebco.net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3117192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65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5"/>
          <p:cNvSpPr txBox="1"/>
          <p:nvPr/>
        </p:nvSpPr>
        <p:spPr>
          <a:xfrm>
            <a:off x="306497" y="4788975"/>
            <a:ext cx="9439081" cy="1868999"/>
          </a:xfrm>
          <a:prstGeom prst="rect">
            <a:avLst/>
          </a:prstGeom>
          <a:solidFill>
            <a:srgbClr val="888888">
              <a:alpha val="72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400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Only a small portion of the ocean has been mapped with direct measurement.</a:t>
            </a:r>
            <a:endParaRPr sz="2400" i="1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2400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~ 50% of the world’s coastal waters remain </a:t>
            </a:r>
            <a:r>
              <a:rPr lang="en-US" sz="2400" i="1" dirty="0" err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unsurveyed</a:t>
            </a:r>
            <a:r>
              <a:rPr lang="en-US" sz="2400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* </a:t>
            </a:r>
          </a:p>
          <a:p>
            <a:pPr>
              <a:buClr>
                <a:schemeClr val="dk1"/>
              </a:buClr>
              <a:buSzPts val="1100"/>
            </a:pPr>
            <a:endParaRPr lang="en-US" sz="2400" i="1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r>
              <a:rPr lang="en-US" sz="2400" i="1" dirty="0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rPr>
              <a:t>*</a:t>
            </a:r>
            <a:r>
              <a:rPr lang="en-US" dirty="0">
                <a:solidFill>
                  <a:schemeClr val="bg1"/>
                </a:solidFill>
              </a:rPr>
              <a:t>IHO publication C-55, Status of Surveying and Charting Worldwide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D14B7F-7228-5446-88BC-1078672B678A}"/>
              </a:ext>
            </a:extLst>
          </p:cNvPr>
          <p:cNvSpPr/>
          <p:nvPr/>
        </p:nvSpPr>
        <p:spPr>
          <a:xfrm>
            <a:off x="753649" y="1389579"/>
            <a:ext cx="10989426" cy="156966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94671"/>
                </a:solidFill>
              </a:rPr>
              <a:t>Empower the world to </a:t>
            </a:r>
            <a:r>
              <a:rPr lang="en-US" sz="3200" b="1" i="1" dirty="0">
                <a:solidFill>
                  <a:srgbClr val="294671"/>
                </a:solidFill>
              </a:rPr>
              <a:t>make</a:t>
            </a:r>
            <a:r>
              <a:rPr lang="en-US" sz="3200" b="1" dirty="0">
                <a:solidFill>
                  <a:srgbClr val="294671"/>
                </a:solidFill>
              </a:rPr>
              <a:t> </a:t>
            </a:r>
            <a:r>
              <a:rPr lang="en-US" sz="3200" b="1" i="1" dirty="0">
                <a:solidFill>
                  <a:srgbClr val="294671"/>
                </a:solidFill>
              </a:rPr>
              <a:t>policy decisions</a:t>
            </a:r>
            <a:r>
              <a:rPr lang="en-US" sz="3200" b="1" dirty="0">
                <a:solidFill>
                  <a:srgbClr val="294671"/>
                </a:solidFill>
              </a:rPr>
              <a:t>, </a:t>
            </a:r>
            <a:r>
              <a:rPr lang="en-US" sz="3200" b="1" i="1" dirty="0">
                <a:solidFill>
                  <a:srgbClr val="294671"/>
                </a:solidFill>
              </a:rPr>
              <a:t>use the ocean sustainably</a:t>
            </a:r>
            <a:r>
              <a:rPr lang="en-US" sz="3200" dirty="0">
                <a:solidFill>
                  <a:srgbClr val="294671"/>
                </a:solidFill>
              </a:rPr>
              <a:t>, and </a:t>
            </a:r>
            <a:r>
              <a:rPr lang="en-US" sz="3200" b="1" i="1" dirty="0">
                <a:solidFill>
                  <a:srgbClr val="294671"/>
                </a:solidFill>
              </a:rPr>
              <a:t>undertake scientific research</a:t>
            </a:r>
            <a:r>
              <a:rPr lang="en-US" sz="3200" b="1" dirty="0">
                <a:solidFill>
                  <a:srgbClr val="294671"/>
                </a:solidFill>
              </a:rPr>
              <a:t> </a:t>
            </a:r>
            <a:r>
              <a:rPr lang="en-US" sz="3200" dirty="0">
                <a:solidFill>
                  <a:srgbClr val="294671"/>
                </a:solidFill>
              </a:rPr>
              <a:t>that is informed by a detailed understanding of the global ocean floor. </a:t>
            </a:r>
          </a:p>
        </p:txBody>
      </p:sp>
    </p:spTree>
    <p:extLst>
      <p:ext uri="{BB962C8B-B14F-4D97-AF65-F5344CB8AC3E}">
        <p14:creationId xmlns:p14="http://schemas.microsoft.com/office/powerpoint/2010/main" val="249062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069DE0-10AC-AD4F-9731-C3E24AFC8A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947" y="2209917"/>
            <a:ext cx="3712572" cy="2383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AD7E91-1622-2B43-99E1-2DD17FF371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386" y="4873023"/>
            <a:ext cx="1898452" cy="9090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D2A323-A68F-7541-BDDE-286BB905A4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7627" y="4969234"/>
            <a:ext cx="2095487" cy="9123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0493AB-E782-0D4D-85AE-624C419103FA}"/>
              </a:ext>
            </a:extLst>
          </p:cNvPr>
          <p:cNvSpPr txBox="1"/>
          <p:nvPr/>
        </p:nvSpPr>
        <p:spPr>
          <a:xfrm>
            <a:off x="2042556" y="653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B617B-F2EA-AC4E-A851-CE69C01C507B}"/>
              </a:ext>
            </a:extLst>
          </p:cNvPr>
          <p:cNvSpPr txBox="1"/>
          <p:nvPr/>
        </p:nvSpPr>
        <p:spPr>
          <a:xfrm>
            <a:off x="1425039" y="154379"/>
            <a:ext cx="9201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Nippon Foundation – GEBCO Seabed 2030 Project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3BF44099-4E0C-B242-A999-4FBA2DF1B698}"/>
              </a:ext>
            </a:extLst>
          </p:cNvPr>
          <p:cNvSpPr txBox="1"/>
          <p:nvPr/>
        </p:nvSpPr>
        <p:spPr>
          <a:xfrm>
            <a:off x="7719055" y="1455045"/>
            <a:ext cx="341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rgbClr val="34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Announced at 2017 UN Ocean Conference</a:t>
            </a:r>
            <a:r>
              <a:rPr lang="en-GB" dirty="0">
                <a:solidFill>
                  <a:srgbClr val="34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344C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2BF735-055F-6340-BEF4-95ADAD3426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3740" y="2241203"/>
            <a:ext cx="3495942" cy="2540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E4BFF9-37A3-0143-A61A-A5AE5AF96C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1639" y="3429757"/>
            <a:ext cx="1795033" cy="25413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srgbClr val="294671">
                <a:alpha val="40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6A900E-4626-204F-A318-4A619D25434B}"/>
              </a:ext>
            </a:extLst>
          </p:cNvPr>
          <p:cNvSpPr/>
          <p:nvPr/>
        </p:nvSpPr>
        <p:spPr>
          <a:xfrm>
            <a:off x="575451" y="2084622"/>
            <a:ext cx="5499885" cy="3954483"/>
          </a:xfrm>
          <a:prstGeom prst="rect">
            <a:avLst/>
          </a:prstGeom>
          <a:noFill/>
          <a:ln w="19050">
            <a:solidFill>
              <a:srgbClr val="2946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DF7F2683-05DD-5241-8551-175EA5F12C18}"/>
              </a:ext>
            </a:extLst>
          </p:cNvPr>
          <p:cNvSpPr txBox="1"/>
          <p:nvPr/>
        </p:nvSpPr>
        <p:spPr>
          <a:xfrm>
            <a:off x="666428" y="1436965"/>
            <a:ext cx="4943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rgbClr val="34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Established through 2016 Forum for Future Ocean Floor Mapping</a:t>
            </a:r>
            <a:endParaRPr lang="en-US" dirty="0">
              <a:solidFill>
                <a:srgbClr val="344C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E8C51D-0FED-1D40-B37D-91AE0B428BED}"/>
              </a:ext>
            </a:extLst>
          </p:cNvPr>
          <p:cNvSpPr/>
          <p:nvPr/>
        </p:nvSpPr>
        <p:spPr>
          <a:xfrm>
            <a:off x="7377193" y="2082039"/>
            <a:ext cx="4397125" cy="3954483"/>
          </a:xfrm>
          <a:prstGeom prst="rect">
            <a:avLst/>
          </a:prstGeom>
          <a:noFill/>
          <a:ln w="19050">
            <a:solidFill>
              <a:srgbClr val="2946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8D763F5D-C8D3-7E42-948E-08D472A23073}"/>
              </a:ext>
            </a:extLst>
          </p:cNvPr>
          <p:cNvSpPr/>
          <p:nvPr/>
        </p:nvSpPr>
        <p:spPr>
          <a:xfrm>
            <a:off x="6075336" y="3735092"/>
            <a:ext cx="1286359" cy="604434"/>
          </a:xfrm>
          <a:prstGeom prst="rightArrow">
            <a:avLst/>
          </a:prstGeom>
          <a:solidFill>
            <a:srgbClr val="2946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12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7268FF-82A7-C044-802A-D34D170ED624}"/>
              </a:ext>
            </a:extLst>
          </p:cNvPr>
          <p:cNvSpPr/>
          <p:nvPr/>
        </p:nvSpPr>
        <p:spPr>
          <a:xfrm>
            <a:off x="8201025" y="938463"/>
            <a:ext cx="3990975" cy="3200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Google Shape;434;p64"/>
          <p:cNvSpPr txBox="1"/>
          <p:nvPr/>
        </p:nvSpPr>
        <p:spPr>
          <a:xfrm>
            <a:off x="1204912" y="74607"/>
            <a:ext cx="8991600" cy="8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205867"/>
              </a:buClr>
            </a:pP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Arial Narrow"/>
                <a:cs typeface="Calibri" panose="020F0502020204030204" pitchFamily="34" charset="0"/>
                <a:sym typeface="Arial Narrow"/>
              </a:rPr>
              <a:t>Why are Bathymetry Data Important?</a:t>
            </a:r>
            <a:endParaRPr sz="4000" dirty="0">
              <a:solidFill>
                <a:schemeClr val="bg1"/>
              </a:solidFill>
              <a:latin typeface="Calibri" panose="020F0502020204030204" pitchFamily="34" charset="0"/>
              <a:ea typeface="Arial Narrow"/>
              <a:cs typeface="Calibri" panose="020F0502020204030204" pitchFamily="34" charset="0"/>
              <a:sym typeface="Arial Narrow"/>
            </a:endParaRPr>
          </a:p>
        </p:txBody>
      </p:sp>
      <p:sp>
        <p:nvSpPr>
          <p:cNvPr id="435" name="Google Shape;435;p64"/>
          <p:cNvSpPr txBox="1"/>
          <p:nvPr/>
        </p:nvSpPr>
        <p:spPr>
          <a:xfrm>
            <a:off x="86096" y="1112199"/>
            <a:ext cx="8486776" cy="2800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Nautical charts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Oil and gas exploration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Safety and storm surge/tsunami inundation models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Ecosystem identification and management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Emergency response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Satellite verification models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endParaRPr lang="en-US" sz="2400" dirty="0">
              <a:solidFill>
                <a:srgbClr val="29467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endParaRPr lang="en-US" sz="2400" dirty="0">
              <a:solidFill>
                <a:srgbClr val="29467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Ocean Models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Coastal/Marine Spatial Planning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Coastal Hazard Assessment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Ocean Exploration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Coastal Change Analysis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Sea Level Rise Mitigation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New Energy Siting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Marine heritage</a:t>
            </a:r>
          </a:p>
          <a:p>
            <a:pPr marL="228600" indent="-152400">
              <a:lnSpc>
                <a:spcPct val="90000"/>
              </a:lnSpc>
              <a:spcBef>
                <a:spcPts val="1000"/>
              </a:spcBef>
              <a:buClr>
                <a:srgbClr val="376873"/>
              </a:buClr>
              <a:buSzPts val="1600"/>
              <a:buFont typeface="Arial Narrow"/>
              <a:buChar char="•"/>
            </a:pPr>
            <a:endParaRPr sz="2400" dirty="0">
              <a:solidFill>
                <a:srgbClr val="29467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36" name="Google Shape;436;p6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5808" y="1435467"/>
            <a:ext cx="3986191" cy="265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6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8125" y="4086225"/>
            <a:ext cx="4333876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A5E12D-2E3D-CB44-AF06-A745A3B0F2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074" y="4081113"/>
            <a:ext cx="4171951" cy="2776888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20AAFC-7F00-444F-9B39-AE6006F9C4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081931"/>
            <a:ext cx="4034119" cy="277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51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46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ACB959-ABCD-8F4C-BF1D-961DD307AB77}"/>
              </a:ext>
            </a:extLst>
          </p:cNvPr>
          <p:cNvSpPr/>
          <p:nvPr/>
        </p:nvSpPr>
        <p:spPr>
          <a:xfrm>
            <a:off x="0" y="1290919"/>
            <a:ext cx="12192000" cy="5567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E73260-1B2D-EF48-B836-858D090D9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42" y="1562100"/>
            <a:ext cx="6350000" cy="18669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24C27C04-2561-0248-837D-70AAF092875C}"/>
              </a:ext>
            </a:extLst>
          </p:cNvPr>
          <p:cNvSpPr txBox="1">
            <a:spLocks/>
          </p:cNvSpPr>
          <p:nvPr/>
        </p:nvSpPr>
        <p:spPr>
          <a:xfrm>
            <a:off x="1019459" y="0"/>
            <a:ext cx="9810935" cy="1167147"/>
          </a:xfrm>
          <a:prstGeom prst="rect">
            <a:avLst/>
          </a:prstGeom>
          <a:noFill/>
        </p:spPr>
        <p:txBody>
          <a:bodyPr vert="horz" wrap="square" lIns="0" tIns="58579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049" marR="3810" indent="-953" algn="ctr">
              <a:spcBef>
                <a:spcPts val="461"/>
              </a:spcBef>
            </a:pPr>
            <a:r>
              <a:rPr lang="en-US" sz="4000" b="0" spc="-4" dirty="0">
                <a:latin typeface="Calibri"/>
                <a:cs typeface="Calibri"/>
              </a:rPr>
              <a:t>The UN </a:t>
            </a:r>
            <a:r>
              <a:rPr lang="en-US" sz="4000" b="0" spc="-8" dirty="0">
                <a:latin typeface="Calibri"/>
                <a:cs typeface="Calibri"/>
              </a:rPr>
              <a:t>Decade  </a:t>
            </a:r>
            <a:r>
              <a:rPr lang="en-US" sz="4000" b="0" spc="-4" dirty="0">
                <a:latin typeface="Calibri"/>
                <a:cs typeface="Calibri"/>
              </a:rPr>
              <a:t>of </a:t>
            </a:r>
            <a:r>
              <a:rPr lang="en-US" sz="4000" b="0" spc="-8" dirty="0">
                <a:latin typeface="Calibri"/>
                <a:cs typeface="Calibri"/>
              </a:rPr>
              <a:t>Ocean </a:t>
            </a:r>
            <a:r>
              <a:rPr lang="en-US" sz="4000" b="0" spc="-4" dirty="0">
                <a:latin typeface="Calibri"/>
                <a:cs typeface="Calibri"/>
              </a:rPr>
              <a:t>Science  </a:t>
            </a:r>
            <a:br>
              <a:rPr lang="en-US" sz="4000" b="0" spc="-4" dirty="0">
                <a:latin typeface="Calibri"/>
                <a:cs typeface="Calibri"/>
              </a:rPr>
            </a:br>
            <a:r>
              <a:rPr lang="en-US" sz="4000" b="0" spc="-19" dirty="0">
                <a:latin typeface="Calibri"/>
                <a:cs typeface="Calibri"/>
              </a:rPr>
              <a:t>for </a:t>
            </a:r>
            <a:r>
              <a:rPr lang="en-US" sz="4000" b="0" spc="-8" dirty="0">
                <a:latin typeface="Calibri"/>
                <a:cs typeface="Calibri"/>
              </a:rPr>
              <a:t>Sustainable  </a:t>
            </a:r>
            <a:r>
              <a:rPr lang="en-US" sz="4000" b="0" spc="-15" dirty="0">
                <a:latin typeface="Calibri"/>
                <a:cs typeface="Calibri"/>
              </a:rPr>
              <a:t>Development  </a:t>
            </a:r>
            <a:r>
              <a:rPr lang="en-US" sz="4000" b="0" spc="-8" dirty="0">
                <a:latin typeface="Calibri"/>
                <a:cs typeface="Calibri"/>
              </a:rPr>
              <a:t>(2021-2030)</a:t>
            </a:r>
            <a:endParaRPr lang="en-US" sz="4000" b="0" dirty="0">
              <a:latin typeface="Calibri"/>
              <a:cs typeface="Calibri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45856EB5-400D-464A-BA6F-1421C8CB8F50}"/>
              </a:ext>
            </a:extLst>
          </p:cNvPr>
          <p:cNvSpPr/>
          <p:nvPr/>
        </p:nvSpPr>
        <p:spPr>
          <a:xfrm>
            <a:off x="9490842" y="5376969"/>
            <a:ext cx="2459420" cy="100643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B84F4A6A-9F54-9847-A317-74EB010EA6ED}"/>
              </a:ext>
            </a:extLst>
          </p:cNvPr>
          <p:cNvSpPr/>
          <p:nvPr/>
        </p:nvSpPr>
        <p:spPr>
          <a:xfrm>
            <a:off x="144850" y="4942513"/>
            <a:ext cx="9143999" cy="177960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937A85B9-2033-6044-9A4F-7AE7FAA30640}"/>
              </a:ext>
            </a:extLst>
          </p:cNvPr>
          <p:cNvSpPr/>
          <p:nvPr/>
        </p:nvSpPr>
        <p:spPr>
          <a:xfrm>
            <a:off x="6895684" y="1445478"/>
            <a:ext cx="5190316" cy="3248911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C3F75E-8838-234D-9822-89BF23E8E027}"/>
              </a:ext>
            </a:extLst>
          </p:cNvPr>
          <p:cNvSpPr/>
          <p:nvPr/>
        </p:nvSpPr>
        <p:spPr>
          <a:xfrm>
            <a:off x="1023466" y="3739255"/>
            <a:ext cx="5168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8A53A"/>
                </a:solidFill>
                <a:latin typeface="Arial Narrow"/>
                <a:ea typeface="Arial Narrow"/>
                <a:cs typeface="Arial Narrow"/>
                <a:sym typeface="Arial Narrow"/>
              </a:rPr>
              <a:t>SDG14  will not be achievable without a </a:t>
            </a:r>
            <a:br>
              <a:rPr lang="en-US" sz="2400" dirty="0">
                <a:solidFill>
                  <a:srgbClr val="08A53A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400" dirty="0">
                <a:solidFill>
                  <a:srgbClr val="08A53A"/>
                </a:solidFill>
                <a:latin typeface="Arial Narrow"/>
                <a:ea typeface="Arial Narrow"/>
                <a:cs typeface="Arial Narrow"/>
                <a:sym typeface="Arial Narrow"/>
              </a:rPr>
              <a:t>comprehensive map of the world ocean floor</a:t>
            </a:r>
            <a:endParaRPr lang="en-US" sz="2400" dirty="0">
              <a:solidFill>
                <a:srgbClr val="08A5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72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D92B3-438B-514C-A717-4DAD0606E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Seabed 2030 Strategy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7C63C-4BDF-8F43-9811-782F173D8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94" y="1246909"/>
            <a:ext cx="10676906" cy="5379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8A53A"/>
                </a:solidFill>
              </a:rPr>
              <a:t>Partnership</a:t>
            </a:r>
          </a:p>
          <a:p>
            <a:r>
              <a:rPr lang="en-US" sz="2400" dirty="0"/>
              <a:t>Work with all stakeholders to form a global coalition dedicated to giving the world a complete GEBCO Ocean Map.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8A53A"/>
                </a:solidFill>
              </a:rPr>
              <a:t>Sharing and acknowledging</a:t>
            </a:r>
          </a:p>
          <a:p>
            <a:r>
              <a:rPr lang="en-US" sz="2400" dirty="0"/>
              <a:t>Encourage and facilitate the sharing of bathymetric data, giving due acknowledgement to Partners and data contributors.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8A53A"/>
                </a:solidFill>
              </a:rPr>
              <a:t>Invest in human capacity development</a:t>
            </a:r>
          </a:p>
          <a:p>
            <a:r>
              <a:rPr lang="en-US" sz="2400" dirty="0"/>
              <a:t>Invest in capacity development to increase skills and greater capacity in ocean mapping, and meet growing needs of big data analysis and visualization.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8A53A"/>
                </a:solidFill>
              </a:rPr>
              <a:t>Leverage technology innovation</a:t>
            </a:r>
          </a:p>
          <a:p>
            <a:r>
              <a:rPr lang="en-US" sz="2400" dirty="0"/>
              <a:t>Work with technology partners to apply new mapping and data analysis techniques to </a:t>
            </a:r>
            <a:r>
              <a:rPr lang="en-US" sz="2400"/>
              <a:t>support Seabed 2030’s </a:t>
            </a:r>
            <a:r>
              <a:rPr lang="en-US" sz="2400" dirty="0"/>
              <a:t>mission.</a:t>
            </a:r>
          </a:p>
        </p:txBody>
      </p:sp>
    </p:spTree>
    <p:extLst>
      <p:ext uri="{BB962C8B-B14F-4D97-AF65-F5344CB8AC3E}">
        <p14:creationId xmlns:p14="http://schemas.microsoft.com/office/powerpoint/2010/main" val="1300114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EDAA11E-2B2F-FD4E-9790-DB89F545B6F7}"/>
              </a:ext>
            </a:extLst>
          </p:cNvPr>
          <p:cNvSpPr/>
          <p:nvPr/>
        </p:nvSpPr>
        <p:spPr>
          <a:xfrm>
            <a:off x="1210850" y="2737116"/>
            <a:ext cx="5719340" cy="1077218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94671"/>
                </a:solidFill>
              </a:rPr>
              <a:t>Collaboration and cooperation at local, regional and global scales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C2B88-515B-0C45-9D5A-136BBA45B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064" y="0"/>
            <a:ext cx="9780494" cy="914400"/>
          </a:xfrm>
        </p:spPr>
        <p:txBody>
          <a:bodyPr>
            <a:normAutofit/>
          </a:bodyPr>
          <a:lstStyle/>
          <a:p>
            <a:r>
              <a:rPr lang="en-US" dirty="0"/>
              <a:t>Seabed 2030 Regional Data Assembly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C853729-56B7-794A-9EF1-E4F972D40F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3678722"/>
              </p:ext>
            </p:extLst>
          </p:nvPr>
        </p:nvGraphicFramePr>
        <p:xfrm>
          <a:off x="8074103" y="1950053"/>
          <a:ext cx="3938016" cy="3561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D25AC5FD-8C9D-A348-A14B-8C5842DF94D8}"/>
              </a:ext>
            </a:extLst>
          </p:cNvPr>
          <p:cNvGrpSpPr/>
          <p:nvPr/>
        </p:nvGrpSpPr>
        <p:grpSpPr>
          <a:xfrm>
            <a:off x="636494" y="1613648"/>
            <a:ext cx="6506678" cy="4410635"/>
            <a:chOff x="0" y="1515036"/>
            <a:chExt cx="6506678" cy="44106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88D2BC-6E7D-6F46-820F-C44FA4861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515036"/>
              <a:ext cx="6506678" cy="44106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Google Shape;445;p65">
              <a:extLst>
                <a:ext uri="{FF2B5EF4-FFF2-40B4-BE49-F238E27FC236}">
                  <a16:creationId xmlns:a16="http://schemas.microsoft.com/office/drawing/2014/main" id="{B24265FB-D203-E94F-A8E5-E008FFAEDA53}"/>
                </a:ext>
              </a:extLst>
            </p:cNvPr>
            <p:cNvSpPr txBox="1"/>
            <p:nvPr/>
          </p:nvSpPr>
          <p:spPr>
            <a:xfrm>
              <a:off x="2101644" y="3352503"/>
              <a:ext cx="1882066" cy="674561"/>
            </a:xfrm>
            <a:prstGeom prst="rect">
              <a:avLst/>
            </a:prstGeom>
            <a:solidFill>
              <a:srgbClr val="888888">
                <a:alpha val="72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en-US" sz="2400" i="1" dirty="0">
                  <a:solidFill>
                    <a:schemeClr val="lt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Regional IBCs</a:t>
              </a:r>
              <a:endParaRPr sz="2200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CAFDBC-68B0-C14C-B8A4-1BB82A8E5E1E}"/>
              </a:ext>
            </a:extLst>
          </p:cNvPr>
          <p:cNvGrpSpPr/>
          <p:nvPr/>
        </p:nvGrpSpPr>
        <p:grpSpPr>
          <a:xfrm>
            <a:off x="131376" y="1216109"/>
            <a:ext cx="7998372" cy="5323490"/>
            <a:chOff x="441434" y="1156137"/>
            <a:chExt cx="7998372" cy="532349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9B1D34-1F49-A849-A00C-DE44DB48F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434" y="1156137"/>
              <a:ext cx="7998372" cy="53234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Google Shape;445;p65">
              <a:extLst>
                <a:ext uri="{FF2B5EF4-FFF2-40B4-BE49-F238E27FC236}">
                  <a16:creationId xmlns:a16="http://schemas.microsoft.com/office/drawing/2014/main" id="{544F9BFF-4A0B-3147-8B86-E66C064CFCDA}"/>
                </a:ext>
              </a:extLst>
            </p:cNvPr>
            <p:cNvSpPr txBox="1"/>
            <p:nvPr/>
          </p:nvSpPr>
          <p:spPr>
            <a:xfrm>
              <a:off x="2285607" y="3534832"/>
              <a:ext cx="4431840" cy="674561"/>
            </a:xfrm>
            <a:prstGeom prst="rect">
              <a:avLst/>
            </a:prstGeom>
            <a:solidFill>
              <a:srgbClr val="888888">
                <a:alpha val="72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en-US" sz="2400" i="1" dirty="0">
                  <a:solidFill>
                    <a:schemeClr val="lt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Seabed 2030 Regional Compilations</a:t>
              </a:r>
              <a:endParaRPr sz="2200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4FEA5A-70C8-3748-B0AA-E1542C7C0396}"/>
              </a:ext>
            </a:extLst>
          </p:cNvPr>
          <p:cNvGrpSpPr/>
          <p:nvPr/>
        </p:nvGrpSpPr>
        <p:grpSpPr>
          <a:xfrm>
            <a:off x="0" y="896471"/>
            <a:ext cx="8417858" cy="5961529"/>
            <a:chOff x="1603773" y="3021105"/>
            <a:chExt cx="8417858" cy="596152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152E683-2534-D141-A977-E126CF438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3773" y="3021105"/>
              <a:ext cx="8417858" cy="59615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Google Shape;445;p65">
              <a:extLst>
                <a:ext uri="{FF2B5EF4-FFF2-40B4-BE49-F238E27FC236}">
                  <a16:creationId xmlns:a16="http://schemas.microsoft.com/office/drawing/2014/main" id="{9DFB7807-AA92-5C4F-9DA1-DBB5E08EDAAE}"/>
                </a:ext>
              </a:extLst>
            </p:cNvPr>
            <p:cNvSpPr txBox="1"/>
            <p:nvPr/>
          </p:nvSpPr>
          <p:spPr>
            <a:xfrm>
              <a:off x="3567463" y="6048924"/>
              <a:ext cx="4431840" cy="674561"/>
            </a:xfrm>
            <a:prstGeom prst="rect">
              <a:avLst/>
            </a:prstGeom>
            <a:solidFill>
              <a:srgbClr val="888888">
                <a:alpha val="72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-US" sz="2400" i="1" dirty="0">
                  <a:solidFill>
                    <a:schemeClr val="lt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GEBCO Global Products</a:t>
              </a:r>
              <a:endParaRPr sz="2200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80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C9EBBE3-2777-AB4F-B6D7-911E3BE3AD6C}"/>
              </a:ext>
            </a:extLst>
          </p:cNvPr>
          <p:cNvGrpSpPr/>
          <p:nvPr/>
        </p:nvGrpSpPr>
        <p:grpSpPr>
          <a:xfrm>
            <a:off x="1691639" y="961047"/>
            <a:ext cx="8994474" cy="5896953"/>
            <a:chOff x="1447096" y="1248652"/>
            <a:chExt cx="8241017" cy="5402973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D6C4CC-AC17-6F49-9AFB-22C32EFAC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7096" y="1248652"/>
              <a:ext cx="8241017" cy="5402973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E0DE17E-71C2-2E4F-9D0C-E0A395931895}"/>
                </a:ext>
              </a:extLst>
            </p:cNvPr>
            <p:cNvSpPr/>
            <p:nvPr/>
          </p:nvSpPr>
          <p:spPr>
            <a:xfrm>
              <a:off x="5850429" y="5222875"/>
              <a:ext cx="91948" cy="9194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DDB5B92-DDE7-2E48-B369-32AC1CF8A107}"/>
                </a:ext>
              </a:extLst>
            </p:cNvPr>
            <p:cNvSpPr/>
            <p:nvPr/>
          </p:nvSpPr>
          <p:spPr>
            <a:xfrm>
              <a:off x="8394306" y="3242040"/>
              <a:ext cx="91948" cy="9194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DDB98B4-56A6-B844-8F69-0CF4810553F8}"/>
                </a:ext>
              </a:extLst>
            </p:cNvPr>
            <p:cNvSpPr/>
            <p:nvPr/>
          </p:nvSpPr>
          <p:spPr>
            <a:xfrm>
              <a:off x="2183304" y="2679700"/>
              <a:ext cx="91948" cy="9194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6A0063C-48C9-9046-BCF8-ED91420CEA80}"/>
                </a:ext>
              </a:extLst>
            </p:cNvPr>
            <p:cNvSpPr/>
            <p:nvPr/>
          </p:nvSpPr>
          <p:spPr>
            <a:xfrm>
              <a:off x="1824529" y="2927350"/>
              <a:ext cx="91948" cy="9194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AB10CB0-1E09-334E-BDAE-CFCCC3E6DEE8}"/>
                </a:ext>
              </a:extLst>
            </p:cNvPr>
            <p:cNvSpPr/>
            <p:nvPr/>
          </p:nvSpPr>
          <p:spPr>
            <a:xfrm>
              <a:off x="2025818" y="2881376"/>
              <a:ext cx="91948" cy="9194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3DC38C-8367-C449-A98A-A1A6A2A1B01F}"/>
                </a:ext>
              </a:extLst>
            </p:cNvPr>
            <p:cNvSpPr txBox="1"/>
            <p:nvPr/>
          </p:nvSpPr>
          <p:spPr>
            <a:xfrm>
              <a:off x="7980464" y="3172726"/>
              <a:ext cx="647550" cy="341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b="1" dirty="0"/>
                <a:t>LDEO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6FBB49-135C-DB43-B8FD-AE76C33AF83D}"/>
                </a:ext>
              </a:extLst>
            </p:cNvPr>
            <p:cNvSpPr txBox="1"/>
            <p:nvPr/>
          </p:nvSpPr>
          <p:spPr>
            <a:xfrm>
              <a:off x="5878356" y="5061667"/>
              <a:ext cx="1133382" cy="253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b="1">
                  <a:solidFill>
                    <a:schemeClr val="bg1"/>
                  </a:solidFill>
                </a:rPr>
                <a:t>NIWA/GNS/LINZ</a:t>
              </a:r>
              <a:endParaRPr lang="en-NZ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81F4DA-195B-8644-BC63-9CA0F578A406}"/>
                </a:ext>
              </a:extLst>
            </p:cNvPr>
            <p:cNvSpPr txBox="1"/>
            <p:nvPr/>
          </p:nvSpPr>
          <p:spPr>
            <a:xfrm>
              <a:off x="2102641" y="2441104"/>
              <a:ext cx="441241" cy="341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b="1" dirty="0"/>
                <a:t>SU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DDFA15-BA2A-8C48-8524-310A628AADF9}"/>
                </a:ext>
              </a:extLst>
            </p:cNvPr>
            <p:cNvSpPr txBox="1"/>
            <p:nvPr/>
          </p:nvSpPr>
          <p:spPr>
            <a:xfrm>
              <a:off x="2057885" y="2833588"/>
              <a:ext cx="558353" cy="341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b="1" dirty="0"/>
                <a:t>AWI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30B50B-6245-CD44-8FB0-66CA878FBE84}"/>
                </a:ext>
              </a:extLst>
            </p:cNvPr>
            <p:cNvSpPr txBox="1"/>
            <p:nvPr/>
          </p:nvSpPr>
          <p:spPr>
            <a:xfrm>
              <a:off x="1464167" y="2963445"/>
              <a:ext cx="432098" cy="253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b="1" dirty="0">
                  <a:solidFill>
                    <a:schemeClr val="bg1"/>
                  </a:solidFill>
                </a:rPr>
                <a:t>NOC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13CD4F-74E1-894B-98EA-1A32CB1A97CF}"/>
                </a:ext>
              </a:extLst>
            </p:cNvPr>
            <p:cNvSpPr/>
            <p:nvPr/>
          </p:nvSpPr>
          <p:spPr>
            <a:xfrm>
              <a:off x="8440280" y="3182605"/>
              <a:ext cx="91948" cy="9194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B207CC-5701-EA48-952D-DA3DC7412FBD}"/>
                </a:ext>
              </a:extLst>
            </p:cNvPr>
            <p:cNvSpPr txBox="1"/>
            <p:nvPr/>
          </p:nvSpPr>
          <p:spPr>
            <a:xfrm>
              <a:off x="8468207" y="3057287"/>
              <a:ext cx="536789" cy="253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b="1" dirty="0"/>
                <a:t>CCOM</a:t>
              </a:r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478C403-F676-AB42-A1B6-4F124C772503}"/>
              </a:ext>
            </a:extLst>
          </p:cNvPr>
          <p:cNvSpPr txBox="1">
            <a:spLocks/>
          </p:cNvSpPr>
          <p:nvPr/>
        </p:nvSpPr>
        <p:spPr>
          <a:xfrm>
            <a:off x="2715292" y="2119203"/>
            <a:ext cx="7612083" cy="2950301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Coordinate with stakeholders </a:t>
            </a:r>
          </a:p>
          <a:p>
            <a:r>
              <a:rPr lang="en-US" sz="3200" dirty="0"/>
              <a:t>Build upon ongoing regional efforts including IBCs</a:t>
            </a:r>
          </a:p>
          <a:p>
            <a:r>
              <a:rPr lang="en-US" sz="3200" dirty="0"/>
              <a:t>Develop mechanisms for attribution </a:t>
            </a:r>
          </a:p>
          <a:p>
            <a:r>
              <a:rPr lang="en-US" sz="3200" dirty="0"/>
              <a:t>Assemble regional &amp; global data products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4F9DC56-178A-C540-A1C1-A012DC4E4F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5844" y="1"/>
            <a:ext cx="882978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Seabed 2030: Data Centers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52BF2-BF9F-014B-AD31-CED99F3F96F0}"/>
              </a:ext>
            </a:extLst>
          </p:cNvPr>
          <p:cNvSpPr txBox="1"/>
          <p:nvPr/>
        </p:nvSpPr>
        <p:spPr>
          <a:xfrm>
            <a:off x="7894320" y="435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98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11453</TotalTime>
  <Words>802</Words>
  <Application>Microsoft Office PowerPoint</Application>
  <PresentationFormat>Widescreen</PresentationFormat>
  <Paragraphs>161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Office Theme</vt:lpstr>
      <vt:lpstr>PowerPoint Presentation</vt:lpstr>
      <vt:lpstr> Seabed 2030</vt:lpstr>
      <vt:lpstr>PowerPoint Presentation</vt:lpstr>
      <vt:lpstr>PowerPoint Presentation</vt:lpstr>
      <vt:lpstr>PowerPoint Presentation</vt:lpstr>
      <vt:lpstr>PowerPoint Presentation</vt:lpstr>
      <vt:lpstr>Seabed 2030 Strategy </vt:lpstr>
      <vt:lpstr>Seabed 2030 Regional Data Assembly</vt:lpstr>
      <vt:lpstr>Seabed 2030: Data Centers</vt:lpstr>
      <vt:lpstr>Data Sources: Power of the Crowd</vt:lpstr>
      <vt:lpstr>ENC Data Contributions to GEBCO </vt:lpstr>
      <vt:lpstr>Coordinating with IBCs</vt:lpstr>
      <vt:lpstr>What does “100% mapped” mean?</vt:lpstr>
      <vt:lpstr>How much of the ocean is mapped?</vt:lpstr>
      <vt:lpstr>Completing the Map</vt:lpstr>
      <vt:lpstr>GEBCO 2019</vt:lpstr>
      <vt:lpstr>GEBCO 2019 – Atlantic/Indian Region</vt:lpstr>
      <vt:lpstr>GEBCO 2019 – South Atlantic</vt:lpstr>
      <vt:lpstr>GEBCO 2019 – Southwest Atlantic</vt:lpstr>
      <vt:lpstr>GEBCO 2019 – Southwest Atlantic</vt:lpstr>
      <vt:lpstr>GEBCO 2019 – Southwest Atlantic</vt:lpstr>
      <vt:lpstr>GEBCO 2019 – Southwest Atlantic</vt:lpstr>
      <vt:lpstr>How to participate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Seabed 2030: Atlantic &amp; Indian Oceans Regional Mapping Meeting</dc:title>
  <dc:creator>Microsoft Office User</dc:creator>
  <cp:lastModifiedBy>Alberto Costaneves</cp:lastModifiedBy>
  <cp:revision>212</cp:revision>
  <dcterms:created xsi:type="dcterms:W3CDTF">2018-10-23T22:32:49Z</dcterms:created>
  <dcterms:modified xsi:type="dcterms:W3CDTF">2019-04-26T23:23:25Z</dcterms:modified>
</cp:coreProperties>
</file>