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2"/>
  </p:notesMasterIdLst>
  <p:sldIdLst>
    <p:sldId id="256" r:id="rId2"/>
    <p:sldId id="286" r:id="rId3"/>
    <p:sldId id="287" r:id="rId4"/>
    <p:sldId id="263" r:id="rId5"/>
    <p:sldId id="264" r:id="rId6"/>
    <p:sldId id="288" r:id="rId7"/>
    <p:sldId id="268" r:id="rId8"/>
    <p:sldId id="269" r:id="rId9"/>
    <p:sldId id="270" r:id="rId10"/>
    <p:sldId id="271" r:id="rId11"/>
    <p:sldId id="289" r:id="rId12"/>
    <p:sldId id="290" r:id="rId13"/>
    <p:sldId id="291" r:id="rId14"/>
    <p:sldId id="274" r:id="rId15"/>
    <p:sldId id="284" r:id="rId16"/>
    <p:sldId id="279" r:id="rId17"/>
    <p:sldId id="280" r:id="rId18"/>
    <p:sldId id="281" r:id="rId19"/>
    <p:sldId id="282" r:id="rId20"/>
    <p:sldId id="28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E8EFF8"/>
    <a:srgbClr val="DEDF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0" d="100"/>
          <a:sy n="70" d="100"/>
        </p:scale>
        <p:origin x="508" y="44"/>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556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A9B22A-55EC-4A68-A1AE-1A1AE03C8C30}" type="datetimeFigureOut">
              <a:rPr lang="en-US" smtClean="0"/>
              <a:t>2/20/2018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14B252-8EFF-4387-B930-F07556521AEC}" type="slidenum">
              <a:rPr lang="en-US" smtClean="0"/>
              <a:t>‹#›</a:t>
            </a:fld>
            <a:endParaRPr lang="en-US"/>
          </a:p>
        </p:txBody>
      </p:sp>
    </p:spTree>
    <p:extLst>
      <p:ext uri="{BB962C8B-B14F-4D97-AF65-F5344CB8AC3E}">
        <p14:creationId xmlns:p14="http://schemas.microsoft.com/office/powerpoint/2010/main" val="8168049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Solomon had applied before the amendments came</a:t>
            </a:r>
            <a:r>
              <a:rPr lang="en-US" baseline="0" dirty="0" smtClean="0"/>
              <a:t> into force. Need to apply under the news rules.</a:t>
            </a:r>
            <a:endParaRPr lang="en-US" dirty="0"/>
          </a:p>
        </p:txBody>
      </p:sp>
      <p:sp>
        <p:nvSpPr>
          <p:cNvPr id="4" name="Slide Number Placeholder 3"/>
          <p:cNvSpPr>
            <a:spLocks noGrp="1"/>
          </p:cNvSpPr>
          <p:nvPr>
            <p:ph type="sldNum" sz="quarter" idx="10"/>
          </p:nvPr>
        </p:nvSpPr>
        <p:spPr/>
        <p:txBody>
          <a:bodyPr/>
          <a:lstStyle/>
          <a:p>
            <a:pPr>
              <a:defRPr/>
            </a:pPr>
            <a:fld id="{84EA165E-E13C-4250-8114-216904C5A381}" type="slidenum">
              <a:rPr lang="en-AU" smtClean="0"/>
              <a:pPr>
                <a:defRPr/>
              </a:pPr>
              <a:t>4</a:t>
            </a:fld>
            <a:endParaRPr lang="en-AU"/>
          </a:p>
        </p:txBody>
      </p:sp>
    </p:spTree>
    <p:extLst>
      <p:ext uri="{BB962C8B-B14F-4D97-AF65-F5344CB8AC3E}">
        <p14:creationId xmlns:p14="http://schemas.microsoft.com/office/powerpoint/2010/main" val="641722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4EA165E-E13C-4250-8114-216904C5A381}" type="slidenum">
              <a:rPr lang="en-AU" smtClean="0"/>
              <a:pPr>
                <a:defRPr/>
              </a:pPr>
              <a:t>16</a:t>
            </a:fld>
            <a:endParaRPr lang="en-AU"/>
          </a:p>
        </p:txBody>
      </p:sp>
    </p:spTree>
    <p:extLst>
      <p:ext uri="{BB962C8B-B14F-4D97-AF65-F5344CB8AC3E}">
        <p14:creationId xmlns:p14="http://schemas.microsoft.com/office/powerpoint/2010/main" val="26866334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gradFill flip="none" rotWithShape="1">
          <a:gsLst>
            <a:gs pos="75000">
              <a:schemeClr val="accent2">
                <a:lumMod val="5000"/>
                <a:lumOff val="9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7" name="Rectangle 6"/>
          <p:cNvSpPr/>
          <p:nvPr userDrawn="1"/>
        </p:nvSpPr>
        <p:spPr>
          <a:xfrm>
            <a:off x="0" y="6040079"/>
            <a:ext cx="12192000" cy="8372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5" name="Footer Placeholder 4"/>
          <p:cNvSpPr>
            <a:spLocks noGrp="1"/>
          </p:cNvSpPr>
          <p:nvPr>
            <p:ph type="ftr" sz="quarter" idx="11"/>
          </p:nvPr>
        </p:nvSpPr>
        <p:spPr>
          <a:xfrm>
            <a:off x="4038600" y="6276122"/>
            <a:ext cx="4114800" cy="365125"/>
          </a:xfrm>
        </p:spPr>
        <p:txBody>
          <a:bodyPr/>
          <a:lstStyle/>
          <a:p>
            <a:endParaRPr lang="en-US" dirty="0"/>
          </a:p>
        </p:txBody>
      </p:sp>
      <p:sp>
        <p:nvSpPr>
          <p:cNvPr id="9" name="Footer Placeholder 8"/>
          <p:cNvSpPr txBox="1">
            <a:spLocks/>
          </p:cNvSpPr>
          <p:nvPr userDrawn="1"/>
        </p:nvSpPr>
        <p:spPr>
          <a:xfrm>
            <a:off x="250262" y="6280348"/>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smtClean="0">
                <a:solidFill>
                  <a:schemeClr val="tx1"/>
                </a:solidFill>
              </a:rPr>
              <a:t>International Hydrographic Organization</a:t>
            </a:r>
            <a:br>
              <a:rPr lang="de-DE" dirty="0" smtClean="0">
                <a:solidFill>
                  <a:schemeClr val="tx1"/>
                </a:solidFill>
              </a:rPr>
            </a:br>
            <a:r>
              <a:rPr lang="de-DE" i="1" dirty="0" smtClean="0">
                <a:solidFill>
                  <a:schemeClr val="tx1"/>
                </a:solidFill>
              </a:rPr>
              <a:t>Organisation Hydrographique Internationale</a:t>
            </a:r>
            <a:endParaRPr lang="en-US" i="1" dirty="0">
              <a:solidFill>
                <a:schemeClr val="tx1"/>
              </a:solidFil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5349" y="6049723"/>
            <a:ext cx="676525" cy="817921"/>
          </a:xfrm>
          <a:prstGeom prst="rect">
            <a:avLst/>
          </a:prstGeom>
        </p:spPr>
      </p:pic>
    </p:spTree>
    <p:extLst>
      <p:ext uri="{BB962C8B-B14F-4D97-AF65-F5344CB8AC3E}">
        <p14:creationId xmlns:p14="http://schemas.microsoft.com/office/powerpoint/2010/main" val="3992382658"/>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64B6E37-4826-409A-84BF-C23BE3AFE5AD}" type="datetime1">
              <a:rPr lang="en-US" smtClean="0"/>
              <a:t>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878826-814C-4FD2-96B3-D147818A5C89}" type="slidenum">
              <a:rPr lang="en-US" smtClean="0"/>
              <a:t>‹#›</a:t>
            </a:fld>
            <a:endParaRPr lang="en-US"/>
          </a:p>
        </p:txBody>
      </p:sp>
    </p:spTree>
    <p:extLst>
      <p:ext uri="{BB962C8B-B14F-4D97-AF65-F5344CB8AC3E}">
        <p14:creationId xmlns:p14="http://schemas.microsoft.com/office/powerpoint/2010/main" val="4276041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B27737A-A71E-4586-A91E-10B206952AFF}" type="datetime1">
              <a:rPr lang="en-US" smtClean="0"/>
              <a:t>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878826-814C-4FD2-96B3-D147818A5C89}" type="slidenum">
              <a:rPr lang="en-US" smtClean="0"/>
              <a:t>‹#›</a:t>
            </a:fld>
            <a:endParaRPr lang="en-US"/>
          </a:p>
        </p:txBody>
      </p:sp>
    </p:spTree>
    <p:extLst>
      <p:ext uri="{BB962C8B-B14F-4D97-AF65-F5344CB8AC3E}">
        <p14:creationId xmlns:p14="http://schemas.microsoft.com/office/powerpoint/2010/main" val="3974123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gradFill flip="none" rotWithShape="1">
          <a:gsLst>
            <a:gs pos="75000">
              <a:schemeClr val="accent2">
                <a:lumMod val="5000"/>
                <a:lumOff val="9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59414"/>
            <a:ext cx="10515600" cy="540511"/>
          </a:xfrm>
        </p:spPr>
        <p:txBody>
          <a:bodyPr/>
          <a:lstStyle>
            <a:lvl1pPr>
              <a:defRPr>
                <a:solidFill>
                  <a:schemeClr val="bg2">
                    <a:lumMod val="50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838201" y="1825625"/>
            <a:ext cx="7724182" cy="21587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8" name="Straight Connector 7"/>
          <p:cNvCxnSpPr/>
          <p:nvPr userDrawn="1"/>
        </p:nvCxnSpPr>
        <p:spPr>
          <a:xfrm flipV="1">
            <a:off x="811992" y="893798"/>
            <a:ext cx="10568015" cy="5285"/>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0" y="6040079"/>
            <a:ext cx="12192000" cy="8372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ooter Placeholder 4"/>
          <p:cNvSpPr>
            <a:spLocks noGrp="1"/>
          </p:cNvSpPr>
          <p:nvPr>
            <p:ph type="ftr" sz="quarter" idx="11"/>
          </p:nvPr>
        </p:nvSpPr>
        <p:spPr>
          <a:xfrm>
            <a:off x="4038600" y="6276122"/>
            <a:ext cx="4114800" cy="365125"/>
          </a:xfrm>
        </p:spPr>
        <p:txBody>
          <a:bodyPr/>
          <a:lstStyle/>
          <a:p>
            <a:endParaRPr lang="en-US" dirty="0"/>
          </a:p>
        </p:txBody>
      </p:sp>
      <p:sp>
        <p:nvSpPr>
          <p:cNvPr id="11" name="Slide Number Placeholder 5"/>
          <p:cNvSpPr>
            <a:spLocks noGrp="1"/>
          </p:cNvSpPr>
          <p:nvPr>
            <p:ph type="sldNum" sz="quarter" idx="12"/>
          </p:nvPr>
        </p:nvSpPr>
        <p:spPr>
          <a:xfrm>
            <a:off x="8986777" y="6276121"/>
            <a:ext cx="2743200" cy="365125"/>
          </a:xfrm>
        </p:spPr>
        <p:txBody>
          <a:bodyPr/>
          <a:lstStyle/>
          <a:p>
            <a:fld id="{EC878826-814C-4FD2-96B3-D147818A5C89}" type="slidenum">
              <a:rPr lang="en-US" smtClean="0"/>
              <a:t>‹#›</a:t>
            </a:fld>
            <a:endParaRPr lang="en-US" dirty="0"/>
          </a:p>
        </p:txBody>
      </p:sp>
      <p:sp>
        <p:nvSpPr>
          <p:cNvPr id="13" name="Footer Placeholder 8"/>
          <p:cNvSpPr txBox="1">
            <a:spLocks/>
          </p:cNvSpPr>
          <p:nvPr userDrawn="1"/>
        </p:nvSpPr>
        <p:spPr>
          <a:xfrm>
            <a:off x="250262" y="6280348"/>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smtClean="0">
                <a:solidFill>
                  <a:schemeClr val="tx1"/>
                </a:solidFill>
              </a:rPr>
              <a:t>International Hydrographic Organization</a:t>
            </a:r>
            <a:br>
              <a:rPr lang="de-DE" dirty="0" smtClean="0">
                <a:solidFill>
                  <a:schemeClr val="tx1"/>
                </a:solidFill>
              </a:rPr>
            </a:br>
            <a:r>
              <a:rPr lang="de-DE" i="1" dirty="0" smtClean="0">
                <a:solidFill>
                  <a:schemeClr val="tx1"/>
                </a:solidFill>
              </a:rPr>
              <a:t>Organisation Hydrographique Internationale</a:t>
            </a:r>
            <a:endParaRPr lang="en-US" i="1" dirty="0">
              <a:solidFill>
                <a:schemeClr val="tx1"/>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5467" y="6040079"/>
            <a:ext cx="676525" cy="817921"/>
          </a:xfrm>
          <a:prstGeom prst="rect">
            <a:avLst/>
          </a:prstGeom>
        </p:spPr>
      </p:pic>
    </p:spTree>
    <p:extLst>
      <p:ext uri="{BB962C8B-B14F-4D97-AF65-F5344CB8AC3E}">
        <p14:creationId xmlns:p14="http://schemas.microsoft.com/office/powerpoint/2010/main" val="136304426"/>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2B5D8A9-F208-4318-BC74-B3344BEA26B5}" type="datetime1">
              <a:rPr lang="en-US" smtClean="0"/>
              <a:t>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878826-814C-4FD2-96B3-D147818A5C89}" type="slidenum">
              <a:rPr lang="en-US" smtClean="0"/>
              <a:t>‹#›</a:t>
            </a:fld>
            <a:endParaRPr lang="en-US"/>
          </a:p>
        </p:txBody>
      </p:sp>
    </p:spTree>
    <p:extLst>
      <p:ext uri="{BB962C8B-B14F-4D97-AF65-F5344CB8AC3E}">
        <p14:creationId xmlns:p14="http://schemas.microsoft.com/office/powerpoint/2010/main" val="2942724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EE17B1D-B7C6-4688-9D52-777E0A492BB3}" type="datetime1">
              <a:rPr lang="en-US" smtClean="0"/>
              <a:t>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878826-814C-4FD2-96B3-D147818A5C89}" type="slidenum">
              <a:rPr lang="en-US" smtClean="0"/>
              <a:t>‹#›</a:t>
            </a:fld>
            <a:endParaRPr lang="en-US"/>
          </a:p>
        </p:txBody>
      </p:sp>
    </p:spTree>
    <p:extLst>
      <p:ext uri="{BB962C8B-B14F-4D97-AF65-F5344CB8AC3E}">
        <p14:creationId xmlns:p14="http://schemas.microsoft.com/office/powerpoint/2010/main" val="797504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E016E03-FAB4-4246-838E-712AF3C131B7}" type="datetime1">
              <a:rPr lang="en-US" smtClean="0"/>
              <a:t>2/20/2018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C878826-814C-4FD2-96B3-D147818A5C89}" type="slidenum">
              <a:rPr lang="en-US" smtClean="0"/>
              <a:t>‹#›</a:t>
            </a:fld>
            <a:endParaRPr lang="en-US"/>
          </a:p>
        </p:txBody>
      </p:sp>
    </p:spTree>
    <p:extLst>
      <p:ext uri="{BB962C8B-B14F-4D97-AF65-F5344CB8AC3E}">
        <p14:creationId xmlns:p14="http://schemas.microsoft.com/office/powerpoint/2010/main" val="863343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EE6D911-1E11-4707-B3EF-A7D446B4076E}" type="datetime1">
              <a:rPr lang="en-US" smtClean="0"/>
              <a:t>2/20/2018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C878826-814C-4FD2-96B3-D147818A5C89}" type="slidenum">
              <a:rPr lang="en-US" smtClean="0"/>
              <a:t>‹#›</a:t>
            </a:fld>
            <a:endParaRPr lang="en-US"/>
          </a:p>
        </p:txBody>
      </p:sp>
    </p:spTree>
    <p:extLst>
      <p:ext uri="{BB962C8B-B14F-4D97-AF65-F5344CB8AC3E}">
        <p14:creationId xmlns:p14="http://schemas.microsoft.com/office/powerpoint/2010/main" val="1974029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E66D49-534C-4821-8ABB-97E9F0832A6F}" type="datetime1">
              <a:rPr lang="en-US" smtClean="0"/>
              <a:t>2/20/2018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C878826-814C-4FD2-96B3-D147818A5C89}" type="slidenum">
              <a:rPr lang="en-US" smtClean="0"/>
              <a:t>‹#›</a:t>
            </a:fld>
            <a:endParaRPr lang="en-US"/>
          </a:p>
        </p:txBody>
      </p:sp>
    </p:spTree>
    <p:extLst>
      <p:ext uri="{BB962C8B-B14F-4D97-AF65-F5344CB8AC3E}">
        <p14:creationId xmlns:p14="http://schemas.microsoft.com/office/powerpoint/2010/main" val="1630775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8EB816-9769-4CDC-B9A1-47A4932BA44A}" type="datetime1">
              <a:rPr lang="en-US" smtClean="0"/>
              <a:t>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878826-814C-4FD2-96B3-D147818A5C89}" type="slidenum">
              <a:rPr lang="en-US" smtClean="0"/>
              <a:t>‹#›</a:t>
            </a:fld>
            <a:endParaRPr lang="en-US"/>
          </a:p>
        </p:txBody>
      </p:sp>
    </p:spTree>
    <p:extLst>
      <p:ext uri="{BB962C8B-B14F-4D97-AF65-F5344CB8AC3E}">
        <p14:creationId xmlns:p14="http://schemas.microsoft.com/office/powerpoint/2010/main" val="4223430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137E5F-198F-4D2D-8AD0-EFCE6F5EBE91}" type="datetime1">
              <a:rPr lang="en-US" smtClean="0"/>
              <a:t>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878826-814C-4FD2-96B3-D147818A5C89}" type="slidenum">
              <a:rPr lang="en-US" smtClean="0"/>
              <a:t>‹#›</a:t>
            </a:fld>
            <a:endParaRPr lang="en-US"/>
          </a:p>
        </p:txBody>
      </p:sp>
    </p:spTree>
    <p:extLst>
      <p:ext uri="{BB962C8B-B14F-4D97-AF65-F5344CB8AC3E}">
        <p14:creationId xmlns:p14="http://schemas.microsoft.com/office/powerpoint/2010/main" val="9244333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4B590C-9002-419D-8032-E96BBEE3DDA4}" type="datetime1">
              <a:rPr lang="en-US" smtClean="0"/>
              <a:t>2/20/2018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878826-814C-4FD2-96B3-D147818A5C89}" type="slidenum">
              <a:rPr lang="en-US" smtClean="0"/>
              <a:t>‹#›</a:t>
            </a:fld>
            <a:endParaRPr lang="en-US"/>
          </a:p>
        </p:txBody>
      </p:sp>
    </p:spTree>
    <p:extLst>
      <p:ext uri="{BB962C8B-B14F-4D97-AF65-F5344CB8AC3E}">
        <p14:creationId xmlns:p14="http://schemas.microsoft.com/office/powerpoint/2010/main" val="256559610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abri.kampfer@iho.int" TargetMode="External"/><Relationship Id="rId2" Type="http://schemas.openxmlformats.org/officeDocument/2006/relationships/hyperlink" Target="http://www.iho.int/"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45265" y="1664624"/>
            <a:ext cx="9144000" cy="2387600"/>
          </a:xfrm>
        </p:spPr>
        <p:txBody>
          <a:bodyPr>
            <a:normAutofit fontScale="90000"/>
          </a:bodyPr>
          <a:lstStyle/>
          <a:p>
            <a:r>
              <a:rPr lang="en-US" dirty="0"/>
              <a:t>15</a:t>
            </a:r>
            <a:r>
              <a:rPr lang="en-US" baseline="30000" dirty="0"/>
              <a:t>th</a:t>
            </a:r>
            <a:r>
              <a:rPr lang="en-US" dirty="0"/>
              <a:t> Meeting of the </a:t>
            </a:r>
            <a:br>
              <a:rPr lang="en-US" dirty="0"/>
            </a:br>
            <a:r>
              <a:rPr lang="en-US" dirty="0"/>
              <a:t>South West Pacific </a:t>
            </a:r>
            <a:br>
              <a:rPr lang="en-US" dirty="0"/>
            </a:br>
            <a:r>
              <a:rPr lang="en-US" dirty="0"/>
              <a:t>Hydrographic Commission</a:t>
            </a:r>
            <a:br>
              <a:rPr lang="en-US" dirty="0"/>
            </a:br>
            <a:r>
              <a:rPr lang="en-US" dirty="0"/>
              <a:t/>
            </a:r>
            <a:br>
              <a:rPr lang="en-US" dirty="0"/>
            </a:br>
            <a:r>
              <a:rPr lang="en-US" sz="4400" dirty="0"/>
              <a:t>Report by the IHO Secretariat</a:t>
            </a:r>
            <a:endParaRPr lang="en-AU" sz="4400" dirty="0"/>
          </a:p>
        </p:txBody>
      </p:sp>
      <p:sp>
        <p:nvSpPr>
          <p:cNvPr id="3" name="Subtitle 2"/>
          <p:cNvSpPr>
            <a:spLocks noGrp="1"/>
          </p:cNvSpPr>
          <p:nvPr>
            <p:ph type="subTitle" idx="1"/>
          </p:nvPr>
        </p:nvSpPr>
        <p:spPr>
          <a:xfrm>
            <a:off x="1577163" y="4399480"/>
            <a:ext cx="9144000" cy="534027"/>
          </a:xfrm>
        </p:spPr>
        <p:txBody>
          <a:bodyPr/>
          <a:lstStyle/>
          <a:p>
            <a:endParaRPr lang="en-US" dirty="0">
              <a:latin typeface="Arial" pitchFamily="34" charset="0"/>
              <a:cs typeface="Arial" pitchFamily="34" charset="0"/>
            </a:endParaRPr>
          </a:p>
        </p:txBody>
      </p:sp>
      <p:sp>
        <p:nvSpPr>
          <p:cNvPr id="4" name="Footer Placeholder 3"/>
          <p:cNvSpPr>
            <a:spLocks noGrp="1"/>
          </p:cNvSpPr>
          <p:nvPr>
            <p:ph type="ftr" sz="quarter" idx="11"/>
          </p:nvPr>
        </p:nvSpPr>
        <p:spPr/>
        <p:txBody>
          <a:bodyPr/>
          <a:lstStyle/>
          <a:p>
            <a:endParaRPr lang="en-GB" dirty="0">
              <a:latin typeface="Arial" pitchFamily="34" charset="0"/>
              <a:cs typeface="Arial" pitchFamily="34" charset="0"/>
            </a:endParaRPr>
          </a:p>
        </p:txBody>
      </p:sp>
    </p:spTree>
    <p:extLst>
      <p:ext uri="{BB962C8B-B14F-4D97-AF65-F5344CB8AC3E}">
        <p14:creationId xmlns:p14="http://schemas.microsoft.com/office/powerpoint/2010/main" val="33482624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1703512" y="44625"/>
            <a:ext cx="7429500" cy="630907"/>
          </a:xfrm>
        </p:spPr>
        <p:txBody>
          <a:bodyPr/>
          <a:lstStyle/>
          <a:p>
            <a:r>
              <a:rPr lang="en-US" sz="2800" dirty="0"/>
              <a:t>IHO GIS and Databases - C-55 …..</a:t>
            </a:r>
            <a:endParaRPr lang="en-AU" sz="2800" dirty="0"/>
          </a:p>
        </p:txBody>
      </p:sp>
      <p:sp>
        <p:nvSpPr>
          <p:cNvPr id="5" name="Content Placeholder 2"/>
          <p:cNvSpPr>
            <a:spLocks noGrp="1"/>
          </p:cNvSpPr>
          <p:nvPr>
            <p:ph idx="1"/>
          </p:nvPr>
        </p:nvSpPr>
        <p:spPr>
          <a:xfrm>
            <a:off x="2298854" y="1600201"/>
            <a:ext cx="7488237" cy="4530725"/>
          </a:xfrm>
        </p:spPr>
        <p:txBody>
          <a:bodyPr/>
          <a:lstStyle/>
          <a:p>
            <a:pPr marL="0" indent="0">
              <a:buNone/>
            </a:pPr>
            <a:r>
              <a:rPr lang="en-US" sz="4400" dirty="0"/>
              <a:t>Status of hydrographic surveys for depths  &gt; 200m</a:t>
            </a:r>
          </a:p>
        </p:txBody>
      </p:sp>
      <p:pic>
        <p:nvPicPr>
          <p:cNvPr id="3" name="Picture 2"/>
          <p:cNvPicPr>
            <a:picLocks noChangeAspect="1"/>
          </p:cNvPicPr>
          <p:nvPr/>
        </p:nvPicPr>
        <p:blipFill>
          <a:blip r:embed="rId2"/>
          <a:stretch>
            <a:fillRect/>
          </a:stretch>
        </p:blipFill>
        <p:spPr>
          <a:xfrm>
            <a:off x="217284" y="0"/>
            <a:ext cx="11199136" cy="6858000"/>
          </a:xfrm>
          <a:prstGeom prst="rect">
            <a:avLst/>
          </a:prstGeom>
        </p:spPr>
      </p:pic>
    </p:spTree>
    <p:extLst>
      <p:ext uri="{BB962C8B-B14F-4D97-AF65-F5344CB8AC3E}">
        <p14:creationId xmlns:p14="http://schemas.microsoft.com/office/powerpoint/2010/main" val="37070667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itle 1"/>
          <p:cNvSpPr txBox="1">
            <a:spLocks/>
          </p:cNvSpPr>
          <p:nvPr/>
        </p:nvSpPr>
        <p:spPr bwMode="auto">
          <a:xfrm>
            <a:off x="832919" y="404665"/>
            <a:ext cx="10601608" cy="54594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a:solidFill>
                  <a:srgbClr val="FFFF00"/>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rgbClr val="FFFF00"/>
                </a:solidFill>
                <a:effectLst>
                  <a:outerShdw blurRad="38100" dist="38100" dir="2700000" algn="tl">
                    <a:srgbClr val="000000"/>
                  </a:outerShdw>
                </a:effectLst>
                <a:latin typeface="Arial Narrow" pitchFamily="34" charset="0"/>
              </a:defRPr>
            </a:lvl2pPr>
            <a:lvl3pPr algn="ctr" rtl="0" eaLnBrk="1" fontAlgn="base" hangingPunct="1">
              <a:spcBef>
                <a:spcPct val="0"/>
              </a:spcBef>
              <a:spcAft>
                <a:spcPct val="0"/>
              </a:spcAft>
              <a:defRPr sz="4400">
                <a:solidFill>
                  <a:srgbClr val="FFFF00"/>
                </a:solidFill>
                <a:effectLst>
                  <a:outerShdw blurRad="38100" dist="38100" dir="2700000" algn="tl">
                    <a:srgbClr val="000000"/>
                  </a:outerShdw>
                </a:effectLst>
                <a:latin typeface="Arial Narrow" pitchFamily="34" charset="0"/>
              </a:defRPr>
            </a:lvl3pPr>
            <a:lvl4pPr algn="ctr" rtl="0" eaLnBrk="1" fontAlgn="base" hangingPunct="1">
              <a:spcBef>
                <a:spcPct val="0"/>
              </a:spcBef>
              <a:spcAft>
                <a:spcPct val="0"/>
              </a:spcAft>
              <a:defRPr sz="4400">
                <a:solidFill>
                  <a:srgbClr val="FFFF00"/>
                </a:solidFill>
                <a:effectLst>
                  <a:outerShdw blurRad="38100" dist="38100" dir="2700000" algn="tl">
                    <a:srgbClr val="000000"/>
                  </a:outerShdw>
                </a:effectLst>
                <a:latin typeface="Arial Narrow" pitchFamily="34" charset="0"/>
              </a:defRPr>
            </a:lvl4pPr>
            <a:lvl5pPr algn="ctr" rtl="0" eaLnBrk="1" fontAlgn="base" hangingPunct="1">
              <a:spcBef>
                <a:spcPct val="0"/>
              </a:spcBef>
              <a:spcAft>
                <a:spcPct val="0"/>
              </a:spcAft>
              <a:defRPr sz="4400">
                <a:solidFill>
                  <a:srgbClr val="FFFF00"/>
                </a:solidFill>
                <a:effectLst>
                  <a:outerShdw blurRad="38100" dist="38100" dir="2700000" algn="tl">
                    <a:srgbClr val="000000"/>
                  </a:outerShdw>
                </a:effectLst>
                <a:latin typeface="Arial Narrow" pitchFamily="34" charset="0"/>
              </a:defRPr>
            </a:lvl5pPr>
            <a:lvl6pPr marL="457200" algn="ctr" rtl="0" eaLnBrk="1" fontAlgn="base" hangingPunct="1">
              <a:spcBef>
                <a:spcPct val="0"/>
              </a:spcBef>
              <a:spcAft>
                <a:spcPct val="0"/>
              </a:spcAft>
              <a:defRPr sz="4400">
                <a:solidFill>
                  <a:srgbClr val="FFFF00"/>
                </a:solidFill>
                <a:effectLst>
                  <a:outerShdw blurRad="38100" dist="38100" dir="2700000" algn="tl">
                    <a:srgbClr val="000000"/>
                  </a:outerShdw>
                </a:effectLst>
                <a:latin typeface="Arial Narrow" pitchFamily="34" charset="0"/>
              </a:defRPr>
            </a:lvl6pPr>
            <a:lvl7pPr marL="914400" algn="ctr" rtl="0" eaLnBrk="1" fontAlgn="base" hangingPunct="1">
              <a:spcBef>
                <a:spcPct val="0"/>
              </a:spcBef>
              <a:spcAft>
                <a:spcPct val="0"/>
              </a:spcAft>
              <a:defRPr sz="4400">
                <a:solidFill>
                  <a:srgbClr val="FFFF00"/>
                </a:solidFill>
                <a:effectLst>
                  <a:outerShdw blurRad="38100" dist="38100" dir="2700000" algn="tl">
                    <a:srgbClr val="000000"/>
                  </a:outerShdw>
                </a:effectLst>
                <a:latin typeface="Arial Narrow" pitchFamily="34" charset="0"/>
              </a:defRPr>
            </a:lvl7pPr>
            <a:lvl8pPr marL="1371600" algn="ctr" rtl="0" eaLnBrk="1" fontAlgn="base" hangingPunct="1">
              <a:spcBef>
                <a:spcPct val="0"/>
              </a:spcBef>
              <a:spcAft>
                <a:spcPct val="0"/>
              </a:spcAft>
              <a:defRPr sz="4400">
                <a:solidFill>
                  <a:srgbClr val="FFFF00"/>
                </a:solidFill>
                <a:effectLst>
                  <a:outerShdw blurRad="38100" dist="38100" dir="2700000" algn="tl">
                    <a:srgbClr val="000000"/>
                  </a:outerShdw>
                </a:effectLst>
                <a:latin typeface="Arial Narrow" pitchFamily="34" charset="0"/>
              </a:defRPr>
            </a:lvl8pPr>
            <a:lvl9pPr marL="1828800" algn="ctr" rtl="0" eaLnBrk="1" fontAlgn="base" hangingPunct="1">
              <a:spcBef>
                <a:spcPct val="0"/>
              </a:spcBef>
              <a:spcAft>
                <a:spcPct val="0"/>
              </a:spcAft>
              <a:defRPr sz="4400">
                <a:solidFill>
                  <a:srgbClr val="FFFF00"/>
                </a:solidFill>
                <a:effectLst>
                  <a:outerShdw blurRad="38100" dist="38100" dir="2700000" algn="tl">
                    <a:srgbClr val="000000"/>
                  </a:outerShdw>
                </a:effectLst>
                <a:latin typeface="Arial Narrow" pitchFamily="34" charset="0"/>
              </a:defRPr>
            </a:lvl9pPr>
          </a:lstStyle>
          <a:p>
            <a:r>
              <a:rPr lang="en-US" kern="0" dirty="0">
                <a:solidFill>
                  <a:srgbClr val="0070C0"/>
                </a:solidFill>
                <a:effectLst/>
                <a:latin typeface="Arial" panose="020B0604020202020204" pitchFamily="34" charset="0"/>
                <a:cs typeface="Arial" panose="020B0604020202020204" pitchFamily="34" charset="0"/>
              </a:rPr>
              <a:t>IHO Council established by A-1 in 2017. Summary:</a:t>
            </a:r>
            <a:endParaRPr lang="en-AU" kern="0" dirty="0">
              <a:solidFill>
                <a:srgbClr val="0070C0"/>
              </a:solidFill>
              <a:effectLst/>
              <a:latin typeface="Arial" panose="020B0604020202020204" pitchFamily="34" charset="0"/>
              <a:cs typeface="Arial" panose="020B0604020202020204" pitchFamily="34" charset="0"/>
            </a:endParaRPr>
          </a:p>
        </p:txBody>
      </p:sp>
      <p:sp>
        <p:nvSpPr>
          <p:cNvPr id="7" name="Content Placeholder 2"/>
          <p:cNvSpPr>
            <a:spLocks noGrp="1"/>
          </p:cNvSpPr>
          <p:nvPr>
            <p:ph idx="1"/>
          </p:nvPr>
        </p:nvSpPr>
        <p:spPr>
          <a:xfrm>
            <a:off x="832920" y="1484784"/>
            <a:ext cx="9583562" cy="5112568"/>
          </a:xfrm>
        </p:spPr>
        <p:txBody>
          <a:bodyPr/>
          <a:lstStyle/>
          <a:p>
            <a:r>
              <a:rPr lang="en-US" dirty="0">
                <a:latin typeface="Arial" panose="020B0604020202020204" pitchFamily="34" charset="0"/>
                <a:cs typeface="Arial" panose="020B0604020202020204" pitchFamily="34" charset="0"/>
              </a:rPr>
              <a:t>annual meetings in October</a:t>
            </a:r>
          </a:p>
          <a:p>
            <a:r>
              <a:rPr lang="en-US" dirty="0">
                <a:latin typeface="Arial" panose="020B0604020202020204" pitchFamily="34" charset="0"/>
                <a:cs typeface="Arial" panose="020B0604020202020204" pitchFamily="34" charset="0"/>
              </a:rPr>
              <a:t>Seats allocated to a region, but a country - not a region, occupies the allocated seat(s)</a:t>
            </a:r>
          </a:p>
          <a:p>
            <a:r>
              <a:rPr lang="en-US" dirty="0">
                <a:latin typeface="Arial" panose="020B0604020202020204" pitchFamily="34" charset="0"/>
                <a:cs typeface="Arial" panose="020B0604020202020204" pitchFamily="34" charset="0"/>
              </a:rPr>
              <a:t>no substitutes or changeovers during the inter-Assembly period</a:t>
            </a:r>
          </a:p>
          <a:p>
            <a:r>
              <a:rPr lang="en-US" dirty="0">
                <a:latin typeface="Arial" panose="020B0604020202020204" pitchFamily="34" charset="0"/>
                <a:cs typeface="Arial" panose="020B0604020202020204" pitchFamily="34" charset="0"/>
              </a:rPr>
              <a:t>most proposals will be considered by the Council before being presented to all Member States for voting</a:t>
            </a:r>
          </a:p>
          <a:p>
            <a:r>
              <a:rPr lang="en-US" dirty="0">
                <a:latin typeface="Arial" panose="020B0604020202020204" pitchFamily="34" charset="0"/>
                <a:cs typeface="Arial" panose="020B0604020202020204" pitchFamily="34" charset="0"/>
              </a:rPr>
              <a:t>Council will approve annual budget and work </a:t>
            </a:r>
            <a:r>
              <a:rPr lang="en-US" dirty="0" err="1">
                <a:latin typeface="Arial" panose="020B0604020202020204" pitchFamily="34" charset="0"/>
                <a:cs typeface="Arial" panose="020B0604020202020204" pitchFamily="34" charset="0"/>
              </a:rPr>
              <a:t>programme</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08522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itle 1"/>
          <p:cNvSpPr txBox="1">
            <a:spLocks/>
          </p:cNvSpPr>
          <p:nvPr/>
        </p:nvSpPr>
        <p:spPr bwMode="auto">
          <a:xfrm>
            <a:off x="2433442" y="404665"/>
            <a:ext cx="7429500" cy="5731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a:solidFill>
                  <a:srgbClr val="FFFF00"/>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rgbClr val="FFFF00"/>
                </a:solidFill>
                <a:effectLst>
                  <a:outerShdw blurRad="38100" dist="38100" dir="2700000" algn="tl">
                    <a:srgbClr val="000000"/>
                  </a:outerShdw>
                </a:effectLst>
                <a:latin typeface="Arial Narrow" pitchFamily="34" charset="0"/>
              </a:defRPr>
            </a:lvl2pPr>
            <a:lvl3pPr algn="ctr" rtl="0" eaLnBrk="1" fontAlgn="base" hangingPunct="1">
              <a:spcBef>
                <a:spcPct val="0"/>
              </a:spcBef>
              <a:spcAft>
                <a:spcPct val="0"/>
              </a:spcAft>
              <a:defRPr sz="4400">
                <a:solidFill>
                  <a:srgbClr val="FFFF00"/>
                </a:solidFill>
                <a:effectLst>
                  <a:outerShdw blurRad="38100" dist="38100" dir="2700000" algn="tl">
                    <a:srgbClr val="000000"/>
                  </a:outerShdw>
                </a:effectLst>
                <a:latin typeface="Arial Narrow" pitchFamily="34" charset="0"/>
              </a:defRPr>
            </a:lvl3pPr>
            <a:lvl4pPr algn="ctr" rtl="0" eaLnBrk="1" fontAlgn="base" hangingPunct="1">
              <a:spcBef>
                <a:spcPct val="0"/>
              </a:spcBef>
              <a:spcAft>
                <a:spcPct val="0"/>
              </a:spcAft>
              <a:defRPr sz="4400">
                <a:solidFill>
                  <a:srgbClr val="FFFF00"/>
                </a:solidFill>
                <a:effectLst>
                  <a:outerShdw blurRad="38100" dist="38100" dir="2700000" algn="tl">
                    <a:srgbClr val="000000"/>
                  </a:outerShdw>
                </a:effectLst>
                <a:latin typeface="Arial Narrow" pitchFamily="34" charset="0"/>
              </a:defRPr>
            </a:lvl4pPr>
            <a:lvl5pPr algn="ctr" rtl="0" eaLnBrk="1" fontAlgn="base" hangingPunct="1">
              <a:spcBef>
                <a:spcPct val="0"/>
              </a:spcBef>
              <a:spcAft>
                <a:spcPct val="0"/>
              </a:spcAft>
              <a:defRPr sz="4400">
                <a:solidFill>
                  <a:srgbClr val="FFFF00"/>
                </a:solidFill>
                <a:effectLst>
                  <a:outerShdw blurRad="38100" dist="38100" dir="2700000" algn="tl">
                    <a:srgbClr val="000000"/>
                  </a:outerShdw>
                </a:effectLst>
                <a:latin typeface="Arial Narrow" pitchFamily="34" charset="0"/>
              </a:defRPr>
            </a:lvl5pPr>
            <a:lvl6pPr marL="457200" algn="ctr" rtl="0" eaLnBrk="1" fontAlgn="base" hangingPunct="1">
              <a:spcBef>
                <a:spcPct val="0"/>
              </a:spcBef>
              <a:spcAft>
                <a:spcPct val="0"/>
              </a:spcAft>
              <a:defRPr sz="4400">
                <a:solidFill>
                  <a:srgbClr val="FFFF00"/>
                </a:solidFill>
                <a:effectLst>
                  <a:outerShdw blurRad="38100" dist="38100" dir="2700000" algn="tl">
                    <a:srgbClr val="000000"/>
                  </a:outerShdw>
                </a:effectLst>
                <a:latin typeface="Arial Narrow" pitchFamily="34" charset="0"/>
              </a:defRPr>
            </a:lvl6pPr>
            <a:lvl7pPr marL="914400" algn="ctr" rtl="0" eaLnBrk="1" fontAlgn="base" hangingPunct="1">
              <a:spcBef>
                <a:spcPct val="0"/>
              </a:spcBef>
              <a:spcAft>
                <a:spcPct val="0"/>
              </a:spcAft>
              <a:defRPr sz="4400">
                <a:solidFill>
                  <a:srgbClr val="FFFF00"/>
                </a:solidFill>
                <a:effectLst>
                  <a:outerShdw blurRad="38100" dist="38100" dir="2700000" algn="tl">
                    <a:srgbClr val="000000"/>
                  </a:outerShdw>
                </a:effectLst>
                <a:latin typeface="Arial Narrow" pitchFamily="34" charset="0"/>
              </a:defRPr>
            </a:lvl7pPr>
            <a:lvl8pPr marL="1371600" algn="ctr" rtl="0" eaLnBrk="1" fontAlgn="base" hangingPunct="1">
              <a:spcBef>
                <a:spcPct val="0"/>
              </a:spcBef>
              <a:spcAft>
                <a:spcPct val="0"/>
              </a:spcAft>
              <a:defRPr sz="4400">
                <a:solidFill>
                  <a:srgbClr val="FFFF00"/>
                </a:solidFill>
                <a:effectLst>
                  <a:outerShdw blurRad="38100" dist="38100" dir="2700000" algn="tl">
                    <a:srgbClr val="000000"/>
                  </a:outerShdw>
                </a:effectLst>
                <a:latin typeface="Arial Narrow" pitchFamily="34" charset="0"/>
              </a:defRPr>
            </a:lvl8pPr>
            <a:lvl9pPr marL="1828800" algn="ctr" rtl="0" eaLnBrk="1" fontAlgn="base" hangingPunct="1">
              <a:spcBef>
                <a:spcPct val="0"/>
              </a:spcBef>
              <a:spcAft>
                <a:spcPct val="0"/>
              </a:spcAft>
              <a:defRPr sz="4400">
                <a:solidFill>
                  <a:srgbClr val="FFFF00"/>
                </a:solidFill>
                <a:effectLst>
                  <a:outerShdw blurRad="38100" dist="38100" dir="2700000" algn="tl">
                    <a:srgbClr val="000000"/>
                  </a:outerShdw>
                </a:effectLst>
                <a:latin typeface="Arial Narrow" pitchFamily="34" charset="0"/>
              </a:defRPr>
            </a:lvl9pPr>
          </a:lstStyle>
          <a:p>
            <a:r>
              <a:rPr lang="en-US" sz="3200" kern="0" dirty="0">
                <a:solidFill>
                  <a:srgbClr val="0070C0"/>
                </a:solidFill>
                <a:effectLst/>
                <a:latin typeface="Arial" panose="020B0604020202020204" pitchFamily="34" charset="0"/>
                <a:cs typeface="Arial" panose="020B0604020202020204" pitchFamily="34" charset="0"/>
              </a:rPr>
              <a:t>1</a:t>
            </a:r>
            <a:r>
              <a:rPr lang="en-US" sz="3200" kern="0" baseline="30000" dirty="0">
                <a:solidFill>
                  <a:srgbClr val="0070C0"/>
                </a:solidFill>
                <a:effectLst/>
                <a:latin typeface="Arial" panose="020B0604020202020204" pitchFamily="34" charset="0"/>
                <a:cs typeface="Arial" panose="020B0604020202020204" pitchFamily="34" charset="0"/>
              </a:rPr>
              <a:t>st</a:t>
            </a:r>
            <a:r>
              <a:rPr lang="en-US" sz="3200" kern="0" dirty="0">
                <a:solidFill>
                  <a:srgbClr val="0070C0"/>
                </a:solidFill>
                <a:effectLst/>
                <a:latin typeface="Arial" panose="020B0604020202020204" pitchFamily="34" charset="0"/>
                <a:cs typeface="Arial" panose="020B0604020202020204" pitchFamily="34" charset="0"/>
              </a:rPr>
              <a:t> Meeting of the IHO Council</a:t>
            </a:r>
            <a:endParaRPr lang="en-AU" sz="3200" kern="0" dirty="0">
              <a:solidFill>
                <a:srgbClr val="0070C0"/>
              </a:solidFill>
              <a:effectLst/>
              <a:latin typeface="Arial" panose="020B0604020202020204" pitchFamily="34" charset="0"/>
              <a:cs typeface="Arial" panose="020B0604020202020204" pitchFamily="34" charset="0"/>
            </a:endParaRPr>
          </a:p>
        </p:txBody>
      </p:sp>
      <p:sp>
        <p:nvSpPr>
          <p:cNvPr id="7" name="Content Placeholder 2"/>
          <p:cNvSpPr>
            <a:spLocks noGrp="1"/>
          </p:cNvSpPr>
          <p:nvPr>
            <p:ph idx="1"/>
          </p:nvPr>
        </p:nvSpPr>
        <p:spPr>
          <a:xfrm>
            <a:off x="2298854" y="1556792"/>
            <a:ext cx="7488237" cy="4752528"/>
          </a:xfrm>
        </p:spPr>
        <p:txBody>
          <a:bodyPr>
            <a:normAutofit/>
          </a:bodyPr>
          <a:lstStyle/>
          <a:p>
            <a:r>
              <a:rPr lang="en-US" dirty="0">
                <a:latin typeface="Arial" panose="020B0604020202020204" pitchFamily="34" charset="0"/>
                <a:cs typeface="Arial" panose="020B0604020202020204" pitchFamily="34" charset="0"/>
              </a:rPr>
              <a:t>17 to 19 October 2017 in Monaco</a:t>
            </a:r>
          </a:p>
          <a:p>
            <a:pPr marL="363538" lvl="1" indent="-363538" defTabSz="360000">
              <a:buFont typeface="Wingdings" pitchFamily="2" charset="2"/>
              <a:buChar char="§"/>
            </a:pPr>
            <a:r>
              <a:rPr lang="en-US" sz="2800" dirty="0" smtClean="0">
                <a:latin typeface="Arial" panose="020B0604020202020204" pitchFamily="34" charset="0"/>
                <a:cs typeface="Arial" panose="020B0604020202020204" pitchFamily="34" charset="0"/>
              </a:rPr>
              <a:t>Committee/IHO </a:t>
            </a:r>
            <a:r>
              <a:rPr lang="en-US" sz="2800" dirty="0">
                <a:latin typeface="Arial" panose="020B0604020202020204" pitchFamily="34" charset="0"/>
                <a:cs typeface="Arial" panose="020B0604020202020204" pitchFamily="34" charset="0"/>
              </a:rPr>
              <a:t>Secretariat reports on WP progress</a:t>
            </a:r>
          </a:p>
          <a:p>
            <a:pPr marL="363538" lvl="1" indent="-363538" defTabSz="360000">
              <a:buFont typeface="Wingdings" pitchFamily="2" charset="2"/>
              <a:buChar char="§"/>
            </a:pPr>
            <a:r>
              <a:rPr lang="en-US" sz="2800" dirty="0">
                <a:latin typeface="Arial" panose="020B0604020202020204" pitchFamily="34" charset="0"/>
                <a:cs typeface="Arial" panose="020B0604020202020204" pitchFamily="34" charset="0"/>
              </a:rPr>
              <a:t>Amendments to IHO Resolutions endorsed</a:t>
            </a:r>
          </a:p>
          <a:p>
            <a:pPr marL="363538" lvl="1" indent="-363538" defTabSz="360000">
              <a:buFont typeface="Wingdings" pitchFamily="2" charset="2"/>
              <a:buChar char="§"/>
            </a:pPr>
            <a:r>
              <a:rPr lang="en-US" sz="2800" dirty="0">
                <a:latin typeface="Arial" panose="020B0604020202020204" pitchFamily="34" charset="0"/>
                <a:cs typeface="Arial" panose="020B0604020202020204" pitchFamily="34" charset="0"/>
              </a:rPr>
              <a:t>new Resolution about the methodology and timetable to deal with financial statements endorsed</a:t>
            </a:r>
          </a:p>
          <a:p>
            <a:pPr marL="363538" lvl="1" indent="-363538" defTabSz="360000">
              <a:buFont typeface="Wingdings" pitchFamily="2" charset="2"/>
              <a:buChar char="§"/>
            </a:pPr>
            <a:r>
              <a:rPr lang="en-US" sz="2800" dirty="0">
                <a:latin typeface="Arial" panose="020B0604020202020204" pitchFamily="34" charset="0"/>
                <a:cs typeface="Arial" panose="020B0604020202020204" pitchFamily="34" charset="0"/>
              </a:rPr>
              <a:t>Revised publications endorsed</a:t>
            </a:r>
          </a:p>
          <a:p>
            <a:pPr marL="363538" lvl="1" indent="-363538" defTabSz="360000">
              <a:buFont typeface="Wingdings" pitchFamily="2" charset="2"/>
              <a:buChar char="§"/>
            </a:pPr>
            <a:r>
              <a:rPr lang="en-US" sz="2800" dirty="0">
                <a:latin typeface="Arial" panose="020B0604020202020204" pitchFamily="34" charset="0"/>
                <a:cs typeface="Arial" panose="020B0604020202020204" pitchFamily="34" charset="0"/>
              </a:rPr>
              <a:t>Proposals for Member States’ approval</a:t>
            </a:r>
          </a:p>
        </p:txBody>
      </p:sp>
    </p:spTree>
    <p:extLst>
      <p:ext uri="{BB962C8B-B14F-4D97-AF65-F5344CB8AC3E}">
        <p14:creationId xmlns:p14="http://schemas.microsoft.com/office/powerpoint/2010/main" val="1364978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itle 1"/>
          <p:cNvSpPr txBox="1">
            <a:spLocks/>
          </p:cNvSpPr>
          <p:nvPr/>
        </p:nvSpPr>
        <p:spPr bwMode="auto">
          <a:xfrm>
            <a:off x="1258432" y="404666"/>
            <a:ext cx="8604510" cy="52784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a:solidFill>
                  <a:srgbClr val="FFFF00"/>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rgbClr val="FFFF00"/>
                </a:solidFill>
                <a:effectLst>
                  <a:outerShdw blurRad="38100" dist="38100" dir="2700000" algn="tl">
                    <a:srgbClr val="000000"/>
                  </a:outerShdw>
                </a:effectLst>
                <a:latin typeface="Arial Narrow" pitchFamily="34" charset="0"/>
              </a:defRPr>
            </a:lvl2pPr>
            <a:lvl3pPr algn="ctr" rtl="0" eaLnBrk="1" fontAlgn="base" hangingPunct="1">
              <a:spcBef>
                <a:spcPct val="0"/>
              </a:spcBef>
              <a:spcAft>
                <a:spcPct val="0"/>
              </a:spcAft>
              <a:defRPr sz="4400">
                <a:solidFill>
                  <a:srgbClr val="FFFF00"/>
                </a:solidFill>
                <a:effectLst>
                  <a:outerShdw blurRad="38100" dist="38100" dir="2700000" algn="tl">
                    <a:srgbClr val="000000"/>
                  </a:outerShdw>
                </a:effectLst>
                <a:latin typeface="Arial Narrow" pitchFamily="34" charset="0"/>
              </a:defRPr>
            </a:lvl3pPr>
            <a:lvl4pPr algn="ctr" rtl="0" eaLnBrk="1" fontAlgn="base" hangingPunct="1">
              <a:spcBef>
                <a:spcPct val="0"/>
              </a:spcBef>
              <a:spcAft>
                <a:spcPct val="0"/>
              </a:spcAft>
              <a:defRPr sz="4400">
                <a:solidFill>
                  <a:srgbClr val="FFFF00"/>
                </a:solidFill>
                <a:effectLst>
                  <a:outerShdw blurRad="38100" dist="38100" dir="2700000" algn="tl">
                    <a:srgbClr val="000000"/>
                  </a:outerShdw>
                </a:effectLst>
                <a:latin typeface="Arial Narrow" pitchFamily="34" charset="0"/>
              </a:defRPr>
            </a:lvl4pPr>
            <a:lvl5pPr algn="ctr" rtl="0" eaLnBrk="1" fontAlgn="base" hangingPunct="1">
              <a:spcBef>
                <a:spcPct val="0"/>
              </a:spcBef>
              <a:spcAft>
                <a:spcPct val="0"/>
              </a:spcAft>
              <a:defRPr sz="4400">
                <a:solidFill>
                  <a:srgbClr val="FFFF00"/>
                </a:solidFill>
                <a:effectLst>
                  <a:outerShdw blurRad="38100" dist="38100" dir="2700000" algn="tl">
                    <a:srgbClr val="000000"/>
                  </a:outerShdw>
                </a:effectLst>
                <a:latin typeface="Arial Narrow" pitchFamily="34" charset="0"/>
              </a:defRPr>
            </a:lvl5pPr>
            <a:lvl6pPr marL="457200" algn="ctr" rtl="0" eaLnBrk="1" fontAlgn="base" hangingPunct="1">
              <a:spcBef>
                <a:spcPct val="0"/>
              </a:spcBef>
              <a:spcAft>
                <a:spcPct val="0"/>
              </a:spcAft>
              <a:defRPr sz="4400">
                <a:solidFill>
                  <a:srgbClr val="FFFF00"/>
                </a:solidFill>
                <a:effectLst>
                  <a:outerShdw blurRad="38100" dist="38100" dir="2700000" algn="tl">
                    <a:srgbClr val="000000"/>
                  </a:outerShdw>
                </a:effectLst>
                <a:latin typeface="Arial Narrow" pitchFamily="34" charset="0"/>
              </a:defRPr>
            </a:lvl6pPr>
            <a:lvl7pPr marL="914400" algn="ctr" rtl="0" eaLnBrk="1" fontAlgn="base" hangingPunct="1">
              <a:spcBef>
                <a:spcPct val="0"/>
              </a:spcBef>
              <a:spcAft>
                <a:spcPct val="0"/>
              </a:spcAft>
              <a:defRPr sz="4400">
                <a:solidFill>
                  <a:srgbClr val="FFFF00"/>
                </a:solidFill>
                <a:effectLst>
                  <a:outerShdw blurRad="38100" dist="38100" dir="2700000" algn="tl">
                    <a:srgbClr val="000000"/>
                  </a:outerShdw>
                </a:effectLst>
                <a:latin typeface="Arial Narrow" pitchFamily="34" charset="0"/>
              </a:defRPr>
            </a:lvl7pPr>
            <a:lvl8pPr marL="1371600" algn="ctr" rtl="0" eaLnBrk="1" fontAlgn="base" hangingPunct="1">
              <a:spcBef>
                <a:spcPct val="0"/>
              </a:spcBef>
              <a:spcAft>
                <a:spcPct val="0"/>
              </a:spcAft>
              <a:defRPr sz="4400">
                <a:solidFill>
                  <a:srgbClr val="FFFF00"/>
                </a:solidFill>
                <a:effectLst>
                  <a:outerShdw blurRad="38100" dist="38100" dir="2700000" algn="tl">
                    <a:srgbClr val="000000"/>
                  </a:outerShdw>
                </a:effectLst>
                <a:latin typeface="Arial Narrow" pitchFamily="34" charset="0"/>
              </a:defRPr>
            </a:lvl8pPr>
            <a:lvl9pPr marL="1828800" algn="ctr" rtl="0" eaLnBrk="1" fontAlgn="base" hangingPunct="1">
              <a:spcBef>
                <a:spcPct val="0"/>
              </a:spcBef>
              <a:spcAft>
                <a:spcPct val="0"/>
              </a:spcAft>
              <a:defRPr sz="4400">
                <a:solidFill>
                  <a:srgbClr val="FFFF00"/>
                </a:solidFill>
                <a:effectLst>
                  <a:outerShdw blurRad="38100" dist="38100" dir="2700000" algn="tl">
                    <a:srgbClr val="000000"/>
                  </a:outerShdw>
                </a:effectLst>
                <a:latin typeface="Arial Narrow" pitchFamily="34" charset="0"/>
              </a:defRPr>
            </a:lvl9pPr>
          </a:lstStyle>
          <a:p>
            <a:r>
              <a:rPr lang="en-US" sz="4000" kern="0" dirty="0">
                <a:solidFill>
                  <a:srgbClr val="0070C0"/>
                </a:solidFill>
                <a:effectLst/>
                <a:latin typeface="Arial" panose="020B0604020202020204" pitchFamily="34" charset="0"/>
                <a:cs typeface="Arial" panose="020B0604020202020204" pitchFamily="34" charset="0"/>
              </a:rPr>
              <a:t>1</a:t>
            </a:r>
            <a:r>
              <a:rPr lang="en-US" sz="4000" kern="0" baseline="30000" dirty="0">
                <a:solidFill>
                  <a:srgbClr val="0070C0"/>
                </a:solidFill>
                <a:effectLst/>
                <a:latin typeface="Arial" panose="020B0604020202020204" pitchFamily="34" charset="0"/>
                <a:cs typeface="Arial" panose="020B0604020202020204" pitchFamily="34" charset="0"/>
              </a:rPr>
              <a:t>st</a:t>
            </a:r>
            <a:r>
              <a:rPr lang="en-US" sz="4000" kern="0" dirty="0">
                <a:solidFill>
                  <a:srgbClr val="0070C0"/>
                </a:solidFill>
                <a:effectLst/>
                <a:latin typeface="Arial" panose="020B0604020202020204" pitchFamily="34" charset="0"/>
                <a:cs typeface="Arial" panose="020B0604020202020204" pitchFamily="34" charset="0"/>
              </a:rPr>
              <a:t> Meeting of the IHO Council (cont.)</a:t>
            </a:r>
            <a:endParaRPr lang="en-AU" sz="4000" kern="0" dirty="0">
              <a:solidFill>
                <a:srgbClr val="0070C0"/>
              </a:solidFill>
              <a:effectLst/>
              <a:latin typeface="Arial" panose="020B0604020202020204" pitchFamily="34" charset="0"/>
              <a:cs typeface="Arial" panose="020B0604020202020204" pitchFamily="34" charset="0"/>
            </a:endParaRPr>
          </a:p>
        </p:txBody>
      </p:sp>
      <p:sp>
        <p:nvSpPr>
          <p:cNvPr id="7" name="Content Placeholder 2"/>
          <p:cNvSpPr>
            <a:spLocks noGrp="1"/>
          </p:cNvSpPr>
          <p:nvPr>
            <p:ph idx="1"/>
          </p:nvPr>
        </p:nvSpPr>
        <p:spPr>
          <a:xfrm>
            <a:off x="896294" y="1556792"/>
            <a:ext cx="8890798" cy="4752528"/>
          </a:xfrm>
        </p:spPr>
        <p:txBody>
          <a:bodyPr/>
          <a:lstStyle/>
          <a:p>
            <a:r>
              <a:rPr lang="en-US" dirty="0">
                <a:latin typeface="Arial" panose="020B0604020202020204" pitchFamily="34" charset="0"/>
                <a:cs typeface="Arial" panose="020B0604020202020204" pitchFamily="34" charset="0"/>
              </a:rPr>
              <a:t>SG established a full-time CB Assistant at the Secretariat by re-arranging other positions</a:t>
            </a:r>
          </a:p>
          <a:p>
            <a:r>
              <a:rPr lang="en-US" dirty="0">
                <a:latin typeface="Arial" panose="020B0604020202020204" pitchFamily="34" charset="0"/>
                <a:cs typeface="Arial" panose="020B0604020202020204" pitchFamily="34" charset="0"/>
              </a:rPr>
              <a:t>key priorities in the IHO 2018 work programme and budget endorsed</a:t>
            </a:r>
          </a:p>
          <a:p>
            <a:r>
              <a:rPr lang="en-US" dirty="0">
                <a:latin typeface="Arial" panose="020B0604020202020204" pitchFamily="34" charset="0"/>
                <a:cs typeface="Arial" panose="020B0604020202020204" pitchFamily="34" charset="0"/>
              </a:rPr>
              <a:t>Strategic Plan Review Working Group (SPRWG), France (Chair), Japan (Vice-Chair), Canada (Sec.)</a:t>
            </a:r>
          </a:p>
          <a:p>
            <a:r>
              <a:rPr lang="en-US" dirty="0">
                <a:latin typeface="Arial" panose="020B0604020202020204" pitchFamily="34" charset="0"/>
                <a:cs typeface="Arial" panose="020B0604020202020204" pitchFamily="34" charset="0"/>
              </a:rPr>
              <a:t>Next meeting: London, UK (9-11 October 2018)</a:t>
            </a:r>
          </a:p>
          <a:p>
            <a:endParaRPr lang="en-US" dirty="0"/>
          </a:p>
        </p:txBody>
      </p:sp>
    </p:spTree>
    <p:extLst>
      <p:ext uri="{BB962C8B-B14F-4D97-AF65-F5344CB8AC3E}">
        <p14:creationId xmlns:p14="http://schemas.microsoft.com/office/powerpoint/2010/main" val="11286451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2281042" y="44625"/>
            <a:ext cx="7429500" cy="1139825"/>
          </a:xfrm>
        </p:spPr>
        <p:txBody>
          <a:bodyPr>
            <a:normAutofit/>
          </a:bodyPr>
          <a:lstStyle/>
          <a:p>
            <a:pPr algn="ctr"/>
            <a:r>
              <a:rPr lang="en-US" sz="4000" dirty="0">
                <a:latin typeface="Arial" panose="020B0604020202020204" pitchFamily="34" charset="0"/>
                <a:cs typeface="Arial" panose="020B0604020202020204" pitchFamily="34" charset="0"/>
              </a:rPr>
              <a:t>Publicity and Outreach</a:t>
            </a:r>
            <a:endParaRPr lang="en-AU" sz="40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42796" y="1124744"/>
            <a:ext cx="10900372" cy="4108159"/>
          </a:xfrm>
        </p:spPr>
        <p:txBody>
          <a:bodyPr>
            <a:normAutofit/>
          </a:bodyPr>
          <a:lstStyle/>
          <a:p>
            <a:pPr marL="2057400" indent="-2057400">
              <a:buNone/>
            </a:pPr>
            <a:r>
              <a:rPr lang="en-US" sz="3000" dirty="0">
                <a:latin typeface="Arial" panose="020B0604020202020204" pitchFamily="34" charset="0"/>
                <a:cs typeface="Arial" panose="020B0604020202020204" pitchFamily="34" charset="0"/>
              </a:rPr>
              <a:t>World Hydrography Day 2018:</a:t>
            </a:r>
          </a:p>
          <a:p>
            <a:pPr marL="2057400" indent="-2057400">
              <a:buNone/>
            </a:pPr>
            <a:endParaRPr lang="en-US" sz="3000" dirty="0">
              <a:latin typeface="Arial" panose="020B0604020202020204" pitchFamily="34" charset="0"/>
              <a:cs typeface="Arial" panose="020B0604020202020204" pitchFamily="34" charset="0"/>
            </a:endParaRPr>
          </a:p>
          <a:p>
            <a:pPr marL="2514600" lvl="1" indent="-2057400">
              <a:buNone/>
            </a:pPr>
            <a:r>
              <a:rPr lang="en-US" sz="2600" i="1" dirty="0">
                <a:latin typeface="Arial" panose="020B0604020202020204" pitchFamily="34" charset="0"/>
                <a:cs typeface="Arial" panose="020B0604020202020204" pitchFamily="34" charset="0"/>
              </a:rPr>
              <a:t>Bathymetry – the foundation for sustainable seas, oceans and </a:t>
            </a:r>
            <a:r>
              <a:rPr lang="en-US" sz="2600" i="1" dirty="0" smtClean="0">
                <a:latin typeface="Arial" panose="020B0604020202020204" pitchFamily="34" charset="0"/>
                <a:cs typeface="Arial" panose="020B0604020202020204" pitchFamily="34" charset="0"/>
              </a:rPr>
              <a:t> waterways</a:t>
            </a:r>
            <a:endParaRPr lang="en-US" sz="2600" i="1" dirty="0">
              <a:latin typeface="Arial" panose="020B0604020202020204" pitchFamily="34" charset="0"/>
              <a:cs typeface="Arial" panose="020B0604020202020204" pitchFamily="34" charset="0"/>
            </a:endParaRPr>
          </a:p>
          <a:p>
            <a:pPr marL="2057400" indent="-2057400">
              <a:buNone/>
            </a:pPr>
            <a:endParaRPr lang="en-AU" sz="3000" dirty="0" smtClean="0">
              <a:latin typeface="Arial" panose="020B0604020202020204" pitchFamily="34" charset="0"/>
              <a:cs typeface="Arial" panose="020B0604020202020204" pitchFamily="34" charset="0"/>
            </a:endParaRPr>
          </a:p>
          <a:p>
            <a:pPr marL="2057400" indent="-2057400">
              <a:buNone/>
            </a:pPr>
            <a:endParaRPr lang="en-AU" sz="3000" dirty="0">
              <a:latin typeface="Arial" panose="020B0604020202020204" pitchFamily="34" charset="0"/>
              <a:cs typeface="Arial" panose="020B0604020202020204" pitchFamily="34" charset="0"/>
            </a:endParaRPr>
          </a:p>
          <a:p>
            <a:pPr marL="2057400" indent="-2057400">
              <a:buNone/>
            </a:pPr>
            <a:r>
              <a:rPr lang="en-AU" sz="3000" dirty="0" smtClean="0">
                <a:latin typeface="Arial" panose="020B0604020202020204" pitchFamily="34" charset="0"/>
                <a:cs typeface="Arial" panose="020B0604020202020204" pitchFamily="34" charset="0"/>
              </a:rPr>
              <a:t>International </a:t>
            </a:r>
            <a:r>
              <a:rPr lang="en-AU" sz="3000" dirty="0">
                <a:latin typeface="Arial" panose="020B0604020202020204" pitchFamily="34" charset="0"/>
                <a:cs typeface="Arial" panose="020B0604020202020204" pitchFamily="34" charset="0"/>
              </a:rPr>
              <a:t>Hydrographic Review</a:t>
            </a:r>
            <a:endParaRPr lang="en-AU" sz="3000" dirty="0" smtClean="0">
              <a:latin typeface="Arial" panose="020B0604020202020204" pitchFamily="34" charset="0"/>
              <a:cs typeface="Arial" panose="020B0604020202020204" pitchFamily="34" charset="0"/>
            </a:endParaRPr>
          </a:p>
          <a:p>
            <a:pPr marL="2057400" indent="-2057400">
              <a:buNone/>
            </a:pPr>
            <a:endParaRPr lang="en-AU" sz="3000" dirty="0" smtClean="0">
              <a:latin typeface="Arial" panose="020B0604020202020204" pitchFamily="34" charset="0"/>
              <a:cs typeface="Arial" panose="020B0604020202020204" pitchFamily="34" charset="0"/>
            </a:endParaRPr>
          </a:p>
          <a:p>
            <a:pPr marL="2057400" indent="-2057400">
              <a:buNone/>
            </a:pPr>
            <a:endParaRPr lang="en-AU" sz="3000" dirty="0">
              <a:latin typeface="Arial" panose="020B0604020202020204" pitchFamily="34" charset="0"/>
              <a:cs typeface="Arial" panose="020B0604020202020204" pitchFamily="34" charset="0"/>
            </a:endParaRPr>
          </a:p>
          <a:p>
            <a:pPr marL="4129088" indent="-3405188">
              <a:spcBef>
                <a:spcPts val="0"/>
              </a:spcBef>
              <a:buNone/>
            </a:pPr>
            <a:endParaRPr lang="en-US" i="1" dirty="0">
              <a:latin typeface="Arial" panose="020B0604020202020204" pitchFamily="34" charset="0"/>
              <a:cs typeface="Arial" panose="020B0604020202020204" pitchFamily="34" charset="0"/>
            </a:endParaRPr>
          </a:p>
          <a:p>
            <a:pPr marL="4129088" indent="-3405188">
              <a:spcBef>
                <a:spcPts val="0"/>
              </a:spcBef>
              <a:buNone/>
            </a:pPr>
            <a:endParaRPr lang="en-US" i="1" dirty="0" smtClean="0">
              <a:latin typeface="Arial" panose="020B0604020202020204" pitchFamily="34" charset="0"/>
              <a:cs typeface="Arial" panose="020B0604020202020204" pitchFamily="34" charset="0"/>
            </a:endParaRPr>
          </a:p>
          <a:p>
            <a:pPr marL="4129088" indent="-3405188">
              <a:spcBef>
                <a:spcPts val="0"/>
              </a:spcBef>
              <a:buNone/>
            </a:pPr>
            <a:endParaRPr lang="en-US" i="1" dirty="0">
              <a:latin typeface="Arial" panose="020B0604020202020204" pitchFamily="34" charset="0"/>
              <a:cs typeface="Arial" panose="020B0604020202020204" pitchFamily="34" charset="0"/>
            </a:endParaRPr>
          </a:p>
          <a:p>
            <a:pPr marL="4129088" indent="-3405188">
              <a:spcBef>
                <a:spcPts val="0"/>
              </a:spcBef>
              <a:buNone/>
            </a:pPr>
            <a:endParaRPr lang="en-AU" i="1" dirty="0">
              <a:latin typeface="Arial" panose="020B0604020202020204" pitchFamily="34" charset="0"/>
              <a:cs typeface="Arial" panose="020B0604020202020204" pitchFamily="34" charset="0"/>
            </a:endParaRPr>
          </a:p>
        </p:txBody>
      </p:sp>
      <p:sp>
        <p:nvSpPr>
          <p:cNvPr id="4" name="Content Placeholder 2"/>
          <p:cNvSpPr txBox="1">
            <a:spLocks/>
          </p:cNvSpPr>
          <p:nvPr/>
        </p:nvSpPr>
        <p:spPr bwMode="auto">
          <a:xfrm>
            <a:off x="1276539" y="3068960"/>
            <a:ext cx="10266629" cy="345638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63538" indent="-363538" algn="l" defTabSz="360000" rtl="0" eaLnBrk="1" fontAlgn="base" hangingPunct="1">
              <a:spcBef>
                <a:spcPts val="600"/>
              </a:spcBef>
              <a:spcAft>
                <a:spcPts val="600"/>
              </a:spcAft>
              <a:buClr>
                <a:srgbClr val="FFFF00"/>
              </a:buClr>
              <a:buSzPct val="60000"/>
              <a:buFont typeface="Wingdings" pitchFamily="2" charset="2"/>
              <a:buChar char="§"/>
              <a:defRPr sz="3200">
                <a:solidFill>
                  <a:srgbClr val="FFFF00"/>
                </a:solidFill>
                <a:effectLst>
                  <a:outerShdw blurRad="38100" dist="38100" dir="2700000" algn="tl">
                    <a:srgbClr val="000000"/>
                  </a:outerShdw>
                </a:effectLst>
                <a:latin typeface="+mn-lt"/>
                <a:ea typeface="+mn-ea"/>
                <a:cs typeface="+mn-cs"/>
              </a:defRPr>
            </a:lvl1pPr>
            <a:lvl2pPr marL="538163" indent="-174625" algn="l" rtl="0" eaLnBrk="1" fontAlgn="base" hangingPunct="1">
              <a:spcBef>
                <a:spcPts val="600"/>
              </a:spcBef>
              <a:spcAft>
                <a:spcPts val="600"/>
              </a:spcAft>
              <a:buClr>
                <a:srgbClr val="FFFF00"/>
              </a:buClr>
              <a:buSzPct val="60000"/>
              <a:buFont typeface="Arial" pitchFamily="34" charset="0"/>
              <a:buChar char="•"/>
              <a:defRPr sz="2800">
                <a:solidFill>
                  <a:srgbClr val="FFFF00"/>
                </a:solidFill>
                <a:effectLst>
                  <a:outerShdw blurRad="38100" dist="38100" dir="2700000" algn="tl">
                    <a:srgbClr val="000000"/>
                  </a:outerShdw>
                </a:effectLst>
                <a:latin typeface="+mn-lt"/>
              </a:defRPr>
            </a:lvl2pPr>
            <a:lvl3pPr marL="901700" indent="-185738" algn="l" rtl="0" eaLnBrk="1" fontAlgn="base" hangingPunct="1">
              <a:spcBef>
                <a:spcPts val="600"/>
              </a:spcBef>
              <a:spcAft>
                <a:spcPts val="600"/>
              </a:spcAft>
              <a:buClr>
                <a:srgbClr val="FFFF00"/>
              </a:buClr>
              <a:buSzPct val="60000"/>
              <a:buFont typeface="Arial" pitchFamily="34" charset="0"/>
              <a:buChar char="•"/>
              <a:defRPr sz="2400">
                <a:solidFill>
                  <a:srgbClr val="FFFF00"/>
                </a:solidFill>
                <a:effectLst>
                  <a:outerShdw blurRad="38100" dist="38100" dir="2700000" algn="tl">
                    <a:srgbClr val="000000"/>
                  </a:outerShdw>
                </a:effectLst>
                <a:latin typeface="+mn-lt"/>
              </a:defRPr>
            </a:lvl3pPr>
            <a:lvl4pPr marL="1077913" indent="-176213" algn="l" rtl="0" eaLnBrk="1" fontAlgn="base" hangingPunct="1">
              <a:spcBef>
                <a:spcPts val="600"/>
              </a:spcBef>
              <a:spcAft>
                <a:spcPts val="600"/>
              </a:spcAft>
              <a:buClr>
                <a:srgbClr val="FFFF00"/>
              </a:buClr>
              <a:buSzPct val="60000"/>
              <a:buFont typeface="Arial" pitchFamily="34" charset="0"/>
              <a:buChar char="•"/>
              <a:defRPr sz="2000">
                <a:solidFill>
                  <a:srgbClr val="FFFF00"/>
                </a:solidFill>
                <a:effectLst>
                  <a:outerShdw blurRad="38100" dist="38100" dir="2700000" algn="tl">
                    <a:srgbClr val="000000"/>
                  </a:outerShdw>
                </a:effectLst>
                <a:latin typeface="+mn-lt"/>
              </a:defRPr>
            </a:lvl4pPr>
            <a:lvl5pPr marL="1252538" indent="-174625" algn="l" rtl="0" eaLnBrk="1" fontAlgn="base" hangingPunct="1">
              <a:spcBef>
                <a:spcPts val="600"/>
              </a:spcBef>
              <a:spcAft>
                <a:spcPts val="600"/>
              </a:spcAft>
              <a:buClr>
                <a:srgbClr val="FFFF00"/>
              </a:buClr>
              <a:buSzPct val="60000"/>
              <a:buFont typeface="Arial" pitchFamily="34" charset="0"/>
              <a:buChar char="•"/>
              <a:defRPr sz="2000">
                <a:solidFill>
                  <a:srgbClr val="FFFF00"/>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rgbClr val="FFFF00"/>
              </a:buClr>
              <a:buSzPct val="60000"/>
              <a:buFont typeface="Wingdings" pitchFamily="2" charset="2"/>
              <a:buChar char="n"/>
              <a:defRPr sz="2000">
                <a:solidFill>
                  <a:srgbClr val="FFFF00"/>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rgbClr val="FFFF00"/>
              </a:buClr>
              <a:buSzPct val="60000"/>
              <a:buFont typeface="Wingdings" pitchFamily="2" charset="2"/>
              <a:buChar char="n"/>
              <a:defRPr sz="2000">
                <a:solidFill>
                  <a:srgbClr val="FFFF00"/>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rgbClr val="FFFF00"/>
              </a:buClr>
              <a:buSzPct val="60000"/>
              <a:buFont typeface="Wingdings" pitchFamily="2" charset="2"/>
              <a:buChar char="n"/>
              <a:defRPr sz="2000">
                <a:solidFill>
                  <a:srgbClr val="FFFF00"/>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rgbClr val="FFFF00"/>
              </a:buClr>
              <a:buSzPct val="60000"/>
              <a:buFont typeface="Wingdings" pitchFamily="2" charset="2"/>
              <a:buChar char="n"/>
              <a:defRPr sz="2000">
                <a:solidFill>
                  <a:srgbClr val="FFFF00"/>
                </a:solidFill>
                <a:effectLst>
                  <a:outerShdw blurRad="38100" dist="38100" dir="2700000" algn="tl">
                    <a:srgbClr val="000000"/>
                  </a:outerShdw>
                </a:effectLst>
                <a:latin typeface="+mn-lt"/>
              </a:defRPr>
            </a:lvl9pPr>
          </a:lstStyle>
          <a:p>
            <a:pPr marL="0" indent="0">
              <a:spcAft>
                <a:spcPts val="0"/>
              </a:spcAft>
              <a:buNone/>
            </a:pPr>
            <a:endParaRPr lang="en-AU" sz="2400" kern="0" dirty="0">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065372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2281042" y="44625"/>
            <a:ext cx="7429500" cy="1139825"/>
          </a:xfrm>
        </p:spPr>
        <p:txBody>
          <a:bodyPr>
            <a:normAutofit/>
          </a:bodyPr>
          <a:lstStyle/>
          <a:p>
            <a:pPr algn="ctr"/>
            <a:r>
              <a:rPr lang="en-US" sz="4000" dirty="0">
                <a:latin typeface="Arial" panose="020B0604020202020204" pitchFamily="34" charset="0"/>
                <a:cs typeface="Arial" panose="020B0604020202020204" pitchFamily="34" charset="0"/>
              </a:rPr>
              <a:t>Publicity and Outreach</a:t>
            </a:r>
            <a:endParaRPr lang="en-AU" sz="4000" dirty="0">
              <a:latin typeface="Arial" panose="020B0604020202020204" pitchFamily="34" charset="0"/>
              <a:cs typeface="Arial" panose="020B0604020202020204" pitchFamily="34" charset="0"/>
            </a:endParaRPr>
          </a:p>
        </p:txBody>
      </p:sp>
      <p:pic>
        <p:nvPicPr>
          <p:cNvPr id="6" name="Content Placeholder 5"/>
          <p:cNvPicPr>
            <a:picLocks noGrp="1" noChangeAspect="1"/>
          </p:cNvPicPr>
          <p:nvPr>
            <p:ph idx="1"/>
          </p:nvPr>
        </p:nvPicPr>
        <p:blipFill>
          <a:blip r:embed="rId2"/>
          <a:stretch>
            <a:fillRect/>
          </a:stretch>
        </p:blipFill>
        <p:spPr>
          <a:xfrm>
            <a:off x="3364755" y="1125538"/>
            <a:ext cx="4864162" cy="2830826"/>
          </a:xfrm>
          <a:prstGeom prst="rect">
            <a:avLst/>
          </a:prstGeom>
        </p:spPr>
      </p:pic>
      <p:sp>
        <p:nvSpPr>
          <p:cNvPr id="4" name="Content Placeholder 2"/>
          <p:cNvSpPr txBox="1">
            <a:spLocks/>
          </p:cNvSpPr>
          <p:nvPr/>
        </p:nvSpPr>
        <p:spPr bwMode="auto">
          <a:xfrm>
            <a:off x="452673" y="4028792"/>
            <a:ext cx="11090495" cy="249655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63538" indent="-363538" algn="l" defTabSz="360000" rtl="0" eaLnBrk="1" fontAlgn="base" hangingPunct="1">
              <a:spcBef>
                <a:spcPts val="600"/>
              </a:spcBef>
              <a:spcAft>
                <a:spcPts val="600"/>
              </a:spcAft>
              <a:buClr>
                <a:srgbClr val="FFFF00"/>
              </a:buClr>
              <a:buSzPct val="60000"/>
              <a:buFont typeface="Wingdings" pitchFamily="2" charset="2"/>
              <a:buChar char="§"/>
              <a:defRPr sz="3200">
                <a:solidFill>
                  <a:srgbClr val="FFFF00"/>
                </a:solidFill>
                <a:effectLst>
                  <a:outerShdw blurRad="38100" dist="38100" dir="2700000" algn="tl">
                    <a:srgbClr val="000000"/>
                  </a:outerShdw>
                </a:effectLst>
                <a:latin typeface="+mn-lt"/>
                <a:ea typeface="+mn-ea"/>
                <a:cs typeface="+mn-cs"/>
              </a:defRPr>
            </a:lvl1pPr>
            <a:lvl2pPr marL="538163" indent="-174625" algn="l" rtl="0" eaLnBrk="1" fontAlgn="base" hangingPunct="1">
              <a:spcBef>
                <a:spcPts val="600"/>
              </a:spcBef>
              <a:spcAft>
                <a:spcPts val="600"/>
              </a:spcAft>
              <a:buClr>
                <a:srgbClr val="FFFF00"/>
              </a:buClr>
              <a:buSzPct val="60000"/>
              <a:buFont typeface="Arial" pitchFamily="34" charset="0"/>
              <a:buChar char="•"/>
              <a:defRPr sz="2800">
                <a:solidFill>
                  <a:srgbClr val="FFFF00"/>
                </a:solidFill>
                <a:effectLst>
                  <a:outerShdw blurRad="38100" dist="38100" dir="2700000" algn="tl">
                    <a:srgbClr val="000000"/>
                  </a:outerShdw>
                </a:effectLst>
                <a:latin typeface="+mn-lt"/>
              </a:defRPr>
            </a:lvl2pPr>
            <a:lvl3pPr marL="901700" indent="-185738" algn="l" rtl="0" eaLnBrk="1" fontAlgn="base" hangingPunct="1">
              <a:spcBef>
                <a:spcPts val="600"/>
              </a:spcBef>
              <a:spcAft>
                <a:spcPts val="600"/>
              </a:spcAft>
              <a:buClr>
                <a:srgbClr val="FFFF00"/>
              </a:buClr>
              <a:buSzPct val="60000"/>
              <a:buFont typeface="Arial" pitchFamily="34" charset="0"/>
              <a:buChar char="•"/>
              <a:defRPr sz="2400">
                <a:solidFill>
                  <a:srgbClr val="FFFF00"/>
                </a:solidFill>
                <a:effectLst>
                  <a:outerShdw blurRad="38100" dist="38100" dir="2700000" algn="tl">
                    <a:srgbClr val="000000"/>
                  </a:outerShdw>
                </a:effectLst>
                <a:latin typeface="+mn-lt"/>
              </a:defRPr>
            </a:lvl3pPr>
            <a:lvl4pPr marL="1077913" indent="-176213" algn="l" rtl="0" eaLnBrk="1" fontAlgn="base" hangingPunct="1">
              <a:spcBef>
                <a:spcPts val="600"/>
              </a:spcBef>
              <a:spcAft>
                <a:spcPts val="600"/>
              </a:spcAft>
              <a:buClr>
                <a:srgbClr val="FFFF00"/>
              </a:buClr>
              <a:buSzPct val="60000"/>
              <a:buFont typeface="Arial" pitchFamily="34" charset="0"/>
              <a:buChar char="•"/>
              <a:defRPr sz="2000">
                <a:solidFill>
                  <a:srgbClr val="FFFF00"/>
                </a:solidFill>
                <a:effectLst>
                  <a:outerShdw blurRad="38100" dist="38100" dir="2700000" algn="tl">
                    <a:srgbClr val="000000"/>
                  </a:outerShdw>
                </a:effectLst>
                <a:latin typeface="+mn-lt"/>
              </a:defRPr>
            </a:lvl4pPr>
            <a:lvl5pPr marL="1252538" indent="-174625" algn="l" rtl="0" eaLnBrk="1" fontAlgn="base" hangingPunct="1">
              <a:spcBef>
                <a:spcPts val="600"/>
              </a:spcBef>
              <a:spcAft>
                <a:spcPts val="600"/>
              </a:spcAft>
              <a:buClr>
                <a:srgbClr val="FFFF00"/>
              </a:buClr>
              <a:buSzPct val="60000"/>
              <a:buFont typeface="Arial" pitchFamily="34" charset="0"/>
              <a:buChar char="•"/>
              <a:defRPr sz="2000">
                <a:solidFill>
                  <a:srgbClr val="FFFF00"/>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rgbClr val="FFFF00"/>
              </a:buClr>
              <a:buSzPct val="60000"/>
              <a:buFont typeface="Wingdings" pitchFamily="2" charset="2"/>
              <a:buChar char="n"/>
              <a:defRPr sz="2000">
                <a:solidFill>
                  <a:srgbClr val="FFFF00"/>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rgbClr val="FFFF00"/>
              </a:buClr>
              <a:buSzPct val="60000"/>
              <a:buFont typeface="Wingdings" pitchFamily="2" charset="2"/>
              <a:buChar char="n"/>
              <a:defRPr sz="2000">
                <a:solidFill>
                  <a:srgbClr val="FFFF00"/>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rgbClr val="FFFF00"/>
              </a:buClr>
              <a:buSzPct val="60000"/>
              <a:buFont typeface="Wingdings" pitchFamily="2" charset="2"/>
              <a:buChar char="n"/>
              <a:defRPr sz="2000">
                <a:solidFill>
                  <a:srgbClr val="FFFF00"/>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rgbClr val="FFFF00"/>
              </a:buClr>
              <a:buSzPct val="60000"/>
              <a:buFont typeface="Wingdings" pitchFamily="2" charset="2"/>
              <a:buChar char="n"/>
              <a:defRPr sz="2000">
                <a:solidFill>
                  <a:srgbClr val="FFFF00"/>
                </a:solidFill>
                <a:effectLst>
                  <a:outerShdw blurRad="38100" dist="38100" dir="2700000" algn="tl">
                    <a:srgbClr val="000000"/>
                  </a:outerShdw>
                </a:effectLst>
                <a:latin typeface="+mn-lt"/>
              </a:defRPr>
            </a:lvl9pPr>
          </a:lstStyle>
          <a:p>
            <a:pPr marL="0" indent="0">
              <a:spcAft>
                <a:spcPts val="0"/>
              </a:spcAft>
              <a:buNone/>
            </a:pPr>
            <a:r>
              <a:rPr lang="en-AU" sz="2800" kern="0" dirty="0">
                <a:solidFill>
                  <a:schemeClr val="tx1"/>
                </a:solidFill>
                <a:effectLst/>
                <a:latin typeface="Arial" panose="020B0604020202020204" pitchFamily="34" charset="0"/>
                <a:cs typeface="Arial" panose="020B0604020202020204" pitchFamily="34" charset="0"/>
              </a:rPr>
              <a:t>video clips on “what is hydrography ?” </a:t>
            </a:r>
          </a:p>
          <a:p>
            <a:pPr marL="0" indent="0">
              <a:spcAft>
                <a:spcPts val="0"/>
              </a:spcAft>
              <a:buNone/>
            </a:pPr>
            <a:r>
              <a:rPr lang="en-AU" sz="2800" kern="0" dirty="0">
                <a:solidFill>
                  <a:schemeClr val="tx1"/>
                </a:solidFill>
                <a:effectLst/>
                <a:latin typeface="Arial" panose="020B0604020202020204" pitchFamily="34" charset="0"/>
                <a:cs typeface="Arial" panose="020B0604020202020204" pitchFamily="34" charset="0"/>
              </a:rPr>
              <a:t>available from the IHO website in English, French, Spanish, Italian, Portuguese, Japanese, Korean, etc.</a:t>
            </a:r>
          </a:p>
          <a:p>
            <a:pPr marL="0" indent="0">
              <a:spcAft>
                <a:spcPts val="0"/>
              </a:spcAft>
              <a:buNone/>
            </a:pPr>
            <a:r>
              <a:rPr lang="en-AU" sz="2800" kern="0" dirty="0">
                <a:solidFill>
                  <a:schemeClr val="tx1"/>
                </a:solidFill>
                <a:effectLst/>
                <a:latin typeface="Arial" panose="020B0604020202020204" pitchFamily="34" charset="0"/>
                <a:cs typeface="Arial" panose="020B0604020202020204" pitchFamily="34" charset="0"/>
              </a:rPr>
              <a:t>New video: “… become a </a:t>
            </a:r>
            <a:r>
              <a:rPr lang="en-AU" sz="2800" kern="0" dirty="0" err="1">
                <a:solidFill>
                  <a:schemeClr val="tx1"/>
                </a:solidFill>
                <a:effectLst/>
                <a:latin typeface="Arial" panose="020B0604020202020204" pitchFamily="34" charset="0"/>
                <a:cs typeface="Arial" panose="020B0604020202020204" pitchFamily="34" charset="0"/>
              </a:rPr>
              <a:t>hydrographer</a:t>
            </a:r>
            <a:r>
              <a:rPr lang="en-AU" sz="2800" kern="0" dirty="0">
                <a:solidFill>
                  <a:schemeClr val="tx1"/>
                </a:solidFill>
                <a:effectLst/>
                <a:latin typeface="Arial" panose="020B0604020202020204" pitchFamily="34" charset="0"/>
                <a:cs typeface="Arial" panose="020B0604020202020204" pitchFamily="34" charset="0"/>
              </a:rPr>
              <a:t>” (Hydrography as a career) </a:t>
            </a:r>
          </a:p>
        </p:txBody>
      </p:sp>
    </p:spTree>
    <p:extLst>
      <p:ext uri="{BB962C8B-B14F-4D97-AF65-F5344CB8AC3E}">
        <p14:creationId xmlns:p14="http://schemas.microsoft.com/office/powerpoint/2010/main" val="13436019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2281042" y="44625"/>
            <a:ext cx="7429500" cy="1139825"/>
          </a:xfrm>
        </p:spPr>
        <p:txBody>
          <a:bodyPr>
            <a:normAutofit/>
          </a:bodyPr>
          <a:lstStyle/>
          <a:p>
            <a:r>
              <a:rPr lang="en-US" sz="4000" dirty="0">
                <a:latin typeface="Arial" panose="020B0604020202020204" pitchFamily="34" charset="0"/>
                <a:cs typeface="Arial" panose="020B0604020202020204" pitchFamily="34" charset="0"/>
              </a:rPr>
              <a:t>Actions requested of SWPHC:</a:t>
            </a:r>
            <a:endParaRPr lang="en-AU" sz="40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60079" y="1184450"/>
            <a:ext cx="10502020" cy="5268886"/>
          </a:xfrm>
          <a:effectLst/>
        </p:spPr>
        <p:txBody>
          <a:bodyPr>
            <a:normAutofit/>
          </a:bodyPr>
          <a:lstStyle/>
          <a:p>
            <a:pPr>
              <a:spcBef>
                <a:spcPts val="300"/>
              </a:spcBef>
              <a:spcAft>
                <a:spcPts val="300"/>
              </a:spcAft>
            </a:pPr>
            <a:r>
              <a:rPr lang="en-AU" dirty="0">
                <a:latin typeface="Arial" panose="020B0604020202020204" pitchFamily="34" charset="0"/>
                <a:cs typeface="Arial" panose="020B0604020202020204" pitchFamily="34" charset="0"/>
              </a:rPr>
              <a:t>to </a:t>
            </a:r>
            <a:r>
              <a:rPr lang="en-AU" b="1" u="sng" dirty="0">
                <a:latin typeface="Arial" panose="020B0604020202020204" pitchFamily="34" charset="0"/>
                <a:cs typeface="Arial" panose="020B0604020202020204" pitchFamily="34" charset="0"/>
              </a:rPr>
              <a:t>note</a:t>
            </a:r>
            <a:r>
              <a:rPr lang="en-AU" b="1" dirty="0">
                <a:latin typeface="Arial" panose="020B0604020202020204" pitchFamily="34" charset="0"/>
                <a:cs typeface="Arial" panose="020B0604020202020204" pitchFamily="34" charset="0"/>
              </a:rPr>
              <a:t> </a:t>
            </a:r>
            <a:r>
              <a:rPr lang="en-AU" dirty="0">
                <a:latin typeface="Arial" panose="020B0604020202020204" pitchFamily="34" charset="0"/>
                <a:cs typeface="Arial" panose="020B0604020202020204" pitchFamily="34" charset="0"/>
              </a:rPr>
              <a:t>this report</a:t>
            </a:r>
          </a:p>
          <a:p>
            <a:pPr>
              <a:spcBef>
                <a:spcPts val="300"/>
              </a:spcBef>
              <a:spcAft>
                <a:spcPts val="300"/>
              </a:spcAft>
            </a:pPr>
            <a:r>
              <a:rPr lang="en-US" dirty="0">
                <a:latin typeface="Arial" panose="020B0604020202020204" pitchFamily="34" charset="0"/>
                <a:cs typeface="Arial" panose="020B0604020202020204" pitchFamily="34" charset="0"/>
              </a:rPr>
              <a:t>to consider the recommendations on </a:t>
            </a:r>
            <a:r>
              <a:rPr lang="en-US" u="sng" dirty="0">
                <a:latin typeface="Arial" panose="020B0604020202020204" pitchFamily="34" charset="0"/>
                <a:cs typeface="Arial" panose="020B0604020202020204" pitchFamily="34" charset="0"/>
              </a:rPr>
              <a:t>Charting</a:t>
            </a:r>
            <a:r>
              <a:rPr lang="en-US" dirty="0">
                <a:latin typeface="Arial" panose="020B0604020202020204" pitchFamily="34" charset="0"/>
                <a:cs typeface="Arial" panose="020B0604020202020204" pitchFamily="34" charset="0"/>
              </a:rPr>
              <a:t> as presented in Paragraph 10 of the report:</a:t>
            </a:r>
          </a:p>
          <a:p>
            <a:pPr marL="324000" lvl="1" indent="0">
              <a:spcBef>
                <a:spcPts val="300"/>
              </a:spcBef>
              <a:spcAft>
                <a:spcPts val="300"/>
              </a:spcAft>
              <a:buNone/>
            </a:pPr>
            <a:r>
              <a:rPr lang="en-US" sz="2800" dirty="0">
                <a:latin typeface="Arial" panose="020B0604020202020204" pitchFamily="34" charset="0"/>
                <a:cs typeface="Arial" panose="020B0604020202020204" pitchFamily="34" charset="0"/>
              </a:rPr>
              <a:t>a) providing report and inputs to the WENDWG, prior to the 8th meeting in March</a:t>
            </a:r>
          </a:p>
          <a:p>
            <a:pPr marL="324000" lvl="1" indent="0">
              <a:spcBef>
                <a:spcPts val="300"/>
              </a:spcBef>
              <a:spcAft>
                <a:spcPts val="300"/>
              </a:spcAft>
              <a:buNone/>
            </a:pPr>
            <a:r>
              <a:rPr lang="en-US" sz="2800" dirty="0">
                <a:latin typeface="Arial" panose="020B0604020202020204" pitchFamily="34" charset="0"/>
                <a:cs typeface="Arial" panose="020B0604020202020204" pitchFamily="34" charset="0"/>
              </a:rPr>
              <a:t>b) providing CATZOC practices to the DQWG</a:t>
            </a:r>
          </a:p>
          <a:p>
            <a:pPr marL="324000" lvl="1" indent="0">
              <a:spcBef>
                <a:spcPts val="300"/>
              </a:spcBef>
              <a:spcAft>
                <a:spcPts val="300"/>
              </a:spcAft>
              <a:buNone/>
            </a:pPr>
            <a:r>
              <a:rPr lang="en-US" sz="2800" dirty="0" smtClean="0">
                <a:latin typeface="Arial" panose="020B0604020202020204" pitchFamily="34" charset="0"/>
                <a:cs typeface="Arial" panose="020B0604020202020204" pitchFamily="34" charset="0"/>
              </a:rPr>
              <a:t>c) the maintenance of ENC Schemes when the </a:t>
            </a:r>
            <a:r>
              <a:rPr lang="en-US" sz="2800" dirty="0" err="1" smtClean="0">
                <a:latin typeface="Arial" panose="020B0604020202020204" pitchFamily="34" charset="0"/>
                <a:cs typeface="Arial" panose="020B0604020202020204" pitchFamily="34" charset="0"/>
              </a:rPr>
              <a:t>INToGIS</a:t>
            </a:r>
            <a:r>
              <a:rPr lang="en-US" sz="2800" dirty="0" smtClean="0">
                <a:latin typeface="Arial" panose="020B0604020202020204" pitchFamily="34" charset="0"/>
                <a:cs typeface="Arial" panose="020B0604020202020204" pitchFamily="34" charset="0"/>
              </a:rPr>
              <a:t> Phase II is commissioned</a:t>
            </a:r>
          </a:p>
          <a:p>
            <a:pPr marL="324000" lvl="1" indent="0">
              <a:spcBef>
                <a:spcPts val="300"/>
              </a:spcBef>
              <a:spcAft>
                <a:spcPts val="300"/>
              </a:spcAft>
              <a:buNone/>
            </a:pPr>
            <a:r>
              <a:rPr lang="en-US" sz="2800" dirty="0">
                <a:latin typeface="Arial" panose="020B0604020202020204" pitchFamily="34" charset="0"/>
                <a:cs typeface="Arial" panose="020B0604020202020204" pitchFamily="34" charset="0"/>
              </a:rPr>
              <a:t>d</a:t>
            </a:r>
            <a:r>
              <a:rPr lang="en-US" sz="2800" dirty="0" smtClean="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keeping to the IHO Secretariat informed of the existence of their bilateral agreements if they act as primary charting authorities on behalf of small island States.</a:t>
            </a:r>
          </a:p>
        </p:txBody>
      </p:sp>
    </p:spTree>
    <p:extLst>
      <p:ext uri="{BB962C8B-B14F-4D97-AF65-F5344CB8AC3E}">
        <p14:creationId xmlns:p14="http://schemas.microsoft.com/office/powerpoint/2010/main" val="4584790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1013988" y="44625"/>
            <a:ext cx="8696554" cy="1139825"/>
          </a:xfrm>
        </p:spPr>
        <p:txBody>
          <a:bodyPr>
            <a:noAutofit/>
          </a:bodyPr>
          <a:lstStyle/>
          <a:p>
            <a:r>
              <a:rPr lang="en-US" sz="4000" dirty="0">
                <a:latin typeface="Arial" panose="020B0604020202020204" pitchFamily="34" charset="0"/>
                <a:cs typeface="Arial" panose="020B0604020202020204" pitchFamily="34" charset="0"/>
              </a:rPr>
              <a:t>Actions requested of SWPHC (cont.):</a:t>
            </a:r>
            <a:endParaRPr lang="en-AU" sz="40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69955" y="908720"/>
            <a:ext cx="11027122" cy="5544616"/>
          </a:xfrm>
          <a:effectLst/>
        </p:spPr>
        <p:txBody>
          <a:bodyPr>
            <a:normAutofit/>
          </a:bodyPr>
          <a:lstStyle/>
          <a:p>
            <a:pPr>
              <a:spcBef>
                <a:spcPts val="300"/>
              </a:spcBef>
              <a:spcAft>
                <a:spcPts val="300"/>
              </a:spcAft>
            </a:pPr>
            <a:r>
              <a:rPr lang="en-US" dirty="0">
                <a:latin typeface="Arial" panose="020B0604020202020204" pitchFamily="34" charset="0"/>
                <a:cs typeface="Arial" panose="020B0604020202020204" pitchFamily="34" charset="0"/>
              </a:rPr>
              <a:t>to consider the recommendations on </a:t>
            </a:r>
            <a:r>
              <a:rPr lang="en-US" u="sng" dirty="0">
                <a:latin typeface="Arial" panose="020B0604020202020204" pitchFamily="34" charset="0"/>
                <a:cs typeface="Arial" panose="020B0604020202020204" pitchFamily="34" charset="0"/>
              </a:rPr>
              <a:t>MSI</a:t>
            </a:r>
            <a:r>
              <a:rPr lang="en-US" dirty="0">
                <a:latin typeface="Arial" panose="020B0604020202020204" pitchFamily="34" charset="0"/>
                <a:cs typeface="Arial" panose="020B0604020202020204" pitchFamily="34" charset="0"/>
              </a:rPr>
              <a:t> as presented in Paragraph 13 for all coastal States in the SWPHC to:</a:t>
            </a:r>
          </a:p>
          <a:p>
            <a:pPr marL="324000" lvl="1" indent="0">
              <a:spcBef>
                <a:spcPts val="300"/>
              </a:spcBef>
              <a:spcAft>
                <a:spcPts val="300"/>
              </a:spcAft>
              <a:buNone/>
            </a:pPr>
            <a:r>
              <a:rPr lang="en-US" sz="2800" dirty="0">
                <a:latin typeface="Arial" panose="020B0604020202020204" pitchFamily="34" charset="0"/>
                <a:cs typeface="Arial" panose="020B0604020202020204" pitchFamily="34" charset="0"/>
              </a:rPr>
              <a:t>a) provide the regional NAVAREA Coordinators with regular flow of MSI</a:t>
            </a:r>
          </a:p>
          <a:p>
            <a:pPr marL="324000" lvl="1" indent="0">
              <a:spcBef>
                <a:spcPts val="300"/>
              </a:spcBef>
              <a:spcAft>
                <a:spcPts val="300"/>
              </a:spcAft>
              <a:buNone/>
            </a:pPr>
            <a:r>
              <a:rPr lang="en-US" sz="2800" dirty="0">
                <a:latin typeface="Arial" panose="020B0604020202020204" pitchFamily="34" charset="0"/>
                <a:cs typeface="Arial" panose="020B0604020202020204" pitchFamily="34" charset="0"/>
              </a:rPr>
              <a:t>b) maintain regular communication with the regional NAVAREA Coordinators and inform of any change of personnel or contact details</a:t>
            </a:r>
          </a:p>
          <a:p>
            <a:pPr marL="324000" lvl="1" indent="0">
              <a:spcBef>
                <a:spcPts val="300"/>
              </a:spcBef>
              <a:spcAft>
                <a:spcPts val="300"/>
              </a:spcAft>
              <a:buNone/>
            </a:pPr>
            <a:r>
              <a:rPr lang="en-US" sz="2800" dirty="0">
                <a:latin typeface="Arial" panose="020B0604020202020204" pitchFamily="34" charset="0"/>
                <a:cs typeface="Arial" panose="020B0604020202020204" pitchFamily="34" charset="0"/>
              </a:rPr>
              <a:t>c) use and following the guidance provided in S-53 – </a:t>
            </a:r>
            <a:r>
              <a:rPr lang="en-US" sz="2800" i="1" dirty="0">
                <a:latin typeface="Arial" panose="020B0604020202020204" pitchFamily="34" charset="0"/>
                <a:cs typeface="Arial" panose="020B0604020202020204" pitchFamily="34" charset="0"/>
              </a:rPr>
              <a:t>Joint IMO/IHO/WMO Manual on Maritime Safety Information</a:t>
            </a:r>
          </a:p>
          <a:p>
            <a:pPr>
              <a:spcBef>
                <a:spcPts val="300"/>
              </a:spcBef>
              <a:spcAft>
                <a:spcPts val="300"/>
              </a:spcAft>
            </a:pPr>
            <a:r>
              <a:rPr lang="en-US" dirty="0">
                <a:latin typeface="Arial" panose="020B0604020202020204" pitchFamily="34" charset="0"/>
                <a:cs typeface="Arial" panose="020B0604020202020204" pitchFamily="34" charset="0"/>
              </a:rPr>
              <a:t>to consider the recommendations </a:t>
            </a:r>
            <a:r>
              <a:rPr lang="en-US" dirty="0" smtClean="0">
                <a:latin typeface="Arial" panose="020B0604020202020204" pitchFamily="34" charset="0"/>
                <a:cs typeface="Arial" panose="020B0604020202020204" pitchFamily="34" charset="0"/>
              </a:rPr>
              <a:t>as </a:t>
            </a:r>
            <a:r>
              <a:rPr lang="en-US" dirty="0">
                <a:latin typeface="Arial" panose="020B0604020202020204" pitchFamily="34" charset="0"/>
                <a:cs typeface="Arial" panose="020B0604020202020204" pitchFamily="34" charset="0"/>
              </a:rPr>
              <a:t>presented in Paragraph 14 for the SWPHC Chair to direct the regional NAVAREA Coordinators to provide a clear indication on the state of the provision of MSI within the region.</a:t>
            </a:r>
          </a:p>
          <a:p>
            <a:pPr>
              <a:spcBef>
                <a:spcPts val="300"/>
              </a:spcBef>
              <a:spcAft>
                <a:spcPts val="300"/>
              </a:spcAft>
            </a:pPr>
            <a:endParaRPr lang="en-US" dirty="0"/>
          </a:p>
          <a:p>
            <a:pPr marL="0" indent="0">
              <a:spcBef>
                <a:spcPts val="300"/>
              </a:spcBef>
              <a:spcAft>
                <a:spcPts val="300"/>
              </a:spcAft>
              <a:buNone/>
            </a:pPr>
            <a:endParaRPr lang="en-US" sz="2400" dirty="0"/>
          </a:p>
        </p:txBody>
      </p:sp>
    </p:spTree>
    <p:extLst>
      <p:ext uri="{BB962C8B-B14F-4D97-AF65-F5344CB8AC3E}">
        <p14:creationId xmlns:p14="http://schemas.microsoft.com/office/powerpoint/2010/main" val="19857477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1084729" y="44625"/>
            <a:ext cx="9628095" cy="1139825"/>
          </a:xfrm>
        </p:spPr>
        <p:txBody>
          <a:bodyPr>
            <a:noAutofit/>
          </a:bodyPr>
          <a:lstStyle/>
          <a:p>
            <a:pPr algn="ctr"/>
            <a:r>
              <a:rPr lang="en-US" sz="4000" dirty="0">
                <a:latin typeface="Arial" panose="020B0604020202020204" pitchFamily="34" charset="0"/>
                <a:cs typeface="Arial" panose="020B0604020202020204" pitchFamily="34" charset="0"/>
              </a:rPr>
              <a:t>Actions requested of SWPHC (cont.):</a:t>
            </a:r>
            <a:endParaRPr lang="en-AU" sz="40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537882" y="908720"/>
            <a:ext cx="10784542" cy="5544616"/>
          </a:xfrm>
          <a:effectLst/>
        </p:spPr>
        <p:txBody>
          <a:bodyPr/>
          <a:lstStyle/>
          <a:p>
            <a:pPr>
              <a:spcBef>
                <a:spcPts val="300"/>
              </a:spcBef>
              <a:spcAft>
                <a:spcPts val="300"/>
              </a:spcAft>
            </a:pPr>
            <a:r>
              <a:rPr lang="en-US" dirty="0">
                <a:latin typeface="Arial" panose="020B0604020202020204" pitchFamily="34" charset="0"/>
                <a:cs typeface="Arial" panose="020B0604020202020204" pitchFamily="34" charset="0"/>
              </a:rPr>
              <a:t>to consider the recommendations on </a:t>
            </a:r>
            <a:r>
              <a:rPr lang="en-US" u="sng" dirty="0">
                <a:latin typeface="Arial" panose="020B0604020202020204" pitchFamily="34" charset="0"/>
                <a:cs typeface="Arial" panose="020B0604020202020204" pitchFamily="34" charset="0"/>
              </a:rPr>
              <a:t>GMDSS </a:t>
            </a:r>
            <a:r>
              <a:rPr lang="en-US" dirty="0">
                <a:latin typeface="Arial" panose="020B0604020202020204" pitchFamily="34" charset="0"/>
                <a:cs typeface="Arial" panose="020B0604020202020204" pitchFamily="34" charset="0"/>
              </a:rPr>
              <a:t>as presented in Paragraph 17 for all coastal States in the region to check the information published in the IMO GMDSS Master Plan and that published by the IHO in C-55 (often different)</a:t>
            </a:r>
          </a:p>
          <a:p>
            <a:pPr>
              <a:spcBef>
                <a:spcPts val="300"/>
              </a:spcBef>
              <a:spcAft>
                <a:spcPts val="300"/>
              </a:spcAft>
            </a:pPr>
            <a:r>
              <a:rPr lang="en-US" dirty="0">
                <a:latin typeface="Arial" panose="020B0604020202020204" pitchFamily="34" charset="0"/>
                <a:cs typeface="Arial" panose="020B0604020202020204" pitchFamily="34" charset="0"/>
              </a:rPr>
              <a:t>to consider investing in the preparation of candidates for the Category "A" hydrography programme (Paragraph 21)</a:t>
            </a:r>
          </a:p>
          <a:p>
            <a:pPr>
              <a:spcBef>
                <a:spcPts val="300"/>
              </a:spcBef>
              <a:spcAft>
                <a:spcPts val="300"/>
              </a:spcAft>
            </a:pPr>
            <a:r>
              <a:rPr lang="en-US" dirty="0">
                <a:latin typeface="Arial" panose="020B0604020202020204" pitchFamily="34" charset="0"/>
                <a:cs typeface="Arial" panose="020B0604020202020204" pitchFamily="34" charset="0"/>
              </a:rPr>
              <a:t>to consider applying for the Category "B" cartography programme (Paragraph 22)</a:t>
            </a:r>
          </a:p>
          <a:p>
            <a:pPr>
              <a:spcBef>
                <a:spcPts val="300"/>
              </a:spcBef>
              <a:spcAft>
                <a:spcPts val="300"/>
              </a:spcAft>
            </a:pPr>
            <a:r>
              <a:rPr lang="en-US" dirty="0">
                <a:latin typeface="Arial" panose="020B0604020202020204" pitchFamily="34" charset="0"/>
                <a:cs typeface="Arial" panose="020B0604020202020204" pitchFamily="34" charset="0"/>
              </a:rPr>
              <a:t>to review entries related to IHO C-55 and P-5 (Yearbook) at least annually (Paragraph 30)</a:t>
            </a:r>
          </a:p>
          <a:p>
            <a:pPr>
              <a:spcBef>
                <a:spcPts val="300"/>
              </a:spcBef>
              <a:spcAft>
                <a:spcPts val="300"/>
              </a:spcAft>
            </a:pPr>
            <a:endParaRPr lang="en-US" dirty="0"/>
          </a:p>
          <a:p>
            <a:pPr marL="0" indent="0">
              <a:spcBef>
                <a:spcPts val="300"/>
              </a:spcBef>
              <a:spcAft>
                <a:spcPts val="300"/>
              </a:spcAft>
              <a:buNone/>
            </a:pPr>
            <a:endParaRPr lang="en-US" sz="2400" dirty="0"/>
          </a:p>
        </p:txBody>
      </p:sp>
    </p:spTree>
    <p:extLst>
      <p:ext uri="{BB962C8B-B14F-4D97-AF65-F5344CB8AC3E}">
        <p14:creationId xmlns:p14="http://schemas.microsoft.com/office/powerpoint/2010/main" val="14457097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1111624" y="44625"/>
            <a:ext cx="9359152" cy="1139825"/>
          </a:xfrm>
        </p:spPr>
        <p:txBody>
          <a:bodyPr>
            <a:noAutofit/>
          </a:bodyPr>
          <a:lstStyle/>
          <a:p>
            <a:r>
              <a:rPr lang="en-US" sz="4000" dirty="0">
                <a:latin typeface="Arial" panose="020B0604020202020204" pitchFamily="34" charset="0"/>
                <a:cs typeface="Arial" panose="020B0604020202020204" pitchFamily="34" charset="0"/>
              </a:rPr>
              <a:t>Actions requested of SWPHC (cont.):</a:t>
            </a:r>
            <a:endParaRPr lang="en-AU" sz="40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09600" y="1550894"/>
            <a:ext cx="10847294" cy="4902442"/>
          </a:xfrm>
          <a:effectLst/>
        </p:spPr>
        <p:txBody>
          <a:bodyPr/>
          <a:lstStyle/>
          <a:p>
            <a:pPr>
              <a:spcBef>
                <a:spcPts val="300"/>
              </a:spcBef>
              <a:spcAft>
                <a:spcPts val="300"/>
              </a:spcAft>
            </a:pPr>
            <a:r>
              <a:rPr lang="en-US" dirty="0">
                <a:latin typeface="Arial" panose="020B0604020202020204" pitchFamily="34" charset="0"/>
                <a:cs typeface="Arial" panose="020B0604020202020204" pitchFamily="34" charset="0"/>
              </a:rPr>
              <a:t>to consider appropriate arrangements to prepare for the 2nd Meeting of the IHO Council (Paragraph 32)</a:t>
            </a:r>
          </a:p>
          <a:p>
            <a:pPr>
              <a:spcBef>
                <a:spcPts val="300"/>
              </a:spcBef>
              <a:spcAft>
                <a:spcPts val="300"/>
              </a:spcAft>
            </a:pPr>
            <a:r>
              <a:rPr lang="en-US" dirty="0">
                <a:latin typeface="Arial" panose="020B0604020202020204" pitchFamily="34" charset="0"/>
                <a:cs typeface="Arial" panose="020B0604020202020204" pitchFamily="34" charset="0"/>
              </a:rPr>
              <a:t>to consider submitting papers for publication in the International Hydrographic Review (Paragraph 34)</a:t>
            </a:r>
          </a:p>
          <a:p>
            <a:pPr>
              <a:spcBef>
                <a:spcPts val="300"/>
              </a:spcBef>
              <a:spcAft>
                <a:spcPts val="300"/>
              </a:spcAft>
            </a:pPr>
            <a:r>
              <a:rPr lang="en-US" dirty="0">
                <a:latin typeface="Arial" panose="020B0604020202020204" pitchFamily="34" charset="0"/>
                <a:cs typeface="Arial" panose="020B0604020202020204" pitchFamily="34" charset="0"/>
              </a:rPr>
              <a:t>take any other actions as considered appropriate</a:t>
            </a:r>
            <a:endParaRPr lang="en-A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94931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3042" y="277814"/>
            <a:ext cx="10320950" cy="1252222"/>
          </a:xfrm>
        </p:spPr>
        <p:txBody>
          <a:bodyPr>
            <a:normAutofit/>
          </a:bodyPr>
          <a:lstStyle/>
          <a:p>
            <a:pPr algn="ctr"/>
            <a:r>
              <a:rPr lang="en-US" sz="2800" dirty="0">
                <a:latin typeface="Arial" panose="020B0604020202020204" pitchFamily="34" charset="0"/>
                <a:cs typeface="Arial" panose="020B0604020202020204" pitchFamily="34" charset="0"/>
              </a:rPr>
              <a:t>Entry into force of the Amendments to the IHO Convention and its supporting Basic Documents</a:t>
            </a:r>
            <a:endParaRPr lang="en-AU" sz="2800" dirty="0">
              <a:latin typeface="Arial" panose="020B0604020202020204" pitchFamily="34" charset="0"/>
              <a:cs typeface="Arial" panose="020B0604020202020204" pitchFamily="34" charset="0"/>
            </a:endParaRPr>
          </a:p>
        </p:txBody>
      </p:sp>
      <p:sp>
        <p:nvSpPr>
          <p:cNvPr id="5" name="Content Placeholder 2"/>
          <p:cNvSpPr txBox="1">
            <a:spLocks/>
          </p:cNvSpPr>
          <p:nvPr/>
        </p:nvSpPr>
        <p:spPr bwMode="auto">
          <a:xfrm>
            <a:off x="407406" y="1222218"/>
            <a:ext cx="11280618" cy="55191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63538" indent="-363538" algn="l" defTabSz="360000" rtl="0" eaLnBrk="1" fontAlgn="base" hangingPunct="1">
              <a:spcBef>
                <a:spcPts val="600"/>
              </a:spcBef>
              <a:spcAft>
                <a:spcPts val="600"/>
              </a:spcAft>
              <a:buClr>
                <a:srgbClr val="FFFF00"/>
              </a:buClr>
              <a:buSzPct val="60000"/>
              <a:buFont typeface="Wingdings" pitchFamily="2" charset="2"/>
              <a:buChar char="§"/>
              <a:defRPr sz="3200">
                <a:solidFill>
                  <a:srgbClr val="FFFF00"/>
                </a:solidFill>
                <a:effectLst>
                  <a:outerShdw blurRad="38100" dist="38100" dir="2700000" algn="tl">
                    <a:srgbClr val="000000"/>
                  </a:outerShdw>
                </a:effectLst>
                <a:latin typeface="+mn-lt"/>
                <a:ea typeface="+mn-ea"/>
                <a:cs typeface="+mn-cs"/>
              </a:defRPr>
            </a:lvl1pPr>
            <a:lvl2pPr marL="538163" indent="-174625" algn="l" rtl="0" eaLnBrk="1" fontAlgn="base" hangingPunct="1">
              <a:spcBef>
                <a:spcPts val="600"/>
              </a:spcBef>
              <a:spcAft>
                <a:spcPts val="600"/>
              </a:spcAft>
              <a:buClr>
                <a:srgbClr val="FFFF00"/>
              </a:buClr>
              <a:buSzPct val="60000"/>
              <a:buFont typeface="Arial" pitchFamily="34" charset="0"/>
              <a:buChar char="•"/>
              <a:defRPr sz="2800">
                <a:solidFill>
                  <a:srgbClr val="FFFF00"/>
                </a:solidFill>
                <a:effectLst>
                  <a:outerShdw blurRad="38100" dist="38100" dir="2700000" algn="tl">
                    <a:srgbClr val="000000"/>
                  </a:outerShdw>
                </a:effectLst>
                <a:latin typeface="+mn-lt"/>
              </a:defRPr>
            </a:lvl2pPr>
            <a:lvl3pPr marL="901700" indent="-185738" algn="l" rtl="0" eaLnBrk="1" fontAlgn="base" hangingPunct="1">
              <a:spcBef>
                <a:spcPts val="600"/>
              </a:spcBef>
              <a:spcAft>
                <a:spcPts val="600"/>
              </a:spcAft>
              <a:buClr>
                <a:srgbClr val="FFFF00"/>
              </a:buClr>
              <a:buSzPct val="60000"/>
              <a:buFont typeface="Arial" pitchFamily="34" charset="0"/>
              <a:buChar char="•"/>
              <a:defRPr sz="2400">
                <a:solidFill>
                  <a:srgbClr val="FFFF00"/>
                </a:solidFill>
                <a:effectLst>
                  <a:outerShdw blurRad="38100" dist="38100" dir="2700000" algn="tl">
                    <a:srgbClr val="000000"/>
                  </a:outerShdw>
                </a:effectLst>
                <a:latin typeface="+mn-lt"/>
              </a:defRPr>
            </a:lvl3pPr>
            <a:lvl4pPr marL="1077913" indent="-176213" algn="l" rtl="0" eaLnBrk="1" fontAlgn="base" hangingPunct="1">
              <a:spcBef>
                <a:spcPts val="600"/>
              </a:spcBef>
              <a:spcAft>
                <a:spcPts val="600"/>
              </a:spcAft>
              <a:buClr>
                <a:srgbClr val="FFFF00"/>
              </a:buClr>
              <a:buSzPct val="60000"/>
              <a:buFont typeface="Arial" pitchFamily="34" charset="0"/>
              <a:buChar char="•"/>
              <a:defRPr sz="2000">
                <a:solidFill>
                  <a:srgbClr val="FFFF00"/>
                </a:solidFill>
                <a:effectLst>
                  <a:outerShdw blurRad="38100" dist="38100" dir="2700000" algn="tl">
                    <a:srgbClr val="000000"/>
                  </a:outerShdw>
                </a:effectLst>
                <a:latin typeface="+mn-lt"/>
              </a:defRPr>
            </a:lvl4pPr>
            <a:lvl5pPr marL="1252538" indent="-174625" algn="l" rtl="0" eaLnBrk="1" fontAlgn="base" hangingPunct="1">
              <a:spcBef>
                <a:spcPts val="600"/>
              </a:spcBef>
              <a:spcAft>
                <a:spcPts val="600"/>
              </a:spcAft>
              <a:buClr>
                <a:srgbClr val="FFFF00"/>
              </a:buClr>
              <a:buSzPct val="60000"/>
              <a:buFont typeface="Arial" pitchFamily="34" charset="0"/>
              <a:buChar char="•"/>
              <a:defRPr sz="2000">
                <a:solidFill>
                  <a:srgbClr val="FFFF00"/>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rgbClr val="FFFF00"/>
              </a:buClr>
              <a:buSzPct val="60000"/>
              <a:buFont typeface="Wingdings" pitchFamily="2" charset="2"/>
              <a:buChar char="n"/>
              <a:defRPr sz="2000">
                <a:solidFill>
                  <a:srgbClr val="FFFF00"/>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rgbClr val="FFFF00"/>
              </a:buClr>
              <a:buSzPct val="60000"/>
              <a:buFont typeface="Wingdings" pitchFamily="2" charset="2"/>
              <a:buChar char="n"/>
              <a:defRPr sz="2000">
                <a:solidFill>
                  <a:srgbClr val="FFFF00"/>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rgbClr val="FFFF00"/>
              </a:buClr>
              <a:buSzPct val="60000"/>
              <a:buFont typeface="Wingdings" pitchFamily="2" charset="2"/>
              <a:buChar char="n"/>
              <a:defRPr sz="2000">
                <a:solidFill>
                  <a:srgbClr val="FFFF00"/>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rgbClr val="FFFF00"/>
              </a:buClr>
              <a:buSzPct val="60000"/>
              <a:buFont typeface="Wingdings" pitchFamily="2" charset="2"/>
              <a:buChar char="n"/>
              <a:defRPr sz="2000">
                <a:solidFill>
                  <a:srgbClr val="FFFF00"/>
                </a:solidFill>
                <a:effectLst>
                  <a:outerShdw blurRad="38100" dist="38100" dir="2700000" algn="tl">
                    <a:srgbClr val="000000"/>
                  </a:outerShdw>
                </a:effectLst>
                <a:latin typeface="+mn-lt"/>
              </a:defRPr>
            </a:lvl9pPr>
          </a:lstStyle>
          <a:p>
            <a:r>
              <a:rPr lang="en-US" sz="2400" kern="0" dirty="0">
                <a:solidFill>
                  <a:schemeClr val="tx1"/>
                </a:solidFill>
                <a:effectLst/>
                <a:latin typeface="Arial" panose="020B0604020202020204" pitchFamily="34" charset="0"/>
                <a:cs typeface="Arial" panose="020B0604020202020204" pitchFamily="34" charset="0"/>
              </a:rPr>
              <a:t>Revised Convention entered in to force: 8 November</a:t>
            </a:r>
          </a:p>
          <a:p>
            <a:pPr lvl="1"/>
            <a:r>
              <a:rPr lang="en-US" sz="2400" kern="0" dirty="0">
                <a:solidFill>
                  <a:schemeClr val="tx1"/>
                </a:solidFill>
                <a:effectLst/>
                <a:latin typeface="Arial" panose="020B0604020202020204" pitchFamily="34" charset="0"/>
                <a:cs typeface="Arial" panose="020B0604020202020204" pitchFamily="34" charset="0"/>
              </a:rPr>
              <a:t>the term International Hydrographic Bureau (IHB) </a:t>
            </a:r>
            <a:r>
              <a:rPr lang="en-US" sz="2400" kern="0" dirty="0" smtClean="0">
                <a:solidFill>
                  <a:schemeClr val="tx1"/>
                </a:solidFill>
                <a:effectLst/>
                <a:latin typeface="Arial" panose="020B0604020202020204" pitchFamily="34" charset="0"/>
                <a:cs typeface="Arial" panose="020B0604020202020204" pitchFamily="34" charset="0"/>
              </a:rPr>
              <a:t>is </a:t>
            </a:r>
            <a:r>
              <a:rPr lang="en-US" sz="2400" kern="0" dirty="0">
                <a:solidFill>
                  <a:schemeClr val="tx1"/>
                </a:solidFill>
                <a:effectLst/>
                <a:latin typeface="Arial" panose="020B0604020202020204" pitchFamily="34" charset="0"/>
                <a:cs typeface="Arial" panose="020B0604020202020204" pitchFamily="34" charset="0"/>
              </a:rPr>
              <a:t>replaced by the term IHO Secretariat;</a:t>
            </a:r>
          </a:p>
          <a:p>
            <a:pPr lvl="1"/>
            <a:r>
              <a:rPr lang="en-AU" sz="2400" dirty="0">
                <a:solidFill>
                  <a:schemeClr val="tx1"/>
                </a:solidFill>
                <a:effectLst/>
                <a:latin typeface="Arial" panose="020B0604020202020204" pitchFamily="34" charset="0"/>
                <a:cs typeface="Arial" panose="020B0604020202020204" pitchFamily="34" charset="0"/>
              </a:rPr>
              <a:t>the Directing Committee, comprising a President and two Directors ceases to lead the IHB (Secretariat of the IHO).  Instead, the Secretariat of the IHO is now led by a Secretary-General assisted by two subordinate Directors;</a:t>
            </a:r>
          </a:p>
          <a:p>
            <a:pPr lvl="1"/>
            <a:r>
              <a:rPr lang="en-US" sz="2400" dirty="0">
                <a:solidFill>
                  <a:schemeClr val="tx1"/>
                </a:solidFill>
                <a:effectLst/>
                <a:latin typeface="Arial" panose="020B0604020202020204" pitchFamily="34" charset="0"/>
                <a:cs typeface="Arial" panose="020B0604020202020204" pitchFamily="34" charset="0"/>
              </a:rPr>
              <a:t>the term International Hydrographic Conference is replaced by the term Assembly.  The ordinary sessions of the Assembly will be held every three years instead of every five years for the Conference.  The first session of the IHO Assembly (A-1) was held in Monaco from 24 to 28 April 2017, at which time an IHO Council was established.  The first meeting of the Council (C-1) </a:t>
            </a:r>
            <a:r>
              <a:rPr lang="en-US" sz="2400" dirty="0" smtClean="0">
                <a:solidFill>
                  <a:schemeClr val="tx1"/>
                </a:solidFill>
                <a:effectLst/>
                <a:latin typeface="Arial" panose="020B0604020202020204" pitchFamily="34" charset="0"/>
                <a:cs typeface="Arial" panose="020B0604020202020204" pitchFamily="34" charset="0"/>
              </a:rPr>
              <a:t>took place in </a:t>
            </a:r>
            <a:r>
              <a:rPr lang="en-US" sz="2400" dirty="0">
                <a:solidFill>
                  <a:schemeClr val="tx1"/>
                </a:solidFill>
                <a:effectLst/>
                <a:latin typeface="Arial" panose="020B0604020202020204" pitchFamily="34" charset="0"/>
                <a:cs typeface="Arial" panose="020B0604020202020204" pitchFamily="34" charset="0"/>
              </a:rPr>
              <a:t>October 2017 and annually thereafter.</a:t>
            </a:r>
          </a:p>
          <a:p>
            <a:pPr lvl="1"/>
            <a:endParaRPr lang="en-AU" sz="2400" dirty="0">
              <a:solidFill>
                <a:schemeClr val="tx1"/>
              </a:solidFill>
              <a:effectLst/>
              <a:latin typeface="Arial" panose="020B0604020202020204" pitchFamily="34" charset="0"/>
              <a:cs typeface="Arial" panose="020B0604020202020204" pitchFamily="34" charset="0"/>
            </a:endParaRPr>
          </a:p>
          <a:p>
            <a:pPr lvl="1"/>
            <a:endParaRPr lang="en-US" sz="2000" dirty="0">
              <a:effectLst/>
            </a:endParaRPr>
          </a:p>
          <a:p>
            <a:pPr lvl="1"/>
            <a:endParaRPr lang="en-US" sz="2000" kern="0" dirty="0"/>
          </a:p>
          <a:p>
            <a:pPr lvl="1"/>
            <a:endParaRPr lang="en-US" sz="2000" kern="0" dirty="0"/>
          </a:p>
          <a:p>
            <a:endParaRPr lang="en-US" sz="2400" kern="0" dirty="0"/>
          </a:p>
        </p:txBody>
      </p:sp>
    </p:spTree>
    <p:extLst>
      <p:ext uri="{BB962C8B-B14F-4D97-AF65-F5344CB8AC3E}">
        <p14:creationId xmlns:p14="http://schemas.microsoft.com/office/powerpoint/2010/main" val="6109959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wipe(left)">
                                      <p:cBhvr>
                                        <p:cTn id="10" dur="500"/>
                                        <p:tgtEl>
                                          <p:spTgt spid="5">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wipe(left)">
                                      <p:cBhvr>
                                        <p:cTn id="13" dur="500"/>
                                        <p:tgtEl>
                                          <p:spTgt spid="5">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wipe(left)">
                                      <p:cBhvr>
                                        <p:cTn id="16"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32389" y="717848"/>
            <a:ext cx="10035611" cy="4539952"/>
          </a:xfrm>
        </p:spPr>
        <p:txBody>
          <a:bodyPr>
            <a:normAutofit fontScale="90000"/>
          </a:bodyPr>
          <a:lstStyle/>
          <a:p>
            <a:r>
              <a:rPr lang="en-US" dirty="0"/>
              <a:t/>
            </a:r>
            <a:br>
              <a:rPr lang="en-US" dirty="0"/>
            </a:br>
            <a:r>
              <a:rPr lang="en-US" dirty="0"/>
              <a:t/>
            </a:r>
            <a:br>
              <a:rPr lang="en-US" dirty="0"/>
            </a:br>
            <a:r>
              <a:rPr lang="en-US" dirty="0" smtClean="0"/>
              <a:t/>
            </a:r>
            <a:br>
              <a:rPr lang="en-US" dirty="0" smtClean="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IHO </a:t>
            </a:r>
            <a:r>
              <a:rPr lang="en-US" dirty="0"/>
              <a:t>Secretariat, here to help you!</a:t>
            </a:r>
            <a:br>
              <a:rPr lang="en-US" dirty="0"/>
            </a:br>
            <a:r>
              <a:rPr lang="en-US" dirty="0" smtClean="0">
                <a:hlinkClick r:id="rId2"/>
              </a:rPr>
              <a:t>www.iho.int</a:t>
            </a:r>
            <a:r>
              <a:rPr lang="en-US" dirty="0" smtClean="0"/>
              <a:t/>
            </a:r>
            <a:br>
              <a:rPr lang="en-US" dirty="0" smtClean="0"/>
            </a:br>
            <a:r>
              <a:rPr lang="en-US" dirty="0"/>
              <a:t/>
            </a:r>
            <a:br>
              <a:rPr lang="en-US" dirty="0"/>
            </a:br>
            <a:r>
              <a:rPr lang="en-US" sz="3100" dirty="0" smtClean="0">
                <a:latin typeface="Arial" panose="020B0604020202020204" pitchFamily="34" charset="0"/>
                <a:cs typeface="Arial" panose="020B0604020202020204" pitchFamily="34" charset="0"/>
                <a:hlinkClick r:id="rId3"/>
              </a:rPr>
              <a:t>abri.kampfer@iho.int</a:t>
            </a:r>
            <a:r>
              <a:rPr lang="en-US" sz="3100" dirty="0" smtClean="0">
                <a:latin typeface="Arial" panose="020B0604020202020204" pitchFamily="34" charset="0"/>
                <a:cs typeface="Arial" panose="020B0604020202020204" pitchFamily="34" charset="0"/>
              </a:rPr>
              <a:t/>
            </a:r>
            <a:br>
              <a:rPr lang="en-US" sz="3100" dirty="0" smtClean="0">
                <a:latin typeface="Arial" panose="020B0604020202020204" pitchFamily="34" charset="0"/>
                <a:cs typeface="Arial" panose="020B0604020202020204" pitchFamily="34" charset="0"/>
              </a:rPr>
            </a:br>
            <a:r>
              <a:rPr lang="en-US" sz="3100" dirty="0">
                <a:latin typeface="Arial" panose="020B0604020202020204" pitchFamily="34" charset="0"/>
                <a:cs typeface="Arial" panose="020B0604020202020204" pitchFamily="34" charset="0"/>
              </a:rPr>
              <a:t/>
            </a:r>
            <a:br>
              <a:rPr lang="en-US" sz="3100" dirty="0">
                <a:latin typeface="Arial" panose="020B0604020202020204" pitchFamily="34" charset="0"/>
                <a:cs typeface="Arial" panose="020B0604020202020204" pitchFamily="34" charset="0"/>
              </a:rPr>
            </a:br>
            <a:r>
              <a:rPr lang="en-US" sz="3100" dirty="0">
                <a:latin typeface="Arial" panose="020B0604020202020204" pitchFamily="34" charset="0"/>
                <a:cs typeface="Arial" panose="020B0604020202020204" pitchFamily="34" charset="0"/>
              </a:rPr>
              <a:t>alberto.neves@iho.int </a:t>
            </a:r>
            <a:r>
              <a:rPr lang="en-US" sz="3100" dirty="0" smtClean="0">
                <a:latin typeface="Arial" panose="020B0604020202020204" pitchFamily="34" charset="0"/>
                <a:cs typeface="Arial" panose="020B0604020202020204" pitchFamily="34" charset="0"/>
              </a:rPr>
              <a:t/>
            </a:r>
            <a:br>
              <a:rPr lang="en-US" sz="3100" dirty="0" smtClean="0">
                <a:latin typeface="Arial" panose="020B0604020202020204" pitchFamily="34" charset="0"/>
                <a:cs typeface="Arial" panose="020B0604020202020204" pitchFamily="34" charset="0"/>
              </a:rPr>
            </a:br>
            <a:r>
              <a:rPr lang="en-US" dirty="0"/>
              <a:t/>
            </a:r>
            <a:br>
              <a:rPr lang="en-US" dirty="0"/>
            </a:br>
            <a:endParaRPr lang="en-US" dirty="0"/>
          </a:p>
        </p:txBody>
      </p:sp>
      <p:sp>
        <p:nvSpPr>
          <p:cNvPr id="3" name="Subtitle 2"/>
          <p:cNvSpPr>
            <a:spLocks noGrp="1"/>
          </p:cNvSpPr>
          <p:nvPr>
            <p:ph type="subTitle" idx="1"/>
          </p:nvPr>
        </p:nvSpPr>
        <p:spPr>
          <a:xfrm flipV="1">
            <a:off x="2241847" y="5138159"/>
            <a:ext cx="7167073" cy="211508"/>
          </a:xfrm>
        </p:spPr>
        <p:txBody>
          <a:bodyPr>
            <a:normAutofit fontScale="47500" lnSpcReduction="20000"/>
          </a:bodyPr>
          <a:lstStyle/>
          <a:p>
            <a:endParaRPr lang="en-US" dirty="0"/>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8229318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1026" y="277814"/>
            <a:ext cx="10456752" cy="1216008"/>
          </a:xfrm>
        </p:spPr>
        <p:txBody>
          <a:bodyPr>
            <a:noAutofit/>
          </a:bodyPr>
          <a:lstStyle/>
          <a:p>
            <a:pPr algn="ctr"/>
            <a:r>
              <a:rPr lang="en-US" sz="3200" dirty="0">
                <a:latin typeface="Arial" panose="020B0604020202020204" pitchFamily="34" charset="0"/>
                <a:cs typeface="Arial" panose="020B0604020202020204" pitchFamily="34" charset="0"/>
              </a:rPr>
              <a:t>Ratification of Protocol of Amendments on IHO Convention</a:t>
            </a:r>
            <a:endParaRPr lang="en-AU" sz="3200" dirty="0">
              <a:latin typeface="Arial" panose="020B0604020202020204" pitchFamily="34" charset="0"/>
              <a:cs typeface="Arial" panose="020B0604020202020204" pitchFamily="34" charset="0"/>
            </a:endParaRPr>
          </a:p>
        </p:txBody>
      </p:sp>
      <p:sp>
        <p:nvSpPr>
          <p:cNvPr id="5" name="Content Placeholder 2"/>
          <p:cNvSpPr txBox="1">
            <a:spLocks/>
          </p:cNvSpPr>
          <p:nvPr/>
        </p:nvSpPr>
        <p:spPr bwMode="auto">
          <a:xfrm>
            <a:off x="271603" y="1267485"/>
            <a:ext cx="11570329" cy="50144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63538" indent="-363538" algn="l" defTabSz="360000" rtl="0" eaLnBrk="1" fontAlgn="base" hangingPunct="1">
              <a:spcBef>
                <a:spcPts val="600"/>
              </a:spcBef>
              <a:spcAft>
                <a:spcPts val="600"/>
              </a:spcAft>
              <a:buClr>
                <a:srgbClr val="FFFF00"/>
              </a:buClr>
              <a:buSzPct val="60000"/>
              <a:buFont typeface="Wingdings" pitchFamily="2" charset="2"/>
              <a:buChar char="§"/>
              <a:defRPr sz="3200">
                <a:solidFill>
                  <a:srgbClr val="FFFF00"/>
                </a:solidFill>
                <a:effectLst>
                  <a:outerShdw blurRad="38100" dist="38100" dir="2700000" algn="tl">
                    <a:srgbClr val="000000"/>
                  </a:outerShdw>
                </a:effectLst>
                <a:latin typeface="+mn-lt"/>
                <a:ea typeface="+mn-ea"/>
                <a:cs typeface="+mn-cs"/>
              </a:defRPr>
            </a:lvl1pPr>
            <a:lvl2pPr marL="538163" indent="-174625" algn="l" rtl="0" eaLnBrk="1" fontAlgn="base" hangingPunct="1">
              <a:spcBef>
                <a:spcPts val="600"/>
              </a:spcBef>
              <a:spcAft>
                <a:spcPts val="600"/>
              </a:spcAft>
              <a:buClr>
                <a:srgbClr val="FFFF00"/>
              </a:buClr>
              <a:buSzPct val="60000"/>
              <a:buFont typeface="Arial" pitchFamily="34" charset="0"/>
              <a:buChar char="•"/>
              <a:defRPr sz="2800">
                <a:solidFill>
                  <a:srgbClr val="FFFF00"/>
                </a:solidFill>
                <a:effectLst>
                  <a:outerShdw blurRad="38100" dist="38100" dir="2700000" algn="tl">
                    <a:srgbClr val="000000"/>
                  </a:outerShdw>
                </a:effectLst>
                <a:latin typeface="+mn-lt"/>
              </a:defRPr>
            </a:lvl2pPr>
            <a:lvl3pPr marL="901700" indent="-185738" algn="l" rtl="0" eaLnBrk="1" fontAlgn="base" hangingPunct="1">
              <a:spcBef>
                <a:spcPts val="600"/>
              </a:spcBef>
              <a:spcAft>
                <a:spcPts val="600"/>
              </a:spcAft>
              <a:buClr>
                <a:srgbClr val="FFFF00"/>
              </a:buClr>
              <a:buSzPct val="60000"/>
              <a:buFont typeface="Arial" pitchFamily="34" charset="0"/>
              <a:buChar char="•"/>
              <a:defRPr sz="2400">
                <a:solidFill>
                  <a:srgbClr val="FFFF00"/>
                </a:solidFill>
                <a:effectLst>
                  <a:outerShdw blurRad="38100" dist="38100" dir="2700000" algn="tl">
                    <a:srgbClr val="000000"/>
                  </a:outerShdw>
                </a:effectLst>
                <a:latin typeface="+mn-lt"/>
              </a:defRPr>
            </a:lvl3pPr>
            <a:lvl4pPr marL="1077913" indent="-176213" algn="l" rtl="0" eaLnBrk="1" fontAlgn="base" hangingPunct="1">
              <a:spcBef>
                <a:spcPts val="600"/>
              </a:spcBef>
              <a:spcAft>
                <a:spcPts val="600"/>
              </a:spcAft>
              <a:buClr>
                <a:srgbClr val="FFFF00"/>
              </a:buClr>
              <a:buSzPct val="60000"/>
              <a:buFont typeface="Arial" pitchFamily="34" charset="0"/>
              <a:buChar char="•"/>
              <a:defRPr sz="2000">
                <a:solidFill>
                  <a:srgbClr val="FFFF00"/>
                </a:solidFill>
                <a:effectLst>
                  <a:outerShdw blurRad="38100" dist="38100" dir="2700000" algn="tl">
                    <a:srgbClr val="000000"/>
                  </a:outerShdw>
                </a:effectLst>
                <a:latin typeface="+mn-lt"/>
              </a:defRPr>
            </a:lvl4pPr>
            <a:lvl5pPr marL="1252538" indent="-174625" algn="l" rtl="0" eaLnBrk="1" fontAlgn="base" hangingPunct="1">
              <a:spcBef>
                <a:spcPts val="600"/>
              </a:spcBef>
              <a:spcAft>
                <a:spcPts val="600"/>
              </a:spcAft>
              <a:buClr>
                <a:srgbClr val="FFFF00"/>
              </a:buClr>
              <a:buSzPct val="60000"/>
              <a:buFont typeface="Arial" pitchFamily="34" charset="0"/>
              <a:buChar char="•"/>
              <a:defRPr sz="2000">
                <a:solidFill>
                  <a:srgbClr val="FFFF00"/>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rgbClr val="FFFF00"/>
              </a:buClr>
              <a:buSzPct val="60000"/>
              <a:buFont typeface="Wingdings" pitchFamily="2" charset="2"/>
              <a:buChar char="n"/>
              <a:defRPr sz="2000">
                <a:solidFill>
                  <a:srgbClr val="FFFF00"/>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rgbClr val="FFFF00"/>
              </a:buClr>
              <a:buSzPct val="60000"/>
              <a:buFont typeface="Wingdings" pitchFamily="2" charset="2"/>
              <a:buChar char="n"/>
              <a:defRPr sz="2000">
                <a:solidFill>
                  <a:srgbClr val="FFFF00"/>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rgbClr val="FFFF00"/>
              </a:buClr>
              <a:buSzPct val="60000"/>
              <a:buFont typeface="Wingdings" pitchFamily="2" charset="2"/>
              <a:buChar char="n"/>
              <a:defRPr sz="2000">
                <a:solidFill>
                  <a:srgbClr val="FFFF00"/>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rgbClr val="FFFF00"/>
              </a:buClr>
              <a:buSzPct val="60000"/>
              <a:buFont typeface="Wingdings" pitchFamily="2" charset="2"/>
              <a:buChar char="n"/>
              <a:defRPr sz="2000">
                <a:solidFill>
                  <a:srgbClr val="FFFF00"/>
                </a:solidFill>
                <a:effectLst>
                  <a:outerShdw blurRad="38100" dist="38100" dir="2700000" algn="tl">
                    <a:srgbClr val="000000"/>
                  </a:outerShdw>
                </a:effectLst>
                <a:latin typeface="+mn-lt"/>
              </a:defRPr>
            </a:lvl9pPr>
          </a:lstStyle>
          <a:p>
            <a:pPr lvl="0"/>
            <a:r>
              <a:rPr lang="en-AU" sz="2400" dirty="0">
                <a:solidFill>
                  <a:schemeClr val="tx1"/>
                </a:solidFill>
                <a:effectLst/>
                <a:latin typeface="Arial" panose="020B0604020202020204" pitchFamily="34" charset="0"/>
                <a:cs typeface="Arial" panose="020B0604020202020204" pitchFamily="34" charset="0"/>
              </a:rPr>
              <a:t>the subsidiary organs, including the Committees, of the IHO will report to the Council that will then refer endorsed proposals for adoption either to the Assembly or to the Member States through correspondence;</a:t>
            </a:r>
            <a:endParaRPr lang="en-US" sz="2400" dirty="0">
              <a:solidFill>
                <a:schemeClr val="tx1"/>
              </a:solidFill>
              <a:effectLst/>
              <a:latin typeface="Arial" panose="020B0604020202020204" pitchFamily="34" charset="0"/>
              <a:cs typeface="Arial" panose="020B0604020202020204" pitchFamily="34" charset="0"/>
            </a:endParaRPr>
          </a:p>
          <a:p>
            <a:pPr lvl="0"/>
            <a:r>
              <a:rPr lang="en-AU" sz="2400" dirty="0">
                <a:solidFill>
                  <a:schemeClr val="tx1"/>
                </a:solidFill>
                <a:effectLst/>
                <a:latin typeface="Arial" panose="020B0604020202020204" pitchFamily="34" charset="0"/>
                <a:cs typeface="Arial" panose="020B0604020202020204" pitchFamily="34" charset="0"/>
              </a:rPr>
              <a:t>the planning cycle for the IHO work programme and budget changes from a five-year to a three-year cycle. The next cycle will run from 2018 to 2020.</a:t>
            </a:r>
            <a:endParaRPr lang="en-US" sz="2400" dirty="0">
              <a:solidFill>
                <a:schemeClr val="tx1"/>
              </a:solidFill>
              <a:effectLst/>
              <a:latin typeface="Arial" panose="020B0604020202020204" pitchFamily="34" charset="0"/>
              <a:cs typeface="Arial" panose="020B0604020202020204" pitchFamily="34" charset="0"/>
            </a:endParaRPr>
          </a:p>
          <a:p>
            <a:pPr lvl="0"/>
            <a:r>
              <a:rPr lang="en-AU" sz="2400" dirty="0">
                <a:solidFill>
                  <a:schemeClr val="tx1"/>
                </a:solidFill>
                <a:effectLst/>
                <a:latin typeface="Arial" panose="020B0604020202020204" pitchFamily="34" charset="0"/>
                <a:cs typeface="Arial" panose="020B0604020202020204" pitchFamily="34" charset="0"/>
              </a:rPr>
              <a:t>for States wishing to join the IHO that are already Member States of the United Nations there is no requirement to seek the approval of existing Member States of the IHO; and</a:t>
            </a:r>
            <a:endParaRPr lang="en-US" sz="2400" dirty="0">
              <a:solidFill>
                <a:schemeClr val="tx1"/>
              </a:solidFill>
              <a:effectLst/>
              <a:latin typeface="Arial" panose="020B0604020202020204" pitchFamily="34" charset="0"/>
              <a:cs typeface="Arial" panose="020B0604020202020204" pitchFamily="34" charset="0"/>
            </a:endParaRPr>
          </a:p>
          <a:p>
            <a:pPr lvl="0"/>
            <a:r>
              <a:rPr lang="en-AU" sz="2400" dirty="0">
                <a:solidFill>
                  <a:schemeClr val="tx1"/>
                </a:solidFill>
                <a:effectLst/>
                <a:latin typeface="Arial" panose="020B0604020202020204" pitchFamily="34" charset="0"/>
                <a:cs typeface="Arial" panose="020B0604020202020204" pitchFamily="34" charset="0"/>
              </a:rPr>
              <a:t>in </a:t>
            </a:r>
            <a:r>
              <a:rPr lang="en-AU" sz="2400" dirty="0" smtClean="0">
                <a:solidFill>
                  <a:schemeClr val="tx1"/>
                </a:solidFill>
                <a:effectLst/>
                <a:latin typeface="Arial" panose="020B0604020202020204" pitchFamily="34" charset="0"/>
                <a:cs typeface="Arial" panose="020B0604020202020204" pitchFamily="34" charset="0"/>
              </a:rPr>
              <a:t>future, decisions </a:t>
            </a:r>
            <a:r>
              <a:rPr lang="en-AU" sz="2400" dirty="0">
                <a:solidFill>
                  <a:schemeClr val="tx1"/>
                </a:solidFill>
                <a:effectLst/>
                <a:latin typeface="Arial" panose="020B0604020202020204" pitchFamily="34" charset="0"/>
                <a:cs typeface="Arial" panose="020B0604020202020204" pitchFamily="34" charset="0"/>
              </a:rPr>
              <a:t>will be taken based on a majority of the Member States that cast a vote, rather than the existing arrangements where a majority of all the Member States entitled to vote is required.  A minimum number of at least one-third of all Member States eligible to vote must vote positively for a vote to stand</a:t>
            </a:r>
            <a:r>
              <a:rPr lang="en-AU" sz="2000" dirty="0">
                <a:effectLst/>
              </a:rPr>
              <a:t>.</a:t>
            </a:r>
            <a:endParaRPr lang="en-US" sz="2000" dirty="0">
              <a:effectLst/>
            </a:endParaRPr>
          </a:p>
          <a:p>
            <a:pPr marL="0" indent="0">
              <a:buNone/>
            </a:pPr>
            <a:endParaRPr lang="en-US" sz="2000" kern="0" dirty="0"/>
          </a:p>
        </p:txBody>
      </p:sp>
    </p:spTree>
    <p:extLst>
      <p:ext uri="{BB962C8B-B14F-4D97-AF65-F5344CB8AC3E}">
        <p14:creationId xmlns:p14="http://schemas.microsoft.com/office/powerpoint/2010/main" val="183461333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wipe(left)">
                                      <p:cBhvr>
                                        <p:cTn id="11" dur="500"/>
                                        <p:tgtEl>
                                          <p:spTgt spid="5">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wipe(left)">
                                      <p:cBhvr>
                                        <p:cTn id="15" dur="500"/>
                                        <p:tgtEl>
                                          <p:spTgt spid="5">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wipe(left)">
                                      <p:cBhvr>
                                        <p:cTn id="19"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95600" y="1196752"/>
            <a:ext cx="7056784" cy="5328592"/>
          </a:xfrm>
        </p:spPr>
        <p:txBody>
          <a:bodyPr>
            <a:normAutofit/>
          </a:bodyPr>
          <a:lstStyle/>
          <a:p>
            <a:pPr marL="0" indent="0">
              <a:spcBef>
                <a:spcPts val="300"/>
              </a:spcBef>
              <a:spcAft>
                <a:spcPts val="300"/>
              </a:spcAft>
              <a:buNone/>
            </a:pPr>
            <a:r>
              <a:rPr lang="en-US" dirty="0">
                <a:latin typeface="Arial" panose="020B0604020202020204" pitchFamily="34" charset="0"/>
                <a:cs typeface="Arial" panose="020B0604020202020204" pitchFamily="34" charset="0"/>
              </a:rPr>
              <a:t>UN MS eligible to join IHO without requirement for IHO MS approval</a:t>
            </a:r>
          </a:p>
          <a:p>
            <a:pPr>
              <a:spcBef>
                <a:spcPts val="300"/>
              </a:spcBef>
            </a:pPr>
            <a:r>
              <a:rPr lang="en-US" dirty="0">
                <a:latin typeface="Arial" panose="020B0604020202020204" pitchFamily="34" charset="0"/>
                <a:cs typeface="Arial" panose="020B0604020202020204" pitchFamily="34" charset="0"/>
              </a:rPr>
              <a:t>Kiribati</a:t>
            </a:r>
          </a:p>
          <a:p>
            <a:pPr>
              <a:spcBef>
                <a:spcPts val="300"/>
              </a:spcBef>
            </a:pPr>
            <a:r>
              <a:rPr lang="en-US" dirty="0">
                <a:latin typeface="Arial" panose="020B0604020202020204" pitchFamily="34" charset="0"/>
                <a:cs typeface="Arial" panose="020B0604020202020204" pitchFamily="34" charset="0"/>
              </a:rPr>
              <a:t>Marshall Islands</a:t>
            </a:r>
          </a:p>
          <a:p>
            <a:pPr>
              <a:spcBef>
                <a:spcPts val="300"/>
              </a:spcBef>
            </a:pPr>
            <a:r>
              <a:rPr lang="en-US" dirty="0">
                <a:latin typeface="Arial" panose="020B0604020202020204" pitchFamily="34" charset="0"/>
                <a:cs typeface="Arial" panose="020B0604020202020204" pitchFamily="34" charset="0"/>
              </a:rPr>
              <a:t>Micronesia (Federated States of)</a:t>
            </a:r>
          </a:p>
          <a:p>
            <a:pPr>
              <a:spcBef>
                <a:spcPts val="300"/>
              </a:spcBef>
            </a:pPr>
            <a:r>
              <a:rPr lang="en-US" dirty="0">
                <a:latin typeface="Arial" panose="020B0604020202020204" pitchFamily="34" charset="0"/>
                <a:cs typeface="Arial" panose="020B0604020202020204" pitchFamily="34" charset="0"/>
              </a:rPr>
              <a:t>Nauru</a:t>
            </a:r>
          </a:p>
          <a:p>
            <a:pPr>
              <a:spcBef>
                <a:spcPts val="300"/>
              </a:spcBef>
            </a:pPr>
            <a:r>
              <a:rPr lang="en-US" dirty="0">
                <a:latin typeface="Arial" panose="020B0604020202020204" pitchFamily="34" charset="0"/>
                <a:cs typeface="Arial" panose="020B0604020202020204" pitchFamily="34" charset="0"/>
              </a:rPr>
              <a:t>Palau</a:t>
            </a:r>
          </a:p>
          <a:p>
            <a:pPr>
              <a:spcBef>
                <a:spcPts val="300"/>
              </a:spcBef>
            </a:pPr>
            <a:r>
              <a:rPr lang="en-US" dirty="0">
                <a:latin typeface="Arial" panose="020B0604020202020204" pitchFamily="34" charset="0"/>
                <a:cs typeface="Arial" panose="020B0604020202020204" pitchFamily="34" charset="0"/>
              </a:rPr>
              <a:t>Samoa</a:t>
            </a:r>
          </a:p>
          <a:p>
            <a:pPr>
              <a:spcBef>
                <a:spcPts val="300"/>
              </a:spcBef>
            </a:pPr>
            <a:r>
              <a:rPr lang="en-US" b="1" dirty="0">
                <a:latin typeface="Arial" panose="020B0604020202020204" pitchFamily="34" charset="0"/>
                <a:cs typeface="Arial" panose="020B0604020202020204" pitchFamily="34" charset="0"/>
              </a:rPr>
              <a:t>Solomon Islands</a:t>
            </a:r>
          </a:p>
          <a:p>
            <a:pPr>
              <a:spcBef>
                <a:spcPts val="300"/>
              </a:spcBef>
            </a:pPr>
            <a:r>
              <a:rPr lang="en-US" dirty="0">
                <a:latin typeface="Arial" panose="020B0604020202020204" pitchFamily="34" charset="0"/>
                <a:cs typeface="Arial" panose="020B0604020202020204" pitchFamily="34" charset="0"/>
              </a:rPr>
              <a:t>Tuvalu</a:t>
            </a:r>
          </a:p>
        </p:txBody>
      </p:sp>
      <p:sp>
        <p:nvSpPr>
          <p:cNvPr id="5" name="Title 1"/>
          <p:cNvSpPr txBox="1">
            <a:spLocks/>
          </p:cNvSpPr>
          <p:nvPr/>
        </p:nvSpPr>
        <p:spPr bwMode="auto">
          <a:xfrm>
            <a:off x="1303480" y="235391"/>
            <a:ext cx="9089897" cy="63374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a:solidFill>
                  <a:srgbClr val="FFFF00"/>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rgbClr val="FFFF00"/>
                </a:solidFill>
                <a:effectLst>
                  <a:outerShdw blurRad="38100" dist="38100" dir="2700000" algn="tl">
                    <a:srgbClr val="000000"/>
                  </a:outerShdw>
                </a:effectLst>
                <a:latin typeface="Arial Narrow" pitchFamily="34" charset="0"/>
              </a:defRPr>
            </a:lvl2pPr>
            <a:lvl3pPr algn="ctr" rtl="0" eaLnBrk="1" fontAlgn="base" hangingPunct="1">
              <a:spcBef>
                <a:spcPct val="0"/>
              </a:spcBef>
              <a:spcAft>
                <a:spcPct val="0"/>
              </a:spcAft>
              <a:defRPr sz="4400">
                <a:solidFill>
                  <a:srgbClr val="FFFF00"/>
                </a:solidFill>
                <a:effectLst>
                  <a:outerShdw blurRad="38100" dist="38100" dir="2700000" algn="tl">
                    <a:srgbClr val="000000"/>
                  </a:outerShdw>
                </a:effectLst>
                <a:latin typeface="Arial Narrow" pitchFamily="34" charset="0"/>
              </a:defRPr>
            </a:lvl3pPr>
            <a:lvl4pPr algn="ctr" rtl="0" eaLnBrk="1" fontAlgn="base" hangingPunct="1">
              <a:spcBef>
                <a:spcPct val="0"/>
              </a:spcBef>
              <a:spcAft>
                <a:spcPct val="0"/>
              </a:spcAft>
              <a:defRPr sz="4400">
                <a:solidFill>
                  <a:srgbClr val="FFFF00"/>
                </a:solidFill>
                <a:effectLst>
                  <a:outerShdw blurRad="38100" dist="38100" dir="2700000" algn="tl">
                    <a:srgbClr val="000000"/>
                  </a:outerShdw>
                </a:effectLst>
                <a:latin typeface="Arial Narrow" pitchFamily="34" charset="0"/>
              </a:defRPr>
            </a:lvl4pPr>
            <a:lvl5pPr algn="ctr" rtl="0" eaLnBrk="1" fontAlgn="base" hangingPunct="1">
              <a:spcBef>
                <a:spcPct val="0"/>
              </a:spcBef>
              <a:spcAft>
                <a:spcPct val="0"/>
              </a:spcAft>
              <a:defRPr sz="4400">
                <a:solidFill>
                  <a:srgbClr val="FFFF00"/>
                </a:solidFill>
                <a:effectLst>
                  <a:outerShdw blurRad="38100" dist="38100" dir="2700000" algn="tl">
                    <a:srgbClr val="000000"/>
                  </a:outerShdw>
                </a:effectLst>
                <a:latin typeface="Arial Narrow" pitchFamily="34" charset="0"/>
              </a:defRPr>
            </a:lvl5pPr>
            <a:lvl6pPr marL="457200" algn="ctr" rtl="0" eaLnBrk="1" fontAlgn="base" hangingPunct="1">
              <a:spcBef>
                <a:spcPct val="0"/>
              </a:spcBef>
              <a:spcAft>
                <a:spcPct val="0"/>
              </a:spcAft>
              <a:defRPr sz="4400">
                <a:solidFill>
                  <a:srgbClr val="FFFF00"/>
                </a:solidFill>
                <a:effectLst>
                  <a:outerShdw blurRad="38100" dist="38100" dir="2700000" algn="tl">
                    <a:srgbClr val="000000"/>
                  </a:outerShdw>
                </a:effectLst>
                <a:latin typeface="Arial Narrow" pitchFamily="34" charset="0"/>
              </a:defRPr>
            </a:lvl6pPr>
            <a:lvl7pPr marL="914400" algn="ctr" rtl="0" eaLnBrk="1" fontAlgn="base" hangingPunct="1">
              <a:spcBef>
                <a:spcPct val="0"/>
              </a:spcBef>
              <a:spcAft>
                <a:spcPct val="0"/>
              </a:spcAft>
              <a:defRPr sz="4400">
                <a:solidFill>
                  <a:srgbClr val="FFFF00"/>
                </a:solidFill>
                <a:effectLst>
                  <a:outerShdw blurRad="38100" dist="38100" dir="2700000" algn="tl">
                    <a:srgbClr val="000000"/>
                  </a:outerShdw>
                </a:effectLst>
                <a:latin typeface="Arial Narrow" pitchFamily="34" charset="0"/>
              </a:defRPr>
            </a:lvl7pPr>
            <a:lvl8pPr marL="1371600" algn="ctr" rtl="0" eaLnBrk="1" fontAlgn="base" hangingPunct="1">
              <a:spcBef>
                <a:spcPct val="0"/>
              </a:spcBef>
              <a:spcAft>
                <a:spcPct val="0"/>
              </a:spcAft>
              <a:defRPr sz="4400">
                <a:solidFill>
                  <a:srgbClr val="FFFF00"/>
                </a:solidFill>
                <a:effectLst>
                  <a:outerShdw blurRad="38100" dist="38100" dir="2700000" algn="tl">
                    <a:srgbClr val="000000"/>
                  </a:outerShdw>
                </a:effectLst>
                <a:latin typeface="Arial Narrow" pitchFamily="34" charset="0"/>
              </a:defRPr>
            </a:lvl8pPr>
            <a:lvl9pPr marL="1828800" algn="ctr" rtl="0" eaLnBrk="1" fontAlgn="base" hangingPunct="1">
              <a:spcBef>
                <a:spcPct val="0"/>
              </a:spcBef>
              <a:spcAft>
                <a:spcPct val="0"/>
              </a:spcAft>
              <a:defRPr sz="4400">
                <a:solidFill>
                  <a:srgbClr val="FFFF00"/>
                </a:solidFill>
                <a:effectLst>
                  <a:outerShdw blurRad="38100" dist="38100" dir="2700000" algn="tl">
                    <a:srgbClr val="000000"/>
                  </a:outerShdw>
                </a:effectLst>
                <a:latin typeface="Arial Narrow" pitchFamily="34" charset="0"/>
              </a:defRPr>
            </a:lvl9pPr>
          </a:lstStyle>
          <a:p>
            <a:pPr marL="531813" lvl="1" indent="-357188" algn="l"/>
            <a:r>
              <a:rPr lang="en-US" sz="4000" dirty="0">
                <a:solidFill>
                  <a:srgbClr val="0070C0"/>
                </a:solidFill>
                <a:effectLst/>
                <a:latin typeface="Arial" panose="020B0604020202020204" pitchFamily="34" charset="0"/>
                <a:cs typeface="Arial" panose="020B0604020202020204" pitchFamily="34" charset="0"/>
              </a:rPr>
              <a:t>Regional States not yet MS of the IHO </a:t>
            </a:r>
            <a:endParaRPr lang="en-US" sz="4000" kern="0" dirty="0">
              <a:solidFill>
                <a:srgbClr val="0070C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705561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144855" y="99588"/>
            <a:ext cx="11497901" cy="1601221"/>
          </a:xfrm>
        </p:spPr>
        <p:txBody>
          <a:bodyPr>
            <a:normAutofit fontScale="90000"/>
          </a:bodyPr>
          <a:lstStyle/>
          <a:p>
            <a:pPr algn="ctr"/>
            <a:r>
              <a:rPr lang="en-US" sz="4000" dirty="0" smtClean="0">
                <a:solidFill>
                  <a:srgbClr val="0070C0"/>
                </a:solidFill>
                <a:latin typeface="Arial" panose="020B0604020202020204" pitchFamily="34" charset="0"/>
                <a:cs typeface="Arial" panose="020B0604020202020204" pitchFamily="34" charset="0"/>
              </a:rPr>
              <a:t>Eligible </a:t>
            </a:r>
            <a:r>
              <a:rPr lang="en-US" sz="4000" dirty="0">
                <a:solidFill>
                  <a:srgbClr val="0070C0"/>
                </a:solidFill>
                <a:latin typeface="Arial" panose="020B0604020202020204" pitchFamily="34" charset="0"/>
                <a:cs typeface="Arial" panose="020B0604020202020204" pitchFamily="34" charset="0"/>
              </a:rPr>
              <a:t>to join IHO, but requiring special consideration</a:t>
            </a:r>
            <a:r>
              <a:rPr lang="en-US" sz="3200" dirty="0">
                <a:solidFill>
                  <a:srgbClr val="0070C0"/>
                </a:solidFill>
              </a:rPr>
              <a:t/>
            </a:r>
            <a:br>
              <a:rPr lang="en-US" sz="3200" dirty="0">
                <a:solidFill>
                  <a:srgbClr val="0070C0"/>
                </a:solidFill>
              </a:rPr>
            </a:br>
            <a:endParaRPr lang="en-AU" sz="3200" dirty="0">
              <a:solidFill>
                <a:srgbClr val="0070C0"/>
              </a:solidFill>
            </a:endParaRPr>
          </a:p>
        </p:txBody>
      </p:sp>
      <p:sp>
        <p:nvSpPr>
          <p:cNvPr id="3" name="Content Placeholder 2"/>
          <p:cNvSpPr>
            <a:spLocks noGrp="1"/>
          </p:cNvSpPr>
          <p:nvPr>
            <p:ph idx="1"/>
          </p:nvPr>
        </p:nvSpPr>
        <p:spPr>
          <a:xfrm>
            <a:off x="2298854" y="1988841"/>
            <a:ext cx="7488237" cy="2664296"/>
          </a:xfrm>
        </p:spPr>
        <p:txBody>
          <a:bodyPr>
            <a:normAutofit lnSpcReduction="10000"/>
          </a:bodyPr>
          <a:lstStyle/>
          <a:p>
            <a:pPr>
              <a:spcBef>
                <a:spcPts val="300"/>
              </a:spcBef>
            </a:pPr>
            <a:r>
              <a:rPr lang="en-US" dirty="0">
                <a:latin typeface="Arial" panose="020B0604020202020204" pitchFamily="34" charset="0"/>
                <a:cs typeface="Arial" panose="020B0604020202020204" pitchFamily="34" charset="0"/>
              </a:rPr>
              <a:t>Cook Islands</a:t>
            </a:r>
          </a:p>
          <a:p>
            <a:pPr>
              <a:spcBef>
                <a:spcPts val="300"/>
              </a:spcBef>
            </a:pPr>
            <a:r>
              <a:rPr lang="en-US" dirty="0">
                <a:latin typeface="Arial" panose="020B0604020202020204" pitchFamily="34" charset="0"/>
                <a:cs typeface="Arial" panose="020B0604020202020204" pitchFamily="34" charset="0"/>
              </a:rPr>
              <a:t>Niue</a:t>
            </a:r>
          </a:p>
          <a:p>
            <a:pPr marL="0" indent="0" algn="just">
              <a:spcBef>
                <a:spcPts val="2400"/>
              </a:spcBef>
              <a:buNone/>
            </a:pPr>
            <a:r>
              <a:rPr lang="en-AU" dirty="0">
                <a:latin typeface="Arial" panose="020B0604020202020204" pitchFamily="34" charset="0"/>
                <a:cs typeface="Arial" panose="020B0604020202020204" pitchFamily="34" charset="0"/>
              </a:rPr>
              <a:t>Neither are Member States of the United Nations, but, have had their "full treaty-making capacity" recognised by the United Nations Secretariat</a:t>
            </a:r>
            <a:endParaRPr lang="en-US" dirty="0">
              <a:latin typeface="Arial" panose="020B0604020202020204" pitchFamily="34" charset="0"/>
              <a:cs typeface="Arial" panose="020B0604020202020204" pitchFamily="34" charset="0"/>
            </a:endParaRPr>
          </a:p>
          <a:p>
            <a:pPr>
              <a:spcBef>
                <a:spcPts val="300"/>
              </a:spcBef>
            </a:pPr>
            <a:endParaRPr lang="en-US" sz="2400" dirty="0"/>
          </a:p>
          <a:p>
            <a:endParaRPr lang="en-AU" dirty="0"/>
          </a:p>
        </p:txBody>
      </p:sp>
    </p:spTree>
    <p:extLst>
      <p:ext uri="{BB962C8B-B14F-4D97-AF65-F5344CB8AC3E}">
        <p14:creationId xmlns:p14="http://schemas.microsoft.com/office/powerpoint/2010/main" val="31368804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8887" y="259414"/>
            <a:ext cx="11241090" cy="540511"/>
          </a:xfrm>
        </p:spPr>
        <p:txBody>
          <a:bodyPr>
            <a:normAutofit fontScale="90000"/>
          </a:bodyPr>
          <a:lstStyle/>
          <a:p>
            <a:r>
              <a:rPr lang="en-US" b="1" dirty="0"/>
              <a:t>INT Chart and ENC Production Coordination - Region L</a:t>
            </a:r>
          </a:p>
        </p:txBody>
      </p:sp>
      <p:sp>
        <p:nvSpPr>
          <p:cNvPr id="3" name="Content Placeholder 2"/>
          <p:cNvSpPr>
            <a:spLocks noGrp="1"/>
          </p:cNvSpPr>
          <p:nvPr>
            <p:ph idx="1"/>
          </p:nvPr>
        </p:nvSpPr>
        <p:spPr>
          <a:xfrm>
            <a:off x="838200" y="1195057"/>
            <a:ext cx="10668753" cy="4327557"/>
          </a:xfrm>
        </p:spPr>
        <p:txBody>
          <a:bodyPr>
            <a:normAutofit lnSpcReduction="10000"/>
          </a:bodyPr>
          <a:lstStyle/>
          <a:p>
            <a:r>
              <a:rPr lang="en-US" dirty="0"/>
              <a:t>The current web-based version of S-11 Part B for Region L is Edition 3.0.3 dated January 2018. </a:t>
            </a:r>
            <a:endParaRPr lang="en-US" dirty="0" smtClean="0"/>
          </a:p>
          <a:p>
            <a:r>
              <a:rPr lang="en-US" dirty="0" smtClean="0"/>
              <a:t>This new </a:t>
            </a:r>
            <a:r>
              <a:rPr lang="en-US" dirty="0"/>
              <a:t>edition reports that 62 INT charts are available to date, out of 67 </a:t>
            </a:r>
            <a:r>
              <a:rPr lang="en-US" dirty="0" smtClean="0"/>
              <a:t>charts.</a:t>
            </a:r>
          </a:p>
          <a:p>
            <a:r>
              <a:rPr lang="en-US" dirty="0" smtClean="0"/>
              <a:t>Note CL11/18  - Adoption of revision 3.1.0 S-11 Part A</a:t>
            </a:r>
          </a:p>
          <a:p>
            <a:r>
              <a:rPr lang="en-US" dirty="0" smtClean="0"/>
              <a:t>Note CL19/18 – Adoption of new IHO resolution on the elimination of overlapping ENC data.  WENDWG will consider the outcome of this resolution at 8</a:t>
            </a:r>
            <a:r>
              <a:rPr lang="en-US" baseline="30000" dirty="0" smtClean="0"/>
              <a:t>th</a:t>
            </a:r>
            <a:r>
              <a:rPr lang="en-US" dirty="0" smtClean="0"/>
              <a:t> </a:t>
            </a:r>
            <a:r>
              <a:rPr lang="en-US" dirty="0" err="1" smtClean="0"/>
              <a:t>mtg</a:t>
            </a:r>
            <a:r>
              <a:rPr lang="en-US" dirty="0" smtClean="0"/>
              <a:t> scheduled in </a:t>
            </a:r>
            <a:r>
              <a:rPr lang="en-US" dirty="0"/>
              <a:t>MARCH </a:t>
            </a:r>
            <a:r>
              <a:rPr lang="en-US" dirty="0" smtClean="0"/>
              <a:t>2018.</a:t>
            </a:r>
          </a:p>
          <a:p>
            <a:r>
              <a:rPr lang="en-US" dirty="0" smtClean="0"/>
              <a:t>SWPHC </a:t>
            </a:r>
            <a:r>
              <a:rPr lang="en-US" dirty="0"/>
              <a:t>ENC Producers </a:t>
            </a:r>
            <a:r>
              <a:rPr lang="en-US" dirty="0" smtClean="0"/>
              <a:t>to provide </a:t>
            </a:r>
            <a:r>
              <a:rPr lang="en-US" dirty="0"/>
              <a:t>their </a:t>
            </a:r>
            <a:r>
              <a:rPr lang="en-US" dirty="0" smtClean="0"/>
              <a:t>CATZOC guidelines </a:t>
            </a:r>
            <a:r>
              <a:rPr lang="en-US" dirty="0"/>
              <a:t>to the DQWG.</a:t>
            </a:r>
          </a:p>
          <a:p>
            <a:endParaRPr lang="en-US" dirty="0" smtClean="0"/>
          </a:p>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C878826-814C-4FD2-96B3-D147818A5C89}" type="slidenum">
              <a:rPr lang="en-US" smtClean="0"/>
              <a:t>6</a:t>
            </a:fld>
            <a:endParaRPr lang="en-US" dirty="0"/>
          </a:p>
        </p:txBody>
      </p:sp>
    </p:spTree>
    <p:extLst>
      <p:ext uri="{BB962C8B-B14F-4D97-AF65-F5344CB8AC3E}">
        <p14:creationId xmlns:p14="http://schemas.microsoft.com/office/powerpoint/2010/main" val="10698825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00" dirty="0">
                <a:latin typeface="Arial" panose="020B0604020202020204" pitchFamily="34" charset="0"/>
                <a:cs typeface="Arial" panose="020B0604020202020204" pitchFamily="34" charset="0"/>
              </a:rPr>
              <a:t>IHO GIS and Databases</a:t>
            </a:r>
            <a:endParaRPr lang="en-AU" sz="40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959667" y="3756950"/>
            <a:ext cx="10601608" cy="2768395"/>
          </a:xfrm>
        </p:spPr>
        <p:txBody>
          <a:bodyPr>
            <a:normAutofit/>
          </a:bodyPr>
          <a:lstStyle/>
          <a:p>
            <a:pPr>
              <a:spcBef>
                <a:spcPts val="300"/>
              </a:spcBef>
              <a:spcAft>
                <a:spcPts val="300"/>
              </a:spcAft>
            </a:pPr>
            <a:r>
              <a:rPr lang="en-US" dirty="0">
                <a:latin typeface="Arial" panose="020B0604020202020204" pitchFamily="34" charset="0"/>
                <a:cs typeface="Arial" panose="020B0604020202020204" pitchFamily="34" charset="0"/>
              </a:rPr>
              <a:t>avoid duplication of data and inputs</a:t>
            </a:r>
          </a:p>
          <a:p>
            <a:pPr>
              <a:spcBef>
                <a:spcPts val="300"/>
              </a:spcBef>
              <a:spcAft>
                <a:spcPts val="300"/>
              </a:spcAft>
            </a:pPr>
            <a:r>
              <a:rPr lang="en-US" dirty="0">
                <a:latin typeface="Arial" panose="020B0604020202020204" pitchFamily="34" charset="0"/>
                <a:cs typeface="Arial" panose="020B0604020202020204" pitchFamily="34" charset="0"/>
              </a:rPr>
              <a:t>enable data </a:t>
            </a:r>
            <a:r>
              <a:rPr lang="en-AU" dirty="0">
                <a:latin typeface="Arial" panose="020B0604020202020204" pitchFamily="34" charset="0"/>
                <a:cs typeface="Arial" panose="020B0604020202020204" pitchFamily="34" charset="0"/>
              </a:rPr>
              <a:t>visualisation</a:t>
            </a:r>
          </a:p>
          <a:p>
            <a:pPr>
              <a:spcBef>
                <a:spcPts val="300"/>
              </a:spcBef>
              <a:spcAft>
                <a:spcPts val="300"/>
              </a:spcAft>
            </a:pPr>
            <a:r>
              <a:rPr lang="en-US" dirty="0">
                <a:latin typeface="Arial" panose="020B0604020202020204" pitchFamily="34" charset="0"/>
                <a:cs typeface="Arial" panose="020B0604020202020204" pitchFamily="34" charset="0"/>
              </a:rPr>
              <a:t>enable data fusion and analysis</a:t>
            </a:r>
          </a:p>
          <a:p>
            <a:pPr>
              <a:spcBef>
                <a:spcPts val="300"/>
              </a:spcBef>
              <a:spcAft>
                <a:spcPts val="300"/>
              </a:spcAft>
            </a:pPr>
            <a:r>
              <a:rPr lang="en-US" dirty="0">
                <a:latin typeface="Arial" panose="020B0604020202020204" pitchFamily="34" charset="0"/>
                <a:cs typeface="Arial" panose="020B0604020202020204" pitchFamily="34" charset="0"/>
              </a:rPr>
              <a:t>provide GIS data layers for RHCs and Member States</a:t>
            </a:r>
          </a:p>
          <a:p>
            <a:pPr>
              <a:spcBef>
                <a:spcPts val="300"/>
              </a:spcBef>
              <a:spcAft>
                <a:spcPts val="300"/>
              </a:spcAft>
            </a:pPr>
            <a:r>
              <a:rPr lang="en-US" dirty="0">
                <a:latin typeface="Arial" panose="020B0604020202020204" pitchFamily="34" charset="0"/>
                <a:cs typeface="Arial" panose="020B0604020202020204" pitchFamily="34" charset="0"/>
              </a:rPr>
              <a:t>enable publication and website updates (P-5, C-55, etc.)</a:t>
            </a:r>
          </a:p>
        </p:txBody>
      </p:sp>
      <p:pic>
        <p:nvPicPr>
          <p:cNvPr id="1030" name="Picture 6" descr="C:\Users\Robert Ward\Desktop\GI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5960" y="1412776"/>
            <a:ext cx="4190612" cy="234417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9536" y="1268760"/>
            <a:ext cx="4176464" cy="2344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60332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00" dirty="0">
                <a:latin typeface="Arial" panose="020B0604020202020204" pitchFamily="34" charset="0"/>
                <a:cs typeface="Arial" panose="020B0604020202020204" pitchFamily="34" charset="0"/>
              </a:rPr>
              <a:t>IHO GIS and data base developments</a:t>
            </a:r>
            <a:endParaRPr lang="en-AU" sz="40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825625"/>
            <a:ext cx="10614433" cy="4113448"/>
          </a:xfrm>
        </p:spPr>
        <p:txBody>
          <a:bodyPr>
            <a:noAutofit/>
          </a:bodyPr>
          <a:lstStyle/>
          <a:p>
            <a:r>
              <a:rPr lang="en-US" dirty="0">
                <a:latin typeface="Arial" panose="020B0604020202020204" pitchFamily="34" charset="0"/>
                <a:cs typeface="Arial" panose="020B0604020202020204" pitchFamily="34" charset="0"/>
              </a:rPr>
              <a:t>Country Information Data base</a:t>
            </a:r>
          </a:p>
          <a:p>
            <a:pPr lvl="1"/>
            <a:r>
              <a:rPr lang="en-US" sz="2800" dirty="0">
                <a:latin typeface="Arial" panose="020B0604020202020204" pitchFamily="34" charset="0"/>
                <a:cs typeface="Arial" panose="020B0604020202020204" pitchFamily="34" charset="0"/>
              </a:rPr>
              <a:t>Is your data up to date in the Yearbook / database ?</a:t>
            </a:r>
          </a:p>
          <a:p>
            <a:r>
              <a:rPr lang="en-US" dirty="0">
                <a:latin typeface="Arial" panose="020B0604020202020204" pitchFamily="34" charset="0"/>
                <a:cs typeface="Arial" panose="020B0604020202020204" pitchFamily="34" charset="0"/>
              </a:rPr>
              <a:t>“C-55”  database</a:t>
            </a:r>
          </a:p>
          <a:p>
            <a:pPr lvl="1"/>
            <a:r>
              <a:rPr lang="en-US" sz="2800" dirty="0">
                <a:latin typeface="Arial" panose="020B0604020202020204" pitchFamily="34" charset="0"/>
                <a:cs typeface="Arial" panose="020B0604020202020204" pitchFamily="34" charset="0"/>
              </a:rPr>
              <a:t>Is your data up to date in the C-55 database ?</a:t>
            </a:r>
          </a:p>
          <a:p>
            <a:pPr lvl="1"/>
            <a:r>
              <a:rPr lang="en-US" sz="2800" dirty="0">
                <a:latin typeface="Arial" panose="020B0604020202020204" pitchFamily="34" charset="0"/>
                <a:cs typeface="Arial" panose="020B0604020202020204" pitchFamily="34" charset="0"/>
              </a:rPr>
              <a:t>Important to liaise with the Primary Charting Authority</a:t>
            </a:r>
          </a:p>
          <a:p>
            <a:pPr>
              <a:spcBef>
                <a:spcPts val="1800"/>
              </a:spcBef>
            </a:pPr>
            <a:r>
              <a:rPr lang="en-US" dirty="0">
                <a:latin typeface="Arial" panose="020B0604020202020204" pitchFamily="34" charset="0"/>
                <a:cs typeface="Arial" panose="020B0604020202020204" pitchFamily="34" charset="0"/>
              </a:rPr>
              <a:t>ENC catalogue</a:t>
            </a:r>
          </a:p>
          <a:p>
            <a:pPr>
              <a:spcBef>
                <a:spcPts val="1800"/>
              </a:spcBef>
            </a:pPr>
            <a:r>
              <a:rPr lang="en-US" dirty="0" err="1">
                <a:latin typeface="Arial" panose="020B0604020202020204" pitchFamily="34" charset="0"/>
                <a:cs typeface="Arial" panose="020B0604020202020204" pitchFamily="34" charset="0"/>
              </a:rPr>
              <a:t>INToGIS</a:t>
            </a:r>
            <a:r>
              <a:rPr lang="en-US" dirty="0">
                <a:latin typeface="Arial" panose="020B0604020202020204" pitchFamily="34" charset="0"/>
                <a:cs typeface="Arial" panose="020B0604020202020204" pitchFamily="34" charset="0"/>
              </a:rPr>
              <a:t> database</a:t>
            </a:r>
          </a:p>
          <a:p>
            <a:pPr lvl="1"/>
            <a:r>
              <a:rPr lang="en-US" sz="2800" dirty="0">
                <a:latin typeface="Arial" panose="020B0604020202020204" pitchFamily="34" charset="0"/>
                <a:cs typeface="Arial" panose="020B0604020202020204" pitchFamily="34" charset="0"/>
              </a:rPr>
              <a:t> INT chart coverage</a:t>
            </a:r>
          </a:p>
        </p:txBody>
      </p:sp>
    </p:spTree>
    <p:extLst>
      <p:ext uri="{BB962C8B-B14F-4D97-AF65-F5344CB8AC3E}">
        <p14:creationId xmlns:p14="http://schemas.microsoft.com/office/powerpoint/2010/main" val="756166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1703512" y="44625"/>
            <a:ext cx="7429500" cy="630907"/>
          </a:xfrm>
        </p:spPr>
        <p:txBody>
          <a:bodyPr/>
          <a:lstStyle/>
          <a:p>
            <a:r>
              <a:rPr lang="en-US" sz="2800" dirty="0"/>
              <a:t>IHO GIS and Databases - C-55 …..</a:t>
            </a:r>
            <a:endParaRPr lang="en-AU" sz="2800" dirty="0"/>
          </a:p>
        </p:txBody>
      </p:sp>
      <p:sp>
        <p:nvSpPr>
          <p:cNvPr id="5" name="Content Placeholder 2"/>
          <p:cNvSpPr>
            <a:spLocks noGrp="1"/>
          </p:cNvSpPr>
          <p:nvPr>
            <p:ph idx="1"/>
          </p:nvPr>
        </p:nvSpPr>
        <p:spPr>
          <a:xfrm>
            <a:off x="2298854" y="1600201"/>
            <a:ext cx="7488237" cy="4530725"/>
          </a:xfrm>
        </p:spPr>
        <p:txBody>
          <a:bodyPr/>
          <a:lstStyle/>
          <a:p>
            <a:pPr marL="0" indent="0">
              <a:buNone/>
            </a:pPr>
            <a:r>
              <a:rPr lang="en-US" sz="4400" dirty="0"/>
              <a:t>Status of hydrographic surveys for depths &lt; 200m</a:t>
            </a:r>
          </a:p>
        </p:txBody>
      </p:sp>
      <p:pic>
        <p:nvPicPr>
          <p:cNvPr id="6" name="Picture 5"/>
          <p:cNvPicPr>
            <a:picLocks noChangeAspect="1"/>
          </p:cNvPicPr>
          <p:nvPr/>
        </p:nvPicPr>
        <p:blipFill>
          <a:blip r:embed="rId2"/>
          <a:stretch>
            <a:fillRect/>
          </a:stretch>
        </p:blipFill>
        <p:spPr>
          <a:xfrm>
            <a:off x="199175" y="9074"/>
            <a:ext cx="11371153" cy="6804302"/>
          </a:xfrm>
          <a:prstGeom prst="rect">
            <a:avLst/>
          </a:prstGeom>
        </p:spPr>
      </p:pic>
    </p:spTree>
    <p:extLst>
      <p:ext uri="{BB962C8B-B14F-4D97-AF65-F5344CB8AC3E}">
        <p14:creationId xmlns:p14="http://schemas.microsoft.com/office/powerpoint/2010/main" val="20248134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theme/theme1.xml><?xml version="1.0" encoding="utf-8"?>
<a:theme xmlns:a="http://schemas.openxmlformats.org/drawingml/2006/main" name="IHO_Presentations_template-Blank">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HO presentations template" id="{02FEB0FD-5DB0-4DCA-8FD3-AD77DA5C0D37}" vid="{4295DFCE-4179-4A75-B3EC-50B8EFC8F0A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IHO_Presentations_template-Blank</Template>
  <TotalTime>266</TotalTime>
  <Words>1242</Words>
  <Application>Microsoft Office PowerPoint</Application>
  <PresentationFormat>Widescreen</PresentationFormat>
  <Paragraphs>113</Paragraphs>
  <Slides>20</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Wingdings</vt:lpstr>
      <vt:lpstr>IHO_Presentations_template-Blank</vt:lpstr>
      <vt:lpstr>15th Meeting of the  South West Pacific  Hydrographic Commission  Report by the IHO Secretariat</vt:lpstr>
      <vt:lpstr>Entry into force of the Amendments to the IHO Convention and its supporting Basic Documents</vt:lpstr>
      <vt:lpstr>Ratification of Protocol of Amendments on IHO Convention</vt:lpstr>
      <vt:lpstr>PowerPoint Presentation</vt:lpstr>
      <vt:lpstr>Eligible to join IHO, but requiring special consideration </vt:lpstr>
      <vt:lpstr>INT Chart and ENC Production Coordination - Region L</vt:lpstr>
      <vt:lpstr>IHO GIS and Databases</vt:lpstr>
      <vt:lpstr>IHO GIS and data base developments</vt:lpstr>
      <vt:lpstr>IHO GIS and Databases - C-55 …..</vt:lpstr>
      <vt:lpstr>IHO GIS and Databases - C-55 …..</vt:lpstr>
      <vt:lpstr>PowerPoint Presentation</vt:lpstr>
      <vt:lpstr>PowerPoint Presentation</vt:lpstr>
      <vt:lpstr>PowerPoint Presentation</vt:lpstr>
      <vt:lpstr>Publicity and Outreach</vt:lpstr>
      <vt:lpstr>Publicity and Outreach</vt:lpstr>
      <vt:lpstr>Actions requested of SWPHC:</vt:lpstr>
      <vt:lpstr>Actions requested of SWPHC (cont.):</vt:lpstr>
      <vt:lpstr>Actions requested of SWPHC (cont.):</vt:lpstr>
      <vt:lpstr>Actions requested of SWPHC (cont.):</vt:lpstr>
      <vt:lpstr>       IHO Secretariat, here to help you! www.iho.int  abri.kampfer@iho.int  alberto.neves@iho.int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Report of JCOMM-5 to HSSC 9 6-10 November 2017,  Ottawa, Canada</dc:title>
  <dc:creator>Owner</dc:creator>
  <cp:lastModifiedBy>DTech</cp:lastModifiedBy>
  <cp:revision>28</cp:revision>
  <dcterms:created xsi:type="dcterms:W3CDTF">2017-10-26T13:07:26Z</dcterms:created>
  <dcterms:modified xsi:type="dcterms:W3CDTF">2018-02-20T19:30:38Z</dcterms:modified>
</cp:coreProperties>
</file>