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773" r:id="rId2"/>
    <p:sldId id="774" r:id="rId3"/>
    <p:sldId id="775" r:id="rId4"/>
    <p:sldId id="776" r:id="rId5"/>
    <p:sldId id="779" r:id="rId6"/>
    <p:sldId id="780" r:id="rId7"/>
    <p:sldId id="785" r:id="rId8"/>
    <p:sldId id="781" r:id="rId9"/>
    <p:sldId id="782" r:id="rId10"/>
    <p:sldId id="786" r:id="rId11"/>
    <p:sldId id="784" r:id="rId12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3333CC"/>
    <a:srgbClr val="0099CC"/>
    <a:srgbClr val="66FFFF"/>
    <a:srgbClr val="333399"/>
    <a:srgbClr val="00CC66"/>
    <a:srgbClr val="06518B"/>
    <a:srgbClr val="4BC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6" autoAdjust="0"/>
    <p:restoredTop sz="97153" autoAdjust="0"/>
  </p:normalViewPr>
  <p:slideViewPr>
    <p:cSldViewPr>
      <p:cViewPr varScale="1">
        <p:scale>
          <a:sx n="95" d="100"/>
          <a:sy n="95" d="100"/>
        </p:scale>
        <p:origin x="1117" y="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2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691103E9-326E-4CCC-92FE-DC58CA6E3EB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16808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 smtClean="0"/>
              <a:t>Click to edit Master text styles</a:t>
            </a:r>
          </a:p>
          <a:p>
            <a:pPr lvl="1"/>
            <a:r>
              <a:rPr lang="en-AU" altLang="en-US" noProof="0" smtClean="0"/>
              <a:t>Second level</a:t>
            </a:r>
          </a:p>
          <a:p>
            <a:pPr lvl="2"/>
            <a:r>
              <a:rPr lang="en-AU" altLang="en-US" noProof="0" smtClean="0"/>
              <a:t>Third level</a:t>
            </a:r>
          </a:p>
          <a:p>
            <a:pPr lvl="3"/>
            <a:r>
              <a:rPr lang="en-AU" altLang="en-US" noProof="0" smtClean="0"/>
              <a:t>Fourth level</a:t>
            </a:r>
          </a:p>
          <a:p>
            <a:pPr lvl="4"/>
            <a:r>
              <a:rPr lang="en-AU" alt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CF670541-D0F0-43D9-91C0-317BE3CF88C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12950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2060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" name="Picture 44" descr="SWPC Logo_digitsed_0401201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04813"/>
            <a:ext cx="1439862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013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AU" altLang="en-US" noProof="0" smtClean="0"/>
              <a:t>Click to edit Master subtitle style</a:t>
            </a:r>
          </a:p>
        </p:txBody>
      </p:sp>
      <p:sp>
        <p:nvSpPr>
          <p:cNvPr id="218013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187450" y="188913"/>
            <a:ext cx="6337300" cy="165576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AU" altLang="en-US" noProof="0" smtClean="0"/>
              <a:t>Click to edit Master title style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23728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" name="Rectangle 4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97FD3C5-2AFF-42DE-ACDF-39E0F410031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6792167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135779137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115888"/>
            <a:ext cx="2054225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011862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148355156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326440909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401653314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3960812" cy="486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96975"/>
            <a:ext cx="3962400" cy="486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93736501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66209624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37841474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5872150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360500045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08991546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11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18487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21791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96975"/>
            <a:ext cx="8075612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9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Line 44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50" descr="SWPC Logo_digitsed_0401201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81750"/>
            <a:ext cx="431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9127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41450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400" dirty="0" smtClean="0"/>
              <a:t>15</a:t>
            </a:r>
            <a:r>
              <a:rPr lang="en-AU" altLang="en-US" sz="2400" baseline="30000" dirty="0" smtClean="0"/>
              <a:t>th</a:t>
            </a:r>
            <a:r>
              <a:rPr lang="en-AU" altLang="en-US" sz="2400" dirty="0" smtClean="0"/>
              <a:t> South West Pacific </a:t>
            </a:r>
            <a:br>
              <a:rPr lang="en-AU" altLang="en-US" sz="2400" dirty="0" smtClean="0"/>
            </a:br>
            <a:r>
              <a:rPr lang="en-AU" altLang="en-US" sz="2400" dirty="0" smtClean="0"/>
              <a:t>Hydrographic Commission Conference</a:t>
            </a:r>
            <a:br>
              <a:rPr lang="en-AU" altLang="en-US" sz="2400" dirty="0" smtClean="0"/>
            </a:br>
            <a:r>
              <a:rPr lang="en-AU" altLang="en-US" sz="1800" dirty="0" smtClean="0"/>
              <a:t/>
            </a:r>
            <a:br>
              <a:rPr lang="en-AU" altLang="en-US" sz="1800" dirty="0" smtClean="0"/>
            </a:br>
            <a:r>
              <a:rPr lang="en-AU" altLang="en-US" sz="1800" dirty="0" smtClean="0"/>
              <a:t>21-22 February 2018</a:t>
            </a:r>
            <a:r>
              <a:rPr lang="en-AU" altLang="en-US" sz="1800" b="0" dirty="0" smtClean="0"/>
              <a:t/>
            </a:r>
            <a:br>
              <a:rPr lang="en-AU" altLang="en-US" sz="1800" b="0" dirty="0" smtClean="0"/>
            </a:br>
            <a:r>
              <a:rPr lang="en-AU" altLang="en-US" sz="1800" dirty="0" err="1" smtClean="0"/>
              <a:t>Nadi</a:t>
            </a:r>
            <a:r>
              <a:rPr lang="en-AU" altLang="en-US" sz="1800" dirty="0" smtClean="0"/>
              <a:t>, Fiji</a:t>
            </a:r>
            <a:endParaRPr lang="en-AU" altLang="en-AU" sz="1800" dirty="0" smtClean="0"/>
          </a:p>
        </p:txBody>
      </p:sp>
      <p:sp>
        <p:nvSpPr>
          <p:cNvPr id="10844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213100"/>
            <a:ext cx="6400800" cy="2232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National Report from</a:t>
            </a:r>
          </a:p>
          <a:p>
            <a:pPr eaLnBrk="1" hangingPunct="1">
              <a:defRPr/>
            </a:pPr>
            <a:r>
              <a:rPr lang="en-US" altLang="en-US" sz="3600" b="1" dirty="0" smtClean="0"/>
              <a:t>The Kingdom of Tonga</a:t>
            </a:r>
          </a:p>
          <a:p>
            <a:pPr eaLnBrk="1" hangingPunct="1">
              <a:defRPr/>
            </a:pPr>
            <a:r>
              <a:rPr lang="en-US" altLang="en-US" sz="3600" dirty="0" smtClean="0"/>
              <a:t>to the SWPHC 15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Conclusion</a:t>
            </a:r>
          </a:p>
          <a:p>
            <a:pPr lvl="1" eaLnBrk="1" hangingPunct="1">
              <a:defRPr/>
            </a:pPr>
            <a:r>
              <a:rPr lang="en-US" altLang="en-US" dirty="0"/>
              <a:t>Survey on CME program is yet to finish and PRNI survey is to be started soon</a:t>
            </a:r>
          </a:p>
          <a:p>
            <a:pPr lvl="1" eaLnBrk="1" hangingPunct="1">
              <a:defRPr/>
            </a:pPr>
            <a:r>
              <a:rPr lang="en-US" altLang="en-US" dirty="0"/>
              <a:t>There will be more work to improve the MSI report to PCA as well as to complete IALA Recommendations</a:t>
            </a:r>
          </a:p>
          <a:p>
            <a:pPr lvl="1" eaLnBrk="1" hangingPunct="1">
              <a:defRPr/>
            </a:pPr>
            <a:r>
              <a:rPr lang="en-US" altLang="en-US" dirty="0"/>
              <a:t>Tonga require MSI &amp; Cat A </a:t>
            </a:r>
            <a:r>
              <a:rPr lang="en-US" altLang="en-US" dirty="0" smtClean="0"/>
              <a:t>training</a:t>
            </a:r>
          </a:p>
          <a:p>
            <a:pPr lvl="1" eaLnBrk="1" hangingPunct="1">
              <a:defRPr/>
            </a:pPr>
            <a:r>
              <a:rPr lang="en-US" altLang="en-US" dirty="0"/>
              <a:t>Others; Hydrographic Survey require in part of Nuku’alofa Harbor after </a:t>
            </a:r>
            <a:r>
              <a:rPr lang="en-US" altLang="en-US" dirty="0" smtClean="0"/>
              <a:t>TC Gita</a:t>
            </a:r>
            <a:endParaRPr lang="en-US" alt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err="1" smtClean="0"/>
              <a:t>Malo</a:t>
            </a:r>
            <a:r>
              <a:rPr lang="en-US" altLang="en-US" dirty="0" smtClean="0"/>
              <a:t> ‘</a:t>
            </a:r>
            <a:r>
              <a:rPr lang="en-US" altLang="en-US" dirty="0" err="1" smtClean="0"/>
              <a:t>aupito</a:t>
            </a:r>
            <a:r>
              <a:rPr lang="en-US" altLang="en-US" dirty="0" smtClean="0"/>
              <a:t>!</a:t>
            </a:r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February, 2018</a:t>
            </a:r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15308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Hydrographic Office/Services</a:t>
            </a:r>
          </a:p>
          <a:p>
            <a:pPr lvl="1" eaLnBrk="1" hangingPunct="1">
              <a:defRPr/>
            </a:pPr>
            <a:r>
              <a:rPr lang="en-US" altLang="en-US" dirty="0" smtClean="0"/>
              <a:t>Marine and Port Division (MPD), Ministry of Infrastructure (MOI)</a:t>
            </a:r>
          </a:p>
          <a:p>
            <a:pPr lvl="2" eaLnBrk="1" hangingPunct="1">
              <a:defRPr/>
            </a:pPr>
            <a:r>
              <a:rPr lang="en-US" altLang="en-US" dirty="0" smtClean="0"/>
              <a:t>Responsible of MSI &amp; </a:t>
            </a:r>
            <a:r>
              <a:rPr lang="en-US" altLang="en-US" dirty="0" err="1" smtClean="0"/>
              <a:t>AtoN</a:t>
            </a:r>
            <a:r>
              <a:rPr lang="en-US" altLang="en-US" dirty="0" smtClean="0"/>
              <a:t> and Regulatory level </a:t>
            </a:r>
          </a:p>
          <a:p>
            <a:pPr lvl="1" eaLnBrk="1" hangingPunct="1">
              <a:defRPr/>
            </a:pPr>
            <a:r>
              <a:rPr lang="en-US" altLang="en-US" dirty="0" smtClean="0"/>
              <a:t>His Majesty Army Force (HMAF)</a:t>
            </a:r>
          </a:p>
          <a:p>
            <a:pPr lvl="2" eaLnBrk="1" hangingPunct="1">
              <a:defRPr/>
            </a:pPr>
            <a:r>
              <a:rPr lang="en-US" altLang="en-US" dirty="0" smtClean="0"/>
              <a:t>Hydrographic Unit</a:t>
            </a:r>
          </a:p>
          <a:p>
            <a:pPr marL="914400" lvl="1" indent="-514350" eaLnBrk="1" hangingPunct="1">
              <a:defRPr/>
            </a:pPr>
            <a:endParaRPr lang="en-US" altLang="en-US" dirty="0" smtClean="0"/>
          </a:p>
        </p:txBody>
      </p:sp>
      <p:sp>
        <p:nvSpPr>
          <p:cNvPr id="1530892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Surveys;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 smtClean="0"/>
              <a:t>CME Program</a:t>
            </a:r>
          </a:p>
          <a:p>
            <a:pPr lvl="2" eaLnBrk="1" hangingPunct="1">
              <a:defRPr/>
            </a:pPr>
            <a:r>
              <a:rPr lang="en-US" altLang="en-US" dirty="0"/>
              <a:t>Current Survey is carry at the Eastern part of Nuku’alofa </a:t>
            </a:r>
            <a:r>
              <a:rPr lang="en-US" altLang="en-US" dirty="0" smtClean="0"/>
              <a:t>Harbor </a:t>
            </a:r>
          </a:p>
          <a:p>
            <a:pPr lvl="2" eaLnBrk="1" hangingPunct="1">
              <a:defRPr/>
            </a:pPr>
            <a:r>
              <a:rPr lang="en-US" altLang="en-US" dirty="0" smtClean="0"/>
              <a:t>There has been a delay due to TC Gita</a:t>
            </a:r>
          </a:p>
          <a:p>
            <a:pPr lvl="1" eaLnBrk="1" hangingPunct="1">
              <a:defRPr/>
            </a:pPr>
            <a:r>
              <a:rPr lang="en-US" altLang="en-US" dirty="0" smtClean="0"/>
              <a:t>PRNI Program</a:t>
            </a:r>
          </a:p>
          <a:p>
            <a:pPr lvl="2" eaLnBrk="1" hangingPunct="1">
              <a:defRPr/>
            </a:pPr>
            <a:r>
              <a:rPr lang="en-US" altLang="en-US" dirty="0" smtClean="0"/>
              <a:t>To be conducted in mid 2018</a:t>
            </a:r>
          </a:p>
        </p:txBody>
      </p:sp>
      <p:sp>
        <p:nvSpPr>
          <p:cNvPr id="2292740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Charts &amp; Update</a:t>
            </a:r>
          </a:p>
          <a:p>
            <a:pPr lvl="1" eaLnBrk="1" hangingPunct="1">
              <a:defRPr/>
            </a:pPr>
            <a:r>
              <a:rPr lang="en-US" altLang="en-US" dirty="0" smtClean="0"/>
              <a:t>New Zealand (LINZ) is Tonga PCA</a:t>
            </a:r>
          </a:p>
          <a:p>
            <a:pPr lvl="1" eaLnBrk="1" hangingPunct="1">
              <a:defRPr/>
            </a:pPr>
            <a:r>
              <a:rPr lang="en-US" altLang="en-US" dirty="0" smtClean="0"/>
              <a:t>Current Charts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There will be new charts early 2019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35150" y="2924175"/>
          <a:ext cx="6096000" cy="101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68016"/>
                <a:gridCol w="1152128"/>
                <a:gridCol w="1751856"/>
              </a:tblGrid>
              <a:tr h="6402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Country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Paper charts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ENCs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Fathoms</a:t>
                      </a:r>
                      <a:r>
                        <a:rPr lang="en-US" sz="1800" baseline="0" dirty="0" smtClean="0"/>
                        <a:t>/Non-WGS 84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Tonga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Publications</a:t>
            </a:r>
          </a:p>
          <a:p>
            <a:pPr lvl="1" eaLnBrk="1" hangingPunct="1">
              <a:defRPr/>
            </a:pPr>
            <a:r>
              <a:rPr lang="en-US" altLang="en-US" dirty="0" smtClean="0"/>
              <a:t>Tonga do not publish any publication, we only rely on;</a:t>
            </a:r>
          </a:p>
          <a:p>
            <a:pPr lvl="2" eaLnBrk="1" hangingPunct="1">
              <a:defRPr/>
            </a:pPr>
            <a:r>
              <a:rPr lang="en-US" altLang="en-US" dirty="0" smtClean="0"/>
              <a:t>PCA (LINZ)</a:t>
            </a:r>
          </a:p>
          <a:p>
            <a:pPr lvl="2" eaLnBrk="1" hangingPunct="1">
              <a:defRPr/>
            </a:pPr>
            <a:r>
              <a:rPr lang="en-US" altLang="en-US" dirty="0" smtClean="0"/>
              <a:t>UKHO Publications</a:t>
            </a:r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Maritime Safety Information (MSI)</a:t>
            </a:r>
          </a:p>
          <a:p>
            <a:pPr lvl="1" eaLnBrk="1" hangingPunct="1">
              <a:defRPr/>
            </a:pPr>
            <a:r>
              <a:rPr lang="en-US" altLang="en-US" dirty="0" smtClean="0"/>
              <a:t>Tonga have only one person who have done MSI training</a:t>
            </a:r>
          </a:p>
          <a:p>
            <a:pPr lvl="1" eaLnBrk="1" hangingPunct="1">
              <a:defRPr/>
            </a:pPr>
            <a:r>
              <a:rPr lang="en-US" altLang="en-US" dirty="0" smtClean="0"/>
              <a:t>MSI has been send to LINZ by email and now to MNZ on </a:t>
            </a:r>
            <a:r>
              <a:rPr lang="en-US" altLang="en-US" sz="2000" dirty="0" smtClean="0">
                <a:solidFill>
                  <a:srgbClr val="00B050"/>
                </a:solidFill>
              </a:rPr>
              <a:t>rccnz@maritimenz.govt.nz</a:t>
            </a:r>
          </a:p>
          <a:p>
            <a:pPr lvl="1" eaLnBrk="1" hangingPunct="1">
              <a:defRPr/>
            </a:pPr>
            <a:r>
              <a:rPr lang="en-US" altLang="en-US" dirty="0" smtClean="0"/>
              <a:t>There is currently no proper MSI reporting system in place for Tonga</a:t>
            </a:r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MSI (</a:t>
            </a:r>
            <a:r>
              <a:rPr lang="en-US" altLang="en-US" dirty="0" err="1" smtClean="0"/>
              <a:t>con’t</a:t>
            </a:r>
            <a:r>
              <a:rPr lang="en-US" altLang="en-US" dirty="0" smtClean="0"/>
              <a:t>.)</a:t>
            </a:r>
          </a:p>
          <a:p>
            <a:pPr lvl="1" eaLnBrk="1" hangingPunct="1">
              <a:defRPr/>
            </a:pPr>
            <a:r>
              <a:rPr lang="en-US" altLang="en-US" dirty="0" smtClean="0"/>
              <a:t>National Coordinator: Mrs. </a:t>
            </a:r>
            <a:r>
              <a:rPr lang="en-US" altLang="en-US" dirty="0" err="1" smtClean="0"/>
              <a:t>Kelela</a:t>
            </a:r>
            <a:r>
              <a:rPr lang="en-US" altLang="en-US" dirty="0" smtClean="0"/>
              <a:t> Tonga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IALA visit Tonga in early 2017 for a risk assessment: </a:t>
            </a:r>
          </a:p>
          <a:p>
            <a:pPr lvl="2" eaLnBrk="1" hangingPunct="1">
              <a:defRPr/>
            </a:pPr>
            <a:r>
              <a:rPr lang="en-US" altLang="en-US" dirty="0" smtClean="0"/>
              <a:t>Report received</a:t>
            </a:r>
          </a:p>
          <a:p>
            <a:pPr lvl="2" eaLnBrk="1" hangingPunct="1">
              <a:defRPr/>
            </a:pPr>
            <a:r>
              <a:rPr lang="en-US" altLang="en-US" dirty="0" smtClean="0"/>
              <a:t>Work underway to complete the recommendation on the report</a:t>
            </a:r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35150" y="2420938"/>
          <a:ext cx="6985000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55"/>
                <a:gridCol w="1296186"/>
                <a:gridCol w="1368196"/>
                <a:gridCol w="1080155"/>
                <a:gridCol w="2160309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Country</a:t>
                      </a:r>
                      <a:endParaRPr lang="en-US" sz="18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Institution</a:t>
                      </a:r>
                      <a:endParaRPr lang="en-US" sz="18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Telephone</a:t>
                      </a:r>
                      <a:endParaRPr lang="en-US" sz="18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Fax</a:t>
                      </a:r>
                      <a:endParaRPr lang="en-US" sz="18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E-mail</a:t>
                      </a:r>
                      <a:endParaRPr lang="en-US" sz="1800" dirty="0"/>
                    </a:p>
                  </a:txBody>
                  <a:tcPr marL="91443" marR="91443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Tonga</a:t>
                      </a:r>
                      <a:endParaRPr lang="en-US" sz="12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MPD</a:t>
                      </a:r>
                      <a:r>
                        <a:rPr lang="en-US" sz="1200" baseline="0" dirty="0" smtClean="0"/>
                        <a:t>(MOI)</a:t>
                      </a:r>
                      <a:endParaRPr lang="en-US" sz="12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+676 22 555</a:t>
                      </a:r>
                      <a:endParaRPr lang="en-US" sz="12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+676 42 467</a:t>
                      </a:r>
                      <a:endParaRPr lang="en-US" sz="1200" dirty="0"/>
                    </a:p>
                  </a:txBody>
                  <a:tcPr marL="91443" marR="91443" marT="45700" marB="4570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ktonga@infrastructure.gov.to</a:t>
                      </a:r>
                      <a:endParaRPr lang="en-US" sz="1200" dirty="0"/>
                    </a:p>
                  </a:txBody>
                  <a:tcPr marL="91443" marR="91443" marT="45700" marB="45700"/>
                </a:tc>
              </a:tr>
            </a:tbl>
          </a:graphicData>
        </a:graphic>
      </p:graphicFrame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Oceanographic Activity;</a:t>
            </a:r>
          </a:p>
          <a:p>
            <a:pPr lvl="1" eaLnBrk="1" hangingPunct="1">
              <a:defRPr/>
            </a:pPr>
            <a:r>
              <a:rPr lang="en-US" altLang="en-US" dirty="0" smtClean="0"/>
              <a:t>CME program survey in Tonga is the partnership of;</a:t>
            </a:r>
          </a:p>
          <a:p>
            <a:pPr lvl="2" eaLnBrk="1" hangingPunct="1">
              <a:defRPr/>
            </a:pPr>
            <a:r>
              <a:rPr lang="en-US" altLang="en-US" dirty="0" smtClean="0"/>
              <a:t>UKHO</a:t>
            </a:r>
          </a:p>
          <a:p>
            <a:pPr lvl="2" eaLnBrk="1" hangingPunct="1">
              <a:defRPr/>
            </a:pPr>
            <a:r>
              <a:rPr lang="en-US" altLang="en-US" dirty="0" smtClean="0"/>
              <a:t>National Oceanography Centre</a:t>
            </a:r>
          </a:p>
          <a:p>
            <a:pPr lvl="2" eaLnBrk="1" hangingPunct="1">
              <a:defRPr/>
            </a:pPr>
            <a:r>
              <a:rPr lang="en-US" altLang="en-US" dirty="0" smtClean="0"/>
              <a:t>Centre for Environment, Fisheries &amp; Aquaculture</a:t>
            </a:r>
          </a:p>
          <a:p>
            <a:pPr lvl="2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21-22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308100"/>
            <a:ext cx="7313612" cy="435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Capacity Building</a:t>
            </a:r>
          </a:p>
          <a:p>
            <a:pPr lvl="1" eaLnBrk="1" hangingPunct="1">
              <a:defRPr/>
            </a:pPr>
            <a:r>
              <a:rPr lang="en-US" altLang="en-US" dirty="0" smtClean="0"/>
              <a:t>Training completed;</a:t>
            </a:r>
          </a:p>
          <a:p>
            <a:pPr lvl="2" eaLnBrk="1" hangingPunct="1">
              <a:defRPr/>
            </a:pPr>
            <a:r>
              <a:rPr lang="en-US" altLang="en-US" dirty="0"/>
              <a:t>Tonga have 2 Cat B </a:t>
            </a:r>
            <a:r>
              <a:rPr lang="en-US" altLang="en-US" dirty="0" smtClean="0"/>
              <a:t>Hydrography (HMAF),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altLang="en-US" dirty="0"/>
              <a:t>1 Cat B </a:t>
            </a:r>
            <a:r>
              <a:rPr lang="en-US" altLang="en-US" dirty="0" smtClean="0"/>
              <a:t>Cartography (MPD/MOI) </a:t>
            </a:r>
            <a:r>
              <a:rPr lang="en-US" altLang="en-US" dirty="0"/>
              <a:t>and;</a:t>
            </a:r>
          </a:p>
          <a:p>
            <a:pPr lvl="2" eaLnBrk="1" hangingPunct="1">
              <a:defRPr/>
            </a:pPr>
            <a:r>
              <a:rPr lang="en-US" altLang="en-US" dirty="0"/>
              <a:t> MSI trained </a:t>
            </a:r>
            <a:r>
              <a:rPr lang="en-US" altLang="en-US" dirty="0" smtClean="0"/>
              <a:t>personnel (MPD/MOI)</a:t>
            </a:r>
          </a:p>
          <a:p>
            <a:pPr lvl="1" eaLnBrk="1" hangingPunct="1">
              <a:defRPr/>
            </a:pPr>
            <a:r>
              <a:rPr lang="en-US" altLang="en-US" dirty="0" smtClean="0"/>
              <a:t>Training require; </a:t>
            </a:r>
          </a:p>
          <a:p>
            <a:pPr lvl="2" eaLnBrk="1" hangingPunct="1">
              <a:defRPr/>
            </a:pPr>
            <a:r>
              <a:rPr lang="en-US" altLang="en-US" dirty="0" smtClean="0"/>
              <a:t>Cat A Hydrographer</a:t>
            </a:r>
          </a:p>
          <a:p>
            <a:pPr lvl="2" eaLnBrk="1" hangingPunct="1">
              <a:defRPr/>
            </a:pPr>
            <a:r>
              <a:rPr lang="en-US" altLang="en-US" dirty="0" smtClean="0"/>
              <a:t>MSI training</a:t>
            </a:r>
          </a:p>
          <a:p>
            <a:pPr lvl="2" eaLnBrk="1" hangingPunct="1">
              <a:defRPr/>
            </a:pPr>
            <a:r>
              <a:rPr lang="en-US" altLang="en-US" dirty="0" smtClean="0"/>
              <a:t>Guideline or training for developing Hydrography Governance for Tonga</a:t>
            </a:r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22937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1052</TotalTime>
  <Words>462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Verdana</vt:lpstr>
      <vt:lpstr>Arial</vt:lpstr>
      <vt:lpstr>Wingdings</vt:lpstr>
      <vt:lpstr>Times New Roman</vt:lpstr>
      <vt:lpstr>Globe</vt:lpstr>
      <vt:lpstr>15th South West Pacific  Hydrographic Commission Conference  21-22 February 2018 Nadi, Fiji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</vt:vector>
  </TitlesOfParts>
  <Company>Department of Defence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14th  South West Pacific  Hydrographic Commission Conference  30 November – 02 December NOUMEA</dc:title>
  <dc:creator>Melinda McMullen</dc:creator>
  <cp:lastModifiedBy>Alberto Costa Neves</cp:lastModifiedBy>
  <cp:revision>35</cp:revision>
  <dcterms:created xsi:type="dcterms:W3CDTF">2016-11-03T03:14:38Z</dcterms:created>
  <dcterms:modified xsi:type="dcterms:W3CDTF">2018-02-23T06:44:33Z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R32923348</vt:lpwstr>
  </property>
  <property fmtid="{D5CDD505-2E9C-101B-9397-08002B2CF9AE}" pid="3" name="Objective-Title">
    <vt:lpwstr>SWPHC15 ppt template</vt:lpwstr>
  </property>
  <property fmtid="{D5CDD505-2E9C-101B-9397-08002B2CF9AE}" pid="4" name="Objective-Comment">
    <vt:lpwstr/>
  </property>
  <property fmtid="{D5CDD505-2E9C-101B-9397-08002B2CF9AE}" pid="5" name="Objective-CreationStamp">
    <vt:filetime>2018-01-15T05:39:14Z</vt:filetime>
  </property>
  <property fmtid="{D5CDD505-2E9C-101B-9397-08002B2CF9AE}" pid="6" name="Objective-IsApproved">
    <vt:bool>false</vt:bool>
  </property>
  <property fmtid="{D5CDD505-2E9C-101B-9397-08002B2CF9AE}" pid="7" name="Objective-IsPublished">
    <vt:bool>true</vt:bool>
  </property>
  <property fmtid="{D5CDD505-2E9C-101B-9397-08002B2CF9AE}" pid="8" name="Objective-DatePublished">
    <vt:filetime>2018-01-15T05:39:14Z</vt:filetime>
  </property>
  <property fmtid="{D5CDD505-2E9C-101B-9397-08002B2CF9AE}" pid="9" name="Objective-ModificationStamp">
    <vt:filetime>2018-01-15T05:39:15Z</vt:filetime>
  </property>
  <property fmtid="{D5CDD505-2E9C-101B-9397-08002B2CF9AE}" pid="10" name="Objective-Owner">
    <vt:lpwstr>Randhawa, Jasbir (MR)(DDER -  External Relations)</vt:lpwstr>
  </property>
  <property fmtid="{D5CDD505-2E9C-101B-9397-08002B2CF9AE}" pid="11" name="Objective-Path">
    <vt:lpwstr>Objective Global Folder - PROD:Defence Business Units:Strategic Policy and Intelligence Group:Workgroup Staging Area:HM BRANCH : Hydrography and Metoc Branch:HM BRANCH WORLD:03 HM  BRANCH CORPORATE FILES:D. (Process 03) Management of External Relations Process:b. Process 03 Corporate files:External Relations Management:International Hydrographic Organization - IHO / IHB:IHO South West Pacific Hydrographic Commission (SWPHC):SWPHC Meetings:SWPHC - 15th Meeting - Nukualofa, Tonga, 21-23 Feb 2018:SWPHC15_National reports:</vt:lpwstr>
  </property>
  <property fmtid="{D5CDD505-2E9C-101B-9397-08002B2CF9AE}" pid="12" name="Objective-Parent">
    <vt:lpwstr>SWPHC15_National reports</vt:lpwstr>
  </property>
  <property fmtid="{D5CDD505-2E9C-101B-9397-08002B2CF9AE}" pid="13" name="Objective-State">
    <vt:lpwstr>Published</vt:lpwstr>
  </property>
  <property fmtid="{D5CDD505-2E9C-101B-9397-08002B2CF9AE}" pid="14" name="Objective-Version">
    <vt:lpwstr>1.0</vt:lpwstr>
  </property>
  <property fmtid="{D5CDD505-2E9C-101B-9397-08002B2CF9AE}" pid="15" name="Objective-VersionNumber">
    <vt:i4>1</vt:i4>
  </property>
  <property fmtid="{D5CDD505-2E9C-101B-9397-08002B2CF9AE}" pid="16" name="Objective-VersionComment">
    <vt:lpwstr>First version</vt:lpwstr>
  </property>
  <property fmtid="{D5CDD505-2E9C-101B-9397-08002B2CF9AE}" pid="17" name="Objective-FileNumber">
    <vt:lpwstr>2004/2500001</vt:lpwstr>
  </property>
  <property fmtid="{D5CDD505-2E9C-101B-9397-08002B2CF9AE}" pid="18" name="Objective-Classification">
    <vt:lpwstr>[Inherited - Unclassified]</vt:lpwstr>
  </property>
  <property fmtid="{D5CDD505-2E9C-101B-9397-08002B2CF9AE}" pid="19" name="Objective-Caveats">
    <vt:lpwstr/>
  </property>
  <property fmtid="{D5CDD505-2E9C-101B-9397-08002B2CF9AE}" pid="20" name="Objective-Document Type [system]">
    <vt:lpwstr/>
  </property>
</Properties>
</file>