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773" r:id="rId2"/>
    <p:sldId id="774" r:id="rId3"/>
    <p:sldId id="778" r:id="rId4"/>
    <p:sldId id="779" r:id="rId5"/>
    <p:sldId id="777" r:id="rId6"/>
    <p:sldId id="775" r:id="rId7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99"/>
    <a:srgbClr val="3333CC"/>
    <a:srgbClr val="0099CC"/>
    <a:srgbClr val="66FFFF"/>
    <a:srgbClr val="333399"/>
    <a:srgbClr val="00CC66"/>
    <a:srgbClr val="0651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93" autoAdjust="0"/>
    <p:restoredTop sz="97231" autoAdjust="0"/>
  </p:normalViewPr>
  <p:slideViewPr>
    <p:cSldViewPr>
      <p:cViewPr varScale="1">
        <p:scale>
          <a:sx n="95" d="100"/>
          <a:sy n="95" d="100"/>
        </p:scale>
        <p:origin x="1117" y="7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720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0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0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40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A2AB36D8-A2E7-48D4-931F-35989B5A1B2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12179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9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noProof="0" smtClean="0"/>
              <a:t>Click to edit Master text styles</a:t>
            </a:r>
          </a:p>
          <a:p>
            <a:pPr lvl="1"/>
            <a:r>
              <a:rPr lang="en-AU" altLang="en-US" noProof="0" smtClean="0"/>
              <a:t>Second level</a:t>
            </a:r>
          </a:p>
          <a:p>
            <a:pPr lvl="2"/>
            <a:r>
              <a:rPr lang="en-AU" altLang="en-US" noProof="0" smtClean="0"/>
              <a:t>Third level</a:t>
            </a:r>
          </a:p>
          <a:p>
            <a:pPr lvl="3"/>
            <a:r>
              <a:rPr lang="en-AU" altLang="en-US" noProof="0" smtClean="0"/>
              <a:t>Fourth level</a:t>
            </a:r>
          </a:p>
          <a:p>
            <a:pPr lvl="4"/>
            <a:r>
              <a:rPr lang="en-AU" alt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32C24C78-190F-40EE-8886-1C11C30C168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18508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20605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5" name="Picture 44" descr="SWPC Logo_digitsed_0401201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04813"/>
            <a:ext cx="1439862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013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AU" altLang="en-US" noProof="0" smtClean="0"/>
              <a:t>Click to edit Master subtitle style</a:t>
            </a:r>
          </a:p>
        </p:txBody>
      </p:sp>
      <p:sp>
        <p:nvSpPr>
          <p:cNvPr id="218013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1187450" y="188913"/>
            <a:ext cx="6337300" cy="165576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AU" altLang="en-US" noProof="0" smtClean="0"/>
              <a:t>Click to edit Master title style</a:t>
            </a: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68313" y="6237288"/>
            <a:ext cx="21336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62372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8" name="Rectangle 4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787630AF-4F04-49BC-990F-43413D85374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26550610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77614718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115888"/>
            <a:ext cx="2054225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15888"/>
            <a:ext cx="6011862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226916808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97828683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81422262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196975"/>
            <a:ext cx="3960812" cy="486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96975"/>
            <a:ext cx="3962400" cy="486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341107376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311296158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643099293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294936705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54611241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  <p:extLst>
      <p:ext uri="{BB962C8B-B14F-4D97-AF65-F5344CB8AC3E}">
        <p14:creationId xmlns:p14="http://schemas.microsoft.com/office/powerpoint/2010/main" val="239032507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911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218487" cy="774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217911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196975"/>
            <a:ext cx="8075612" cy="4862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8" name="Rectangle 49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9" name="Line 44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0" name="Picture 50" descr="SWPC Logo_digitsed_0401201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81750"/>
            <a:ext cx="431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9127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AU" altLang="en-US"/>
              <a:t>30 November – 02 December, 2016</a:t>
            </a:r>
          </a:p>
          <a:p>
            <a:pPr>
              <a:defRPr/>
            </a:pPr>
            <a:r>
              <a:rPr lang="en-AU" altLang="en-US"/>
              <a:t>NOUMEA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4663"/>
            <a:ext cx="7772400" cy="1441450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400" dirty="0" smtClean="0"/>
              <a:t/>
            </a:r>
            <a:br>
              <a:rPr lang="en-AU" altLang="en-US" sz="2400" dirty="0" smtClean="0"/>
            </a:br>
            <a:r>
              <a:rPr lang="en-AU" altLang="en-US" sz="2400" dirty="0"/>
              <a:t/>
            </a:r>
            <a:br>
              <a:rPr lang="en-AU" altLang="en-US" sz="2400" dirty="0"/>
            </a:br>
            <a:r>
              <a:rPr lang="en-AU" altLang="en-US" sz="2400" dirty="0" smtClean="0"/>
              <a:t/>
            </a:r>
            <a:br>
              <a:rPr lang="en-AU" altLang="en-US" sz="2400" dirty="0" smtClean="0"/>
            </a:br>
            <a:r>
              <a:rPr lang="en-AU" altLang="en-US" sz="2400" dirty="0"/>
              <a:t/>
            </a:r>
            <a:br>
              <a:rPr lang="en-AU" altLang="en-US" sz="2400" dirty="0"/>
            </a:br>
            <a:r>
              <a:rPr lang="en-AU" altLang="en-US" sz="2400" dirty="0" smtClean="0"/>
              <a:t/>
            </a:r>
            <a:br>
              <a:rPr lang="en-AU" altLang="en-US" sz="2400" dirty="0" smtClean="0"/>
            </a:br>
            <a:r>
              <a:rPr lang="en-AU" altLang="en-US" sz="2400" dirty="0"/>
              <a:t/>
            </a:r>
            <a:br>
              <a:rPr lang="en-AU" altLang="en-US" sz="2400" dirty="0"/>
            </a:br>
            <a:r>
              <a:rPr lang="en-AU" altLang="en-US" sz="2400" dirty="0" smtClean="0"/>
              <a:t>15</a:t>
            </a:r>
            <a:r>
              <a:rPr lang="en-AU" altLang="en-US" sz="2400" baseline="30000" dirty="0" smtClean="0"/>
              <a:t>th</a:t>
            </a:r>
            <a:r>
              <a:rPr lang="en-AU" altLang="en-US" sz="2400" dirty="0" smtClean="0"/>
              <a:t> South West Pacific </a:t>
            </a:r>
            <a:br>
              <a:rPr lang="en-AU" altLang="en-US" sz="2400" dirty="0" smtClean="0"/>
            </a:br>
            <a:r>
              <a:rPr lang="en-AU" altLang="en-US" sz="2400" dirty="0" smtClean="0"/>
              <a:t>Hydrographic Commission Conference</a:t>
            </a:r>
            <a:br>
              <a:rPr lang="en-AU" altLang="en-US" sz="2400" dirty="0" smtClean="0"/>
            </a:br>
            <a:r>
              <a:rPr lang="en-AU" altLang="en-US" sz="1800" dirty="0" smtClean="0"/>
              <a:t/>
            </a:r>
            <a:br>
              <a:rPr lang="en-AU" altLang="en-US" sz="1800" dirty="0" smtClean="0"/>
            </a:br>
            <a:r>
              <a:rPr lang="en-AU" altLang="en-US" sz="1800" dirty="0" smtClean="0"/>
              <a:t>20-23 February 2018</a:t>
            </a:r>
            <a:br>
              <a:rPr lang="en-AU" altLang="en-US" sz="1800" dirty="0" smtClean="0"/>
            </a:br>
            <a:r>
              <a:rPr lang="en-AU" altLang="en-US" sz="1800" dirty="0" err="1" smtClean="0"/>
              <a:t>Nadi</a:t>
            </a:r>
            <a:r>
              <a:rPr lang="en-AU" altLang="en-US" sz="1800" dirty="0" smtClean="0"/>
              <a:t>, Fiji</a:t>
            </a:r>
            <a:endParaRPr lang="en-AU" altLang="en-AU" sz="1800" dirty="0" smtClean="0"/>
          </a:p>
        </p:txBody>
      </p:sp>
      <p:sp>
        <p:nvSpPr>
          <p:cNvPr id="10844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708275"/>
            <a:ext cx="6400800" cy="3816350"/>
          </a:xfrm>
        </p:spPr>
        <p:txBody>
          <a:bodyPr/>
          <a:lstStyle/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b="1" dirty="0" smtClean="0"/>
          </a:p>
          <a:p>
            <a:pPr eaLnBrk="1" hangingPunct="1">
              <a:defRPr/>
            </a:pPr>
            <a:r>
              <a:rPr lang="en-US" altLang="en-US" b="1" dirty="0" smtClean="0"/>
              <a:t>Samoa Report</a:t>
            </a:r>
          </a:p>
          <a:p>
            <a:pPr algn="l" eaLnBrk="1" hangingPunct="1">
              <a:defRPr/>
            </a:pPr>
            <a:endParaRPr lang="en-US" altLang="en-US" dirty="0" smtClean="0"/>
          </a:p>
          <a:p>
            <a:pPr algn="l" eaLnBrk="1" hangingPunct="1">
              <a:defRPr/>
            </a:pPr>
            <a:endParaRPr lang="en-US" altLang="en-US" dirty="0" smtClean="0"/>
          </a:p>
          <a:p>
            <a:pPr algn="l" eaLnBrk="1" hangingPunct="1">
              <a:defRPr/>
            </a:pPr>
            <a:endParaRPr lang="en-US" altLang="en-US" dirty="0" smtClean="0"/>
          </a:p>
          <a:p>
            <a:pPr algn="r" eaLnBrk="1" hangingPunct="1">
              <a:defRPr/>
            </a:pPr>
            <a:r>
              <a:rPr lang="en-US" altLang="en-US" sz="1600" dirty="0" err="1" smtClean="0"/>
              <a:t>Makerita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Atonio-Iese</a:t>
            </a:r>
            <a:endParaRPr lang="en-US" altLang="en-US" sz="1600" dirty="0" smtClean="0"/>
          </a:p>
          <a:p>
            <a:pPr algn="r" eaLnBrk="1" hangingPunct="1">
              <a:defRPr/>
            </a:pPr>
            <a:r>
              <a:rPr lang="en-US" altLang="en-US" sz="1600" dirty="0" smtClean="0"/>
              <a:t>Principal Shipping Officer</a:t>
            </a:r>
          </a:p>
          <a:p>
            <a:pPr algn="r" eaLnBrk="1" hangingPunct="1">
              <a:defRPr/>
            </a:pPr>
            <a:r>
              <a:rPr lang="en-US" altLang="en-US" sz="1600" dirty="0" smtClean="0"/>
              <a:t>Ministry of Works, Transport &amp; Infrastructure – Samoa </a:t>
            </a:r>
          </a:p>
          <a:p>
            <a:pPr algn="r" eaLnBrk="1" hangingPunct="1">
              <a:defRPr/>
            </a:pPr>
            <a:endParaRPr lang="en-US" altLang="en-US" dirty="0" smtClean="0"/>
          </a:p>
          <a:p>
            <a:pPr algn="r" eaLnBrk="1" hangingPunct="1">
              <a:defRPr/>
            </a:pPr>
            <a:endParaRPr lang="en-US" altLang="en-US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98500"/>
            <a:ext cx="1438275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1143000" y="2357438"/>
            <a:ext cx="292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2O-23 February, 2018</a:t>
            </a:r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153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153088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714375" y="1308100"/>
            <a:ext cx="7670800" cy="43545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 dirty="0" smtClean="0"/>
              <a:t>Current Status of Hydrographic Matters in Samoa</a:t>
            </a: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dirty="0" smtClean="0"/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dirty="0" smtClean="0"/>
              <a:t>  Became associate member of SWPHC in 2015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dirty="0" smtClean="0"/>
              <a:t>  First Hydrographic technical visit by Land    Information New Zealand (LINZ) in 2016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dirty="0" smtClean="0"/>
              <a:t> National Hydrographic Committee established in 2017 following Cabinet approval. </a:t>
            </a:r>
            <a:endParaRPr lang="en-US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dirty="0" smtClean="0"/>
              <a:t>  Risk Assessment conducted by LINZ in July 2017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altLang="en-US" sz="2400" dirty="0" smtClean="0"/>
              <a:t>  Risk Assessment Report received and recommendations stated therein approved by the Committee in October 2017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 </a:t>
            </a:r>
          </a:p>
        </p:txBody>
      </p:sp>
      <p:sp>
        <p:nvSpPr>
          <p:cNvPr id="1530892" name="Rectangle 1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2O-23 February, 2018</a:t>
            </a:r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153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153088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785813" y="1308100"/>
            <a:ext cx="7599362" cy="48355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 dirty="0" smtClean="0"/>
              <a:t>Capacity Building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dirty="0" smtClean="0"/>
          </a:p>
          <a:p>
            <a:pPr eaLnBrk="1" hangingPunct="1">
              <a:defRPr/>
            </a:pPr>
            <a:r>
              <a:rPr lang="en-US" altLang="en-US" sz="2400" dirty="0" smtClean="0"/>
              <a:t> IHO Activities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MSI Trainings attended by MWTI personnel in the following events: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- New Caledonia, 2016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- New Zealand, 2016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- Samoa in October 2017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dirty="0" smtClean="0"/>
          </a:p>
          <a:p>
            <a:pPr eaLnBrk="1" hangingPunct="1">
              <a:defRPr/>
            </a:pPr>
            <a:r>
              <a:rPr lang="en-US" altLang="en-US" sz="2400" dirty="0" smtClean="0"/>
              <a:t> PRNI Activities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New Zealand accepted Samoa’s request to be part of this program (commences in July 2018)</a:t>
            </a:r>
          </a:p>
          <a:p>
            <a:pPr eaLnBrk="1" hangingPunct="1">
              <a:defRPr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 </a:t>
            </a:r>
          </a:p>
        </p:txBody>
      </p:sp>
      <p:sp>
        <p:nvSpPr>
          <p:cNvPr id="1530892" name="Rectangle 1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2O-23 February, 2018</a:t>
            </a:r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153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153088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785813" y="1308100"/>
            <a:ext cx="7599362" cy="48355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 dirty="0" smtClean="0"/>
              <a:t>Capacity Building continues…..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dirty="0" smtClean="0"/>
          </a:p>
          <a:p>
            <a:pPr eaLnBrk="1" hangingPunct="1">
              <a:defRPr/>
            </a:pPr>
            <a:r>
              <a:rPr lang="en-US" altLang="en-US" sz="2400" dirty="0" smtClean="0"/>
              <a:t> Secretariat of Pacific Community Activities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SPC proposed a technical visit for Samoa in 2018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- MWTI accepted their proposal to be conducted in March with the following activities: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	</a:t>
            </a:r>
            <a:r>
              <a:rPr lang="en-US" altLang="en-US" sz="2400" dirty="0" err="1" smtClean="0"/>
              <a:t>i</a:t>
            </a:r>
            <a:r>
              <a:rPr lang="en-US" altLang="en-US" sz="2400" dirty="0" smtClean="0"/>
              <a:t>   ½ day </a:t>
            </a:r>
            <a:r>
              <a:rPr lang="en-US" altLang="en-US" sz="2400" dirty="0" err="1" smtClean="0"/>
              <a:t>SoN</a:t>
            </a:r>
            <a:r>
              <a:rPr lang="en-US" altLang="en-US" sz="2400" dirty="0" smtClean="0"/>
              <a:t> Workshop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	ii  Technical assessment of the status of </a:t>
            </a:r>
            <a:r>
              <a:rPr lang="en-US" altLang="en-US" sz="2400" dirty="0" err="1" smtClean="0"/>
              <a:t>AtoN</a:t>
            </a: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	iii  Economic assessment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	iv  Legal assessment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000" dirty="0" smtClean="0">
                <a:solidFill>
                  <a:srgbClr val="FF0000"/>
                </a:solidFill>
              </a:rPr>
              <a:t> </a:t>
            </a:r>
            <a:endParaRPr lang="en-US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 </a:t>
            </a:r>
          </a:p>
        </p:txBody>
      </p:sp>
      <p:sp>
        <p:nvSpPr>
          <p:cNvPr id="1530892" name="Rectangle 1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2O-23 February, 2018</a:t>
            </a:r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153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153088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857250" y="1308100"/>
            <a:ext cx="7527925" cy="4906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b="1" dirty="0" smtClean="0"/>
              <a:t>WAY FORWARD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dirty="0" smtClean="0"/>
          </a:p>
          <a:p>
            <a:pPr eaLnBrk="1" hangingPunct="1">
              <a:defRPr/>
            </a:pPr>
            <a:r>
              <a:rPr lang="en-US" altLang="en-US" sz="2400" dirty="0" smtClean="0"/>
              <a:t>Short Term Planning: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-  To become member of IHO in 2018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-  Obtain Cabinet approval (political support) for MSI Coordinator and future planned activities.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400" dirty="0" smtClean="0"/>
          </a:p>
          <a:p>
            <a:pPr eaLnBrk="1" hangingPunct="1">
              <a:defRPr/>
            </a:pPr>
            <a:r>
              <a:rPr lang="en-US" altLang="en-US" sz="2400" dirty="0" smtClean="0"/>
              <a:t>Long Term Planning: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	-  To establish independent hydrographic office and acquire qualified experts and relevant equipment to manage own systems and develop navigational charts.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 smtClean="0"/>
              <a:t> </a:t>
            </a:r>
          </a:p>
        </p:txBody>
      </p:sp>
      <p:sp>
        <p:nvSpPr>
          <p:cNvPr id="1530892" name="Rectangle 1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altLang="en-US" dirty="0" smtClean="0"/>
              <a:t>20-23 February 2018</a:t>
            </a:r>
            <a:endParaRPr lang="en-AU" altLang="en-US" dirty="0"/>
          </a:p>
          <a:p>
            <a:pPr>
              <a:defRPr/>
            </a:pPr>
            <a:r>
              <a:rPr lang="en-AU" altLang="en-US" dirty="0" smtClean="0"/>
              <a:t>NADI</a:t>
            </a:r>
            <a:endParaRPr lang="en-AU" altLang="en-US" dirty="0"/>
          </a:p>
        </p:txBody>
      </p:sp>
      <p:sp>
        <p:nvSpPr>
          <p:cNvPr id="229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76262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2000" dirty="0" smtClean="0"/>
              <a:t>15</a:t>
            </a:r>
            <a:r>
              <a:rPr lang="en-AU" altLang="en-US" sz="2000" baseline="30000" dirty="0" smtClean="0"/>
              <a:t>th</a:t>
            </a:r>
            <a:r>
              <a:rPr lang="en-AU" altLang="en-US" sz="2000" dirty="0" smtClean="0"/>
              <a:t> South West Pacific Hydrographic Commission Conference</a:t>
            </a:r>
          </a:p>
        </p:txBody>
      </p:sp>
      <p:sp>
        <p:nvSpPr>
          <p:cNvPr id="229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308100"/>
            <a:ext cx="7599362" cy="43545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Thank you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  <p:sp>
        <p:nvSpPr>
          <p:cNvPr id="2292740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AU" altLang="en-US" sz="100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364</TotalTime>
  <Words>165</Words>
  <Application>Microsoft Office PowerPoint</Application>
  <PresentationFormat>On-screen Show (4:3)</PresentationFormat>
  <Paragraphs>72</Paragraphs>
  <Slides>6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Verdana</vt:lpstr>
      <vt:lpstr>Arial</vt:lpstr>
      <vt:lpstr>Wingdings</vt:lpstr>
      <vt:lpstr>Times New Roman</vt:lpstr>
      <vt:lpstr>Globe</vt:lpstr>
      <vt:lpstr>      15th South West Pacific  Hydrographic Commission Conference  20-23 February 2018 Nadi, Fiji</vt:lpstr>
      <vt:lpstr>15th South West Pacific Hydrographic Commission Conference</vt:lpstr>
      <vt:lpstr>15th South West Pacific Hydrographic Commission Conference</vt:lpstr>
      <vt:lpstr>15th South West Pacific Hydrographic Commission Conference</vt:lpstr>
      <vt:lpstr>15th South West Pacific Hydrographic Commission Conference</vt:lpstr>
      <vt:lpstr>15th South West Pacific Hydrographic Commission Conference</vt:lpstr>
    </vt:vector>
  </TitlesOfParts>
  <Company>Department of Defence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14th  South West Pacific  Hydrographic Commission Conference  30 November – 02 December NOUMEA</dc:title>
  <dc:creator>Melinda McMullen</dc:creator>
  <cp:lastModifiedBy>Alberto Costa Neves</cp:lastModifiedBy>
  <cp:revision>55</cp:revision>
  <dcterms:created xsi:type="dcterms:W3CDTF">2016-11-03T03:14:38Z</dcterms:created>
  <dcterms:modified xsi:type="dcterms:W3CDTF">2018-02-23T06:33:08Z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Id">
    <vt:lpwstr>R32923348</vt:lpwstr>
  </property>
  <property fmtid="{D5CDD505-2E9C-101B-9397-08002B2CF9AE}" pid="3" name="Objective-Title">
    <vt:lpwstr>SWPHC15 ppt template</vt:lpwstr>
  </property>
  <property fmtid="{D5CDD505-2E9C-101B-9397-08002B2CF9AE}" pid="4" name="Objective-Comment">
    <vt:lpwstr/>
  </property>
  <property fmtid="{D5CDD505-2E9C-101B-9397-08002B2CF9AE}" pid="5" name="Objective-CreationStamp">
    <vt:filetime>2018-01-15T05:39:14Z</vt:filetime>
  </property>
  <property fmtid="{D5CDD505-2E9C-101B-9397-08002B2CF9AE}" pid="6" name="Objective-IsApproved">
    <vt:bool>false</vt:bool>
  </property>
  <property fmtid="{D5CDD505-2E9C-101B-9397-08002B2CF9AE}" pid="7" name="Objective-IsPublished">
    <vt:bool>true</vt:bool>
  </property>
  <property fmtid="{D5CDD505-2E9C-101B-9397-08002B2CF9AE}" pid="8" name="Objective-DatePublished">
    <vt:filetime>2018-01-15T05:39:14Z</vt:filetime>
  </property>
  <property fmtid="{D5CDD505-2E9C-101B-9397-08002B2CF9AE}" pid="9" name="Objective-ModificationStamp">
    <vt:filetime>2018-01-15T05:39:15Z</vt:filetime>
  </property>
  <property fmtid="{D5CDD505-2E9C-101B-9397-08002B2CF9AE}" pid="10" name="Objective-Owner">
    <vt:lpwstr>Randhawa, Jasbir (MR)(DDER -  External Relations)</vt:lpwstr>
  </property>
  <property fmtid="{D5CDD505-2E9C-101B-9397-08002B2CF9AE}" pid="11" name="Objective-Path">
    <vt:lpwstr>Objective Global Folder - PROD:Defence Business Units:Strategic Policy and Intelligence Group:Workgroup Staging Area:HM BRANCH : Hydrography and Metoc Branch:HM BRANCH WORLD:03 HM  BRANCH CORPORATE FILES:D. (Process 03) Management of External Relations Process:b. Process 03 Corporate files:External Relations Management:International Hydrographic Organization - IHO / IHB:IHO South West Pacific Hydrographic Commission (SWPHC):SWPHC Meetings:SWPHC - 15th Meeting - Nukualofa, Tonga, 21-23 Feb 2018:SWPHC15_National reports:</vt:lpwstr>
  </property>
  <property fmtid="{D5CDD505-2E9C-101B-9397-08002B2CF9AE}" pid="12" name="Objective-Parent">
    <vt:lpwstr>SWPHC15_National reports</vt:lpwstr>
  </property>
  <property fmtid="{D5CDD505-2E9C-101B-9397-08002B2CF9AE}" pid="13" name="Objective-State">
    <vt:lpwstr>Published</vt:lpwstr>
  </property>
  <property fmtid="{D5CDD505-2E9C-101B-9397-08002B2CF9AE}" pid="14" name="Objective-Version">
    <vt:lpwstr>1.0</vt:lpwstr>
  </property>
  <property fmtid="{D5CDD505-2E9C-101B-9397-08002B2CF9AE}" pid="15" name="Objective-VersionNumber">
    <vt:i4>1</vt:i4>
  </property>
  <property fmtid="{D5CDD505-2E9C-101B-9397-08002B2CF9AE}" pid="16" name="Objective-VersionComment">
    <vt:lpwstr>First version</vt:lpwstr>
  </property>
  <property fmtid="{D5CDD505-2E9C-101B-9397-08002B2CF9AE}" pid="17" name="Objective-FileNumber">
    <vt:lpwstr>2004/2500001</vt:lpwstr>
  </property>
  <property fmtid="{D5CDD505-2E9C-101B-9397-08002B2CF9AE}" pid="18" name="Objective-Classification">
    <vt:lpwstr>[Inherited - Unclassified]</vt:lpwstr>
  </property>
  <property fmtid="{D5CDD505-2E9C-101B-9397-08002B2CF9AE}" pid="19" name="Objective-Caveats">
    <vt:lpwstr/>
  </property>
  <property fmtid="{D5CDD505-2E9C-101B-9397-08002B2CF9AE}" pid="20" name="Objective-Document Type [system]">
    <vt:lpwstr/>
  </property>
</Properties>
</file>