
<file path=[Content_Types].xml><?xml version="1.0" encoding="utf-8"?>
<Types xmlns="http://schemas.openxmlformats.org/package/2006/content-types">
  <Default Extension="png" ContentType="image/pn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804" r:id="rId1"/>
  </p:sldMasterIdLst>
  <p:notesMasterIdLst>
    <p:notesMasterId r:id="rId8"/>
  </p:notesMasterIdLst>
  <p:handoutMasterIdLst>
    <p:handoutMasterId r:id="rId9"/>
  </p:handoutMasterIdLst>
  <p:sldIdLst>
    <p:sldId id="773" r:id="rId2"/>
    <p:sldId id="774" r:id="rId3"/>
    <p:sldId id="778" r:id="rId4"/>
    <p:sldId id="779" r:id="rId5"/>
    <p:sldId id="777" r:id="rId6"/>
    <p:sldId id="775" r:id="rId7"/>
  </p:sldIdLst>
  <p:sldSz cx="9144000" cy="6858000" type="screen4x3"/>
  <p:notesSz cx="6797675" cy="9926638"/>
  <p:defaultTextStyle>
    <a:defPPr>
      <a:defRPr lang="en-A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00"/>
    <a:srgbClr val="000099"/>
    <a:srgbClr val="3333CC"/>
    <a:srgbClr val="0099CC"/>
    <a:srgbClr val="66FFFF"/>
    <a:srgbClr val="333399"/>
    <a:srgbClr val="00CC66"/>
    <a:srgbClr val="0651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593" autoAdjust="0"/>
    <p:restoredTop sz="97231" autoAdjust="0"/>
  </p:normalViewPr>
  <p:slideViewPr>
    <p:cSldViewPr>
      <p:cViewPr varScale="1">
        <p:scale>
          <a:sx n="95" d="100"/>
          <a:sy n="95" d="100"/>
        </p:scale>
        <p:origin x="1117" y="75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7" d="100"/>
          <a:sy n="87" d="100"/>
        </p:scale>
        <p:origin x="-3720" y="-90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39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  <a:cs typeface="Arial" charset="0"/>
              </a:defRPr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14039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4813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  <a:cs typeface="Arial" charset="0"/>
              </a:defRPr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14039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4813" cy="49688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  <a:cs typeface="Arial" charset="0"/>
              </a:defRPr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14039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28163"/>
            <a:ext cx="2944813" cy="49688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anose="02020603050405020304" pitchFamily="18" charset="0"/>
              </a:defRPr>
            </a:lvl1pPr>
          </a:lstStyle>
          <a:p>
            <a:fld id="{A2AB36D8-A2E7-48D4-931F-35989B5A1B2B}" type="slidenum">
              <a:rPr lang="en-AU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6121793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  <a:cs typeface="Arial" charset="0"/>
              </a:defRPr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2863" y="0"/>
            <a:ext cx="2944812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  <a:cs typeface="Arial" charset="0"/>
              </a:defRPr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9220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4113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4875"/>
            <a:ext cx="4984750" cy="44672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altLang="en-US" noProof="0" smtClean="0"/>
              <a:t>Click to edit Master text styles</a:t>
            </a:r>
          </a:p>
          <a:p>
            <a:pPr lvl="1"/>
            <a:r>
              <a:rPr lang="en-AU" altLang="en-US" noProof="0" smtClean="0"/>
              <a:t>Second level</a:t>
            </a:r>
          </a:p>
          <a:p>
            <a:pPr lvl="2"/>
            <a:r>
              <a:rPr lang="en-AU" altLang="en-US" noProof="0" smtClean="0"/>
              <a:t>Third level</a:t>
            </a:r>
          </a:p>
          <a:p>
            <a:pPr lvl="3"/>
            <a:r>
              <a:rPr lang="en-AU" altLang="en-US" noProof="0" smtClean="0"/>
              <a:t>Fourth level</a:t>
            </a:r>
          </a:p>
          <a:p>
            <a:pPr lvl="4"/>
            <a:r>
              <a:rPr lang="en-AU" altLang="en-US" noProof="0" smtClean="0"/>
              <a:t>Fifth level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4813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  <a:cs typeface="Arial" charset="0"/>
              </a:defRPr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2863" y="9429750"/>
            <a:ext cx="2944812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anose="02020603050405020304" pitchFamily="18" charset="0"/>
              </a:defRPr>
            </a:lvl1pPr>
          </a:lstStyle>
          <a:p>
            <a:fld id="{32C24C78-190F-40EE-8886-1C11C30C1680}" type="slidenum">
              <a:rPr lang="en-AU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4185086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5"/>
          <p:cNvSpPr>
            <a:spLocks noChangeArrowheads="1"/>
          </p:cNvSpPr>
          <p:nvPr userDrawn="1"/>
        </p:nvSpPr>
        <p:spPr bwMode="auto">
          <a:xfrm>
            <a:off x="0" y="0"/>
            <a:ext cx="9144000" cy="20605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pic>
        <p:nvPicPr>
          <p:cNvPr id="5" name="Picture 44" descr="SWPC Logo_digitsed_04012016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188" y="404813"/>
            <a:ext cx="1439862" cy="137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80136" name="Rectangle 4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2400"/>
            </a:lvl1pPr>
          </a:lstStyle>
          <a:p>
            <a:pPr lvl="0"/>
            <a:r>
              <a:rPr lang="en-AU" altLang="en-US" noProof="0" smtClean="0"/>
              <a:t>Click to edit Master subtitle style</a:t>
            </a:r>
          </a:p>
        </p:txBody>
      </p:sp>
      <p:sp>
        <p:nvSpPr>
          <p:cNvPr id="2180135" name="Rectangle 39"/>
          <p:cNvSpPr>
            <a:spLocks noGrp="1" noChangeArrowheads="1"/>
          </p:cNvSpPr>
          <p:nvPr>
            <p:ph type="ctrTitle" sz="quarter"/>
          </p:nvPr>
        </p:nvSpPr>
        <p:spPr>
          <a:xfrm>
            <a:off x="1187450" y="188913"/>
            <a:ext cx="6337300" cy="1655762"/>
          </a:xfrm>
        </p:spPr>
        <p:txBody>
          <a:bodyPr anchor="b"/>
          <a:lstStyle>
            <a:lvl1pPr>
              <a:defRPr/>
            </a:lvl1pPr>
          </a:lstStyle>
          <a:p>
            <a:pPr lvl="0"/>
            <a:r>
              <a:rPr lang="en-AU" altLang="en-US" noProof="0" smtClean="0"/>
              <a:t>Click to edit Master title style</a:t>
            </a:r>
          </a:p>
        </p:txBody>
      </p:sp>
      <p:sp>
        <p:nvSpPr>
          <p:cNvPr id="6" name="Rectangle 41"/>
          <p:cNvSpPr>
            <a:spLocks noGrp="1" noChangeArrowheads="1"/>
          </p:cNvSpPr>
          <p:nvPr>
            <p:ph type="dt" sz="quarter" idx="10"/>
          </p:nvPr>
        </p:nvSpPr>
        <p:spPr bwMode="auto">
          <a:xfrm>
            <a:off x="468313" y="6237288"/>
            <a:ext cx="2133600" cy="457200"/>
          </a:xfrm>
          <a:prstGeom prst="rect">
            <a:avLst/>
          </a:prstGeom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defRPr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7" name="Rectangle 42"/>
          <p:cNvSpPr>
            <a:spLocks noGrp="1" noChangeArrowheads="1"/>
          </p:cNvSpPr>
          <p:nvPr>
            <p:ph type="ftr" sz="quarter" idx="11"/>
          </p:nvPr>
        </p:nvSpPr>
        <p:spPr>
          <a:xfrm>
            <a:off x="3132138" y="623728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altLang="en-US"/>
          </a:p>
        </p:txBody>
      </p:sp>
      <p:sp>
        <p:nvSpPr>
          <p:cNvPr id="8" name="Rectangle 43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fld id="{787630AF-4F04-49BC-990F-43413D85374D}" type="slidenum">
              <a:rPr lang="en-AU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926550610"/>
      </p:ext>
    </p:extLst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Rectangle 5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 altLang="en-US"/>
              <a:t>30 November – 02 December, 2016</a:t>
            </a:r>
          </a:p>
          <a:p>
            <a:pPr>
              <a:defRPr/>
            </a:pPr>
            <a:r>
              <a:rPr lang="en-AU" altLang="en-US"/>
              <a:t>NOUMEA</a:t>
            </a:r>
          </a:p>
        </p:txBody>
      </p:sp>
    </p:spTree>
    <p:extLst>
      <p:ext uri="{BB962C8B-B14F-4D97-AF65-F5344CB8AC3E}">
        <p14:creationId xmlns:p14="http://schemas.microsoft.com/office/powerpoint/2010/main" val="776147189"/>
      </p:ext>
    </p:extLst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32575" y="115888"/>
            <a:ext cx="2054225" cy="5943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68313" y="115888"/>
            <a:ext cx="6011862" cy="5943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Rectangle 5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 altLang="en-US"/>
              <a:t>30 November – 02 December, 2016</a:t>
            </a:r>
          </a:p>
          <a:p>
            <a:pPr>
              <a:defRPr/>
            </a:pPr>
            <a:r>
              <a:rPr lang="en-AU" altLang="en-US"/>
              <a:t>NOUMEA</a:t>
            </a:r>
          </a:p>
        </p:txBody>
      </p:sp>
    </p:spTree>
    <p:extLst>
      <p:ext uri="{BB962C8B-B14F-4D97-AF65-F5344CB8AC3E}">
        <p14:creationId xmlns:p14="http://schemas.microsoft.com/office/powerpoint/2010/main" val="2269168088"/>
      </p:ext>
    </p:extLst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Rectangle 5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 altLang="en-US"/>
              <a:t>30 November – 02 December, 2016</a:t>
            </a:r>
          </a:p>
          <a:p>
            <a:pPr>
              <a:defRPr/>
            </a:pPr>
            <a:r>
              <a:rPr lang="en-AU" altLang="en-US"/>
              <a:t>NOUMEA</a:t>
            </a:r>
          </a:p>
        </p:txBody>
      </p:sp>
    </p:spTree>
    <p:extLst>
      <p:ext uri="{BB962C8B-B14F-4D97-AF65-F5344CB8AC3E}">
        <p14:creationId xmlns:p14="http://schemas.microsoft.com/office/powerpoint/2010/main" val="978286838"/>
      </p:ext>
    </p:extLst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 altLang="en-US"/>
              <a:t>30 November – 02 December, 2016</a:t>
            </a:r>
          </a:p>
          <a:p>
            <a:pPr>
              <a:defRPr/>
            </a:pPr>
            <a:r>
              <a:rPr lang="en-AU" altLang="en-US"/>
              <a:t>NOUMEA</a:t>
            </a:r>
          </a:p>
        </p:txBody>
      </p:sp>
    </p:spTree>
    <p:extLst>
      <p:ext uri="{BB962C8B-B14F-4D97-AF65-F5344CB8AC3E}">
        <p14:creationId xmlns:p14="http://schemas.microsoft.com/office/powerpoint/2010/main" val="814222627"/>
      </p:ext>
    </p:extLst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1188" y="1196975"/>
            <a:ext cx="3960812" cy="48625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196975"/>
            <a:ext cx="3962400" cy="48625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Rectangle 5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 altLang="en-US"/>
              <a:t>30 November – 02 December, 2016</a:t>
            </a:r>
          </a:p>
          <a:p>
            <a:pPr>
              <a:defRPr/>
            </a:pPr>
            <a:r>
              <a:rPr lang="en-AU" altLang="en-US"/>
              <a:t>NOUMEA</a:t>
            </a:r>
          </a:p>
        </p:txBody>
      </p:sp>
    </p:spTree>
    <p:extLst>
      <p:ext uri="{BB962C8B-B14F-4D97-AF65-F5344CB8AC3E}">
        <p14:creationId xmlns:p14="http://schemas.microsoft.com/office/powerpoint/2010/main" val="3411073763"/>
      </p:ext>
    </p:extLst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Rectangle 5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 altLang="en-US"/>
              <a:t>30 November – 02 December, 2016</a:t>
            </a:r>
          </a:p>
          <a:p>
            <a:pPr>
              <a:defRPr/>
            </a:pPr>
            <a:r>
              <a:rPr lang="en-AU" altLang="en-US"/>
              <a:t>NOUMEA</a:t>
            </a:r>
          </a:p>
        </p:txBody>
      </p:sp>
    </p:spTree>
    <p:extLst>
      <p:ext uri="{BB962C8B-B14F-4D97-AF65-F5344CB8AC3E}">
        <p14:creationId xmlns:p14="http://schemas.microsoft.com/office/powerpoint/2010/main" val="3112961587"/>
      </p:ext>
    </p:extLst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Rectangle 5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 altLang="en-US"/>
              <a:t>30 November – 02 December, 2016</a:t>
            </a:r>
          </a:p>
          <a:p>
            <a:pPr>
              <a:defRPr/>
            </a:pPr>
            <a:r>
              <a:rPr lang="en-AU" altLang="en-US"/>
              <a:t>NOUMEA</a:t>
            </a:r>
          </a:p>
        </p:txBody>
      </p:sp>
    </p:spTree>
    <p:extLst>
      <p:ext uri="{BB962C8B-B14F-4D97-AF65-F5344CB8AC3E}">
        <p14:creationId xmlns:p14="http://schemas.microsoft.com/office/powerpoint/2010/main" val="643099293"/>
      </p:ext>
    </p:extLst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 altLang="en-US"/>
              <a:t>30 November – 02 December, 2016</a:t>
            </a:r>
          </a:p>
          <a:p>
            <a:pPr>
              <a:defRPr/>
            </a:pPr>
            <a:r>
              <a:rPr lang="en-AU" altLang="en-US"/>
              <a:t>NOUMEA</a:t>
            </a:r>
          </a:p>
        </p:txBody>
      </p:sp>
    </p:spTree>
    <p:extLst>
      <p:ext uri="{BB962C8B-B14F-4D97-AF65-F5344CB8AC3E}">
        <p14:creationId xmlns:p14="http://schemas.microsoft.com/office/powerpoint/2010/main" val="2949367053"/>
      </p:ext>
    </p:extLst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 altLang="en-US"/>
              <a:t>30 November – 02 December, 2016</a:t>
            </a:r>
          </a:p>
          <a:p>
            <a:pPr>
              <a:defRPr/>
            </a:pPr>
            <a:r>
              <a:rPr lang="en-AU" altLang="en-US"/>
              <a:t>NOUMEA</a:t>
            </a:r>
          </a:p>
        </p:txBody>
      </p:sp>
    </p:spTree>
    <p:extLst>
      <p:ext uri="{BB962C8B-B14F-4D97-AF65-F5344CB8AC3E}">
        <p14:creationId xmlns:p14="http://schemas.microsoft.com/office/powerpoint/2010/main" val="546112412"/>
      </p:ext>
    </p:extLst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AU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 altLang="en-US"/>
              <a:t>30 November – 02 December, 2016</a:t>
            </a:r>
          </a:p>
          <a:p>
            <a:pPr>
              <a:defRPr/>
            </a:pPr>
            <a:r>
              <a:rPr lang="en-AU" altLang="en-US"/>
              <a:t>NOUMEA</a:t>
            </a:r>
          </a:p>
        </p:txBody>
      </p:sp>
    </p:spTree>
    <p:extLst>
      <p:ext uri="{BB962C8B-B14F-4D97-AF65-F5344CB8AC3E}">
        <p14:creationId xmlns:p14="http://schemas.microsoft.com/office/powerpoint/2010/main" val="2390325074"/>
      </p:ext>
    </p:extLst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9111" name="Rectangle 39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115888"/>
            <a:ext cx="8218487" cy="7747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AU" altLang="en-US" smtClean="0"/>
              <a:t>Click to edit Master title style</a:t>
            </a:r>
          </a:p>
        </p:txBody>
      </p:sp>
      <p:sp>
        <p:nvSpPr>
          <p:cNvPr id="2179115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11188" y="1196975"/>
            <a:ext cx="8075612" cy="48625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altLang="en-US" smtClean="0"/>
              <a:t>Click to edit Master text styles</a:t>
            </a:r>
          </a:p>
          <a:p>
            <a:pPr lvl="1"/>
            <a:r>
              <a:rPr lang="en-AU" altLang="en-US" smtClean="0"/>
              <a:t>Second level</a:t>
            </a:r>
          </a:p>
          <a:p>
            <a:pPr lvl="2"/>
            <a:r>
              <a:rPr lang="en-AU" altLang="en-US" smtClean="0"/>
              <a:t>Third level</a:t>
            </a:r>
          </a:p>
          <a:p>
            <a:pPr lvl="3"/>
            <a:r>
              <a:rPr lang="en-AU" altLang="en-US" smtClean="0"/>
              <a:t>Fourth level</a:t>
            </a:r>
          </a:p>
          <a:p>
            <a:pPr lvl="4"/>
            <a:r>
              <a:rPr lang="en-AU" altLang="en-US" smtClean="0"/>
              <a:t>Fifth level</a:t>
            </a:r>
          </a:p>
        </p:txBody>
      </p:sp>
      <p:sp>
        <p:nvSpPr>
          <p:cNvPr id="1028" name="Rectangle 49"/>
          <p:cNvSpPr>
            <a:spLocks noChangeArrowheads="1"/>
          </p:cNvSpPr>
          <p:nvPr userDrawn="1"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1029" name="Line 44"/>
          <p:cNvSpPr>
            <a:spLocks noChangeShapeType="1"/>
          </p:cNvSpPr>
          <p:nvPr userDrawn="1"/>
        </p:nvSpPr>
        <p:spPr bwMode="auto">
          <a:xfrm>
            <a:off x="0" y="1052513"/>
            <a:ext cx="91440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030" name="Picture 50" descr="SWPC Logo_digitsed_04012016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04250" y="6381750"/>
            <a:ext cx="431800" cy="41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79127" name="Rectangle 5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32138" y="6400800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defRPr>
            </a:lvl1pPr>
          </a:lstStyle>
          <a:p>
            <a:pPr>
              <a:defRPr/>
            </a:pPr>
            <a:r>
              <a:rPr lang="en-AU" altLang="en-US"/>
              <a:t>30 November – 02 December, 2016</a:t>
            </a:r>
          </a:p>
          <a:p>
            <a:pPr>
              <a:defRPr/>
            </a:pPr>
            <a:r>
              <a:rPr lang="en-AU" altLang="en-US"/>
              <a:t>NOUMEA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947" r:id="rId1"/>
    <p:sldLayoutId id="2147483937" r:id="rId2"/>
    <p:sldLayoutId id="2147483938" r:id="rId3"/>
    <p:sldLayoutId id="2147483939" r:id="rId4"/>
    <p:sldLayoutId id="2147483940" r:id="rId5"/>
    <p:sldLayoutId id="2147483941" r:id="rId6"/>
    <p:sldLayoutId id="2147483942" r:id="rId7"/>
    <p:sldLayoutId id="2147483943" r:id="rId8"/>
    <p:sldLayoutId id="2147483944" r:id="rId9"/>
    <p:sldLayoutId id="2147483945" r:id="rId10"/>
    <p:sldLayoutId id="2147483946" r:id="rId11"/>
  </p:sldLayoutIdLst>
  <p:transition spd="med">
    <p:fade/>
  </p:transition>
  <p:timing>
    <p:tnLst>
      <p:par>
        <p:cTn id="1" dur="indefinite" restart="never" nodeType="tmRoot"/>
      </p:par>
    </p:tnLst>
  </p:timing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 b="1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 b="1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 b="1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 b="1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anose="05000000000000000000" pitchFamily="2" charset="2"/>
        <a:buChar char="n"/>
        <a:defRPr sz="3200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800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anose="05000000000000000000" pitchFamily="2" charset="2"/>
        <a:buChar char="n"/>
        <a:defRPr sz="2400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sz="2000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44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474663"/>
            <a:ext cx="7772400" cy="1441450"/>
          </a:xfrm>
        </p:spPr>
        <p:txBody>
          <a:bodyPr/>
          <a:lstStyle/>
          <a:p>
            <a:pPr eaLnBrk="1" hangingPunct="1">
              <a:defRPr/>
            </a:pPr>
            <a:r>
              <a:rPr lang="en-AU" altLang="en-US" sz="2400" dirty="0" smtClean="0"/>
              <a:t/>
            </a:r>
            <a:br>
              <a:rPr lang="en-AU" altLang="en-US" sz="2400" dirty="0" smtClean="0"/>
            </a:br>
            <a:r>
              <a:rPr lang="en-AU" altLang="en-US" sz="2400" dirty="0"/>
              <a:t/>
            </a:r>
            <a:br>
              <a:rPr lang="en-AU" altLang="en-US" sz="2400" dirty="0"/>
            </a:br>
            <a:r>
              <a:rPr lang="en-AU" altLang="en-US" sz="2400" dirty="0" smtClean="0"/>
              <a:t/>
            </a:r>
            <a:br>
              <a:rPr lang="en-AU" altLang="en-US" sz="2400" dirty="0" smtClean="0"/>
            </a:br>
            <a:r>
              <a:rPr lang="en-AU" altLang="en-US" sz="2400" dirty="0"/>
              <a:t/>
            </a:r>
            <a:br>
              <a:rPr lang="en-AU" altLang="en-US" sz="2400" dirty="0"/>
            </a:br>
            <a:r>
              <a:rPr lang="en-AU" altLang="en-US" sz="2400" dirty="0" smtClean="0"/>
              <a:t/>
            </a:r>
            <a:br>
              <a:rPr lang="en-AU" altLang="en-US" sz="2400" dirty="0" smtClean="0"/>
            </a:br>
            <a:r>
              <a:rPr lang="en-AU" altLang="en-US" sz="2400" dirty="0"/>
              <a:t/>
            </a:r>
            <a:br>
              <a:rPr lang="en-AU" altLang="en-US" sz="2400" dirty="0"/>
            </a:br>
            <a:r>
              <a:rPr lang="en-AU" altLang="en-US" sz="2400" dirty="0" smtClean="0"/>
              <a:t>15</a:t>
            </a:r>
            <a:r>
              <a:rPr lang="en-AU" altLang="en-US" sz="2400" baseline="30000" dirty="0" smtClean="0"/>
              <a:t>th</a:t>
            </a:r>
            <a:r>
              <a:rPr lang="en-AU" altLang="en-US" sz="2400" dirty="0" smtClean="0"/>
              <a:t> South West Pacific </a:t>
            </a:r>
            <a:br>
              <a:rPr lang="en-AU" altLang="en-US" sz="2400" dirty="0" smtClean="0"/>
            </a:br>
            <a:r>
              <a:rPr lang="en-AU" altLang="en-US" sz="2400" dirty="0" smtClean="0"/>
              <a:t>Hydrographic Commission Conference</a:t>
            </a:r>
            <a:br>
              <a:rPr lang="en-AU" altLang="en-US" sz="2400" dirty="0" smtClean="0"/>
            </a:br>
            <a:r>
              <a:rPr lang="en-AU" altLang="en-US" sz="1800" dirty="0" smtClean="0"/>
              <a:t/>
            </a:r>
            <a:br>
              <a:rPr lang="en-AU" altLang="en-US" sz="1800" dirty="0" smtClean="0"/>
            </a:br>
            <a:r>
              <a:rPr lang="en-AU" altLang="en-US" sz="1800" dirty="0" smtClean="0"/>
              <a:t>20-23 February 2018</a:t>
            </a:r>
            <a:br>
              <a:rPr lang="en-AU" altLang="en-US" sz="1800" dirty="0" smtClean="0"/>
            </a:br>
            <a:r>
              <a:rPr lang="en-AU" altLang="en-US" sz="1800" dirty="0" err="1" smtClean="0"/>
              <a:t>Nadi</a:t>
            </a:r>
            <a:r>
              <a:rPr lang="en-AU" altLang="en-US" sz="1800" dirty="0" smtClean="0"/>
              <a:t>, Fiji</a:t>
            </a:r>
            <a:endParaRPr lang="en-AU" altLang="en-AU" sz="1800" dirty="0" smtClean="0"/>
          </a:p>
        </p:txBody>
      </p:sp>
      <p:sp>
        <p:nvSpPr>
          <p:cNvPr id="1084421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476375" y="2708275"/>
            <a:ext cx="6400800" cy="3816350"/>
          </a:xfrm>
        </p:spPr>
        <p:txBody>
          <a:bodyPr/>
          <a:lstStyle/>
          <a:p>
            <a:pPr eaLnBrk="1" hangingPunct="1">
              <a:defRPr/>
            </a:pPr>
            <a:endParaRPr lang="en-US" altLang="en-US" dirty="0" smtClean="0"/>
          </a:p>
          <a:p>
            <a:pPr eaLnBrk="1" hangingPunct="1">
              <a:defRPr/>
            </a:pPr>
            <a:endParaRPr lang="en-US" altLang="en-US" b="1" dirty="0" smtClean="0"/>
          </a:p>
          <a:p>
            <a:pPr eaLnBrk="1" hangingPunct="1">
              <a:defRPr/>
            </a:pPr>
            <a:r>
              <a:rPr lang="en-US" altLang="en-US" b="1" dirty="0" smtClean="0"/>
              <a:t>Samoa Report</a:t>
            </a:r>
          </a:p>
          <a:p>
            <a:pPr algn="l" eaLnBrk="1" hangingPunct="1">
              <a:defRPr/>
            </a:pPr>
            <a:endParaRPr lang="en-US" altLang="en-US" dirty="0" smtClean="0"/>
          </a:p>
          <a:p>
            <a:pPr algn="l" eaLnBrk="1" hangingPunct="1">
              <a:defRPr/>
            </a:pPr>
            <a:endParaRPr lang="en-US" altLang="en-US" dirty="0" smtClean="0"/>
          </a:p>
          <a:p>
            <a:pPr algn="l" eaLnBrk="1" hangingPunct="1">
              <a:defRPr/>
            </a:pPr>
            <a:endParaRPr lang="en-US" altLang="en-US" dirty="0" smtClean="0"/>
          </a:p>
          <a:p>
            <a:pPr algn="r" eaLnBrk="1" hangingPunct="1">
              <a:defRPr/>
            </a:pPr>
            <a:r>
              <a:rPr lang="en-US" altLang="en-US" sz="1600" dirty="0" err="1" smtClean="0"/>
              <a:t>Makerita</a:t>
            </a:r>
            <a:r>
              <a:rPr lang="en-US" altLang="en-US" sz="1600" dirty="0" smtClean="0"/>
              <a:t> </a:t>
            </a:r>
            <a:r>
              <a:rPr lang="en-US" altLang="en-US" sz="1600" dirty="0" err="1" smtClean="0"/>
              <a:t>Atonio-Iese</a:t>
            </a:r>
            <a:endParaRPr lang="en-US" altLang="en-US" sz="1600" dirty="0" smtClean="0"/>
          </a:p>
          <a:p>
            <a:pPr algn="r" eaLnBrk="1" hangingPunct="1">
              <a:defRPr/>
            </a:pPr>
            <a:r>
              <a:rPr lang="en-US" altLang="en-US" sz="1600" dirty="0" smtClean="0"/>
              <a:t>Principal Shipping Officer</a:t>
            </a:r>
          </a:p>
          <a:p>
            <a:pPr algn="r" eaLnBrk="1" hangingPunct="1">
              <a:defRPr/>
            </a:pPr>
            <a:r>
              <a:rPr lang="en-US" altLang="en-US" sz="1600" dirty="0" smtClean="0"/>
              <a:t>Ministry of Works, Transport &amp; Infrastructure – Samoa </a:t>
            </a:r>
          </a:p>
          <a:p>
            <a:pPr algn="r" eaLnBrk="1" hangingPunct="1">
              <a:defRPr/>
            </a:pPr>
            <a:endParaRPr lang="en-US" altLang="en-US" dirty="0" smtClean="0"/>
          </a:p>
          <a:p>
            <a:pPr algn="r" eaLnBrk="1" hangingPunct="1">
              <a:defRPr/>
            </a:pPr>
            <a:endParaRPr lang="en-US" altLang="en-US" dirty="0" smtClean="0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" y="698500"/>
            <a:ext cx="1438275" cy="877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7" name="TextBox 4"/>
          <p:cNvSpPr txBox="1">
            <a:spLocks noChangeArrowheads="1"/>
          </p:cNvSpPr>
          <p:nvPr/>
        </p:nvSpPr>
        <p:spPr bwMode="auto">
          <a:xfrm>
            <a:off x="1143000" y="2357438"/>
            <a:ext cx="29289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Char char="•"/>
              <a:defRPr sz="28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solidFill>
                <a:schemeClr val="tx1"/>
              </a:solidFill>
              <a:latin typeface="Verdana" panose="020B0604030504040204" pitchFamily="34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AU" altLang="en-US" dirty="0" smtClean="0"/>
              <a:t>2O-23 February, 2018</a:t>
            </a:r>
          </a:p>
          <a:p>
            <a:pPr>
              <a:defRPr/>
            </a:pPr>
            <a:r>
              <a:rPr lang="en-AU" altLang="en-US" dirty="0" smtClean="0"/>
              <a:t>NADI</a:t>
            </a:r>
            <a:endParaRPr lang="en-AU" altLang="en-US" dirty="0"/>
          </a:p>
        </p:txBody>
      </p:sp>
      <p:sp>
        <p:nvSpPr>
          <p:cNvPr id="153088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04813"/>
            <a:ext cx="8229600" cy="576262"/>
          </a:xfrm>
        </p:spPr>
        <p:txBody>
          <a:bodyPr/>
          <a:lstStyle/>
          <a:p>
            <a:pPr eaLnBrk="1" hangingPunct="1">
              <a:defRPr/>
            </a:pPr>
            <a:r>
              <a:rPr lang="en-AU" altLang="en-US" sz="2000" dirty="0" smtClean="0"/>
              <a:t>15</a:t>
            </a:r>
            <a:r>
              <a:rPr lang="en-AU" altLang="en-US" sz="2000" baseline="30000" dirty="0" smtClean="0"/>
              <a:t>th</a:t>
            </a:r>
            <a:r>
              <a:rPr lang="en-AU" altLang="en-US" sz="2000" dirty="0" smtClean="0"/>
              <a:t> South West Pacific Hydrographic Commission Conference</a:t>
            </a:r>
          </a:p>
        </p:txBody>
      </p:sp>
      <p:sp>
        <p:nvSpPr>
          <p:cNvPr id="1530889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714375" y="1308100"/>
            <a:ext cx="7670800" cy="4354513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altLang="en-US" sz="2400" b="1" dirty="0" smtClean="0"/>
              <a:t>Current Status of Hydrographic Matters in Samoa</a:t>
            </a:r>
            <a:endParaRPr lang="en-US" altLang="en-US" sz="2400" dirty="0" smtClean="0"/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en-US" altLang="en-US" sz="1000" dirty="0" smtClean="0"/>
          </a:p>
          <a:p>
            <a:pPr eaLnBrk="1" hangingPunct="1">
              <a:buFont typeface="Wingdings" panose="05000000000000000000" pitchFamily="2" charset="2"/>
              <a:buBlip>
                <a:blip r:embed="rId2"/>
              </a:buBlip>
              <a:defRPr/>
            </a:pPr>
            <a:r>
              <a:rPr lang="en-US" altLang="en-US" sz="2400" dirty="0" smtClean="0"/>
              <a:t>  Became associate member of SWPHC in 2015</a:t>
            </a:r>
          </a:p>
          <a:p>
            <a:pPr eaLnBrk="1" hangingPunct="1">
              <a:buFont typeface="Wingdings" panose="05000000000000000000" pitchFamily="2" charset="2"/>
              <a:buBlip>
                <a:blip r:embed="rId2"/>
              </a:buBlip>
              <a:defRPr/>
            </a:pPr>
            <a:r>
              <a:rPr lang="en-US" altLang="en-US" sz="2400" dirty="0" smtClean="0"/>
              <a:t>  First Hydrographic technical visit by Land    Information New Zealand (LINZ) in 2016</a:t>
            </a:r>
          </a:p>
          <a:p>
            <a:pPr eaLnBrk="1" hangingPunct="1">
              <a:buFont typeface="Wingdings" panose="05000000000000000000" pitchFamily="2" charset="2"/>
              <a:buBlip>
                <a:blip r:embed="rId2"/>
              </a:buBlip>
              <a:defRPr/>
            </a:pPr>
            <a:r>
              <a:rPr lang="en-US" altLang="en-US" sz="2400" dirty="0" smtClean="0"/>
              <a:t> National Hydrographic Committee established in 2017 following Cabinet approval. </a:t>
            </a:r>
            <a:endParaRPr lang="en-US" altLang="en-US" sz="2400" dirty="0" smtClean="0">
              <a:solidFill>
                <a:srgbClr val="FF0000"/>
              </a:solidFill>
            </a:endParaRPr>
          </a:p>
          <a:p>
            <a:pPr eaLnBrk="1" hangingPunct="1">
              <a:buFont typeface="Wingdings" panose="05000000000000000000" pitchFamily="2" charset="2"/>
              <a:buBlip>
                <a:blip r:embed="rId2"/>
              </a:buBlip>
              <a:defRPr/>
            </a:pPr>
            <a:r>
              <a:rPr lang="en-US" altLang="en-US" sz="2400" dirty="0" smtClean="0"/>
              <a:t>  Risk Assessment conducted by LINZ in July 2017</a:t>
            </a:r>
          </a:p>
          <a:p>
            <a:pPr eaLnBrk="1" hangingPunct="1">
              <a:buFont typeface="Wingdings" panose="05000000000000000000" pitchFamily="2" charset="2"/>
              <a:buBlip>
                <a:blip r:embed="rId2"/>
              </a:buBlip>
              <a:defRPr/>
            </a:pPr>
            <a:r>
              <a:rPr lang="en-US" altLang="en-US" sz="2400" dirty="0" smtClean="0"/>
              <a:t>  Risk Assessment Report received and recommendations stated therein approved by the Committee in October 2017 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altLang="en-US" sz="2400" dirty="0" smtClean="0"/>
              <a:t> </a:t>
            </a:r>
          </a:p>
        </p:txBody>
      </p:sp>
      <p:sp>
        <p:nvSpPr>
          <p:cNvPr id="1530892" name="Rectangle 12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/>
          <a:lstStyle/>
          <a:p>
            <a:pPr algn="ctr">
              <a:defRPr/>
            </a:pPr>
            <a:endParaRPr lang="en-AU" altLang="en-US" sz="1000">
              <a:effectLst>
                <a:outerShdw blurRad="38100" dist="38100" dir="2700000" algn="tl">
                  <a:srgbClr val="C0C0C0"/>
                </a:outerShdw>
              </a:effectLst>
              <a:cs typeface="Arial" charset="0"/>
            </a:endParaRPr>
          </a:p>
        </p:txBody>
      </p:sp>
    </p:spTree>
  </p:cSld>
  <p:clrMapOvr>
    <a:masterClrMapping/>
  </p:clrMapOvr>
  <p:transition spd="med" advClick="0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AU" altLang="en-US" dirty="0" smtClean="0"/>
              <a:t>2O-23 February, 2018</a:t>
            </a:r>
          </a:p>
          <a:p>
            <a:pPr>
              <a:defRPr/>
            </a:pPr>
            <a:r>
              <a:rPr lang="en-AU" altLang="en-US" dirty="0" smtClean="0"/>
              <a:t>NADI</a:t>
            </a:r>
            <a:endParaRPr lang="en-AU" altLang="en-US" dirty="0"/>
          </a:p>
        </p:txBody>
      </p:sp>
      <p:sp>
        <p:nvSpPr>
          <p:cNvPr id="153088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04813"/>
            <a:ext cx="8229600" cy="576262"/>
          </a:xfrm>
        </p:spPr>
        <p:txBody>
          <a:bodyPr/>
          <a:lstStyle/>
          <a:p>
            <a:pPr eaLnBrk="1" hangingPunct="1">
              <a:defRPr/>
            </a:pPr>
            <a:r>
              <a:rPr lang="en-AU" altLang="en-US" sz="2000" dirty="0" smtClean="0"/>
              <a:t>15</a:t>
            </a:r>
            <a:r>
              <a:rPr lang="en-AU" altLang="en-US" sz="2000" baseline="30000" dirty="0" smtClean="0"/>
              <a:t>th</a:t>
            </a:r>
            <a:r>
              <a:rPr lang="en-AU" altLang="en-US" sz="2000" dirty="0" smtClean="0"/>
              <a:t> South West Pacific Hydrographic Commission Conference</a:t>
            </a:r>
          </a:p>
        </p:txBody>
      </p:sp>
      <p:sp>
        <p:nvSpPr>
          <p:cNvPr id="1530889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785813" y="1308100"/>
            <a:ext cx="7599362" cy="4835525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altLang="en-US" sz="2400" b="1" dirty="0" smtClean="0"/>
              <a:t>Capacity Building 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en-US" altLang="en-US" sz="1000" dirty="0" smtClean="0"/>
          </a:p>
          <a:p>
            <a:pPr eaLnBrk="1" hangingPunct="1">
              <a:defRPr/>
            </a:pPr>
            <a:r>
              <a:rPr lang="en-US" altLang="en-US" sz="2400" dirty="0" smtClean="0"/>
              <a:t> IHO Activities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altLang="en-US" sz="2400" dirty="0" smtClean="0"/>
              <a:t>	MSI Trainings attended by MWTI personnel in the following events: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altLang="en-US" sz="2400" dirty="0" smtClean="0"/>
              <a:t>	- New Caledonia, 2016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altLang="en-US" sz="2400" dirty="0" smtClean="0"/>
              <a:t>	- New Zealand, 2016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altLang="en-US" sz="2400" dirty="0" smtClean="0"/>
              <a:t>	- Samoa in October 2017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en-US" altLang="en-US" sz="1000" dirty="0" smtClean="0"/>
          </a:p>
          <a:p>
            <a:pPr eaLnBrk="1" hangingPunct="1">
              <a:defRPr/>
            </a:pPr>
            <a:r>
              <a:rPr lang="en-US" altLang="en-US" sz="2400" dirty="0" smtClean="0"/>
              <a:t> PRNI Activities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altLang="en-US" sz="2400" dirty="0" smtClean="0"/>
              <a:t>	New Zealand accepted Samoa’s request to be part of this program (commences in July 2018)</a:t>
            </a:r>
          </a:p>
          <a:p>
            <a:pPr eaLnBrk="1" hangingPunct="1">
              <a:defRPr/>
            </a:pPr>
            <a:endParaRPr lang="en-US" altLang="en-US" sz="2400" dirty="0" smtClean="0"/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altLang="en-US" sz="2400" dirty="0" smtClean="0"/>
              <a:t> </a:t>
            </a:r>
          </a:p>
        </p:txBody>
      </p:sp>
      <p:sp>
        <p:nvSpPr>
          <p:cNvPr id="1530892" name="Rectangle 12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/>
          <a:lstStyle/>
          <a:p>
            <a:pPr algn="ctr">
              <a:defRPr/>
            </a:pPr>
            <a:endParaRPr lang="en-AU" altLang="en-US" sz="1000">
              <a:effectLst>
                <a:outerShdw blurRad="38100" dist="38100" dir="2700000" algn="tl">
                  <a:srgbClr val="C0C0C0"/>
                </a:outerShdw>
              </a:effectLst>
              <a:cs typeface="Arial" charset="0"/>
            </a:endParaRPr>
          </a:p>
        </p:txBody>
      </p:sp>
    </p:spTree>
  </p:cSld>
  <p:clrMapOvr>
    <a:masterClrMapping/>
  </p:clrMapOvr>
  <p:transition spd="med" advClick="0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AU" altLang="en-US" dirty="0" smtClean="0"/>
              <a:t>2O-23 February, 2018</a:t>
            </a:r>
          </a:p>
          <a:p>
            <a:pPr>
              <a:defRPr/>
            </a:pPr>
            <a:r>
              <a:rPr lang="en-AU" altLang="en-US" dirty="0" smtClean="0"/>
              <a:t>NADI</a:t>
            </a:r>
            <a:endParaRPr lang="en-AU" altLang="en-US" dirty="0"/>
          </a:p>
        </p:txBody>
      </p:sp>
      <p:sp>
        <p:nvSpPr>
          <p:cNvPr id="153088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04813"/>
            <a:ext cx="8229600" cy="576262"/>
          </a:xfrm>
        </p:spPr>
        <p:txBody>
          <a:bodyPr/>
          <a:lstStyle/>
          <a:p>
            <a:pPr eaLnBrk="1" hangingPunct="1">
              <a:defRPr/>
            </a:pPr>
            <a:r>
              <a:rPr lang="en-AU" altLang="en-US" sz="2000" dirty="0" smtClean="0"/>
              <a:t>15</a:t>
            </a:r>
            <a:r>
              <a:rPr lang="en-AU" altLang="en-US" sz="2000" baseline="30000" dirty="0" smtClean="0"/>
              <a:t>th</a:t>
            </a:r>
            <a:r>
              <a:rPr lang="en-AU" altLang="en-US" sz="2000" dirty="0" smtClean="0"/>
              <a:t> South West Pacific Hydrographic Commission Conference</a:t>
            </a:r>
          </a:p>
        </p:txBody>
      </p:sp>
      <p:sp>
        <p:nvSpPr>
          <p:cNvPr id="1530889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785813" y="1308100"/>
            <a:ext cx="7599362" cy="4835525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altLang="en-US" sz="2400" b="1" dirty="0" smtClean="0"/>
              <a:t>Capacity Building continues…..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en-US" altLang="en-US" sz="1000" dirty="0" smtClean="0"/>
          </a:p>
          <a:p>
            <a:pPr eaLnBrk="1" hangingPunct="1">
              <a:defRPr/>
            </a:pPr>
            <a:r>
              <a:rPr lang="en-US" altLang="en-US" sz="2400" dirty="0" smtClean="0"/>
              <a:t> Secretariat of Pacific Community Activities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en-US" altLang="en-US" sz="1000" dirty="0" smtClean="0"/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altLang="en-US" sz="2400" dirty="0" smtClean="0"/>
              <a:t>	SPC proposed a technical visit for Samoa in 2018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altLang="en-US" sz="2400" dirty="0" smtClean="0"/>
              <a:t>	- MWTI accepted their proposal to be conducted in March with the following activities: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altLang="en-US" sz="2400" dirty="0" smtClean="0"/>
              <a:t>		</a:t>
            </a:r>
            <a:r>
              <a:rPr lang="en-US" altLang="en-US" sz="2400" dirty="0" err="1" smtClean="0"/>
              <a:t>i</a:t>
            </a:r>
            <a:r>
              <a:rPr lang="en-US" altLang="en-US" sz="2400" dirty="0" smtClean="0"/>
              <a:t>   ½ day </a:t>
            </a:r>
            <a:r>
              <a:rPr lang="en-US" altLang="en-US" sz="2400" dirty="0" err="1" smtClean="0"/>
              <a:t>SoN</a:t>
            </a:r>
            <a:r>
              <a:rPr lang="en-US" altLang="en-US" sz="2400" dirty="0" smtClean="0"/>
              <a:t> Workshop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altLang="en-US" sz="2400" dirty="0"/>
              <a:t>	</a:t>
            </a:r>
            <a:r>
              <a:rPr lang="en-US" altLang="en-US" sz="2400" dirty="0" smtClean="0"/>
              <a:t>	ii  Technical assessment of the status of </a:t>
            </a:r>
            <a:r>
              <a:rPr lang="en-US" altLang="en-US" sz="2400" dirty="0" err="1" smtClean="0"/>
              <a:t>AtoN</a:t>
            </a:r>
            <a:endParaRPr lang="en-US" altLang="en-US" sz="2400" dirty="0" smtClean="0"/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altLang="en-US" sz="2400" dirty="0"/>
              <a:t>	</a:t>
            </a:r>
            <a:r>
              <a:rPr lang="en-US" altLang="en-US" sz="2400" dirty="0" smtClean="0"/>
              <a:t>	iii  Economic assessment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altLang="en-US" sz="2400" dirty="0"/>
              <a:t>	</a:t>
            </a:r>
            <a:r>
              <a:rPr lang="en-US" altLang="en-US" sz="2400" dirty="0" smtClean="0"/>
              <a:t>	iv  Legal assessment 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altLang="en-US" sz="1000" dirty="0" smtClean="0">
                <a:solidFill>
                  <a:srgbClr val="FF0000"/>
                </a:solidFill>
              </a:rPr>
              <a:t> </a:t>
            </a:r>
            <a:endParaRPr lang="en-US" altLang="en-US" sz="2400" dirty="0" smtClean="0">
              <a:solidFill>
                <a:srgbClr val="FF0000"/>
              </a:solidFill>
            </a:endParaRP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altLang="en-US" sz="2400" dirty="0" smtClean="0"/>
              <a:t> </a:t>
            </a:r>
          </a:p>
        </p:txBody>
      </p:sp>
      <p:sp>
        <p:nvSpPr>
          <p:cNvPr id="1530892" name="Rectangle 12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/>
          <a:lstStyle/>
          <a:p>
            <a:pPr algn="ctr">
              <a:defRPr/>
            </a:pPr>
            <a:endParaRPr lang="en-AU" altLang="en-US" sz="1000">
              <a:effectLst>
                <a:outerShdw blurRad="38100" dist="38100" dir="2700000" algn="tl">
                  <a:srgbClr val="C0C0C0"/>
                </a:outerShdw>
              </a:effectLst>
              <a:cs typeface="Arial" charset="0"/>
            </a:endParaRPr>
          </a:p>
        </p:txBody>
      </p:sp>
    </p:spTree>
  </p:cSld>
  <p:clrMapOvr>
    <a:masterClrMapping/>
  </p:clrMapOvr>
  <p:transition spd="med" advClick="0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AU" altLang="en-US" dirty="0" smtClean="0"/>
              <a:t>2O-23 February, 2018</a:t>
            </a:r>
          </a:p>
          <a:p>
            <a:pPr>
              <a:defRPr/>
            </a:pPr>
            <a:r>
              <a:rPr lang="en-AU" altLang="en-US" dirty="0" smtClean="0"/>
              <a:t>NADI</a:t>
            </a:r>
            <a:endParaRPr lang="en-AU" altLang="en-US" dirty="0"/>
          </a:p>
        </p:txBody>
      </p:sp>
      <p:sp>
        <p:nvSpPr>
          <p:cNvPr id="153088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04813"/>
            <a:ext cx="8229600" cy="576262"/>
          </a:xfrm>
        </p:spPr>
        <p:txBody>
          <a:bodyPr/>
          <a:lstStyle/>
          <a:p>
            <a:pPr eaLnBrk="1" hangingPunct="1">
              <a:defRPr/>
            </a:pPr>
            <a:r>
              <a:rPr lang="en-AU" altLang="en-US" sz="2000" dirty="0" smtClean="0"/>
              <a:t>15</a:t>
            </a:r>
            <a:r>
              <a:rPr lang="en-AU" altLang="en-US" sz="2000" baseline="30000" dirty="0" smtClean="0"/>
              <a:t>th</a:t>
            </a:r>
            <a:r>
              <a:rPr lang="en-AU" altLang="en-US" sz="2000" dirty="0" smtClean="0"/>
              <a:t> South West Pacific Hydrographic Commission Conference</a:t>
            </a:r>
          </a:p>
        </p:txBody>
      </p:sp>
      <p:sp>
        <p:nvSpPr>
          <p:cNvPr id="1530889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857250" y="1308100"/>
            <a:ext cx="7527925" cy="4906963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altLang="en-US" sz="2400" b="1" dirty="0" smtClean="0"/>
              <a:t>WAY FORWARD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en-US" altLang="en-US" sz="1000" dirty="0" smtClean="0"/>
          </a:p>
          <a:p>
            <a:pPr eaLnBrk="1" hangingPunct="1">
              <a:defRPr/>
            </a:pPr>
            <a:r>
              <a:rPr lang="en-US" altLang="en-US" sz="2400" dirty="0" smtClean="0"/>
              <a:t>Short Term Planning: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en-US" altLang="en-US" sz="1000" dirty="0" smtClean="0"/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altLang="en-US" sz="2400" dirty="0" smtClean="0"/>
              <a:t>	-  To become member of IHO in 2018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altLang="en-US" sz="2400" dirty="0" smtClean="0"/>
              <a:t>	-  Obtain Cabinet approval (political support) for MSI Coordinator and future planned activities.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en-US" altLang="en-US" sz="2400" dirty="0" smtClean="0"/>
          </a:p>
          <a:p>
            <a:pPr eaLnBrk="1" hangingPunct="1">
              <a:defRPr/>
            </a:pPr>
            <a:r>
              <a:rPr lang="en-US" altLang="en-US" sz="2400" dirty="0" smtClean="0"/>
              <a:t>Long Term Planning: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en-US" altLang="en-US" sz="1000" dirty="0" smtClean="0"/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altLang="en-US" sz="2400" dirty="0" smtClean="0"/>
              <a:t>	-  To establish independent hydrographic office and acquire qualified experts and relevant equipment to manage own systems and develop navigational charts. 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en-US" altLang="en-US" sz="2400" dirty="0" smtClean="0"/>
              <a:t> </a:t>
            </a:r>
          </a:p>
        </p:txBody>
      </p:sp>
      <p:sp>
        <p:nvSpPr>
          <p:cNvPr id="1530892" name="Rectangle 12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/>
          <a:lstStyle/>
          <a:p>
            <a:pPr algn="ctr">
              <a:defRPr/>
            </a:pPr>
            <a:endParaRPr lang="en-AU" altLang="en-US" sz="1000">
              <a:effectLst>
                <a:outerShdw blurRad="38100" dist="38100" dir="2700000" algn="tl">
                  <a:srgbClr val="C0C0C0"/>
                </a:outerShdw>
              </a:effectLst>
              <a:cs typeface="Arial" charset="0"/>
            </a:endParaRPr>
          </a:p>
        </p:txBody>
      </p:sp>
    </p:spTree>
  </p:cSld>
  <p:clrMapOvr>
    <a:masterClrMapping/>
  </p:clrMapOvr>
  <p:transition spd="med" advClick="0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AU" altLang="en-US" dirty="0" smtClean="0"/>
              <a:t>20-23 February 2018</a:t>
            </a:r>
            <a:endParaRPr lang="en-AU" altLang="en-US" dirty="0"/>
          </a:p>
          <a:p>
            <a:pPr>
              <a:defRPr/>
            </a:pPr>
            <a:r>
              <a:rPr lang="en-AU" altLang="en-US" dirty="0" smtClean="0"/>
              <a:t>NADI</a:t>
            </a:r>
            <a:endParaRPr lang="en-AU" altLang="en-US" dirty="0"/>
          </a:p>
        </p:txBody>
      </p:sp>
      <p:sp>
        <p:nvSpPr>
          <p:cNvPr id="229273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04813"/>
            <a:ext cx="8229600" cy="576262"/>
          </a:xfrm>
        </p:spPr>
        <p:txBody>
          <a:bodyPr/>
          <a:lstStyle/>
          <a:p>
            <a:pPr eaLnBrk="1" hangingPunct="1">
              <a:defRPr/>
            </a:pPr>
            <a:r>
              <a:rPr lang="en-AU" altLang="en-US" sz="2000" dirty="0" smtClean="0"/>
              <a:t>15</a:t>
            </a:r>
            <a:r>
              <a:rPr lang="en-AU" altLang="en-US" sz="2000" baseline="30000" dirty="0" smtClean="0"/>
              <a:t>th</a:t>
            </a:r>
            <a:r>
              <a:rPr lang="en-AU" altLang="en-US" sz="2000" dirty="0" smtClean="0"/>
              <a:t> South West Pacific Hydrographic Commission Conference</a:t>
            </a:r>
          </a:p>
        </p:txBody>
      </p:sp>
      <p:sp>
        <p:nvSpPr>
          <p:cNvPr id="22927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85813" y="1308100"/>
            <a:ext cx="7599362" cy="4354513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endParaRPr lang="en-US" altLang="en-US" dirty="0" smtClean="0"/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en-US" altLang="en-US" dirty="0" smtClean="0"/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en-US" altLang="en-US" dirty="0" smtClean="0"/>
          </a:p>
          <a:p>
            <a:pPr algn="ctr" eaLnBrk="1" hangingPunct="1">
              <a:buFont typeface="Wingdings" panose="05000000000000000000" pitchFamily="2" charset="2"/>
              <a:buNone/>
              <a:defRPr/>
            </a:pPr>
            <a:r>
              <a:rPr lang="en-US" altLang="en-US" dirty="0" smtClean="0"/>
              <a:t>Thank you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en-US" altLang="en-US" dirty="0" smtClean="0"/>
          </a:p>
        </p:txBody>
      </p:sp>
      <p:sp>
        <p:nvSpPr>
          <p:cNvPr id="2292740" name="Rectangle 4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/>
          <a:lstStyle/>
          <a:p>
            <a:pPr algn="ctr">
              <a:defRPr/>
            </a:pPr>
            <a:endParaRPr lang="en-AU" altLang="en-US" sz="1000">
              <a:effectLst>
                <a:outerShdw blurRad="38100" dist="38100" dir="2700000" algn="tl">
                  <a:srgbClr val="C0C0C0"/>
                </a:outerShdw>
              </a:effectLst>
              <a:cs typeface="Arial" charset="0"/>
            </a:endParaRPr>
          </a:p>
        </p:txBody>
      </p:sp>
    </p:spTree>
  </p:cSld>
  <p:clrMapOvr>
    <a:masterClrMapping/>
  </p:clrMapOvr>
  <p:transition spd="med" advClick="0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lobe">
  <a:themeElements>
    <a:clrScheme name="Globe 3">
      <a:dk1>
        <a:srgbClr val="003B76"/>
      </a:dk1>
      <a:lt1>
        <a:srgbClr val="FFFFFF"/>
      </a:lt1>
      <a:dk2>
        <a:srgbClr val="0066CC"/>
      </a:dk2>
      <a:lt2>
        <a:srgbClr val="CCECFF"/>
      </a:lt2>
      <a:accent1>
        <a:srgbClr val="33CCCC"/>
      </a:accent1>
      <a:accent2>
        <a:srgbClr val="66CCFF"/>
      </a:accent2>
      <a:accent3>
        <a:srgbClr val="AAB8E2"/>
      </a:accent3>
      <a:accent4>
        <a:srgbClr val="DADADA"/>
      </a:accent4>
      <a:accent5>
        <a:srgbClr val="ADE2E2"/>
      </a:accent5>
      <a:accent6>
        <a:srgbClr val="5CB9E7"/>
      </a:accent6>
      <a:hlink>
        <a:srgbClr val="FFFFCC"/>
      </a:hlink>
      <a:folHlink>
        <a:srgbClr val="FFCC66"/>
      </a:folHlink>
    </a:clrScheme>
    <a:fontScheme name="Glob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Globe 1">
        <a:dk1>
          <a:srgbClr val="622100"/>
        </a:dk1>
        <a:lt1>
          <a:srgbClr val="FFFFFF"/>
        </a:lt1>
        <a:dk2>
          <a:srgbClr val="800000"/>
        </a:dk2>
        <a:lt2>
          <a:srgbClr val="FFFFCC"/>
        </a:lt2>
        <a:accent1>
          <a:srgbClr val="E42B00"/>
        </a:accent1>
        <a:accent2>
          <a:srgbClr val="996600"/>
        </a:accent2>
        <a:accent3>
          <a:srgbClr val="C0AAAA"/>
        </a:accent3>
        <a:accent4>
          <a:srgbClr val="DADADA"/>
        </a:accent4>
        <a:accent5>
          <a:srgbClr val="EFACAA"/>
        </a:accent5>
        <a:accent6>
          <a:srgbClr val="8A5C00"/>
        </a:accent6>
        <a:hlink>
          <a:srgbClr val="FADF6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2">
        <a:dk1>
          <a:srgbClr val="5F4545"/>
        </a:dk1>
        <a:lt1>
          <a:srgbClr val="FFFFFF"/>
        </a:lt1>
        <a:dk2>
          <a:srgbClr val="8F6969"/>
        </a:dk2>
        <a:lt2>
          <a:srgbClr val="FFFFCC"/>
        </a:lt2>
        <a:accent1>
          <a:srgbClr val="CC6600"/>
        </a:accent1>
        <a:accent2>
          <a:srgbClr val="924C0C"/>
        </a:accent2>
        <a:accent3>
          <a:srgbClr val="C6B9B9"/>
        </a:accent3>
        <a:accent4>
          <a:srgbClr val="DADADA"/>
        </a:accent4>
        <a:accent5>
          <a:srgbClr val="E2B8AA"/>
        </a:accent5>
        <a:accent6>
          <a:srgbClr val="84440A"/>
        </a:accent6>
        <a:hlink>
          <a:srgbClr val="CFD375"/>
        </a:hlink>
        <a:folHlink>
          <a:srgbClr val="98BB9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3">
        <a:dk1>
          <a:srgbClr val="003B76"/>
        </a:dk1>
        <a:lt1>
          <a:srgbClr val="FFFFFF"/>
        </a:lt1>
        <a:dk2>
          <a:srgbClr val="0066CC"/>
        </a:dk2>
        <a:lt2>
          <a:srgbClr val="CCECFF"/>
        </a:lt2>
        <a:accent1>
          <a:srgbClr val="33CCCC"/>
        </a:accent1>
        <a:accent2>
          <a:srgbClr val="66CCFF"/>
        </a:accent2>
        <a:accent3>
          <a:srgbClr val="AAB8E2"/>
        </a:accent3>
        <a:accent4>
          <a:srgbClr val="DADADA"/>
        </a:accent4>
        <a:accent5>
          <a:srgbClr val="ADE2E2"/>
        </a:accent5>
        <a:accent6>
          <a:srgbClr val="5CB9E7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4">
        <a:dk1>
          <a:srgbClr val="005856"/>
        </a:dk1>
        <a:lt1>
          <a:srgbClr val="FFFFFF"/>
        </a:lt1>
        <a:dk2>
          <a:srgbClr val="008080"/>
        </a:dk2>
        <a:lt2>
          <a:srgbClr val="FFFFCC"/>
        </a:lt2>
        <a:accent1>
          <a:srgbClr val="0099CC"/>
        </a:accent1>
        <a:accent2>
          <a:srgbClr val="00CCFF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B9E7"/>
        </a:accent6>
        <a:hlink>
          <a:srgbClr val="1ACE9F"/>
        </a:hlink>
        <a:folHlink>
          <a:srgbClr val="948CC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5">
        <a:dk1>
          <a:srgbClr val="3C5436"/>
        </a:dk1>
        <a:lt1>
          <a:srgbClr val="FFFFFF"/>
        </a:lt1>
        <a:dk2>
          <a:srgbClr val="5F8656"/>
        </a:dk2>
        <a:lt2>
          <a:srgbClr val="D6D8C0"/>
        </a:lt2>
        <a:accent1>
          <a:srgbClr val="61733D"/>
        </a:accent1>
        <a:accent2>
          <a:srgbClr val="324A39"/>
        </a:accent2>
        <a:accent3>
          <a:srgbClr val="B6C3B4"/>
        </a:accent3>
        <a:accent4>
          <a:srgbClr val="DADADA"/>
        </a:accent4>
        <a:accent5>
          <a:srgbClr val="B7BCAF"/>
        </a:accent5>
        <a:accent6>
          <a:srgbClr val="2C4233"/>
        </a:accent6>
        <a:hlink>
          <a:srgbClr val="73D588"/>
        </a:hlink>
        <a:folHlink>
          <a:srgbClr val="6F99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6">
        <a:dk1>
          <a:srgbClr val="5B7B65"/>
        </a:dk1>
        <a:lt1>
          <a:srgbClr val="FFFFFF"/>
        </a:lt1>
        <a:dk2>
          <a:srgbClr val="9ABE9D"/>
        </a:dk2>
        <a:lt2>
          <a:srgbClr val="336600"/>
        </a:lt2>
        <a:accent1>
          <a:srgbClr val="00CC66"/>
        </a:accent1>
        <a:accent2>
          <a:srgbClr val="4E7050"/>
        </a:accent2>
        <a:accent3>
          <a:srgbClr val="CADBCC"/>
        </a:accent3>
        <a:accent4>
          <a:srgbClr val="DADADA"/>
        </a:accent4>
        <a:accent5>
          <a:srgbClr val="AAE2B8"/>
        </a:accent5>
        <a:accent6>
          <a:srgbClr val="466548"/>
        </a:accent6>
        <a:hlink>
          <a:srgbClr val="FFFFCC"/>
        </a:hlink>
        <a:folHlink>
          <a:srgbClr val="9CE8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7">
        <a:dk1>
          <a:srgbClr val="4C4E44"/>
        </a:dk1>
        <a:lt1>
          <a:srgbClr val="FFFFFF"/>
        </a:lt1>
        <a:dk2>
          <a:srgbClr val="686B5D"/>
        </a:dk2>
        <a:lt2>
          <a:srgbClr val="D6D5C6"/>
        </a:lt2>
        <a:accent1>
          <a:srgbClr val="898D79"/>
        </a:accent1>
        <a:accent2>
          <a:srgbClr val="4D4F45"/>
        </a:accent2>
        <a:accent3>
          <a:srgbClr val="B9BAB6"/>
        </a:accent3>
        <a:accent4>
          <a:srgbClr val="DADADA"/>
        </a:accent4>
        <a:accent5>
          <a:srgbClr val="C4C5BE"/>
        </a:accent5>
        <a:accent6>
          <a:srgbClr val="45473E"/>
        </a:accent6>
        <a:hlink>
          <a:srgbClr val="58BE67"/>
        </a:hlink>
        <a:folHlink>
          <a:srgbClr val="C0C64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8">
        <a:dk1>
          <a:srgbClr val="000000"/>
        </a:dk1>
        <a:lt1>
          <a:srgbClr val="FFFFDD"/>
        </a:lt1>
        <a:dk2>
          <a:srgbClr val="000000"/>
        </a:dk2>
        <a:lt2>
          <a:srgbClr val="98977A"/>
        </a:lt2>
        <a:accent1>
          <a:srgbClr val="BDCDA7"/>
        </a:accent1>
        <a:accent2>
          <a:srgbClr val="A0D060"/>
        </a:accent2>
        <a:accent3>
          <a:srgbClr val="FFFFEB"/>
        </a:accent3>
        <a:accent4>
          <a:srgbClr val="000000"/>
        </a:accent4>
        <a:accent5>
          <a:srgbClr val="DBE3D0"/>
        </a:accent5>
        <a:accent6>
          <a:srgbClr val="91BC56"/>
        </a:accent6>
        <a:hlink>
          <a:srgbClr val="FADD4E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Globe</Template>
  <TotalTime>364</TotalTime>
  <Words>165</Words>
  <Application>Microsoft Office PowerPoint</Application>
  <PresentationFormat>On-screen Show (4:3)</PresentationFormat>
  <Paragraphs>72</Paragraphs>
  <Slides>6</Slides>
  <Notes>0</Notes>
  <HiddenSlides>5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Verdana</vt:lpstr>
      <vt:lpstr>Arial</vt:lpstr>
      <vt:lpstr>Wingdings</vt:lpstr>
      <vt:lpstr>Times New Roman</vt:lpstr>
      <vt:lpstr>Globe</vt:lpstr>
      <vt:lpstr>      15th South West Pacific  Hydrographic Commission Conference  20-23 February 2018 Nadi, Fiji</vt:lpstr>
      <vt:lpstr>15th South West Pacific Hydrographic Commission Conference</vt:lpstr>
      <vt:lpstr>15th South West Pacific Hydrographic Commission Conference</vt:lpstr>
      <vt:lpstr>15th South West Pacific Hydrographic Commission Conference</vt:lpstr>
      <vt:lpstr>15th South West Pacific Hydrographic Commission Conference</vt:lpstr>
      <vt:lpstr>15th South West Pacific Hydrographic Commission Conference</vt:lpstr>
    </vt:vector>
  </TitlesOfParts>
  <Company>Department of Defence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14th  South West Pacific  Hydrographic Commission Conference  30 November – 02 December NOUMEA</dc:title>
  <dc:creator>Melinda McMullen</dc:creator>
  <cp:lastModifiedBy>Alberto Costa Neves</cp:lastModifiedBy>
  <cp:revision>55</cp:revision>
  <dcterms:created xsi:type="dcterms:W3CDTF">2016-11-03T03:14:38Z</dcterms:created>
  <dcterms:modified xsi:type="dcterms:W3CDTF">2018-02-23T06:33:08Z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bjective-Id">
    <vt:lpwstr>R32923348</vt:lpwstr>
  </property>
  <property fmtid="{D5CDD505-2E9C-101B-9397-08002B2CF9AE}" pid="3" name="Objective-Title">
    <vt:lpwstr>SWPHC15 ppt template</vt:lpwstr>
  </property>
  <property fmtid="{D5CDD505-2E9C-101B-9397-08002B2CF9AE}" pid="4" name="Objective-Comment">
    <vt:lpwstr/>
  </property>
  <property fmtid="{D5CDD505-2E9C-101B-9397-08002B2CF9AE}" pid="5" name="Objective-CreationStamp">
    <vt:filetime>2018-01-15T05:39:14Z</vt:filetime>
  </property>
  <property fmtid="{D5CDD505-2E9C-101B-9397-08002B2CF9AE}" pid="6" name="Objective-IsApproved">
    <vt:bool>false</vt:bool>
  </property>
  <property fmtid="{D5CDD505-2E9C-101B-9397-08002B2CF9AE}" pid="7" name="Objective-IsPublished">
    <vt:bool>true</vt:bool>
  </property>
  <property fmtid="{D5CDD505-2E9C-101B-9397-08002B2CF9AE}" pid="8" name="Objective-DatePublished">
    <vt:filetime>2018-01-15T05:39:14Z</vt:filetime>
  </property>
  <property fmtid="{D5CDD505-2E9C-101B-9397-08002B2CF9AE}" pid="9" name="Objective-ModificationStamp">
    <vt:filetime>2018-01-15T05:39:15Z</vt:filetime>
  </property>
  <property fmtid="{D5CDD505-2E9C-101B-9397-08002B2CF9AE}" pid="10" name="Objective-Owner">
    <vt:lpwstr>Randhawa, Jasbir (MR)(DDER -  External Relations)</vt:lpwstr>
  </property>
  <property fmtid="{D5CDD505-2E9C-101B-9397-08002B2CF9AE}" pid="11" name="Objective-Path">
    <vt:lpwstr>Objective Global Folder - PROD:Defence Business Units:Strategic Policy and Intelligence Group:Workgroup Staging Area:HM BRANCH : Hydrography and Metoc Branch:HM BRANCH WORLD:03 HM  BRANCH CORPORATE FILES:D. (Process 03) Management of External Relations Process:b. Process 03 Corporate files:External Relations Management:International Hydrographic Organization - IHO / IHB:IHO South West Pacific Hydrographic Commission (SWPHC):SWPHC Meetings:SWPHC - 15th Meeting - Nukualofa, Tonga, 21-23 Feb 2018:SWPHC15_National reports:</vt:lpwstr>
  </property>
  <property fmtid="{D5CDD505-2E9C-101B-9397-08002B2CF9AE}" pid="12" name="Objective-Parent">
    <vt:lpwstr>SWPHC15_National reports</vt:lpwstr>
  </property>
  <property fmtid="{D5CDD505-2E9C-101B-9397-08002B2CF9AE}" pid="13" name="Objective-State">
    <vt:lpwstr>Published</vt:lpwstr>
  </property>
  <property fmtid="{D5CDD505-2E9C-101B-9397-08002B2CF9AE}" pid="14" name="Objective-Version">
    <vt:lpwstr>1.0</vt:lpwstr>
  </property>
  <property fmtid="{D5CDD505-2E9C-101B-9397-08002B2CF9AE}" pid="15" name="Objective-VersionNumber">
    <vt:i4>1</vt:i4>
  </property>
  <property fmtid="{D5CDD505-2E9C-101B-9397-08002B2CF9AE}" pid="16" name="Objective-VersionComment">
    <vt:lpwstr>First version</vt:lpwstr>
  </property>
  <property fmtid="{D5CDD505-2E9C-101B-9397-08002B2CF9AE}" pid="17" name="Objective-FileNumber">
    <vt:lpwstr>2004/2500001</vt:lpwstr>
  </property>
  <property fmtid="{D5CDD505-2E9C-101B-9397-08002B2CF9AE}" pid="18" name="Objective-Classification">
    <vt:lpwstr>[Inherited - Unclassified]</vt:lpwstr>
  </property>
  <property fmtid="{D5CDD505-2E9C-101B-9397-08002B2CF9AE}" pid="19" name="Objective-Caveats">
    <vt:lpwstr/>
  </property>
  <property fmtid="{D5CDD505-2E9C-101B-9397-08002B2CF9AE}" pid="20" name="Objective-Document Type [system]">
    <vt:lpwstr/>
  </property>
</Properties>
</file>