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2"/>
  </p:notesMasterIdLst>
  <p:sldIdLst>
    <p:sldId id="259" r:id="rId2"/>
    <p:sldId id="446" r:id="rId3"/>
    <p:sldId id="499" r:id="rId4"/>
    <p:sldId id="496" r:id="rId5"/>
    <p:sldId id="438" r:id="rId6"/>
    <p:sldId id="495" r:id="rId7"/>
    <p:sldId id="467" r:id="rId8"/>
    <p:sldId id="512" r:id="rId9"/>
    <p:sldId id="506" r:id="rId10"/>
    <p:sldId id="507" r:id="rId11"/>
    <p:sldId id="508" r:id="rId12"/>
    <p:sldId id="505" r:id="rId13"/>
    <p:sldId id="509" r:id="rId14"/>
    <p:sldId id="510" r:id="rId15"/>
    <p:sldId id="511" r:id="rId16"/>
    <p:sldId id="500" r:id="rId17"/>
    <p:sldId id="501" r:id="rId18"/>
    <p:sldId id="297" r:id="rId19"/>
    <p:sldId id="513" r:id="rId20"/>
    <p:sldId id="514" r:id="rId21"/>
  </p:sldIdLst>
  <p:sldSz cx="9144000" cy="6858000" type="screen4x3"/>
  <p:notesSz cx="6858000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259"/>
            <p14:sldId id="446"/>
            <p14:sldId id="499"/>
            <p14:sldId id="496"/>
            <p14:sldId id="438"/>
            <p14:sldId id="495"/>
            <p14:sldId id="467"/>
            <p14:sldId id="512"/>
            <p14:sldId id="506"/>
            <p14:sldId id="507"/>
            <p14:sldId id="508"/>
            <p14:sldId id="505"/>
            <p14:sldId id="509"/>
            <p14:sldId id="510"/>
            <p14:sldId id="511"/>
            <p14:sldId id="500"/>
            <p14:sldId id="501"/>
            <p14:sldId id="297"/>
            <p14:sldId id="513"/>
            <p14:sldId id="5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8" autoAdjust="0"/>
    <p:restoredTop sz="97051" autoAdjust="0"/>
  </p:normalViewPr>
  <p:slideViewPr>
    <p:cSldViewPr>
      <p:cViewPr varScale="1">
        <p:scale>
          <a:sx n="95" d="100"/>
          <a:sy n="95" d="100"/>
        </p:scale>
        <p:origin x="1097" y="75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8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2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183341"/>
            <a:ext cx="5715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183341"/>
            <a:ext cx="5715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728" y="212898"/>
            <a:ext cx="3069072" cy="701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baseline="0">
                <a:latin typeface="Arial" pitchFamily="34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2000" baseline="0">
                <a:latin typeface="Arial" pitchFamily="34" charset="0"/>
              </a:defRPr>
            </a:lvl4pPr>
            <a:lvl5pPr>
              <a:defRPr sz="2000" baseline="0"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6800" y="6324600"/>
            <a:ext cx="807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6400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 PATHS, NEW APPROACHES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728" y="136698"/>
            <a:ext cx="3069072" cy="7015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867400" y="4572000"/>
            <a:ext cx="3276600" cy="6858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Derrick R. Peyton</a:t>
            </a: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7400" y="54864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IHO SWPHC</a:t>
            </a:r>
          </a:p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February 2018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CE2EB7EB-2AF5-48E0-928C-08693FD70DF8}"/>
              </a:ext>
            </a:extLst>
          </p:cNvPr>
          <p:cNvSpPr txBox="1">
            <a:spLocks/>
          </p:cNvSpPr>
          <p:nvPr/>
        </p:nvSpPr>
        <p:spPr>
          <a:xfrm>
            <a:off x="5410200" y="1676400"/>
            <a:ext cx="3733800" cy="2667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Capability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For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Hydrographic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Capacity Building: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Industry Partnering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406"/>
    </mc:Choice>
    <mc:Fallback xmlns="">
      <p:transition advTm="1440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7A0005-AAEE-4571-A8EC-F227E1404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05150" cy="4486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D6CE3A-AC79-48A2-878F-C839447D80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94626"/>
            <a:ext cx="4195762" cy="2687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3A36A0-2A9B-4000-8343-404AF839F1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4048125"/>
            <a:ext cx="4002531" cy="2733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3128B1-59F5-41CA-8652-205141FE35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52400"/>
            <a:ext cx="2894707" cy="381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0EA48C-98A6-4C16-81E7-9030071EC5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445" y="1752600"/>
            <a:ext cx="2907155" cy="20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8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40188" y="2139950"/>
            <a:ext cx="1108075" cy="712788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Marine Products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95950" y="2139950"/>
            <a:ext cx="1108075" cy="712788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Verification &amp; Validation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30438" y="2133600"/>
            <a:ext cx="1108075" cy="712788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Survey Data Processing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351713" y="2139950"/>
            <a:ext cx="1108075" cy="712788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Updating &amp; Maintenance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4925" y="1125538"/>
            <a:ext cx="9001125" cy="936625"/>
          </a:xfrm>
          <a:prstGeom prst="leftRightArrow">
            <a:avLst>
              <a:gd name="adj1" fmla="val 51037"/>
              <a:gd name="adj2" fmla="val 137034"/>
            </a:avLst>
          </a:prstGeom>
          <a:solidFill>
            <a:srgbClr val="ED1C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 Data Value Chain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908175" y="3432630"/>
            <a:ext cx="1717675" cy="1570037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Bathy Data Cleaning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Surface Modeling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Image processing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Deconfliction</a:t>
            </a:r>
          </a:p>
          <a:p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3708400" y="3432630"/>
            <a:ext cx="1438275" cy="1570037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 ENCs / IENCs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Military Overlays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Paper Charts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Geophysical Products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5219700" y="3432630"/>
            <a:ext cx="1700213" cy="1938337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Spatial Accuracy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Feature Verification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Logical Consistency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3rd Party Checks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Vertical/Horizontal    Consistency</a:t>
            </a: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7019925" y="3432630"/>
            <a:ext cx="2016125" cy="1938337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Database maintenance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Data Assessment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Data critical updates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Data management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Data warehousing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741613" y="2830513"/>
            <a:ext cx="0" cy="598487"/>
          </a:xfrm>
          <a:prstGeom prst="line">
            <a:avLst/>
          </a:prstGeom>
          <a:noFill/>
          <a:ln w="76200">
            <a:solidFill>
              <a:srgbClr val="589BC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7812088" y="2846388"/>
            <a:ext cx="0" cy="582612"/>
          </a:xfrm>
          <a:prstGeom prst="line">
            <a:avLst/>
          </a:prstGeom>
          <a:noFill/>
          <a:ln w="76200">
            <a:solidFill>
              <a:srgbClr val="589BC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4594225" y="2854325"/>
            <a:ext cx="0" cy="574675"/>
          </a:xfrm>
          <a:prstGeom prst="line">
            <a:avLst/>
          </a:prstGeom>
          <a:noFill/>
          <a:ln w="76200">
            <a:solidFill>
              <a:srgbClr val="589BC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6211888" y="2846388"/>
            <a:ext cx="0" cy="582612"/>
          </a:xfrm>
          <a:prstGeom prst="line">
            <a:avLst/>
          </a:prstGeom>
          <a:noFill/>
          <a:ln w="76200">
            <a:solidFill>
              <a:srgbClr val="589BC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95288" y="2133600"/>
            <a:ext cx="1108075" cy="712788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Data Acquisition</a:t>
            </a: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34925" y="3432630"/>
            <a:ext cx="1773238" cy="1938337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Hydrographic 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Geophysical 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Oceanographic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Airborne Lidar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Satellite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949325" y="2846388"/>
            <a:ext cx="0" cy="582612"/>
          </a:xfrm>
          <a:prstGeom prst="line">
            <a:avLst/>
          </a:prstGeom>
          <a:noFill/>
          <a:ln w="76200">
            <a:solidFill>
              <a:srgbClr val="589BC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66675" y="5410200"/>
            <a:ext cx="9001125" cy="936625"/>
          </a:xfrm>
          <a:prstGeom prst="leftRightArrow">
            <a:avLst>
              <a:gd name="adj1" fmla="val 51037"/>
              <a:gd name="adj2" fmla="val 137034"/>
            </a:avLst>
          </a:prstGeom>
          <a:solidFill>
            <a:srgbClr val="ED1C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Education &amp; Training</a:t>
            </a:r>
          </a:p>
        </p:txBody>
      </p:sp>
      <p:grpSp>
        <p:nvGrpSpPr>
          <p:cNvPr id="22" name="Group 5"/>
          <p:cNvGrpSpPr/>
          <p:nvPr/>
        </p:nvGrpSpPr>
        <p:grpSpPr>
          <a:xfrm>
            <a:off x="228600" y="152400"/>
            <a:ext cx="5638800" cy="762000"/>
            <a:chOff x="0" y="67341"/>
            <a:chExt cx="4031771" cy="503684"/>
          </a:xfrm>
        </p:grpSpPr>
        <p:sp>
          <p:nvSpPr>
            <p:cNvPr id="24" name="Rounded Rectangle 23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Hydrographic Value Chain</a:t>
              </a:r>
              <a:endParaRPr lang="en-CA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94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A83D486-39B5-4182-A6FB-27502CE741A9}"/>
              </a:ext>
            </a:extLst>
          </p:cNvPr>
          <p:cNvSpPr txBox="1">
            <a:spLocks/>
          </p:cNvSpPr>
          <p:nvPr/>
        </p:nvSpPr>
        <p:spPr>
          <a:xfrm>
            <a:off x="76200" y="304800"/>
            <a:ext cx="5928102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Data Production / Data Management…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8FDA7F-E6CC-4184-B8E2-BD501D9A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198" y="1081104"/>
            <a:ext cx="3590925" cy="742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0FC312-6763-4CCF-BC28-F6966C599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681" y="2057053"/>
            <a:ext cx="2362200" cy="9957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625D05-976B-499E-95C4-26E30688F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681" y="3310281"/>
            <a:ext cx="2362200" cy="827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F5FC04-3233-4AD6-919E-4DDE26041536}"/>
              </a:ext>
            </a:extLst>
          </p:cNvPr>
          <p:cNvSpPr txBox="1"/>
          <p:nvPr/>
        </p:nvSpPr>
        <p:spPr>
          <a:xfrm>
            <a:off x="102031" y="107635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16 cartographers embedded in NOAA charting division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FD1250-291E-4B8B-B6E9-6E4A31565C12}"/>
              </a:ext>
            </a:extLst>
          </p:cNvPr>
          <p:cNvSpPr txBox="1"/>
          <p:nvPr/>
        </p:nvSpPr>
        <p:spPr>
          <a:xfrm>
            <a:off x="102031" y="213941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Hydrographic Data Base (HDB) using Citrix technology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7FC02C-E08F-43A8-804A-E32E05B68BF2}"/>
              </a:ext>
            </a:extLst>
          </p:cNvPr>
          <p:cNvSpPr txBox="1"/>
          <p:nvPr/>
        </p:nvSpPr>
        <p:spPr>
          <a:xfrm>
            <a:off x="76200" y="4434156"/>
            <a:ext cx="5606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HPD Paper Chart Master creation and loading &amp; production of charts for Samoa, Cook Islands, 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Nuie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, and Tonga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98D9EE-A3BC-4EAF-8DF6-BC32064C6F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098" y="4617601"/>
            <a:ext cx="3150479" cy="8334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17F3AD-38C0-4F46-8C10-00337389D8AC}"/>
              </a:ext>
            </a:extLst>
          </p:cNvPr>
          <p:cNvSpPr txBox="1"/>
          <p:nvPr/>
        </p:nvSpPr>
        <p:spPr>
          <a:xfrm>
            <a:off x="102031" y="327666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Hydrographic Data Base (HDB) using Citrix technology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03F0EF-B64C-40F0-B4CF-C0EEF85EE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8793" y="5752949"/>
            <a:ext cx="2429407" cy="9983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03D85F7-32C7-48A6-B42F-86130B329D33}"/>
              </a:ext>
            </a:extLst>
          </p:cNvPr>
          <p:cNvSpPr txBox="1"/>
          <p:nvPr/>
        </p:nvSpPr>
        <p:spPr>
          <a:xfrm>
            <a:off x="108486" y="5803469"/>
            <a:ext cx="56065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Production of approx. 84 charts from source over 4 years</a:t>
            </a:r>
          </a:p>
        </p:txBody>
      </p:sp>
    </p:spTree>
    <p:extLst>
      <p:ext uri="{BB962C8B-B14F-4D97-AF65-F5344CB8AC3E}">
        <p14:creationId xmlns:p14="http://schemas.microsoft.com/office/powerpoint/2010/main" val="90576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40188" y="2139950"/>
            <a:ext cx="1108075" cy="712788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Marine Products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95950" y="2139950"/>
            <a:ext cx="1108075" cy="712788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Verification &amp; Validation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30438" y="2133600"/>
            <a:ext cx="1108075" cy="712788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Survey Data Processing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351713" y="2139950"/>
            <a:ext cx="1108075" cy="712788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Updating &amp; Maintenance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4925" y="1125538"/>
            <a:ext cx="9001125" cy="936625"/>
          </a:xfrm>
          <a:prstGeom prst="leftRightArrow">
            <a:avLst>
              <a:gd name="adj1" fmla="val 51037"/>
              <a:gd name="adj2" fmla="val 137034"/>
            </a:avLst>
          </a:prstGeom>
          <a:solidFill>
            <a:srgbClr val="ED1C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 Data Value Chain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908175" y="3432630"/>
            <a:ext cx="1717675" cy="1570037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Bathy Data Cleaning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Surface Modeling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Image processing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Deconfliction</a:t>
            </a:r>
          </a:p>
          <a:p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3708400" y="3432630"/>
            <a:ext cx="1438275" cy="1570037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 ENCs / IENCs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Military Overlays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Paper Charts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Geophysical Products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5219700" y="3432630"/>
            <a:ext cx="1700213" cy="1938337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Spatial Accuracy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Feature Verification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Logical Consistency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3rd Party Checks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Vertical/Horizontal    Consistency</a:t>
            </a: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7019925" y="3432630"/>
            <a:ext cx="2016125" cy="1938337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Database maintenance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Data Assessment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Data critical updates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Data management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Data warehousing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741613" y="2830513"/>
            <a:ext cx="0" cy="598487"/>
          </a:xfrm>
          <a:prstGeom prst="line">
            <a:avLst/>
          </a:prstGeom>
          <a:noFill/>
          <a:ln w="76200">
            <a:solidFill>
              <a:srgbClr val="589BC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7812088" y="2846388"/>
            <a:ext cx="0" cy="582612"/>
          </a:xfrm>
          <a:prstGeom prst="line">
            <a:avLst/>
          </a:prstGeom>
          <a:noFill/>
          <a:ln w="76200">
            <a:solidFill>
              <a:srgbClr val="589BC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4594225" y="2854325"/>
            <a:ext cx="0" cy="574675"/>
          </a:xfrm>
          <a:prstGeom prst="line">
            <a:avLst/>
          </a:prstGeom>
          <a:noFill/>
          <a:ln w="76200">
            <a:solidFill>
              <a:srgbClr val="589BC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6211888" y="2846388"/>
            <a:ext cx="0" cy="582612"/>
          </a:xfrm>
          <a:prstGeom prst="line">
            <a:avLst/>
          </a:prstGeom>
          <a:noFill/>
          <a:ln w="76200">
            <a:solidFill>
              <a:srgbClr val="589BC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95288" y="2133600"/>
            <a:ext cx="1108075" cy="712788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Data Acquisition</a:t>
            </a: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34925" y="3432630"/>
            <a:ext cx="1773238" cy="1938337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Hydrographic 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Geophysical 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Oceanographic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Airborne Lidar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Satellite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949325" y="2846388"/>
            <a:ext cx="0" cy="582612"/>
          </a:xfrm>
          <a:prstGeom prst="line">
            <a:avLst/>
          </a:prstGeom>
          <a:noFill/>
          <a:ln w="76200">
            <a:solidFill>
              <a:srgbClr val="589BC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66675" y="5410200"/>
            <a:ext cx="9001125" cy="936625"/>
          </a:xfrm>
          <a:prstGeom prst="leftRightArrow">
            <a:avLst>
              <a:gd name="adj1" fmla="val 51037"/>
              <a:gd name="adj2" fmla="val 137034"/>
            </a:avLst>
          </a:prstGeom>
          <a:solidFill>
            <a:srgbClr val="ED1C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Education &amp; Training</a:t>
            </a:r>
          </a:p>
        </p:txBody>
      </p:sp>
      <p:grpSp>
        <p:nvGrpSpPr>
          <p:cNvPr id="22" name="Group 5"/>
          <p:cNvGrpSpPr/>
          <p:nvPr/>
        </p:nvGrpSpPr>
        <p:grpSpPr>
          <a:xfrm>
            <a:off x="228600" y="152400"/>
            <a:ext cx="5638800" cy="762000"/>
            <a:chOff x="0" y="67341"/>
            <a:chExt cx="4031771" cy="503684"/>
          </a:xfrm>
        </p:grpSpPr>
        <p:sp>
          <p:nvSpPr>
            <p:cNvPr id="24" name="Rounded Rectangle 23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Hydrographic Value Chain</a:t>
              </a:r>
              <a:endParaRPr lang="en-CA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85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2A2BD47-BCD7-481F-8EB4-F57B5D61C832}"/>
              </a:ext>
            </a:extLst>
          </p:cNvPr>
          <p:cNvGrpSpPr/>
          <p:nvPr/>
        </p:nvGrpSpPr>
        <p:grpSpPr>
          <a:xfrm>
            <a:off x="76200" y="3200400"/>
            <a:ext cx="2810435" cy="652322"/>
            <a:chOff x="0" y="67341"/>
            <a:chExt cx="4031771" cy="503684"/>
          </a:xfrm>
        </p:grpSpPr>
        <p:sp>
          <p:nvSpPr>
            <p:cNvPr id="20" name="Rounded Rectangle 7">
              <a:extLst>
                <a:ext uri="{FF2B5EF4-FFF2-40B4-BE49-F238E27FC236}">
                  <a16:creationId xmlns:a16="http://schemas.microsoft.com/office/drawing/2014/main" xmlns="" id="{52F1EB4B-3EED-49D6-886A-78FE332FB75A}"/>
                </a:ext>
              </a:extLst>
            </p:cNvPr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xmlns="" id="{E7BC69A7-E3BE-46AD-8302-C01B3ADC34DA}"/>
                </a:ext>
              </a:extLst>
            </p:cNvPr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S5 (Hydrographic Operations)</a:t>
              </a:r>
              <a:endParaRPr lang="en-CA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14C2C56-7430-4043-A625-867476F9AB8E}"/>
              </a:ext>
            </a:extLst>
          </p:cNvPr>
          <p:cNvGrpSpPr/>
          <p:nvPr/>
        </p:nvGrpSpPr>
        <p:grpSpPr>
          <a:xfrm>
            <a:off x="3352800" y="2170798"/>
            <a:ext cx="2457450" cy="724802"/>
            <a:chOff x="0" y="67341"/>
            <a:chExt cx="4031771" cy="503684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xmlns="" id="{139DB385-168E-47E3-BADB-5DB695E27A7A}"/>
                </a:ext>
              </a:extLst>
            </p:cNvPr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xmlns="" id="{0DC906F2-A199-438A-8615-C6B8745DD94B}"/>
                </a:ext>
              </a:extLst>
            </p:cNvPr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Category B</a:t>
              </a:r>
              <a:endParaRPr lang="en-CA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8C1FB54-78AB-4545-99EB-B1F281D84994}"/>
              </a:ext>
            </a:extLst>
          </p:cNvPr>
          <p:cNvGrpSpPr/>
          <p:nvPr/>
        </p:nvGrpSpPr>
        <p:grpSpPr>
          <a:xfrm>
            <a:off x="6385465" y="3124200"/>
            <a:ext cx="2606135" cy="723086"/>
            <a:chOff x="0" y="67341"/>
            <a:chExt cx="4031771" cy="503684"/>
          </a:xfrm>
        </p:grpSpPr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xmlns="" id="{7C8AB416-EC72-47EA-BC30-F115E36220C5}"/>
                </a:ext>
              </a:extLst>
            </p:cNvPr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>
              <a:extLst>
                <a:ext uri="{FF2B5EF4-FFF2-40B4-BE49-F238E27FC236}">
                  <a16:creationId xmlns:a16="http://schemas.microsoft.com/office/drawing/2014/main" xmlns="" id="{0F982F46-A465-413B-B6AF-F5FEBCCC986E}"/>
                </a:ext>
              </a:extLst>
            </p:cNvPr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S8 (Nautical Cartography)</a:t>
              </a:r>
              <a:endParaRPr lang="en-CA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5DA6A8E-71F5-435D-95C0-12B4C986365C}"/>
              </a:ext>
            </a:extLst>
          </p:cNvPr>
          <p:cNvGrpSpPr/>
          <p:nvPr/>
        </p:nvGrpSpPr>
        <p:grpSpPr>
          <a:xfrm>
            <a:off x="3423177" y="3161398"/>
            <a:ext cx="2406335" cy="724802"/>
            <a:chOff x="0" y="67341"/>
            <a:chExt cx="4031771" cy="503684"/>
          </a:xfrm>
        </p:grpSpPr>
        <p:sp>
          <p:nvSpPr>
            <p:cNvPr id="29" name="Rounded Rectangle 16">
              <a:extLst>
                <a:ext uri="{FF2B5EF4-FFF2-40B4-BE49-F238E27FC236}">
                  <a16:creationId xmlns:a16="http://schemas.microsoft.com/office/drawing/2014/main" xmlns="" id="{D8D0315E-C849-48D6-BD02-F06F41A644CE}"/>
                </a:ext>
              </a:extLst>
            </p:cNvPr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>
              <a:extLst>
                <a:ext uri="{FF2B5EF4-FFF2-40B4-BE49-F238E27FC236}">
                  <a16:creationId xmlns:a16="http://schemas.microsoft.com/office/drawing/2014/main" xmlns="" id="{192699FA-8607-4B51-887B-B05B594C22D1}"/>
                </a:ext>
              </a:extLst>
            </p:cNvPr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S8 (Nautical Cartography)</a:t>
              </a:r>
              <a:endParaRPr lang="en-CA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BD67083-CAD5-4ED8-94C8-351B1B2CEA58}"/>
              </a:ext>
            </a:extLst>
          </p:cNvPr>
          <p:cNvSpPr txBox="1"/>
          <p:nvPr/>
        </p:nvSpPr>
        <p:spPr>
          <a:xfrm>
            <a:off x="3158196" y="3990201"/>
            <a:ext cx="2935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Portable: Deliverable at customer site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7BF4C05E-558B-46DB-AC61-B10358602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200150"/>
            <a:ext cx="2533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68FA6BA-6E5C-47AE-A741-7A4589354363}"/>
              </a:ext>
            </a:extLst>
          </p:cNvPr>
          <p:cNvSpPr txBox="1"/>
          <p:nvPr/>
        </p:nvSpPr>
        <p:spPr>
          <a:xfrm>
            <a:off x="251828" y="3987224"/>
            <a:ext cx="2584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Deliverable at IIC Academy, India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1B6137E-E338-45B0-BCC1-1548D2672D6B}"/>
              </a:ext>
            </a:extLst>
          </p:cNvPr>
          <p:cNvSpPr txBox="1"/>
          <p:nvPr/>
        </p:nvSpPr>
        <p:spPr>
          <a:xfrm>
            <a:off x="6407430" y="3914001"/>
            <a:ext cx="2584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Deliverable at IIC Academy, India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50B9A948-1C11-4BC2-8EC8-FA0BA39A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2238375" cy="1779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xmlns="" id="{D33CB527-05BD-41D5-8FBC-2044451D7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500625"/>
            <a:ext cx="2111894" cy="17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xmlns="" id="{207A99A7-23B6-41F7-B8AA-27FFCED07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943" y="4480053"/>
            <a:ext cx="2214057" cy="1768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Title 5">
            <a:extLst>
              <a:ext uri="{FF2B5EF4-FFF2-40B4-BE49-F238E27FC236}">
                <a16:creationId xmlns:a16="http://schemas.microsoft.com/office/drawing/2014/main" xmlns="" id="{CE50A96B-19C6-49C1-97F6-7CBDA148D4B0}"/>
              </a:ext>
            </a:extLst>
          </p:cNvPr>
          <p:cNvSpPr txBox="1">
            <a:spLocks/>
          </p:cNvSpPr>
          <p:nvPr/>
        </p:nvSpPr>
        <p:spPr>
          <a:xfrm>
            <a:off x="76200" y="304800"/>
            <a:ext cx="5928102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Training…</a:t>
            </a:r>
          </a:p>
        </p:txBody>
      </p:sp>
    </p:spTree>
    <p:extLst>
      <p:ext uri="{BB962C8B-B14F-4D97-AF65-F5344CB8AC3E}">
        <p14:creationId xmlns:p14="http://schemas.microsoft.com/office/powerpoint/2010/main" val="40513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579A9F2-7076-4668-A7B5-4687200F9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553200" cy="520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xmlns="" id="{93E4998D-BE3B-4C16-A092-6E67660FB488}"/>
              </a:ext>
            </a:extLst>
          </p:cNvPr>
          <p:cNvSpPr txBox="1">
            <a:spLocks/>
          </p:cNvSpPr>
          <p:nvPr/>
        </p:nvSpPr>
        <p:spPr>
          <a:xfrm>
            <a:off x="76200" y="304800"/>
            <a:ext cx="5928102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Training… modular, flexible, blended</a:t>
            </a:r>
          </a:p>
        </p:txBody>
      </p:sp>
    </p:spTree>
    <p:extLst>
      <p:ext uri="{BB962C8B-B14F-4D97-AF65-F5344CB8AC3E}">
        <p14:creationId xmlns:p14="http://schemas.microsoft.com/office/powerpoint/2010/main" val="4786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0C9FDB-54C2-489C-8758-C46CC07B4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445" y="2590800"/>
            <a:ext cx="5133975" cy="84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6DF0A9-3A61-44D3-A4E2-A6D17530DA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820" y="4770577"/>
            <a:ext cx="1219199" cy="1572860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xmlns="" id="{FB68547C-1D1C-48F2-90AC-39B373EBD6C7}"/>
              </a:ext>
            </a:extLst>
          </p:cNvPr>
          <p:cNvSpPr txBox="1">
            <a:spLocks/>
          </p:cNvSpPr>
          <p:nvPr/>
        </p:nvSpPr>
        <p:spPr>
          <a:xfrm>
            <a:off x="76200" y="304800"/>
            <a:ext cx="5928102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Training experiences….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44816A-226F-4C71-8FE6-76064E2F5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674" y="1129590"/>
            <a:ext cx="1209675" cy="1257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F29DB47-A6A5-4854-832C-4EC341B0ED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66800"/>
            <a:ext cx="2439909" cy="1372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629F34-D0C3-4EC5-B026-75C4D3E1C964}"/>
              </a:ext>
            </a:extLst>
          </p:cNvPr>
          <p:cNvSpPr txBox="1"/>
          <p:nvPr/>
        </p:nvSpPr>
        <p:spPr>
          <a:xfrm>
            <a:off x="2734783" y="1273686"/>
            <a:ext cx="4435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Oman Hydrographic Office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IHO Cat B S8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F642F7-BED9-4C81-8CFC-2E00B9573FD3}"/>
              </a:ext>
            </a:extLst>
          </p:cNvPr>
          <p:cNvSpPr txBox="1"/>
          <p:nvPr/>
        </p:nvSpPr>
        <p:spPr>
          <a:xfrm>
            <a:off x="152400" y="2801347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IHO Cat B S8 Portable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457AD5-D730-48DA-8DE3-BFD488F83360}"/>
              </a:ext>
            </a:extLst>
          </p:cNvPr>
          <p:cNvSpPr txBox="1"/>
          <p:nvPr/>
        </p:nvSpPr>
        <p:spPr>
          <a:xfrm>
            <a:off x="0" y="5363914"/>
            <a:ext cx="773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Multi-Disciplinary Hydrographer (MDH) training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F068702-259B-4BF0-A0CE-D60B99427C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89" y="3839484"/>
            <a:ext cx="4735668" cy="8097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2CA7F9-C4CE-4097-9236-2E1466D8BF03}"/>
              </a:ext>
            </a:extLst>
          </p:cNvPr>
          <p:cNvSpPr txBox="1"/>
          <p:nvPr/>
        </p:nvSpPr>
        <p:spPr>
          <a:xfrm>
            <a:off x="4883257" y="3737727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Data Production &amp; </a:t>
            </a:r>
          </a:p>
          <a:p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Database Management</a:t>
            </a:r>
          </a:p>
        </p:txBody>
      </p:sp>
    </p:spTree>
    <p:extLst>
      <p:ext uri="{BB962C8B-B14F-4D97-AF65-F5344CB8AC3E}">
        <p14:creationId xmlns:p14="http://schemas.microsoft.com/office/powerpoint/2010/main" val="27981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DD9499A6-EB9B-44F4-AFAD-FCEDC333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49337"/>
            <a:ext cx="6126162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7C01B525-9E84-4056-9E2C-179F860C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650" y="3975100"/>
            <a:ext cx="47879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xmlns="" id="{B426ED8B-96D4-4662-A8EA-8E780B4C0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281149"/>
            <a:ext cx="5094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Korea Cat B S5 &amp; S8 Programs….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D92F9BCF-47DD-44FF-82E5-E6F132E8C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040188"/>
            <a:ext cx="37274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xmlns="" id="{DA7E1FB6-8A30-4D11-AC31-44FC47BAE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60960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 B S5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xmlns="" id="{2E9D5109-C62A-46DA-9683-659822AC3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817" y="41910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 B S8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CE35929-8444-452B-A5A4-1F06A702E7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295400"/>
            <a:ext cx="2172524" cy="227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7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69634C-16B8-4BED-B790-E95DF22EC255}"/>
              </a:ext>
            </a:extLst>
          </p:cNvPr>
          <p:cNvSpPr txBox="1"/>
          <p:nvPr/>
        </p:nvSpPr>
        <p:spPr>
          <a:xfrm>
            <a:off x="533400" y="1219200"/>
            <a:ext cx="78421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Capacity Building activities can take on many forms with the overall objective of assisting the hydrographic organization to reach their goals and achieve their obligations.  </a:t>
            </a: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Training, hydrographic surveying, chart production and database management through the provision of technical solutions and services are activities that IIC Technologies undertakes as part of the capacity building strategy.</a:t>
            </a:r>
          </a:p>
        </p:txBody>
      </p:sp>
    </p:spTree>
    <p:extLst>
      <p:ext uri="{BB962C8B-B14F-4D97-AF65-F5344CB8AC3E}">
        <p14:creationId xmlns:p14="http://schemas.microsoft.com/office/powerpoint/2010/main" val="323266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D67526-A7BA-4982-8499-D2040A6B8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7979664" cy="518160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5870D87D-CF66-4546-B3F6-04213E9B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281149"/>
            <a:ext cx="4387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Capacity Building….</a:t>
            </a:r>
          </a:p>
        </p:txBody>
      </p:sp>
    </p:spTree>
    <p:extLst>
      <p:ext uri="{BB962C8B-B14F-4D97-AF65-F5344CB8AC3E}">
        <p14:creationId xmlns:p14="http://schemas.microsoft.com/office/powerpoint/2010/main" val="242740153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6C80B0-2001-40BB-A90F-0953F0ADFE52}"/>
              </a:ext>
            </a:extLst>
          </p:cNvPr>
          <p:cNvSpPr/>
          <p:nvPr/>
        </p:nvSpPr>
        <p:spPr>
          <a:xfrm>
            <a:off x="152400" y="1967805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IIC Technologies</a:t>
            </a:r>
          </a:p>
          <a:p>
            <a:pPr algn="ctr"/>
            <a:r>
              <a:rPr lang="en-CA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a </a:t>
            </a:r>
          </a:p>
          <a:p>
            <a:pPr algn="ctr"/>
            <a:r>
              <a:rPr lang="en-CA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Provider Of Geospatial Solutions And Services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0CBC1D5-51BD-45F2-BCB5-5E9F1779D019}"/>
              </a:ext>
            </a:extLst>
          </p:cNvPr>
          <p:cNvSpPr/>
          <p:nvPr/>
        </p:nvSpPr>
        <p:spPr>
          <a:xfrm>
            <a:off x="609600" y="44196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www.iictechnologies.com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5903C2-86EA-48C3-A72D-7BFFBBA7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836BE1A-8702-4695-95D3-1552FC22C5CA}"/>
              </a:ext>
            </a:extLst>
          </p:cNvPr>
          <p:cNvSpPr/>
          <p:nvPr/>
        </p:nvSpPr>
        <p:spPr>
          <a:xfrm>
            <a:off x="647700" y="32766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www.iictechnologies.com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2948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xmlns="" id="{759AA275-4080-40C1-85C2-0E3C856070C2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41910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Capacity Building..…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5DE868F-1FFB-4B4A-906A-C0F500C11C0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143001"/>
            <a:ext cx="8534399" cy="3472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3600" u="sng" dirty="0">
                <a:cs typeface="Arial" panose="020B0604020202020204" pitchFamily="34" charset="0"/>
              </a:rPr>
              <a:t>Capacity Building (CB) - Concept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endParaRPr lang="en-US" sz="3600" u="sng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3600" dirty="0">
                <a:cs typeface="Arial" panose="020B0604020202020204" pitchFamily="34" charset="0"/>
              </a:rPr>
              <a:t>CB is defined as the process by which the IHO </a:t>
            </a:r>
            <a:r>
              <a:rPr lang="en-US" sz="3600" u="sng" dirty="0">
                <a:cs typeface="Arial" panose="020B0604020202020204" pitchFamily="34" charset="0"/>
              </a:rPr>
              <a:t>assesses</a:t>
            </a:r>
            <a:r>
              <a:rPr lang="en-US" sz="3600" dirty="0">
                <a:cs typeface="Arial" panose="020B0604020202020204" pitchFamily="34" charset="0"/>
              </a:rPr>
              <a:t> and </a:t>
            </a:r>
            <a:r>
              <a:rPr lang="en-US" sz="3600" u="sng" dirty="0">
                <a:cs typeface="Arial" panose="020B0604020202020204" pitchFamily="34" charset="0"/>
              </a:rPr>
              <a:t>assists</a:t>
            </a:r>
            <a:r>
              <a:rPr lang="en-US" sz="3600" dirty="0">
                <a:cs typeface="Arial" panose="020B0604020202020204" pitchFamily="34" charset="0"/>
              </a:rPr>
              <a:t> in sustainable development and improvement of the States, to </a:t>
            </a:r>
            <a:r>
              <a:rPr lang="en-US" sz="3600" u="sng" dirty="0">
                <a:cs typeface="Arial" panose="020B0604020202020204" pitchFamily="34" charset="0"/>
              </a:rPr>
              <a:t>meet the objectives </a:t>
            </a:r>
            <a:r>
              <a:rPr lang="en-US" sz="3600" dirty="0">
                <a:cs typeface="Arial" panose="020B0604020202020204" pitchFamily="34" charset="0"/>
              </a:rPr>
              <a:t>of the IHO and the </a:t>
            </a:r>
            <a:r>
              <a:rPr lang="en-US" sz="3600" u="sng" dirty="0">
                <a:cs typeface="Arial" panose="020B0604020202020204" pitchFamily="34" charset="0"/>
              </a:rPr>
              <a:t>obligations and recommendations </a:t>
            </a:r>
            <a:r>
              <a:rPr lang="en-US" sz="3600" dirty="0">
                <a:cs typeface="Arial" panose="020B0604020202020204" pitchFamily="34" charset="0"/>
              </a:rPr>
              <a:t>related to hydrography, charting and </a:t>
            </a:r>
            <a:r>
              <a:rPr lang="en-US" sz="3600" u="sng" dirty="0">
                <a:cs typeface="Arial" panose="020B0604020202020204" pitchFamily="34" charset="0"/>
              </a:rPr>
              <a:t>maritime safety </a:t>
            </a:r>
            <a:r>
              <a:rPr lang="en-US" sz="3600" dirty="0">
                <a:cs typeface="Arial" panose="020B0604020202020204" pitchFamily="34" charset="0"/>
              </a:rPr>
              <a:t> as described in </a:t>
            </a:r>
            <a:r>
              <a:rPr lang="en-US" sz="3600" u="sng" dirty="0">
                <a:cs typeface="Arial" panose="020B0604020202020204" pitchFamily="34" charset="0"/>
              </a:rPr>
              <a:t>SOLAS Chapter V</a:t>
            </a:r>
            <a:r>
              <a:rPr lang="en-US" sz="3600" dirty="0">
                <a:cs typeface="Arial" panose="020B0604020202020204" pitchFamily="34" charset="0"/>
              </a:rPr>
              <a:t>, UNCLOS and other international instruments.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8DE3BD-0D1E-46EA-A73B-C3A97D1F083F}"/>
              </a:ext>
            </a:extLst>
          </p:cNvPr>
          <p:cNvSpPr txBox="1"/>
          <p:nvPr/>
        </p:nvSpPr>
        <p:spPr>
          <a:xfrm>
            <a:off x="457200" y="4711005"/>
            <a:ext cx="7919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is not capacity building but an activity that is a component of a capacity building strategy…</a:t>
            </a:r>
          </a:p>
        </p:txBody>
      </p:sp>
    </p:spTree>
    <p:extLst>
      <p:ext uri="{BB962C8B-B14F-4D97-AF65-F5344CB8AC3E}">
        <p14:creationId xmlns:p14="http://schemas.microsoft.com/office/powerpoint/2010/main" val="355463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A39347-3B70-4DED-9DF5-BA616326D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8" y="1046462"/>
            <a:ext cx="3429000" cy="3794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07419-7BC4-4E6B-B02F-8582E97DE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099" y="2957587"/>
            <a:ext cx="3306062" cy="369427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6FC2C84D-988C-4DDE-9AE4-C59DBD6CFD82}"/>
              </a:ext>
            </a:extLst>
          </p:cNvPr>
          <p:cNvSpPr/>
          <p:nvPr/>
        </p:nvSpPr>
        <p:spPr>
          <a:xfrm rot="1401652">
            <a:off x="2896528" y="3268443"/>
            <a:ext cx="3292936" cy="1371600"/>
          </a:xfrm>
          <a:prstGeom prst="rightArrow">
            <a:avLst/>
          </a:prstGeom>
          <a:solidFill>
            <a:srgbClr val="4F81BD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D857AD-4F2E-4F87-B143-9554A22D44DE}"/>
              </a:ext>
            </a:extLst>
          </p:cNvPr>
          <p:cNvSpPr txBox="1"/>
          <p:nvPr/>
        </p:nvSpPr>
        <p:spPr>
          <a:xfrm>
            <a:off x="3849930" y="1231721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>
                <a:latin typeface="Arial" pitchFamily="34" charset="0"/>
                <a:cs typeface="Arial" pitchFamily="34" charset="0"/>
              </a:rPr>
              <a:t>Did this company have the capacity to jump to cell phones?</a:t>
            </a:r>
            <a:endParaRPr lang="en-C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C2C8C4-D440-4E0C-9343-90C0A9715F42}"/>
              </a:ext>
            </a:extLst>
          </p:cNvPr>
          <p:cNvSpPr txBox="1"/>
          <p:nvPr/>
        </p:nvSpPr>
        <p:spPr>
          <a:xfrm>
            <a:off x="179512" y="188640"/>
            <a:ext cx="5242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Capacity has many variations…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1E2E3F3A-467D-407A-9DC8-F8D8F14FDE5C}"/>
              </a:ext>
            </a:extLst>
          </p:cNvPr>
          <p:cNvSpPr txBox="1">
            <a:spLocks/>
          </p:cNvSpPr>
          <p:nvPr/>
        </p:nvSpPr>
        <p:spPr>
          <a:xfrm>
            <a:off x="310184" y="5236685"/>
            <a:ext cx="4898756" cy="13880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500" i="1" dirty="0">
                <a:latin typeface="Arial" pitchFamily="34" charset="0"/>
                <a:cs typeface="Arial" pitchFamily="34" charset="0"/>
              </a:rPr>
              <a:t>“Sometimes the Capacity Builders do not have the Capacity”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40188" y="2139950"/>
            <a:ext cx="1108075" cy="712788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Marine Products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95950" y="2139950"/>
            <a:ext cx="1108075" cy="712788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Verification &amp; Validation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30438" y="2133600"/>
            <a:ext cx="1108075" cy="712788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Survey Data Processing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351713" y="2139950"/>
            <a:ext cx="1108075" cy="712788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Updating &amp; Maintenance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4925" y="1125538"/>
            <a:ext cx="9001125" cy="936625"/>
          </a:xfrm>
          <a:prstGeom prst="leftRightArrow">
            <a:avLst>
              <a:gd name="adj1" fmla="val 51037"/>
              <a:gd name="adj2" fmla="val 137034"/>
            </a:avLst>
          </a:prstGeom>
          <a:solidFill>
            <a:srgbClr val="ED1C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 Data Value Chain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908175" y="3432630"/>
            <a:ext cx="1717675" cy="1570037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Bathy Data Cleaning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Surface Modeling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Image processing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Deconfliction</a:t>
            </a:r>
          </a:p>
          <a:p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3708400" y="3432630"/>
            <a:ext cx="1438275" cy="1570037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 ENCs / IENCs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Military Overlays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Paper Charts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Geophysical Products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5219700" y="3432630"/>
            <a:ext cx="1700213" cy="1938337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Spatial Accuracy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Feature Verification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Logical Consistency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3rd Party Checks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Vertical/Horizontal    Consistency</a:t>
            </a: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7019925" y="3432630"/>
            <a:ext cx="2016125" cy="1938337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Database maintenance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Data Assessment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Data critical updates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Data management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>
                <a:latin typeface="Arial" pitchFamily="34" charset="0"/>
                <a:cs typeface="Arial" pitchFamily="34" charset="0"/>
              </a:rPr>
              <a:t> Data warehousing</a:t>
            </a:r>
          </a:p>
          <a:p>
            <a:pPr>
              <a:buFont typeface="Arial" charset="0"/>
              <a:buChar char="•"/>
            </a:pP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741613" y="2830513"/>
            <a:ext cx="0" cy="598487"/>
          </a:xfrm>
          <a:prstGeom prst="line">
            <a:avLst/>
          </a:prstGeom>
          <a:noFill/>
          <a:ln w="76200">
            <a:solidFill>
              <a:srgbClr val="589BC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7812088" y="2846388"/>
            <a:ext cx="0" cy="582612"/>
          </a:xfrm>
          <a:prstGeom prst="line">
            <a:avLst/>
          </a:prstGeom>
          <a:noFill/>
          <a:ln w="76200">
            <a:solidFill>
              <a:srgbClr val="589BC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4594225" y="2854325"/>
            <a:ext cx="0" cy="574675"/>
          </a:xfrm>
          <a:prstGeom prst="line">
            <a:avLst/>
          </a:prstGeom>
          <a:noFill/>
          <a:ln w="76200">
            <a:solidFill>
              <a:srgbClr val="589BC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6211888" y="2846388"/>
            <a:ext cx="0" cy="582612"/>
          </a:xfrm>
          <a:prstGeom prst="line">
            <a:avLst/>
          </a:prstGeom>
          <a:noFill/>
          <a:ln w="76200">
            <a:solidFill>
              <a:srgbClr val="589BC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95288" y="2133600"/>
            <a:ext cx="1108075" cy="712788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400">
                <a:latin typeface="Arial" pitchFamily="34" charset="0"/>
                <a:cs typeface="Arial" pitchFamily="34" charset="0"/>
              </a:rPr>
              <a:t>Data Acquisition</a:t>
            </a: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34925" y="3432630"/>
            <a:ext cx="1773238" cy="1938337"/>
          </a:xfrm>
          <a:prstGeom prst="rect">
            <a:avLst/>
          </a:prstGeom>
          <a:solidFill>
            <a:srgbClr val="589BC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Hydrographic 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Geophysical 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Oceanographic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Airborne Lidar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Satellite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949325" y="2846388"/>
            <a:ext cx="0" cy="582612"/>
          </a:xfrm>
          <a:prstGeom prst="line">
            <a:avLst/>
          </a:prstGeom>
          <a:noFill/>
          <a:ln w="76200">
            <a:solidFill>
              <a:srgbClr val="589BC4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66675" y="5410200"/>
            <a:ext cx="9001125" cy="936625"/>
          </a:xfrm>
          <a:prstGeom prst="leftRightArrow">
            <a:avLst>
              <a:gd name="adj1" fmla="val 51037"/>
              <a:gd name="adj2" fmla="val 137034"/>
            </a:avLst>
          </a:prstGeom>
          <a:solidFill>
            <a:srgbClr val="ED1C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Education &amp; Training</a:t>
            </a:r>
          </a:p>
        </p:txBody>
      </p:sp>
      <p:grpSp>
        <p:nvGrpSpPr>
          <p:cNvPr id="22" name="Group 5"/>
          <p:cNvGrpSpPr/>
          <p:nvPr/>
        </p:nvGrpSpPr>
        <p:grpSpPr>
          <a:xfrm>
            <a:off x="228600" y="152400"/>
            <a:ext cx="5638800" cy="762000"/>
            <a:chOff x="0" y="67341"/>
            <a:chExt cx="4031771" cy="503684"/>
          </a:xfrm>
        </p:grpSpPr>
        <p:sp>
          <p:nvSpPr>
            <p:cNvPr id="24" name="Rounded Rectangle 23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Hydrographic Value Chain</a:t>
              </a:r>
              <a:endParaRPr lang="en-CA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3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9C5610-7CE4-46DC-B98C-CC627465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418970"/>
            <a:ext cx="1380872" cy="1781430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xmlns="" id="{3FC156B9-CDA6-4E33-97B0-705DE3265444}"/>
              </a:ext>
            </a:extLst>
          </p:cNvPr>
          <p:cNvSpPr txBox="1">
            <a:spLocks/>
          </p:cNvSpPr>
          <p:nvPr/>
        </p:nvSpPr>
        <p:spPr>
          <a:xfrm>
            <a:off x="76200" y="304800"/>
            <a:ext cx="5928102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Data Acquisition…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B681AEF-89C1-442D-9F3B-2756DA54B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55" y="4459569"/>
            <a:ext cx="1160700" cy="22460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F00941-55F4-483C-8C51-5AD389603F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190" y="1538960"/>
            <a:ext cx="4796410" cy="1509040"/>
          </a:xfrm>
          <a:prstGeom prst="rect">
            <a:avLst/>
          </a:prstGeom>
        </p:spPr>
      </p:pic>
      <p:pic>
        <p:nvPicPr>
          <p:cNvPr id="15" name="Picture 14" descr="C:\Users\Dave Dodd\AppData\Local\Microsoft\Windows\INetCache\Content.Word\20170518_084631.jpg">
            <a:extLst>
              <a:ext uri="{FF2B5EF4-FFF2-40B4-BE49-F238E27FC236}">
                <a16:creationId xmlns:a16="http://schemas.microsoft.com/office/drawing/2014/main" xmlns="" id="{8C823B9B-8A16-407B-A19B-91BF707339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3411" y="4398380"/>
            <a:ext cx="4210590" cy="236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CAEFE31-7019-4572-B8BB-38788EF250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117" y="4398380"/>
            <a:ext cx="2617695" cy="23680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442B47-E93E-4379-9104-54FDAFB5DEB8}"/>
              </a:ext>
            </a:extLst>
          </p:cNvPr>
          <p:cNvSpPr txBox="1"/>
          <p:nvPr/>
        </p:nvSpPr>
        <p:spPr>
          <a:xfrm>
            <a:off x="0" y="3760113"/>
            <a:ext cx="91779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Satellite Derived Bathymetry / Airborne Bathy Lidar / Multibeam Surveys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DA1AAF-E1F9-43C8-8950-B8CDDB1F647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108398"/>
            <a:ext cx="2128176" cy="2444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5130F6-5204-44B4-ADE1-580763E7E6A9}"/>
              </a:ext>
            </a:extLst>
          </p:cNvPr>
          <p:cNvSpPr txBox="1"/>
          <p:nvPr/>
        </p:nvSpPr>
        <p:spPr>
          <a:xfrm>
            <a:off x="300247" y="3138543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16660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re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050126"/>
            <a:ext cx="3962400" cy="526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03" y="-94"/>
            <a:ext cx="2476960" cy="24929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itchFamily="34" charset="0"/>
                <a:cs typeface="Arial" pitchFamily="34" charset="0"/>
              </a:rPr>
              <a:t>MV Mariner (54m length)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MBES / SBES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Survey on ellipsoid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Survey on chart datum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Bottom sampling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MBES Imagery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DF SBES sub-bottom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QC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QC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data processing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Observe conspicuous objects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Measure water currents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Measure Sound Velocity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L&amp;R 9m survey launch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Report of Survey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44624"/>
            <a:ext cx="215475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itchFamily="34" charset="0"/>
                <a:cs typeface="Arial" pitchFamily="34" charset="0"/>
              </a:rPr>
              <a:t>Bathy Lidar Survey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Airplane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Hawkeye lidar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Initial post processing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Initial QA/QC processing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Sub-Report of 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4149080"/>
            <a:ext cx="240803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itchFamily="34" charset="0"/>
                <a:cs typeface="Arial" pitchFamily="34" charset="0"/>
              </a:rPr>
              <a:t>Establish Tide Gauges 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survey, install benchmarks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Survey geodetic coordinates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6" y="4045166"/>
            <a:ext cx="2103461" cy="24929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itchFamily="34" charset="0"/>
                <a:cs typeface="Arial" pitchFamily="34" charset="0"/>
              </a:rPr>
              <a:t>Support Vessel</a:t>
            </a:r>
          </a:p>
          <a:p>
            <a:pPr marL="285750" indent="-285750">
              <a:buFontTx/>
              <a:buChar char="-"/>
            </a:pPr>
            <a:r>
              <a:rPr lang="en-CA" sz="1200" dirty="0" err="1">
                <a:latin typeface="Arial" pitchFamily="34" charset="0"/>
                <a:cs typeface="Arial" pitchFamily="34" charset="0"/>
              </a:rPr>
              <a:t>Secchi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disc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People transfer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Grab sampling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Data transfer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Medical transfer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Establish 2m x 2m cube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MBES hydrographic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Survey on ellipsoid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Survey on chart datum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Shoal &amp; wreck exam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Bathy Lidar gaps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MBES Imagery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5295892"/>
            <a:ext cx="240803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itchFamily="34" charset="0"/>
                <a:cs typeface="Arial" pitchFamily="34" charset="0"/>
              </a:rPr>
              <a:t>Establish Base stations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Survey geodetic coordinates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Establish GPS RTK stations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6" y="2564904"/>
            <a:ext cx="2161169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itchFamily="34" charset="0"/>
                <a:cs typeface="Arial" pitchFamily="34" charset="0"/>
              </a:rPr>
              <a:t>Survey Launch (9m length)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MBES hydrographic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Survey on ellipsoid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Survey on chart datum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Shoal &amp; wreck exam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Bathy Lidar gaps</a:t>
            </a:r>
          </a:p>
          <a:p>
            <a:pPr marL="285750" indent="-2857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MBES Imagery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2669" y="1340768"/>
            <a:ext cx="187423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itchFamily="34" charset="0"/>
                <a:cs typeface="Arial" pitchFamily="34" charset="0"/>
              </a:rPr>
              <a:t>Processing Centre</a:t>
            </a:r>
          </a:p>
          <a:p>
            <a:pPr marL="171450" indent="-1714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MBES / SBES / Lidar</a:t>
            </a:r>
          </a:p>
          <a:p>
            <a:pPr marL="171450" indent="-1714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Cleaning</a:t>
            </a:r>
          </a:p>
          <a:p>
            <a:pPr marL="171450" indent="-1714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Field sheet generation</a:t>
            </a:r>
          </a:p>
          <a:p>
            <a:pPr marL="171450" indent="-1714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Data management</a:t>
            </a:r>
          </a:p>
          <a:p>
            <a:pPr marL="171450" indent="-1714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Sub-Report of Survey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2767231"/>
            <a:ext cx="226696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itchFamily="34" charset="0"/>
                <a:cs typeface="Arial" pitchFamily="34" charset="0"/>
              </a:rPr>
              <a:t>Project Support</a:t>
            </a:r>
          </a:p>
          <a:p>
            <a:pPr marL="171450" indent="-1714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Ship supplies, water , fuel</a:t>
            </a:r>
          </a:p>
          <a:p>
            <a:pPr marL="171450" indent="-1714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Licensing, visas, clearances</a:t>
            </a:r>
          </a:p>
          <a:p>
            <a:pPr marL="171450" indent="-1714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Land transport, hotel</a:t>
            </a:r>
          </a:p>
          <a:p>
            <a:pPr marL="171450" indent="-1714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Aircraft logistical support</a:t>
            </a:r>
          </a:p>
          <a:p>
            <a:pPr marL="171450" indent="-171450">
              <a:buFontTx/>
              <a:buChar char="-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GCS client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liason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81000"/>
            <a:ext cx="2539488" cy="67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150" y="2815208"/>
            <a:ext cx="1314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901" y="152400"/>
            <a:ext cx="2313371" cy="89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6981" y="4371814"/>
            <a:ext cx="1459619" cy="58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762543" cy="92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5359102"/>
            <a:ext cx="762543" cy="116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519396"/>
            <a:ext cx="1152128" cy="95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996952"/>
            <a:ext cx="1110993" cy="70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1F619A0-C79D-4972-82F1-8F7F1BACDE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2150" y="1555411"/>
            <a:ext cx="4767431" cy="14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387C8B-2020-42CC-8DFC-E66FDE28F3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219200"/>
            <a:ext cx="6924675" cy="4861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1AC8FD-2389-4438-B1DA-90D2E4DE2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764"/>
            <a:ext cx="2919581" cy="868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C496C1-EB9D-466F-8F2A-752699C3A319}"/>
              </a:ext>
            </a:extLst>
          </p:cNvPr>
          <p:cNvSpPr txBox="1"/>
          <p:nvPr/>
        </p:nvSpPr>
        <p:spPr>
          <a:xfrm>
            <a:off x="3200400" y="6385441"/>
            <a:ext cx="505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ISO 9000, SOPs, </a:t>
            </a:r>
            <a:r>
              <a:rPr lang="en-CA" dirty="0" err="1"/>
              <a:t>WfMS</a:t>
            </a:r>
            <a:r>
              <a:rPr lang="en-CA" dirty="0"/>
              <a:t>, Training, Web Portal…</a:t>
            </a:r>
          </a:p>
        </p:txBody>
      </p:sp>
    </p:spTree>
    <p:extLst>
      <p:ext uri="{BB962C8B-B14F-4D97-AF65-F5344CB8AC3E}">
        <p14:creationId xmlns:p14="http://schemas.microsoft.com/office/powerpoint/2010/main" val="341827027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752712-BE3B-4287-AEBB-78A52FB8B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23" y="157477"/>
            <a:ext cx="7521677" cy="6720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64D367-2BA8-4D84-8F8B-BF77940E43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923" y="304800"/>
            <a:ext cx="2848299" cy="1613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60B7F3-278B-47AD-9DDB-68E8058270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724" y="1528741"/>
            <a:ext cx="1160687" cy="1747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B4A936-9619-47C3-B4EE-7F43FA105D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161499"/>
            <a:ext cx="1527145" cy="1018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DDF0FBF-1917-47EF-97AD-0D6F5DA9AB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596" y="2505307"/>
            <a:ext cx="1894103" cy="1261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2C66EF-7048-4C89-9BF1-DBDFA4FFAA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323" y="4876800"/>
            <a:ext cx="1447319" cy="957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5C29545-3B45-4155-A361-A66BECAE27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868" y="1368907"/>
            <a:ext cx="1341899" cy="900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C1EC3CA-D0B0-4267-9607-6CB9515393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678" y="3378682"/>
            <a:ext cx="909637" cy="13698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8C9BBBA-FC5A-4B1F-9AEC-5189B590B3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1" y="43721"/>
            <a:ext cx="2904679" cy="41472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87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theme1.xml><?xml version="1.0" encoding="utf-8"?>
<a:theme xmlns:a="http://schemas.openxmlformats.org/drawingml/2006/main" name="IIC Corp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819</Words>
  <Application>Microsoft Office PowerPoint</Application>
  <PresentationFormat>On-screen Show (4:3)</PresentationFormat>
  <Paragraphs>259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Georgia</vt:lpstr>
      <vt:lpstr>IIC Corp template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2011-09-08T08:50:56Z</dcterms:created>
  <dcterms:modified xsi:type="dcterms:W3CDTF">2018-02-23T07:39:58Z</dcterms:modified>
</cp:coreProperties>
</file>