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4" r:id="rId1"/>
  </p:sldMasterIdLst>
  <p:notesMasterIdLst>
    <p:notesMasterId r:id="rId12"/>
  </p:notesMasterIdLst>
  <p:handoutMasterIdLst>
    <p:handoutMasterId r:id="rId13"/>
  </p:handoutMasterIdLst>
  <p:sldIdLst>
    <p:sldId id="773" r:id="rId2"/>
    <p:sldId id="798" r:id="rId3"/>
    <p:sldId id="788" r:id="rId4"/>
    <p:sldId id="792" r:id="rId5"/>
    <p:sldId id="793" r:id="rId6"/>
    <p:sldId id="797" r:id="rId7"/>
    <p:sldId id="786" r:id="rId8"/>
    <p:sldId id="794" r:id="rId9"/>
    <p:sldId id="795" r:id="rId10"/>
    <p:sldId id="796" r:id="rId11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66"/>
    <a:srgbClr val="000000"/>
    <a:srgbClr val="06518B"/>
    <a:srgbClr val="000099"/>
    <a:srgbClr val="3333CC"/>
    <a:srgbClr val="0099CC"/>
    <a:srgbClr val="66FF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79" autoAdjust="0"/>
  </p:normalViewPr>
  <p:slideViewPr>
    <p:cSldViewPr>
      <p:cViewPr varScale="1">
        <p:scale>
          <a:sx n="86" d="100"/>
          <a:sy n="86" d="100"/>
        </p:scale>
        <p:origin x="731" y="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72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40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40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836F4F34-8995-44D5-80D0-C4D15324EB8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32731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 smtClean="0"/>
              <a:t>Click to edit Master text styles</a:t>
            </a:r>
          </a:p>
          <a:p>
            <a:pPr lvl="1"/>
            <a:r>
              <a:rPr lang="en-AU" altLang="en-US" noProof="0" smtClean="0"/>
              <a:t>Second level</a:t>
            </a:r>
          </a:p>
          <a:p>
            <a:pPr lvl="2"/>
            <a:r>
              <a:rPr lang="en-AU" altLang="en-US" noProof="0" smtClean="0"/>
              <a:t>Third level</a:t>
            </a:r>
          </a:p>
          <a:p>
            <a:pPr lvl="3"/>
            <a:r>
              <a:rPr lang="en-AU" altLang="en-US" noProof="0" smtClean="0"/>
              <a:t>Fourth level</a:t>
            </a:r>
          </a:p>
          <a:p>
            <a:pPr lvl="4"/>
            <a:r>
              <a:rPr lang="en-AU" alt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FB43DA2B-037F-4C9C-B547-4CDB63332E3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0384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cs typeface="Arial" panose="020B0604020202020204" pitchFamily="34" charset="0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C26CF2-0DDC-48E7-80B6-6BC7CCA0D314}" type="slidenum">
              <a:rPr lang="en-AU" altLang="en-US"/>
              <a:pPr>
                <a:spcBef>
                  <a:spcPct val="0"/>
                </a:spcBef>
              </a:pPr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94330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cs typeface="Arial" panose="020B0604020202020204" pitchFamily="34" charset="0"/>
            </a:endParaRPr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595595-95F2-4E88-91FF-B26E7EE70D60}" type="slidenum">
              <a:rPr lang="fr-FR" altLang="fr-FR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178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65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 5 - submitted by Canada, France and USA to IHO AG1 in April 2017 </a:t>
            </a:r>
            <a:endParaRPr lang="en-US" sz="300" dirty="0" smtClean="0"/>
          </a:p>
          <a:p>
            <a:pPr algn="just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algn="just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dirty="0" smtClean="0"/>
              <a:t>DEVELOPMENT    OF    AN    IHO    SATELLITE    DERIVED BATHYMETRY ASSESSMENT AND CHARTING </a:t>
            </a:r>
            <a:r>
              <a:rPr lang="en-US" smtClean="0"/>
              <a:t>PROGRAMME 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mtClean="0"/>
              <a:t>FOR </a:t>
            </a:r>
            <a:r>
              <a:rPr lang="en-US" dirty="0" smtClean="0"/>
              <a:t>AS YET UNCHARTED OR POORLY CHARTED AREAS</a:t>
            </a:r>
            <a:endParaRPr lang="en-US" b="1" dirty="0" smtClean="0">
              <a:solidFill>
                <a:srgbClr val="0651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fr-FR" altLang="fr-FR" dirty="0" smtClean="0"/>
          </a:p>
          <a:p>
            <a:pPr>
              <a:defRPr/>
            </a:pPr>
            <a:endParaRPr lang="fr-FR" altLang="fr-FR" dirty="0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58C074-CBEE-4D30-B17F-45724BCD9962}" type="slidenum">
              <a:rPr lang="fr-FR" altLang="fr-FR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76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cs typeface="Arial" panose="020B0604020202020204" pitchFamily="34" charset="0"/>
            </a:endParaRPr>
          </a:p>
          <a:p>
            <a:endParaRPr lang="fr-FR" altLang="fr-FR" smtClean="0">
              <a:cs typeface="Arial" panose="020B0604020202020204" pitchFamily="34" charset="0"/>
            </a:endParaRPr>
          </a:p>
          <a:p>
            <a:endParaRPr lang="fr-FR" altLang="fr-FR" smtClean="0">
              <a:cs typeface="Arial" panose="020B0604020202020204" pitchFamily="34" charset="0"/>
            </a:endParaRP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518022-0BE4-4087-BCC9-49C3FDA7FC04}" type="slidenum">
              <a:rPr lang="fr-FR" altLang="fr-FR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68367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cs typeface="Arial" panose="020B0604020202020204" pitchFamily="34" charset="0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C72EA7-DDE6-4C48-A911-DA557737D393}" type="slidenum">
              <a:rPr lang="fr-FR" altLang="fr-FR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7749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fr-FR" b="1" i="1" smtClean="0">
                <a:solidFill>
                  <a:schemeClr val="bg1"/>
                </a:solidFill>
                <a:cs typeface="Arial" panose="020B0604020202020204" pitchFamily="34" charset="0"/>
              </a:rPr>
              <a:t>Day 1 (September 18, 2018) – HRS in support of planning, monitoring, risk assessment:</a:t>
            </a:r>
            <a:endParaRPr lang="fr-FR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CA" altLang="fr-FR" smtClean="0">
                <a:solidFill>
                  <a:schemeClr val="bg1"/>
                </a:solidFill>
                <a:cs typeface="Arial" panose="020B0604020202020204" pitchFamily="34" charset="0"/>
              </a:rPr>
              <a:t>Water Clarity monitoring for Lidar planning</a:t>
            </a:r>
            <a:endParaRPr lang="fr-FR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CA" altLang="fr-FR" smtClean="0">
                <a:solidFill>
                  <a:schemeClr val="bg1"/>
                </a:solidFill>
                <a:cs typeface="Arial" panose="020B0604020202020204" pitchFamily="34" charset="0"/>
              </a:rPr>
              <a:t>HRS as reconnaissance survey tool</a:t>
            </a:r>
            <a:endParaRPr lang="fr-FR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CA" altLang="fr-FR" smtClean="0">
                <a:solidFill>
                  <a:schemeClr val="bg1"/>
                </a:solidFill>
                <a:cs typeface="Arial" panose="020B0604020202020204" pitchFamily="34" charset="0"/>
              </a:rPr>
              <a:t>Natural disaster recovery, survey planning</a:t>
            </a:r>
            <a:endParaRPr lang="fr-FR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CA" altLang="fr-FR" smtClean="0">
                <a:solidFill>
                  <a:schemeClr val="bg1"/>
                </a:solidFill>
                <a:cs typeface="Arial" panose="020B0604020202020204" pitchFamily="34" charset="0"/>
              </a:rPr>
              <a:t>Change Detection (bathymetry, shoreline)</a:t>
            </a:r>
            <a:endParaRPr lang="fr-FR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CA" altLang="fr-FR" smtClean="0">
                <a:solidFill>
                  <a:schemeClr val="bg1"/>
                </a:solidFill>
                <a:cs typeface="Arial" panose="020B0604020202020204" pitchFamily="34" charset="0"/>
              </a:rPr>
              <a:t>Chart adequacy analysis</a:t>
            </a:r>
            <a:endParaRPr lang="fr-FR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CA" altLang="fr-FR" b="1" i="1" smtClean="0">
                <a:solidFill>
                  <a:schemeClr val="bg1"/>
                </a:solidFill>
                <a:cs typeface="Arial" panose="020B0604020202020204" pitchFamily="34" charset="0"/>
              </a:rPr>
              <a:t>Day 2 (September 19, 2018) – HRS Hydrospatial applications and services</a:t>
            </a:r>
            <a:r>
              <a:rPr lang="en-CA" altLang="fr-FR" b="1" smtClean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endParaRPr lang="fr-FR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CA" altLang="fr-FR" smtClean="0">
                <a:solidFill>
                  <a:schemeClr val="bg1"/>
                </a:solidFill>
                <a:cs typeface="Arial" panose="020B0604020202020204" pitchFamily="34" charset="0"/>
              </a:rPr>
              <a:t>Integration of Satellite Derived Bathymetry on navigation products</a:t>
            </a:r>
            <a:endParaRPr lang="fr-FR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CA" altLang="fr-FR" smtClean="0">
                <a:solidFill>
                  <a:schemeClr val="bg1"/>
                </a:solidFill>
                <a:cs typeface="Arial" panose="020B0604020202020204" pitchFamily="34" charset="0"/>
              </a:rPr>
              <a:t>Chart representation and standards (S-44 / S-57 / S-100)</a:t>
            </a:r>
            <a:endParaRPr lang="fr-FR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CA" altLang="fr-FR" smtClean="0">
                <a:solidFill>
                  <a:schemeClr val="bg1"/>
                </a:solidFill>
                <a:cs typeface="Arial" panose="020B0604020202020204" pitchFamily="34" charset="0"/>
              </a:rPr>
              <a:t>HRS process inclusion in traditional Hydrographic offices workflows</a:t>
            </a:r>
            <a:endParaRPr lang="fr-FR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CA" altLang="fr-FR" smtClean="0">
                <a:solidFill>
                  <a:schemeClr val="bg1"/>
                </a:solidFill>
                <a:cs typeface="Arial" panose="020B0604020202020204" pitchFamily="34" charset="0"/>
              </a:rPr>
              <a:t>Potential collaborations, joint initiatives, capacity development. </a:t>
            </a:r>
            <a:endParaRPr lang="fr-FR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CA" altLang="fr-FR" b="1" i="1" smtClean="0">
                <a:solidFill>
                  <a:schemeClr val="bg1"/>
                </a:solidFill>
                <a:cs typeface="Arial" panose="020B0604020202020204" pitchFamily="34" charset="0"/>
              </a:rPr>
              <a:t>Day 3 (September 20, 2018) – HRS Emerging technology, solutions, sensors and missions:</a:t>
            </a:r>
            <a:endParaRPr lang="fr-FR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CA" altLang="fr-FR" smtClean="0">
                <a:solidFill>
                  <a:schemeClr val="bg1"/>
                </a:solidFill>
                <a:cs typeface="Arial" panose="020B0604020202020204" pitchFamily="34" charset="0"/>
              </a:rPr>
              <a:t>Existing and emerging technologies which can be leveraged for HRS purposes.</a:t>
            </a:r>
            <a:endParaRPr lang="fr-FR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CA" altLang="fr-FR" smtClean="0">
                <a:solidFill>
                  <a:schemeClr val="bg1"/>
                </a:solidFill>
                <a:cs typeface="Arial" panose="020B0604020202020204" pitchFamily="34" charset="0"/>
              </a:rPr>
              <a:t>Potential and limitations of existing sensor technologies in terms of data accuracy, precision, and their suitability in various applications.</a:t>
            </a:r>
            <a:endParaRPr lang="fr-FR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CA" altLang="fr-FR" smtClean="0">
                <a:solidFill>
                  <a:schemeClr val="bg1"/>
                </a:solidFill>
                <a:cs typeface="Arial" panose="020B0604020202020204" pitchFamily="34" charset="0"/>
              </a:rPr>
              <a:t>Expected technological advances and their impact on HRS.</a:t>
            </a:r>
            <a:endParaRPr lang="fr-FR" altLang="fr-FR" smtClean="0">
              <a:cs typeface="Arial" panose="020B0604020202020204" pitchFamily="34" charset="0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B1088A-02BB-4E32-B63B-3108DEAA988F}" type="slidenum">
              <a:rPr lang="fr-FR" altLang="fr-FR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22889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cs typeface="Arial" panose="020B0604020202020204" pitchFamily="34" charset="0"/>
            </a:endParaRPr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4694DE-7CB9-4EA5-BEC9-A0DFF2F7FAA4}" type="slidenum">
              <a:rPr lang="fr-FR" altLang="fr-FR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300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cs typeface="Arial" panose="020B0604020202020204" pitchFamily="34" charset="0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A20F68-7095-494D-8DCC-0540BD90414C}" type="slidenum">
              <a:rPr lang="en-AU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16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cs typeface="Arial" panose="020B0604020202020204" pitchFamily="34" charset="0"/>
            </a:endParaRP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95A974-4617-4F94-B954-55AC834D8E90}" type="slidenum">
              <a:rPr lang="fr-FR" altLang="fr-FR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923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ChangeArrowheads="1"/>
          </p:cNvSpPr>
          <p:nvPr userDrawn="1"/>
        </p:nvSpPr>
        <p:spPr bwMode="auto">
          <a:xfrm>
            <a:off x="0" y="0"/>
            <a:ext cx="9144000" cy="20605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5" name="Picture 44" descr="SWPC Logo_digitsed_040120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04813"/>
            <a:ext cx="14398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013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AU" altLang="en-US" noProof="0" smtClean="0"/>
              <a:t>Click to edit Master subtitle style</a:t>
            </a:r>
          </a:p>
        </p:txBody>
      </p:sp>
      <p:sp>
        <p:nvSpPr>
          <p:cNvPr id="218013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1187450" y="188913"/>
            <a:ext cx="6337300" cy="165576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AU" altLang="en-US" noProof="0" smtClean="0"/>
              <a:t>Click to edit Master title style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68313" y="623728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2372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4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818B8961-1B5E-4AEE-99B4-6AB7E1916F3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211618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87038880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115888"/>
            <a:ext cx="2054225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011862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144771278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15557442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370155312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60812" cy="4862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96975"/>
            <a:ext cx="3962400" cy="4862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393065429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239213510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348112270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162786976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29595919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166406885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11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184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21791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8075612" cy="48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028" name="Rectangle 49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9" name="Line 44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50" descr="SWPC Logo_digitsed_0401201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81750"/>
            <a:ext cx="431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9127" name="Rectangle 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1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44145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400" dirty="0" smtClean="0"/>
              <a:t>15</a:t>
            </a:r>
            <a:r>
              <a:rPr lang="en-GB" altLang="en-US" sz="2400" baseline="30000" dirty="0" smtClean="0"/>
              <a:t>th</a:t>
            </a:r>
            <a:r>
              <a:rPr lang="en-GB" altLang="en-US" sz="2400" dirty="0" smtClean="0"/>
              <a:t> Conference of the South West Pacific </a:t>
            </a:r>
            <a:br>
              <a:rPr lang="en-GB" altLang="en-US" sz="2400" dirty="0" smtClean="0"/>
            </a:br>
            <a:r>
              <a:rPr lang="en-GB" altLang="en-US" sz="2400" dirty="0" smtClean="0"/>
              <a:t>Hydrographic Commission</a:t>
            </a:r>
            <a:br>
              <a:rPr lang="en-GB" altLang="en-US" sz="2400" dirty="0" smtClean="0"/>
            </a:br>
            <a:r>
              <a:rPr lang="en-GB" altLang="en-US" sz="1800" dirty="0" smtClean="0"/>
              <a:t/>
            </a:r>
            <a:br>
              <a:rPr lang="en-GB" altLang="en-US" sz="1800" dirty="0" smtClean="0"/>
            </a:br>
            <a:r>
              <a:rPr lang="en-GB" altLang="en-US" sz="1800" dirty="0" smtClean="0"/>
              <a:t>21-22 February 2018</a:t>
            </a:r>
            <a:r>
              <a:rPr lang="en-GB" altLang="en-US" sz="1800" b="0" dirty="0" smtClean="0"/>
              <a:t/>
            </a:r>
            <a:br>
              <a:rPr lang="en-GB" altLang="en-US" sz="1800" b="0" dirty="0" smtClean="0"/>
            </a:br>
            <a:r>
              <a:rPr lang="en-GB" altLang="en-US" sz="1800" dirty="0" err="1" smtClean="0"/>
              <a:t>Nadi</a:t>
            </a:r>
            <a:r>
              <a:rPr lang="en-GB" altLang="en-US" sz="1800" dirty="0" smtClean="0"/>
              <a:t>, Fiji</a:t>
            </a:r>
            <a:endParaRPr lang="en-GB" altLang="en-AU" sz="1800" dirty="0" smtClean="0"/>
          </a:p>
        </p:txBody>
      </p:sp>
      <p:sp>
        <p:nvSpPr>
          <p:cNvPr id="10844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950" y="2349500"/>
            <a:ext cx="8712200" cy="302418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b="1" dirty="0" smtClean="0"/>
              <a:t>Satellite derived bathymetry (SDB)</a:t>
            </a:r>
            <a:br>
              <a:rPr lang="en-GB" altLang="en-US" sz="3600" b="1" dirty="0" smtClean="0"/>
            </a:br>
            <a:endParaRPr lang="en-GB" altLang="en-US" sz="3600" b="1" dirty="0" smtClean="0"/>
          </a:p>
          <a:p>
            <a:pPr eaLnBrk="1" hangingPunct="1">
              <a:defRPr/>
            </a:pPr>
            <a:r>
              <a:rPr lang="en-GB" altLang="en-US" sz="3600" dirty="0" smtClean="0">
                <a:effectLst/>
              </a:rPr>
              <a:t>IRCC actions &amp;</a:t>
            </a:r>
          </a:p>
          <a:p>
            <a:pPr eaLnBrk="1" hangingPunct="1">
              <a:defRPr/>
            </a:pPr>
            <a:r>
              <a:rPr lang="en-GB" altLang="en-US" sz="3600" dirty="0" smtClean="0">
                <a:effectLst/>
              </a:rPr>
              <a:t>SDB seminar in Ottawa – 18-20 sept 18</a:t>
            </a:r>
          </a:p>
          <a:p>
            <a:pPr eaLnBrk="1" hangingPunct="1">
              <a:defRPr/>
            </a:pPr>
            <a:endParaRPr lang="en-GB" altLang="en-US" sz="3600" dirty="0" smtClean="0"/>
          </a:p>
          <a:p>
            <a:pPr eaLnBrk="1" hangingPunct="1">
              <a:defRPr/>
            </a:pPr>
            <a:endParaRPr lang="en-GB" altLang="en-US" dirty="0" smtClean="0"/>
          </a:p>
        </p:txBody>
      </p:sp>
      <p:pic>
        <p:nvPicPr>
          <p:cNvPr id="3076" name="Picture 2" descr="File:NOAA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5100638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Résultat de recherche d'images pour &quot;chs canadian hydrographic service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970463"/>
            <a:ext cx="10715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agora.shom.fr/fileadmin/data/DMI/COMM/Supports/Modele_Charte_Graphique/2017/image002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4868863"/>
            <a:ext cx="19240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Feasibility study ongoing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84313"/>
            <a:ext cx="8129587" cy="4351337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dirty="0" smtClean="0"/>
              <a:t>- NC is eager to mutualize effort and participation for success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dirty="0" smtClean="0"/>
              <a:t>- NC launched a pre-study to estimate interests and expected benefits</a:t>
            </a:r>
          </a:p>
          <a:p>
            <a:pPr>
              <a:buFontTx/>
              <a:buChar char="-"/>
              <a:defRPr/>
            </a:pPr>
            <a:endParaRPr lang="en-GB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dirty="0" smtClean="0"/>
              <a:t>- Questionnaire sent to nations by the study team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dirty="0" smtClean="0"/>
              <a:t>- Will be resent by email to SWPHC contact list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dirty="0" smtClean="0"/>
              <a:t>- Contact :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400" i="1" dirty="0" smtClean="0"/>
              <a:t>Lionel.Loubersac@outlook.fr</a:t>
            </a:r>
            <a:endParaRPr lang="en-GB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850" y="260350"/>
            <a:ext cx="56149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defRPr/>
            </a:pPr>
            <a:r>
              <a:rPr lang="en-AU" altLang="en-US" sz="1400" kern="0" dirty="0" smtClean="0"/>
              <a:t>15</a:t>
            </a:r>
            <a:r>
              <a:rPr lang="en-AU" altLang="en-US" sz="1400" kern="0" baseline="30000" dirty="0" smtClean="0"/>
              <a:t>th</a:t>
            </a:r>
            <a:r>
              <a:rPr lang="en-AU" altLang="en-US" sz="1400" kern="0" dirty="0" smtClean="0"/>
              <a:t> South West Pacific Hydrographic Commission Conference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AU" altLang="en-US" sz="2400" kern="0" dirty="0" smtClean="0"/>
              <a:t>Satellite derived bathymetry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54038" y="1125538"/>
            <a:ext cx="67405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65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Vast areas with a poor knowledge</a:t>
            </a:r>
          </a:p>
          <a:p>
            <a:pPr>
              <a:defRPr/>
            </a:pPr>
            <a:r>
              <a:rPr lang="en-US" sz="2800" b="1" i="1" dirty="0">
                <a:solidFill>
                  <a:srgbClr val="065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Concerns most of the SWPHC area !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8063"/>
            <a:ext cx="5975350" cy="443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ZoneTexte 1"/>
          <p:cNvSpPr txBox="1">
            <a:spLocks noChangeArrowheads="1"/>
          </p:cNvSpPr>
          <p:nvPr/>
        </p:nvSpPr>
        <p:spPr bwMode="auto">
          <a:xfrm>
            <a:off x="6372225" y="2573338"/>
            <a:ext cx="2663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>
                <a:latin typeface="Verdana" panose="020B0604030504040204" pitchFamily="34" charset="0"/>
              </a:rPr>
              <a:t>C-55 state of survey – Shallow waters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>
                <a:latin typeface="Verdana" panose="020B0604030504040204" pitchFamily="34" charset="0"/>
              </a:rPr>
              <a:t>(0-200m)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7825" y="1403350"/>
            <a:ext cx="873601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65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DECISION OF THE 1st SESSION OF THE IHO ASSEMBLY </a:t>
            </a:r>
            <a:endParaRPr lang="fr-FR" sz="3200" b="1" dirty="0">
              <a:solidFill>
                <a:srgbClr val="0651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708275"/>
            <a:ext cx="83883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0825" y="260350"/>
            <a:ext cx="62658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defRPr/>
            </a:pPr>
            <a:r>
              <a:rPr lang="en-AU" altLang="en-US" sz="1400" kern="0" dirty="0" smtClean="0"/>
              <a:t>15</a:t>
            </a:r>
            <a:r>
              <a:rPr lang="en-AU" altLang="en-US" sz="1400" kern="0" baseline="30000" dirty="0" smtClean="0"/>
              <a:t>th</a:t>
            </a:r>
            <a:r>
              <a:rPr lang="en-AU" altLang="en-US" sz="1400" kern="0" dirty="0" smtClean="0"/>
              <a:t> Conference of the South West Pacific Hydrographic Commission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AU" altLang="en-US" sz="2400" kern="0" dirty="0" smtClean="0"/>
              <a:t>Satellite derived bathymetry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7825" y="1403350"/>
            <a:ext cx="8736013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65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IRCC9 (June 2017) report : actions 32 - 33 - 34 </a:t>
            </a:r>
          </a:p>
          <a:p>
            <a:pPr>
              <a:defRPr/>
            </a:pPr>
            <a:endParaRPr lang="en-US" sz="3200" b="1" dirty="0">
              <a:solidFill>
                <a:srgbClr val="0651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RHCs to encourage MS: </a:t>
            </a: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- using SDB and risk assessment methodologies to report back to IRCC 10</a:t>
            </a: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- to participate to the workshop sponsored by Canada in 2018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0825" y="260350"/>
            <a:ext cx="62658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defRPr/>
            </a:pPr>
            <a:r>
              <a:rPr lang="en-AU" altLang="en-US" sz="1400" kern="0" dirty="0" smtClean="0"/>
              <a:t>15</a:t>
            </a:r>
            <a:r>
              <a:rPr lang="en-AU" altLang="en-US" sz="1400" kern="0" baseline="30000" dirty="0" smtClean="0"/>
              <a:t>th</a:t>
            </a:r>
            <a:r>
              <a:rPr lang="en-AU" altLang="en-US" sz="1400" kern="0" dirty="0" smtClean="0"/>
              <a:t> Conference of the South West Pacific Hydrographic Commission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AU" altLang="en-US" sz="2400" kern="0" dirty="0" smtClean="0"/>
              <a:t>Satellite derived bathymetry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850" y="1125538"/>
            <a:ext cx="8569325" cy="5754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65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SDB Seminar in Ottawa </a:t>
            </a:r>
            <a:r>
              <a:rPr lang="en-US" sz="2800" b="1" dirty="0">
                <a:solidFill>
                  <a:srgbClr val="065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(CHS, NOAA &amp; </a:t>
            </a:r>
            <a:r>
              <a:rPr lang="en-US" sz="2800" b="1" dirty="0" err="1">
                <a:solidFill>
                  <a:srgbClr val="065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Shom</a:t>
            </a:r>
            <a:r>
              <a:rPr lang="en-US" sz="2800" b="1" dirty="0">
                <a:solidFill>
                  <a:srgbClr val="065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>
              <a:defRPr/>
            </a:pPr>
            <a:r>
              <a:rPr lang="en-US" sz="2800" b="1" dirty="0">
                <a:solidFill>
                  <a:srgbClr val="065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18-20 September 2018</a:t>
            </a:r>
          </a:p>
          <a:p>
            <a:pPr>
              <a:defRPr/>
            </a:pPr>
            <a:endParaRPr lang="en-US" sz="2800" b="1" dirty="0">
              <a:solidFill>
                <a:srgbClr val="0651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Open to all HOs, industry, academia</a:t>
            </a:r>
          </a:p>
          <a:p>
            <a:pPr>
              <a:defRPr/>
            </a:pPr>
            <a:endParaRPr lang="en-US" sz="2800" b="1" dirty="0">
              <a:solidFill>
                <a:srgbClr val="0651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sz="2800" b="1" dirty="0">
                <a:solidFill>
                  <a:srgbClr val="065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</a:t>
            </a:r>
          </a:p>
          <a:p>
            <a:pPr>
              <a:defRPr/>
            </a:pPr>
            <a:r>
              <a:rPr lang="en-CA" sz="2800" dirty="0">
                <a:solidFill>
                  <a:schemeClr val="bg1"/>
                </a:solidFill>
                <a:cs typeface="Arial" charset="0"/>
              </a:rPr>
              <a:t>Share the international expertise to advance Hydrographic Remote Sensing (HRS) by discussing the status of present HRS technologies, its geospatial/</a:t>
            </a:r>
            <a:r>
              <a:rPr lang="en-CA" sz="2800" dirty="0" err="1">
                <a:solidFill>
                  <a:schemeClr val="bg1"/>
                </a:solidFill>
                <a:cs typeface="Arial" charset="0"/>
              </a:rPr>
              <a:t>hydrospatial</a:t>
            </a:r>
            <a:r>
              <a:rPr lang="en-CA" sz="2800" dirty="0">
                <a:solidFill>
                  <a:schemeClr val="bg1"/>
                </a:solidFill>
                <a:cs typeface="Arial" charset="0"/>
              </a:rPr>
              <a:t> applications and impacts of emerging new HRS technologies.</a:t>
            </a:r>
            <a:endParaRPr lang="fr-FR" sz="2800" dirty="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en-US" sz="2800" dirty="0">
              <a:solidFill>
                <a:srgbClr val="06518B"/>
              </a:solidFill>
              <a:latin typeface="+mj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0825" y="260350"/>
            <a:ext cx="62658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defRPr/>
            </a:pPr>
            <a:r>
              <a:rPr lang="en-AU" altLang="en-US" sz="1400" kern="0" dirty="0" smtClean="0"/>
              <a:t>15</a:t>
            </a:r>
            <a:r>
              <a:rPr lang="en-AU" altLang="en-US" sz="1400" kern="0" baseline="30000" dirty="0" smtClean="0"/>
              <a:t>th</a:t>
            </a:r>
            <a:r>
              <a:rPr lang="en-AU" altLang="en-US" sz="1400" kern="0" dirty="0" smtClean="0"/>
              <a:t> Conference of the South West Pacific Hydrographic Commission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AU" altLang="en-US" sz="2400" kern="0" dirty="0" smtClean="0"/>
              <a:t>Satellite derived bathymetry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8313" y="1103313"/>
            <a:ext cx="84963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65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SDB Seminar in Ottawa</a:t>
            </a:r>
            <a:endParaRPr lang="en-US" sz="2800" b="1" dirty="0">
              <a:solidFill>
                <a:srgbClr val="0651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sz="2800" b="1" dirty="0">
                <a:solidFill>
                  <a:srgbClr val="065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Expected themes</a:t>
            </a:r>
          </a:p>
          <a:p>
            <a:pPr>
              <a:defRPr/>
            </a:pPr>
            <a:endParaRPr lang="en-CA" sz="2000" b="1" i="1" dirty="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en-CA" sz="2000" b="1" i="1" dirty="0">
                <a:solidFill>
                  <a:schemeClr val="bg1"/>
                </a:solidFill>
                <a:cs typeface="Arial" charset="0"/>
              </a:rPr>
              <a:t>Day 1 (September 18, 2018)</a:t>
            </a:r>
          </a:p>
          <a:p>
            <a:pPr>
              <a:defRPr/>
            </a:pPr>
            <a:r>
              <a:rPr lang="en-CA" sz="2000" b="1" i="1" dirty="0">
                <a:solidFill>
                  <a:schemeClr val="bg1"/>
                </a:solidFill>
                <a:cs typeface="Arial" charset="0"/>
              </a:rPr>
              <a:t> – HRS in support of planning, monitoring, risk assessment</a:t>
            </a:r>
          </a:p>
          <a:p>
            <a:pPr>
              <a:defRPr/>
            </a:pPr>
            <a:endParaRPr lang="fr-FR" sz="2000" dirty="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en-CA" sz="2000" b="1" i="1" dirty="0">
                <a:solidFill>
                  <a:schemeClr val="bg1"/>
                </a:solidFill>
                <a:cs typeface="Arial" charset="0"/>
              </a:rPr>
              <a:t>Day 2 (September 19, 2018)</a:t>
            </a:r>
          </a:p>
          <a:p>
            <a:pPr>
              <a:defRPr/>
            </a:pPr>
            <a:r>
              <a:rPr lang="en-CA" sz="2000" b="1" i="1" dirty="0">
                <a:solidFill>
                  <a:schemeClr val="bg1"/>
                </a:solidFill>
                <a:cs typeface="Arial" charset="0"/>
              </a:rPr>
              <a:t> – HRS </a:t>
            </a:r>
            <a:r>
              <a:rPr lang="en-CA" sz="2000" b="1" i="1" dirty="0" err="1">
                <a:solidFill>
                  <a:schemeClr val="bg1"/>
                </a:solidFill>
                <a:cs typeface="Arial" charset="0"/>
              </a:rPr>
              <a:t>Hydrospatial</a:t>
            </a:r>
            <a:r>
              <a:rPr lang="en-CA" sz="2000" b="1" i="1" dirty="0">
                <a:solidFill>
                  <a:schemeClr val="bg1"/>
                </a:solidFill>
                <a:cs typeface="Arial" charset="0"/>
              </a:rPr>
              <a:t> applications and services</a:t>
            </a:r>
            <a:endParaRPr lang="en-CA" sz="2000" b="1" dirty="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fr-FR" sz="2000" dirty="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en-CA" sz="2000" b="1" i="1" dirty="0">
                <a:solidFill>
                  <a:schemeClr val="bg1"/>
                </a:solidFill>
                <a:cs typeface="Arial" charset="0"/>
              </a:rPr>
              <a:t>Day 3 (September 20, 2018)</a:t>
            </a:r>
          </a:p>
          <a:p>
            <a:pPr>
              <a:defRPr/>
            </a:pPr>
            <a:r>
              <a:rPr lang="en-CA" sz="2000" b="1" i="1" dirty="0">
                <a:solidFill>
                  <a:schemeClr val="bg1"/>
                </a:solidFill>
                <a:cs typeface="Arial" charset="0"/>
              </a:rPr>
              <a:t> – HRS Emerging technology, solutions, sensors and missions</a:t>
            </a:r>
            <a:endParaRPr lang="fr-FR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0825" y="260350"/>
            <a:ext cx="62658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defRPr/>
            </a:pPr>
            <a:r>
              <a:rPr lang="en-AU" altLang="en-US" sz="1400" kern="0" dirty="0" smtClean="0"/>
              <a:t>15</a:t>
            </a:r>
            <a:r>
              <a:rPr lang="en-AU" altLang="en-US" sz="1400" kern="0" baseline="30000" dirty="0" smtClean="0"/>
              <a:t>th</a:t>
            </a:r>
            <a:r>
              <a:rPr lang="en-AU" altLang="en-US" sz="1400" kern="0" dirty="0" smtClean="0"/>
              <a:t> Conference of the South West Pacific Hydrographic Commission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AU" altLang="en-US" sz="2400" kern="0" dirty="0" smtClean="0"/>
              <a:t>Satellite derived bathymetry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68338" y="2133600"/>
            <a:ext cx="77724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solidFill>
                  <a:srgbClr val="0070C0"/>
                </a:solidFill>
              </a:rPr>
              <a:t>Thank you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44145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400" dirty="0" smtClean="0"/>
              <a:t>15</a:t>
            </a:r>
            <a:r>
              <a:rPr lang="en-GB" altLang="en-US" sz="2400" baseline="30000" dirty="0" smtClean="0"/>
              <a:t>th</a:t>
            </a:r>
            <a:r>
              <a:rPr lang="en-GB" altLang="en-US" sz="2400" dirty="0" smtClean="0"/>
              <a:t> Conference of the South West Pacific </a:t>
            </a:r>
            <a:br>
              <a:rPr lang="en-GB" altLang="en-US" sz="2400" dirty="0" smtClean="0"/>
            </a:br>
            <a:r>
              <a:rPr lang="en-GB" altLang="en-US" sz="2400" dirty="0" smtClean="0"/>
              <a:t>Hydrographic Commission</a:t>
            </a:r>
            <a:br>
              <a:rPr lang="en-GB" altLang="en-US" sz="2400" dirty="0" smtClean="0"/>
            </a:br>
            <a:r>
              <a:rPr lang="en-GB" altLang="en-US" sz="1800" dirty="0" smtClean="0"/>
              <a:t/>
            </a:r>
            <a:br>
              <a:rPr lang="en-GB" altLang="en-US" sz="1800" dirty="0" smtClean="0"/>
            </a:br>
            <a:r>
              <a:rPr lang="en-GB" altLang="en-US" sz="1800" dirty="0" smtClean="0"/>
              <a:t>21-22 February 2018</a:t>
            </a:r>
            <a:r>
              <a:rPr lang="en-GB" altLang="en-US" sz="1800" b="0" dirty="0" smtClean="0"/>
              <a:t/>
            </a:r>
            <a:br>
              <a:rPr lang="en-GB" altLang="en-US" sz="1800" b="0" dirty="0" smtClean="0"/>
            </a:br>
            <a:r>
              <a:rPr lang="en-GB" altLang="en-US" sz="1800" dirty="0" err="1" smtClean="0"/>
              <a:t>Nadi</a:t>
            </a:r>
            <a:r>
              <a:rPr lang="en-GB" altLang="en-US" sz="1800" dirty="0" smtClean="0"/>
              <a:t>, Fiji</a:t>
            </a:r>
            <a:endParaRPr lang="en-GB" altLang="en-AU" sz="1800" dirty="0" smtClean="0"/>
          </a:p>
        </p:txBody>
      </p:sp>
      <p:sp>
        <p:nvSpPr>
          <p:cNvPr id="10844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06375" y="2349500"/>
            <a:ext cx="8280400" cy="3024188"/>
          </a:xfrm>
        </p:spPr>
        <p:txBody>
          <a:bodyPr/>
          <a:lstStyle/>
          <a:p>
            <a:pPr>
              <a:defRPr/>
            </a:pPr>
            <a:r>
              <a:rPr lang="en-GB" sz="3600" dirty="0" smtClean="0"/>
              <a:t>Study for the implementation of a high-resolution image satellite </a:t>
            </a:r>
          </a:p>
          <a:p>
            <a:pPr>
              <a:defRPr/>
            </a:pPr>
            <a:r>
              <a:rPr lang="en-GB" sz="3600" dirty="0" smtClean="0"/>
              <a:t>reception facility in New-Caledonia</a:t>
            </a:r>
          </a:p>
          <a:p>
            <a:pPr eaLnBrk="1" hangingPunct="1">
              <a:defRPr/>
            </a:pPr>
            <a:endParaRPr lang="en-GB" altLang="en-US" sz="2000" dirty="0" smtClean="0"/>
          </a:p>
          <a:p>
            <a:pPr eaLnBrk="1" hangingPunct="1">
              <a:defRPr/>
            </a:pPr>
            <a:r>
              <a:rPr lang="en-GB" altLang="en-US" sz="2000" dirty="0" smtClean="0"/>
              <a:t>Information – New Caledonia government initiative</a:t>
            </a:r>
            <a:endParaRPr lang="en-GB" sz="2000" dirty="0" smtClean="0"/>
          </a:p>
          <a:p>
            <a:pPr eaLnBrk="1" hangingPunct="1">
              <a:defRPr/>
            </a:pPr>
            <a:endParaRPr lang="en-GB" alt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2"/>
          <p:cNvSpPr txBox="1">
            <a:spLocks noChangeArrowheads="1"/>
          </p:cNvSpPr>
          <p:nvPr/>
        </p:nvSpPr>
        <p:spPr>
          <a:xfrm>
            <a:off x="0" y="0"/>
            <a:ext cx="9144000" cy="487363"/>
          </a:xfrm>
          <a:prstGeom prst="rect">
            <a:avLst/>
          </a:prstGeom>
        </p:spPr>
        <p:txBody>
          <a:bodyPr lIns="91438" tIns="45719" rIns="91438" bIns="45719"/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Satellite </a:t>
            </a:r>
            <a:r>
              <a:rPr lang="fr-FR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reception</a:t>
            </a: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fr-FR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facility</a:t>
            </a: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 - Line of </a:t>
            </a:r>
            <a:r>
              <a:rPr lang="fr-FR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sight</a:t>
            </a: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 - </a:t>
            </a:r>
            <a:r>
              <a:rPr lang="fr-FR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benefits</a:t>
            </a:r>
            <a:endParaRPr lang="fr-FR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8" name="Espace réservé du pied de page 57"/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© Tous droits réservés CIPAC/INSIGHT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"/>
          <a:stretch>
            <a:fillRect/>
          </a:stretch>
        </p:blipFill>
        <p:spPr bwMode="auto">
          <a:xfrm>
            <a:off x="2660650" y="908050"/>
            <a:ext cx="5919788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Ellipse 60"/>
          <p:cNvSpPr/>
          <p:nvPr/>
        </p:nvSpPr>
        <p:spPr bwMode="auto">
          <a:xfrm>
            <a:off x="3276600" y="1123950"/>
            <a:ext cx="5057775" cy="493553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000">
              <a:latin typeface="Verdana" pitchFamily="34" charset="0"/>
            </a:endParaRPr>
          </a:p>
        </p:txBody>
      </p:sp>
      <p:sp>
        <p:nvSpPr>
          <p:cNvPr id="11270" name="ZoneTexte 61"/>
          <p:cNvSpPr txBox="1">
            <a:spLocks noChangeArrowheads="1"/>
          </p:cNvSpPr>
          <p:nvPr/>
        </p:nvSpPr>
        <p:spPr bwMode="auto">
          <a:xfrm flipH="1">
            <a:off x="6607175" y="5994400"/>
            <a:ext cx="1911350" cy="5540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solidFill>
                  <a:srgbClr val="FFFF00"/>
                </a:solidFill>
                <a:latin typeface="Verdana" panose="020B0604030504040204" pitchFamily="34" charset="0"/>
              </a:rPr>
              <a:t>Visibility circle (Nouméa station)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solidFill>
                  <a:srgbClr val="FFFF00"/>
                </a:solidFill>
                <a:latin typeface="Verdana" panose="020B0604030504040204" pitchFamily="34" charset="0"/>
              </a:rPr>
              <a:t>5.000 km diameter</a:t>
            </a:r>
          </a:p>
        </p:txBody>
      </p:sp>
      <p:cxnSp>
        <p:nvCxnSpPr>
          <p:cNvPr id="63" name="Connecteur droit avec flèche 62"/>
          <p:cNvCxnSpPr/>
          <p:nvPr/>
        </p:nvCxnSpPr>
        <p:spPr bwMode="auto">
          <a:xfrm rot="5400000" flipH="1" flipV="1">
            <a:off x="7269163" y="5737225"/>
            <a:ext cx="525462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72" name="Groupe 56"/>
          <p:cNvGrpSpPr>
            <a:grpSpLocks/>
          </p:cNvGrpSpPr>
          <p:nvPr/>
        </p:nvGrpSpPr>
        <p:grpSpPr bwMode="auto">
          <a:xfrm>
            <a:off x="746125" y="1062038"/>
            <a:ext cx="7526338" cy="3132137"/>
            <a:chOff x="35093" y="765189"/>
            <a:chExt cx="8718435" cy="3444747"/>
          </a:xfrm>
        </p:grpSpPr>
        <p:sp>
          <p:nvSpPr>
            <p:cNvPr id="66" name="Ellipse 65"/>
            <p:cNvSpPr/>
            <p:nvPr/>
          </p:nvSpPr>
          <p:spPr>
            <a:xfrm>
              <a:off x="3394845" y="1191199"/>
              <a:ext cx="1857334" cy="128501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000">
                <a:latin typeface="Verdana" pitchFamily="34" charset="0"/>
              </a:endParaRPr>
            </a:p>
          </p:txBody>
        </p:sp>
        <p:sp>
          <p:nvSpPr>
            <p:cNvPr id="67" name="Ellipse 66"/>
            <p:cNvSpPr/>
            <p:nvPr/>
          </p:nvSpPr>
          <p:spPr>
            <a:xfrm rot="19546066">
              <a:off x="5914198" y="2320825"/>
              <a:ext cx="647308" cy="107201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000">
                <a:latin typeface="Verdana" pitchFamily="34" charset="0"/>
              </a:endParaRPr>
            </a:p>
          </p:txBody>
        </p:sp>
        <p:sp>
          <p:nvSpPr>
            <p:cNvPr id="68" name="Ellipse 67"/>
            <p:cNvSpPr/>
            <p:nvPr/>
          </p:nvSpPr>
          <p:spPr>
            <a:xfrm>
              <a:off x="6967913" y="2619382"/>
              <a:ext cx="713510" cy="71409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000">
                <a:latin typeface="Verdana" pitchFamily="34" charset="0"/>
              </a:endParaRPr>
            </a:p>
          </p:txBody>
        </p:sp>
        <p:sp>
          <p:nvSpPr>
            <p:cNvPr id="69" name="Ellipse 68"/>
            <p:cNvSpPr/>
            <p:nvPr/>
          </p:nvSpPr>
          <p:spPr>
            <a:xfrm>
              <a:off x="8040018" y="2476214"/>
              <a:ext cx="713510" cy="92884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000">
                <a:latin typeface="Verdana" pitchFamily="34" charset="0"/>
              </a:endParaRPr>
            </a:p>
          </p:txBody>
        </p:sp>
        <p:sp>
          <p:nvSpPr>
            <p:cNvPr id="70" name="Ellipse 69"/>
            <p:cNvSpPr/>
            <p:nvPr/>
          </p:nvSpPr>
          <p:spPr>
            <a:xfrm>
              <a:off x="5252178" y="765189"/>
              <a:ext cx="2708764" cy="1426436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000">
                <a:latin typeface="Verdana" pitchFamily="34" charset="0"/>
              </a:endParaRPr>
            </a:p>
          </p:txBody>
        </p:sp>
        <p:sp>
          <p:nvSpPr>
            <p:cNvPr id="71" name="ZoneTexte 70"/>
            <p:cNvSpPr txBox="1"/>
            <p:nvPr/>
          </p:nvSpPr>
          <p:spPr>
            <a:xfrm flipH="1">
              <a:off x="35093" y="2584463"/>
              <a:ext cx="2142371" cy="1625473"/>
            </a:xfrm>
            <a:prstGeom prst="rect">
              <a:avLst/>
            </a:prstGeom>
            <a:solidFill>
              <a:srgbClr val="FFC00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cs typeface="Arial" charset="0"/>
                </a:rPr>
                <a:t>MILITARY MARITIME INTELLIGENCE AREAS</a:t>
              </a:r>
              <a:endParaRPr lang="en-US" sz="900" dirty="0">
                <a:cs typeface="Arial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cs typeface="Arial" charset="0"/>
                </a:rPr>
                <a:t>Civilian </a:t>
              </a:r>
              <a:r>
                <a:rPr lang="en-US" sz="900" b="1" dirty="0">
                  <a:cs typeface="Arial" charset="0"/>
                </a:rPr>
                <a:t>population   evacuation </a:t>
              </a:r>
              <a:r>
                <a:rPr lang="en-US" sz="900" dirty="0">
                  <a:cs typeface="Arial" charset="0"/>
                </a:rPr>
                <a:t>operation and planning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cs typeface="Arial" charset="0"/>
                </a:rPr>
                <a:t>Fight against </a:t>
              </a:r>
              <a:r>
                <a:rPr lang="en-US" sz="900" b="1" dirty="0">
                  <a:cs typeface="Arial" charset="0"/>
                </a:rPr>
                <a:t>terrorism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cs typeface="Arial" charset="0"/>
                </a:rPr>
                <a:t>Illegal </a:t>
              </a:r>
              <a:r>
                <a:rPr lang="en-US" sz="900" b="1" dirty="0">
                  <a:cs typeface="Arial" charset="0"/>
                </a:rPr>
                <a:t>immigration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ea typeface="Verdana" panose="020B0604030504040204" pitchFamily="34" charset="0"/>
                  <a:cs typeface="Verdana" panose="020B0604030504040204" pitchFamily="34" charset="0"/>
                </a:rPr>
                <a:t>Fight against </a:t>
              </a:r>
              <a:r>
                <a:rPr lang="en-US" sz="900" b="1" dirty="0">
                  <a:ea typeface="Verdana" panose="020B0604030504040204" pitchFamily="34" charset="0"/>
                  <a:cs typeface="Verdana" panose="020B0604030504040204" pitchFamily="34" charset="0"/>
                </a:rPr>
                <a:t>trafficking of all kinds </a:t>
              </a:r>
              <a:r>
                <a:rPr lang="en-US" sz="900" dirty="0">
                  <a:ea typeface="Verdana" panose="020B0604030504040204" pitchFamily="34" charset="0"/>
                  <a:cs typeface="Verdana" panose="020B0604030504040204" pitchFamily="34" charset="0"/>
                </a:rPr>
                <a:t>: arms and drugs</a:t>
              </a:r>
            </a:p>
          </p:txBody>
        </p:sp>
      </p:grpSp>
      <p:sp>
        <p:nvSpPr>
          <p:cNvPr id="76" name="ZoneTexte 75"/>
          <p:cNvSpPr txBox="1"/>
          <p:nvPr/>
        </p:nvSpPr>
        <p:spPr bwMode="auto">
          <a:xfrm flipH="1">
            <a:off x="749300" y="739775"/>
            <a:ext cx="1860550" cy="192405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  <a:cs typeface="Arial" charset="0"/>
              </a:rPr>
              <a:t>EEZ</a:t>
            </a:r>
            <a:endParaRPr lang="en-US" sz="800" b="1" dirty="0">
              <a:solidFill>
                <a:schemeClr val="bg1"/>
              </a:solidFill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900" b="1" dirty="0">
                <a:solidFill>
                  <a:schemeClr val="bg1"/>
                </a:solidFill>
                <a:cs typeface="Arial" charset="0"/>
              </a:rPr>
              <a:t>Fisheries monitoring and surveillance</a:t>
            </a:r>
          </a:p>
          <a:p>
            <a:pPr>
              <a:tabLst>
                <a:tab pos="176213" algn="l"/>
              </a:tabLst>
              <a:defRPr/>
            </a:pPr>
            <a:r>
              <a:rPr lang="en-US" sz="900" b="1" dirty="0">
                <a:solidFill>
                  <a:schemeClr val="bg1"/>
                </a:solidFill>
                <a:cs typeface="Arial" charset="0"/>
              </a:rPr>
              <a:t>	</a:t>
            </a:r>
            <a:r>
              <a:rPr lang="en-US" sz="900" dirty="0">
                <a:solidFill>
                  <a:schemeClr val="bg1"/>
                </a:solidFill>
                <a:cs typeface="Arial" charset="0"/>
              </a:rPr>
              <a:t>including illegal fisheries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900" b="1" dirty="0">
                <a:solidFill>
                  <a:schemeClr val="bg1"/>
                </a:solidFill>
                <a:cs typeface="Arial" charset="0"/>
              </a:rPr>
              <a:t>Pollution monitoring</a:t>
            </a:r>
          </a:p>
          <a:p>
            <a:pPr>
              <a:tabLst>
                <a:tab pos="176213" algn="l"/>
              </a:tabLst>
              <a:defRPr/>
            </a:pPr>
            <a:r>
              <a:rPr lang="en-US" sz="900" dirty="0">
                <a:solidFill>
                  <a:schemeClr val="bg1"/>
                </a:solidFill>
                <a:cs typeface="Arial" charset="0"/>
              </a:rPr>
              <a:t>	POLMAR operations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900" b="1" dirty="0">
                <a:solidFill>
                  <a:schemeClr val="bg1"/>
                </a:solidFill>
                <a:cs typeface="Arial" charset="0"/>
              </a:rPr>
              <a:t>Natural disasters</a:t>
            </a:r>
            <a:r>
              <a:rPr lang="en-US" sz="900" dirty="0">
                <a:solidFill>
                  <a:schemeClr val="bg1"/>
                </a:solidFill>
                <a:cs typeface="Arial" charset="0"/>
              </a:rPr>
              <a:t> (tsunamis, cyclones, </a:t>
            </a:r>
            <a:r>
              <a:rPr lang="en-US" sz="900" dirty="0" err="1">
                <a:solidFill>
                  <a:schemeClr val="bg1"/>
                </a:solidFill>
                <a:cs typeface="Arial" charset="0"/>
              </a:rPr>
              <a:t>eathquakes</a:t>
            </a:r>
            <a:r>
              <a:rPr lang="en-US" sz="9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cs typeface="Arial" charset="0"/>
              </a:rPr>
              <a:t>…</a:t>
            </a:r>
            <a:endParaRPr lang="en-US" sz="900" dirty="0">
              <a:solidFill>
                <a:schemeClr val="bg1"/>
              </a:solidFill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900" b="1" dirty="0">
                <a:solidFill>
                  <a:schemeClr val="bg1"/>
                </a:solidFill>
                <a:cs typeface="Arial" charset="0"/>
              </a:rPr>
              <a:t>Humanitarian    operations</a:t>
            </a:r>
            <a:r>
              <a:rPr lang="en-US" sz="1000" b="1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>
              <a:tabLst>
                <a:tab pos="176213" algn="l"/>
              </a:tabLst>
              <a:defRPr/>
            </a:pPr>
            <a:r>
              <a:rPr lang="en-US" sz="1000" b="1" dirty="0">
                <a:solidFill>
                  <a:schemeClr val="bg1"/>
                </a:solidFill>
                <a:cs typeface="Arial" charset="0"/>
              </a:rPr>
              <a:t>	</a:t>
            </a:r>
            <a:r>
              <a:rPr lang="en-US" sz="900" dirty="0">
                <a:solidFill>
                  <a:schemeClr val="bg1"/>
                </a:solidFill>
                <a:cs typeface="Arial" charset="0"/>
              </a:rPr>
              <a:t>planning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900" b="1" dirty="0">
                <a:solidFill>
                  <a:schemeClr val="bg1"/>
                </a:solidFill>
                <a:cs typeface="Arial" charset="0"/>
              </a:rPr>
              <a:t>impacts</a:t>
            </a:r>
          </a:p>
        </p:txBody>
      </p:sp>
      <p:grpSp>
        <p:nvGrpSpPr>
          <p:cNvPr id="11274" name="Groupe 57"/>
          <p:cNvGrpSpPr>
            <a:grpSpLocks/>
          </p:cNvGrpSpPr>
          <p:nvPr/>
        </p:nvGrpSpPr>
        <p:grpSpPr bwMode="auto">
          <a:xfrm>
            <a:off x="755650" y="1914525"/>
            <a:ext cx="7516813" cy="2970213"/>
            <a:chOff x="46127" y="1702477"/>
            <a:chExt cx="8707796" cy="3267734"/>
          </a:xfrm>
        </p:grpSpPr>
        <p:sp>
          <p:nvSpPr>
            <p:cNvPr id="78" name="Forme libre 77"/>
            <p:cNvSpPr/>
            <p:nvPr/>
          </p:nvSpPr>
          <p:spPr>
            <a:xfrm>
              <a:off x="6324567" y="1702477"/>
              <a:ext cx="2429356" cy="2142977"/>
            </a:xfrm>
            <a:custGeom>
              <a:avLst/>
              <a:gdLst>
                <a:gd name="connsiteX0" fmla="*/ 206477 w 2497393"/>
                <a:gd name="connsiteY0" fmla="*/ 2340077 h 2340077"/>
                <a:gd name="connsiteX1" fmla="*/ 2497393 w 2497393"/>
                <a:gd name="connsiteY1" fmla="*/ 2310580 h 2340077"/>
                <a:gd name="connsiteX2" fmla="*/ 2438400 w 2497393"/>
                <a:gd name="connsiteY2" fmla="*/ 1445341 h 2340077"/>
                <a:gd name="connsiteX3" fmla="*/ 1809135 w 2497393"/>
                <a:gd name="connsiteY3" fmla="*/ 0 h 2340077"/>
                <a:gd name="connsiteX4" fmla="*/ 1071716 w 2497393"/>
                <a:gd name="connsiteY4" fmla="*/ 78658 h 2340077"/>
                <a:gd name="connsiteX5" fmla="*/ 796413 w 2497393"/>
                <a:gd name="connsiteY5" fmla="*/ 648929 h 2340077"/>
                <a:gd name="connsiteX6" fmla="*/ 0 w 2497393"/>
                <a:gd name="connsiteY6" fmla="*/ 698090 h 2340077"/>
                <a:gd name="connsiteX7" fmla="*/ 88490 w 2497393"/>
                <a:gd name="connsiteY7" fmla="*/ 2340077 h 2340077"/>
                <a:gd name="connsiteX8" fmla="*/ 206477 w 2497393"/>
                <a:gd name="connsiteY8" fmla="*/ 2340077 h 2340077"/>
                <a:gd name="connsiteX0" fmla="*/ 206477 w 2497393"/>
                <a:gd name="connsiteY0" fmla="*/ 2312130 h 2312130"/>
                <a:gd name="connsiteX1" fmla="*/ 2497393 w 2497393"/>
                <a:gd name="connsiteY1" fmla="*/ 2282633 h 2312130"/>
                <a:gd name="connsiteX2" fmla="*/ 2438400 w 2497393"/>
                <a:gd name="connsiteY2" fmla="*/ 1417394 h 2312130"/>
                <a:gd name="connsiteX3" fmla="*/ 2081680 w 2497393"/>
                <a:gd name="connsiteY3" fmla="*/ 0 h 2312130"/>
                <a:gd name="connsiteX4" fmla="*/ 1071716 w 2497393"/>
                <a:gd name="connsiteY4" fmla="*/ 50711 h 2312130"/>
                <a:gd name="connsiteX5" fmla="*/ 796413 w 2497393"/>
                <a:gd name="connsiteY5" fmla="*/ 620982 h 2312130"/>
                <a:gd name="connsiteX6" fmla="*/ 0 w 2497393"/>
                <a:gd name="connsiteY6" fmla="*/ 670143 h 2312130"/>
                <a:gd name="connsiteX7" fmla="*/ 88490 w 2497393"/>
                <a:gd name="connsiteY7" fmla="*/ 2312130 h 2312130"/>
                <a:gd name="connsiteX8" fmla="*/ 206477 w 2497393"/>
                <a:gd name="connsiteY8" fmla="*/ 2312130 h 2312130"/>
                <a:gd name="connsiteX0" fmla="*/ 206477 w 2497393"/>
                <a:gd name="connsiteY0" fmla="*/ 2312130 h 2312130"/>
                <a:gd name="connsiteX1" fmla="*/ 2497393 w 2497393"/>
                <a:gd name="connsiteY1" fmla="*/ 2282633 h 2312130"/>
                <a:gd name="connsiteX2" fmla="*/ 2367432 w 2497393"/>
                <a:gd name="connsiteY2" fmla="*/ 1428759 h 2312130"/>
                <a:gd name="connsiteX3" fmla="*/ 2081680 w 2497393"/>
                <a:gd name="connsiteY3" fmla="*/ 0 h 2312130"/>
                <a:gd name="connsiteX4" fmla="*/ 1071716 w 2497393"/>
                <a:gd name="connsiteY4" fmla="*/ 50711 h 2312130"/>
                <a:gd name="connsiteX5" fmla="*/ 796413 w 2497393"/>
                <a:gd name="connsiteY5" fmla="*/ 620982 h 2312130"/>
                <a:gd name="connsiteX6" fmla="*/ 0 w 2497393"/>
                <a:gd name="connsiteY6" fmla="*/ 670143 h 2312130"/>
                <a:gd name="connsiteX7" fmla="*/ 88490 w 2497393"/>
                <a:gd name="connsiteY7" fmla="*/ 2312130 h 2312130"/>
                <a:gd name="connsiteX8" fmla="*/ 206477 w 2497393"/>
                <a:gd name="connsiteY8" fmla="*/ 2312130 h 2312130"/>
                <a:gd name="connsiteX0" fmla="*/ 206477 w 2438870"/>
                <a:gd name="connsiteY0" fmla="*/ 2312130 h 2312130"/>
                <a:gd name="connsiteX1" fmla="*/ 2438870 w 2438870"/>
                <a:gd name="connsiteY1" fmla="*/ 2286015 h 2312130"/>
                <a:gd name="connsiteX2" fmla="*/ 2367432 w 2438870"/>
                <a:gd name="connsiteY2" fmla="*/ 1428759 h 2312130"/>
                <a:gd name="connsiteX3" fmla="*/ 2081680 w 2438870"/>
                <a:gd name="connsiteY3" fmla="*/ 0 h 2312130"/>
                <a:gd name="connsiteX4" fmla="*/ 1071716 w 2438870"/>
                <a:gd name="connsiteY4" fmla="*/ 50711 h 2312130"/>
                <a:gd name="connsiteX5" fmla="*/ 796413 w 2438870"/>
                <a:gd name="connsiteY5" fmla="*/ 620982 h 2312130"/>
                <a:gd name="connsiteX6" fmla="*/ 0 w 2438870"/>
                <a:gd name="connsiteY6" fmla="*/ 670143 h 2312130"/>
                <a:gd name="connsiteX7" fmla="*/ 88490 w 2438870"/>
                <a:gd name="connsiteY7" fmla="*/ 2312130 h 2312130"/>
                <a:gd name="connsiteX8" fmla="*/ 206477 w 2438870"/>
                <a:gd name="connsiteY8" fmla="*/ 2312130 h 2312130"/>
                <a:gd name="connsiteX0" fmla="*/ 125061 w 2357454"/>
                <a:gd name="connsiteY0" fmla="*/ 2312130 h 2312130"/>
                <a:gd name="connsiteX1" fmla="*/ 2357454 w 2357454"/>
                <a:gd name="connsiteY1" fmla="*/ 2286015 h 2312130"/>
                <a:gd name="connsiteX2" fmla="*/ 2286016 w 2357454"/>
                <a:gd name="connsiteY2" fmla="*/ 1428759 h 2312130"/>
                <a:gd name="connsiteX3" fmla="*/ 2000264 w 2357454"/>
                <a:gd name="connsiteY3" fmla="*/ 0 h 2312130"/>
                <a:gd name="connsiteX4" fmla="*/ 990300 w 2357454"/>
                <a:gd name="connsiteY4" fmla="*/ 50711 h 2312130"/>
                <a:gd name="connsiteX5" fmla="*/ 714997 w 2357454"/>
                <a:gd name="connsiteY5" fmla="*/ 620982 h 2312130"/>
                <a:gd name="connsiteX6" fmla="*/ 0 w 2357454"/>
                <a:gd name="connsiteY6" fmla="*/ 642941 h 2312130"/>
                <a:gd name="connsiteX7" fmla="*/ 7074 w 2357454"/>
                <a:gd name="connsiteY7" fmla="*/ 2312130 h 2312130"/>
                <a:gd name="connsiteX8" fmla="*/ 125061 w 2357454"/>
                <a:gd name="connsiteY8" fmla="*/ 2312130 h 2312130"/>
                <a:gd name="connsiteX0" fmla="*/ 125061 w 2357454"/>
                <a:gd name="connsiteY0" fmla="*/ 2312130 h 2357453"/>
                <a:gd name="connsiteX1" fmla="*/ 2357454 w 2357454"/>
                <a:gd name="connsiteY1" fmla="*/ 2286015 h 2357453"/>
                <a:gd name="connsiteX2" fmla="*/ 2286016 w 2357454"/>
                <a:gd name="connsiteY2" fmla="*/ 1428759 h 2357453"/>
                <a:gd name="connsiteX3" fmla="*/ 2000264 w 2357454"/>
                <a:gd name="connsiteY3" fmla="*/ 0 h 2357453"/>
                <a:gd name="connsiteX4" fmla="*/ 990300 w 2357454"/>
                <a:gd name="connsiteY4" fmla="*/ 50711 h 2357453"/>
                <a:gd name="connsiteX5" fmla="*/ 714997 w 2357454"/>
                <a:gd name="connsiteY5" fmla="*/ 620982 h 2357453"/>
                <a:gd name="connsiteX6" fmla="*/ 0 w 2357454"/>
                <a:gd name="connsiteY6" fmla="*/ 642941 h 2357453"/>
                <a:gd name="connsiteX7" fmla="*/ 142876 w 2357454"/>
                <a:gd name="connsiteY7" fmla="*/ 2357453 h 2357453"/>
                <a:gd name="connsiteX8" fmla="*/ 125061 w 2357454"/>
                <a:gd name="connsiteY8" fmla="*/ 2312130 h 2357453"/>
                <a:gd name="connsiteX0" fmla="*/ 0 w 2357454"/>
                <a:gd name="connsiteY0" fmla="*/ 2357453 h 2357453"/>
                <a:gd name="connsiteX1" fmla="*/ 2357454 w 2357454"/>
                <a:gd name="connsiteY1" fmla="*/ 2286015 h 2357453"/>
                <a:gd name="connsiteX2" fmla="*/ 2286016 w 2357454"/>
                <a:gd name="connsiteY2" fmla="*/ 1428759 h 2357453"/>
                <a:gd name="connsiteX3" fmla="*/ 2000264 w 2357454"/>
                <a:gd name="connsiteY3" fmla="*/ 0 h 2357453"/>
                <a:gd name="connsiteX4" fmla="*/ 990300 w 2357454"/>
                <a:gd name="connsiteY4" fmla="*/ 50711 h 2357453"/>
                <a:gd name="connsiteX5" fmla="*/ 714997 w 2357454"/>
                <a:gd name="connsiteY5" fmla="*/ 620982 h 2357453"/>
                <a:gd name="connsiteX6" fmla="*/ 0 w 2357454"/>
                <a:gd name="connsiteY6" fmla="*/ 642941 h 2357453"/>
                <a:gd name="connsiteX7" fmla="*/ 142876 w 2357454"/>
                <a:gd name="connsiteY7" fmla="*/ 2357453 h 2357453"/>
                <a:gd name="connsiteX8" fmla="*/ 0 w 2357454"/>
                <a:gd name="connsiteY8" fmla="*/ 2357453 h 2357453"/>
                <a:gd name="connsiteX0" fmla="*/ 214314 w 2357454"/>
                <a:gd name="connsiteY0" fmla="*/ 2357453 h 2357453"/>
                <a:gd name="connsiteX1" fmla="*/ 2357454 w 2357454"/>
                <a:gd name="connsiteY1" fmla="*/ 2286015 h 2357453"/>
                <a:gd name="connsiteX2" fmla="*/ 2286016 w 2357454"/>
                <a:gd name="connsiteY2" fmla="*/ 1428759 h 2357453"/>
                <a:gd name="connsiteX3" fmla="*/ 2000264 w 2357454"/>
                <a:gd name="connsiteY3" fmla="*/ 0 h 2357453"/>
                <a:gd name="connsiteX4" fmla="*/ 990300 w 2357454"/>
                <a:gd name="connsiteY4" fmla="*/ 50711 h 2357453"/>
                <a:gd name="connsiteX5" fmla="*/ 714997 w 2357454"/>
                <a:gd name="connsiteY5" fmla="*/ 620982 h 2357453"/>
                <a:gd name="connsiteX6" fmla="*/ 0 w 2357454"/>
                <a:gd name="connsiteY6" fmla="*/ 642941 h 2357453"/>
                <a:gd name="connsiteX7" fmla="*/ 142876 w 2357454"/>
                <a:gd name="connsiteY7" fmla="*/ 2357453 h 2357453"/>
                <a:gd name="connsiteX8" fmla="*/ 214314 w 2357454"/>
                <a:gd name="connsiteY8" fmla="*/ 2357453 h 2357453"/>
                <a:gd name="connsiteX0" fmla="*/ 214314 w 2357454"/>
                <a:gd name="connsiteY0" fmla="*/ 2357453 h 2357453"/>
                <a:gd name="connsiteX1" fmla="*/ 2357454 w 2357454"/>
                <a:gd name="connsiteY1" fmla="*/ 2286015 h 2357453"/>
                <a:gd name="connsiteX2" fmla="*/ 2286016 w 2357454"/>
                <a:gd name="connsiteY2" fmla="*/ 1428759 h 2357453"/>
                <a:gd name="connsiteX3" fmla="*/ 2000264 w 2357454"/>
                <a:gd name="connsiteY3" fmla="*/ 0 h 2357453"/>
                <a:gd name="connsiteX4" fmla="*/ 990300 w 2357454"/>
                <a:gd name="connsiteY4" fmla="*/ 50711 h 2357453"/>
                <a:gd name="connsiteX5" fmla="*/ 714997 w 2357454"/>
                <a:gd name="connsiteY5" fmla="*/ 620982 h 2357453"/>
                <a:gd name="connsiteX6" fmla="*/ 0 w 2357454"/>
                <a:gd name="connsiteY6" fmla="*/ 642941 h 2357453"/>
                <a:gd name="connsiteX7" fmla="*/ 0 w 2357454"/>
                <a:gd name="connsiteY7" fmla="*/ 2357453 h 2357453"/>
                <a:gd name="connsiteX8" fmla="*/ 214314 w 2357454"/>
                <a:gd name="connsiteY8" fmla="*/ 2357453 h 2357453"/>
                <a:gd name="connsiteX0" fmla="*/ 357190 w 2500330"/>
                <a:gd name="connsiteY0" fmla="*/ 2357453 h 2357453"/>
                <a:gd name="connsiteX1" fmla="*/ 2500330 w 2500330"/>
                <a:gd name="connsiteY1" fmla="*/ 2286015 h 2357453"/>
                <a:gd name="connsiteX2" fmla="*/ 2428892 w 2500330"/>
                <a:gd name="connsiteY2" fmla="*/ 1428759 h 2357453"/>
                <a:gd name="connsiteX3" fmla="*/ 2143140 w 2500330"/>
                <a:gd name="connsiteY3" fmla="*/ 0 h 2357453"/>
                <a:gd name="connsiteX4" fmla="*/ 1133176 w 2500330"/>
                <a:gd name="connsiteY4" fmla="*/ 50711 h 2357453"/>
                <a:gd name="connsiteX5" fmla="*/ 857873 w 2500330"/>
                <a:gd name="connsiteY5" fmla="*/ 620982 h 2357453"/>
                <a:gd name="connsiteX6" fmla="*/ 0 w 2500330"/>
                <a:gd name="connsiteY6" fmla="*/ 642941 h 2357453"/>
                <a:gd name="connsiteX7" fmla="*/ 142876 w 2500330"/>
                <a:gd name="connsiteY7" fmla="*/ 2357453 h 2357453"/>
                <a:gd name="connsiteX8" fmla="*/ 357190 w 2500330"/>
                <a:gd name="connsiteY8" fmla="*/ 2357453 h 2357453"/>
                <a:gd name="connsiteX0" fmla="*/ 285752 w 2428892"/>
                <a:gd name="connsiteY0" fmla="*/ 2357453 h 2357453"/>
                <a:gd name="connsiteX1" fmla="*/ 2428892 w 2428892"/>
                <a:gd name="connsiteY1" fmla="*/ 2286015 h 2357453"/>
                <a:gd name="connsiteX2" fmla="*/ 2357454 w 2428892"/>
                <a:gd name="connsiteY2" fmla="*/ 1428759 h 2357453"/>
                <a:gd name="connsiteX3" fmla="*/ 2071702 w 2428892"/>
                <a:gd name="connsiteY3" fmla="*/ 0 h 2357453"/>
                <a:gd name="connsiteX4" fmla="*/ 1061738 w 2428892"/>
                <a:gd name="connsiteY4" fmla="*/ 50711 h 2357453"/>
                <a:gd name="connsiteX5" fmla="*/ 786435 w 2428892"/>
                <a:gd name="connsiteY5" fmla="*/ 620982 h 2357453"/>
                <a:gd name="connsiteX6" fmla="*/ 0 w 2428892"/>
                <a:gd name="connsiteY6" fmla="*/ 642941 h 2357453"/>
                <a:gd name="connsiteX7" fmla="*/ 71438 w 2428892"/>
                <a:gd name="connsiteY7" fmla="*/ 2357453 h 2357453"/>
                <a:gd name="connsiteX8" fmla="*/ 285752 w 2428892"/>
                <a:gd name="connsiteY8" fmla="*/ 2357453 h 2357453"/>
                <a:gd name="connsiteX0" fmla="*/ 285752 w 2428892"/>
                <a:gd name="connsiteY0" fmla="*/ 2357453 h 2357453"/>
                <a:gd name="connsiteX1" fmla="*/ 2428892 w 2428892"/>
                <a:gd name="connsiteY1" fmla="*/ 2286015 h 2357453"/>
                <a:gd name="connsiteX2" fmla="*/ 2357454 w 2428892"/>
                <a:gd name="connsiteY2" fmla="*/ 1428759 h 2357453"/>
                <a:gd name="connsiteX3" fmla="*/ 2071702 w 2428892"/>
                <a:gd name="connsiteY3" fmla="*/ 0 h 2357453"/>
                <a:gd name="connsiteX4" fmla="*/ 1061738 w 2428892"/>
                <a:gd name="connsiteY4" fmla="*/ 50711 h 2357453"/>
                <a:gd name="connsiteX5" fmla="*/ 714380 w 2428892"/>
                <a:gd name="connsiteY5" fmla="*/ 571503 h 2357453"/>
                <a:gd name="connsiteX6" fmla="*/ 0 w 2428892"/>
                <a:gd name="connsiteY6" fmla="*/ 642941 h 2357453"/>
                <a:gd name="connsiteX7" fmla="*/ 71438 w 2428892"/>
                <a:gd name="connsiteY7" fmla="*/ 2357453 h 2357453"/>
                <a:gd name="connsiteX8" fmla="*/ 285752 w 2428892"/>
                <a:gd name="connsiteY8" fmla="*/ 2357453 h 2357453"/>
                <a:gd name="connsiteX0" fmla="*/ 285752 w 2428892"/>
                <a:gd name="connsiteY0" fmla="*/ 2357454 h 2357454"/>
                <a:gd name="connsiteX1" fmla="*/ 2428892 w 2428892"/>
                <a:gd name="connsiteY1" fmla="*/ 2286016 h 2357454"/>
                <a:gd name="connsiteX2" fmla="*/ 2357454 w 2428892"/>
                <a:gd name="connsiteY2" fmla="*/ 1428760 h 2357454"/>
                <a:gd name="connsiteX3" fmla="*/ 2071702 w 2428892"/>
                <a:gd name="connsiteY3" fmla="*/ 1 h 2357454"/>
                <a:gd name="connsiteX4" fmla="*/ 928694 w 2428892"/>
                <a:gd name="connsiteY4" fmla="*/ 0 h 2357454"/>
                <a:gd name="connsiteX5" fmla="*/ 714380 w 2428892"/>
                <a:gd name="connsiteY5" fmla="*/ 571504 h 2357454"/>
                <a:gd name="connsiteX6" fmla="*/ 0 w 2428892"/>
                <a:gd name="connsiteY6" fmla="*/ 642942 h 2357454"/>
                <a:gd name="connsiteX7" fmla="*/ 71438 w 2428892"/>
                <a:gd name="connsiteY7" fmla="*/ 2357454 h 2357454"/>
                <a:gd name="connsiteX8" fmla="*/ 285752 w 2428892"/>
                <a:gd name="connsiteY8" fmla="*/ 2357454 h 2357454"/>
                <a:gd name="connsiteX0" fmla="*/ 285752 w 2428892"/>
                <a:gd name="connsiteY0" fmla="*/ 2357454 h 2357454"/>
                <a:gd name="connsiteX1" fmla="*/ 2428892 w 2428892"/>
                <a:gd name="connsiteY1" fmla="*/ 2143140 h 2357454"/>
                <a:gd name="connsiteX2" fmla="*/ 2357454 w 2428892"/>
                <a:gd name="connsiteY2" fmla="*/ 1428760 h 2357454"/>
                <a:gd name="connsiteX3" fmla="*/ 2071702 w 2428892"/>
                <a:gd name="connsiteY3" fmla="*/ 1 h 2357454"/>
                <a:gd name="connsiteX4" fmla="*/ 928694 w 2428892"/>
                <a:gd name="connsiteY4" fmla="*/ 0 h 2357454"/>
                <a:gd name="connsiteX5" fmla="*/ 714380 w 2428892"/>
                <a:gd name="connsiteY5" fmla="*/ 571504 h 2357454"/>
                <a:gd name="connsiteX6" fmla="*/ 0 w 2428892"/>
                <a:gd name="connsiteY6" fmla="*/ 642942 h 2357454"/>
                <a:gd name="connsiteX7" fmla="*/ 71438 w 2428892"/>
                <a:gd name="connsiteY7" fmla="*/ 2357454 h 2357454"/>
                <a:gd name="connsiteX8" fmla="*/ 285752 w 2428892"/>
                <a:gd name="connsiteY8" fmla="*/ 2357454 h 2357454"/>
                <a:gd name="connsiteX0" fmla="*/ 285752 w 2428892"/>
                <a:gd name="connsiteY0" fmla="*/ 2357454 h 2357454"/>
                <a:gd name="connsiteX1" fmla="*/ 2428892 w 2428892"/>
                <a:gd name="connsiteY1" fmla="*/ 2143140 h 2357454"/>
                <a:gd name="connsiteX2" fmla="*/ 2357454 w 2428892"/>
                <a:gd name="connsiteY2" fmla="*/ 1428760 h 2357454"/>
                <a:gd name="connsiteX3" fmla="*/ 2071702 w 2428892"/>
                <a:gd name="connsiteY3" fmla="*/ 1 h 2357454"/>
                <a:gd name="connsiteX4" fmla="*/ 928694 w 2428892"/>
                <a:gd name="connsiteY4" fmla="*/ 0 h 2357454"/>
                <a:gd name="connsiteX5" fmla="*/ 714380 w 2428892"/>
                <a:gd name="connsiteY5" fmla="*/ 571504 h 2357454"/>
                <a:gd name="connsiteX6" fmla="*/ 0 w 2428892"/>
                <a:gd name="connsiteY6" fmla="*/ 642942 h 2357454"/>
                <a:gd name="connsiteX7" fmla="*/ 71438 w 2428892"/>
                <a:gd name="connsiteY7" fmla="*/ 2143140 h 2357454"/>
                <a:gd name="connsiteX8" fmla="*/ 285752 w 2428892"/>
                <a:gd name="connsiteY8" fmla="*/ 2357454 h 2357454"/>
                <a:gd name="connsiteX0" fmla="*/ 285752 w 2428892"/>
                <a:gd name="connsiteY0" fmla="*/ 2143140 h 2143140"/>
                <a:gd name="connsiteX1" fmla="*/ 2428892 w 2428892"/>
                <a:gd name="connsiteY1" fmla="*/ 2143140 h 2143140"/>
                <a:gd name="connsiteX2" fmla="*/ 2357454 w 2428892"/>
                <a:gd name="connsiteY2" fmla="*/ 1428760 h 2143140"/>
                <a:gd name="connsiteX3" fmla="*/ 2071702 w 2428892"/>
                <a:gd name="connsiteY3" fmla="*/ 1 h 2143140"/>
                <a:gd name="connsiteX4" fmla="*/ 928694 w 2428892"/>
                <a:gd name="connsiteY4" fmla="*/ 0 h 2143140"/>
                <a:gd name="connsiteX5" fmla="*/ 714380 w 2428892"/>
                <a:gd name="connsiteY5" fmla="*/ 571504 h 2143140"/>
                <a:gd name="connsiteX6" fmla="*/ 0 w 2428892"/>
                <a:gd name="connsiteY6" fmla="*/ 642942 h 2143140"/>
                <a:gd name="connsiteX7" fmla="*/ 71438 w 2428892"/>
                <a:gd name="connsiteY7" fmla="*/ 2143140 h 2143140"/>
                <a:gd name="connsiteX8" fmla="*/ 285752 w 2428892"/>
                <a:gd name="connsiteY8" fmla="*/ 2143140 h 214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892" h="2143140">
                  <a:moveTo>
                    <a:pt x="285752" y="2143140"/>
                  </a:moveTo>
                  <a:lnTo>
                    <a:pt x="2428892" y="2143140"/>
                  </a:lnTo>
                  <a:lnTo>
                    <a:pt x="2357454" y="1428760"/>
                  </a:lnTo>
                  <a:lnTo>
                    <a:pt x="2071702" y="1"/>
                  </a:lnTo>
                  <a:lnTo>
                    <a:pt x="928694" y="0"/>
                  </a:lnTo>
                  <a:lnTo>
                    <a:pt x="714380" y="571504"/>
                  </a:lnTo>
                  <a:lnTo>
                    <a:pt x="0" y="642942"/>
                  </a:lnTo>
                  <a:lnTo>
                    <a:pt x="71438" y="2143140"/>
                  </a:lnTo>
                  <a:lnTo>
                    <a:pt x="285752" y="214314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000">
                <a:latin typeface="Verdana" pitchFamily="34" charset="0"/>
              </a:endParaRPr>
            </a:p>
          </p:txBody>
        </p:sp>
        <p:sp>
          <p:nvSpPr>
            <p:cNvPr id="80" name="ZoneTexte 79"/>
            <p:cNvSpPr txBox="1"/>
            <p:nvPr/>
          </p:nvSpPr>
          <p:spPr>
            <a:xfrm flipH="1">
              <a:off x="46127" y="4259378"/>
              <a:ext cx="2142468" cy="7108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900" b="1" dirty="0">
                  <a:cs typeface="Arial" charset="0"/>
                </a:rPr>
                <a:t>SAVE &amp; RESCUE ZONE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fr-FR" sz="900" dirty="0" err="1">
                  <a:cs typeface="Arial" charset="0"/>
                </a:rPr>
                <a:t>Search</a:t>
              </a:r>
              <a:r>
                <a:rPr lang="fr-FR" sz="900" dirty="0">
                  <a:cs typeface="Arial" charset="0"/>
                </a:rPr>
                <a:t> </a:t>
              </a:r>
              <a:r>
                <a:rPr lang="fr-FR" sz="900" dirty="0" err="1">
                  <a:cs typeface="Arial" charset="0"/>
                </a:rPr>
                <a:t>operations</a:t>
              </a:r>
              <a:r>
                <a:rPr lang="fr-FR" sz="900" dirty="0">
                  <a:cs typeface="Arial" charset="0"/>
                </a:rPr>
                <a:t> at </a:t>
              </a:r>
              <a:r>
                <a:rPr lang="fr-FR" sz="900" dirty="0" err="1">
                  <a:cs typeface="Arial" charset="0"/>
                </a:rPr>
                <a:t>sea</a:t>
              </a:r>
              <a:endParaRPr lang="fr-FR" sz="900" dirty="0">
                <a:cs typeface="Arial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fr-FR" sz="900" dirty="0" err="1">
                  <a:cs typeface="Arial" charset="0"/>
                </a:rPr>
                <a:t>Rescue</a:t>
              </a:r>
              <a:r>
                <a:rPr lang="fr-FR" sz="900" dirty="0">
                  <a:cs typeface="Arial" charset="0"/>
                </a:rPr>
                <a:t> </a:t>
              </a:r>
              <a:r>
                <a:rPr lang="fr-FR" sz="900" dirty="0" err="1">
                  <a:cs typeface="Arial" charset="0"/>
                </a:rPr>
                <a:t>operations</a:t>
              </a:r>
              <a:r>
                <a:rPr lang="fr-FR" sz="900" dirty="0">
                  <a:cs typeface="Arial" charset="0"/>
                </a:rPr>
                <a:t> planning at </a:t>
              </a:r>
              <a:r>
                <a:rPr lang="fr-FR" sz="900" dirty="0" err="1">
                  <a:cs typeface="Arial" charset="0"/>
                </a:rPr>
                <a:t>sea</a:t>
              </a:r>
              <a:endParaRPr lang="fr-FR" sz="900" dirty="0">
                <a:cs typeface="Arial" charset="0"/>
              </a:endParaRPr>
            </a:p>
          </p:txBody>
        </p:sp>
        <p:cxnSp>
          <p:nvCxnSpPr>
            <p:cNvPr id="81" name="Connecteur droit avec flèche 80"/>
            <p:cNvCxnSpPr/>
            <p:nvPr/>
          </p:nvCxnSpPr>
          <p:spPr>
            <a:xfrm rot="10800000">
              <a:off x="7039949" y="4048050"/>
              <a:ext cx="356771" cy="28642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275" name="ZoneTexte 81"/>
          <p:cNvSpPr txBox="1">
            <a:spLocks noChangeArrowheads="1"/>
          </p:cNvSpPr>
          <p:nvPr/>
        </p:nvSpPr>
        <p:spPr bwMode="auto">
          <a:xfrm flipH="1">
            <a:off x="2998788" y="2978150"/>
            <a:ext cx="18907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grpSp>
        <p:nvGrpSpPr>
          <p:cNvPr id="11276" name="Groupe 58"/>
          <p:cNvGrpSpPr>
            <a:grpSpLocks/>
          </p:cNvGrpSpPr>
          <p:nvPr/>
        </p:nvGrpSpPr>
        <p:grpSpPr bwMode="auto">
          <a:xfrm>
            <a:off x="746125" y="965200"/>
            <a:ext cx="7526338" cy="5713413"/>
            <a:chOff x="35093" y="657225"/>
            <a:chExt cx="8718411" cy="6286551"/>
          </a:xfrm>
        </p:grpSpPr>
        <p:sp>
          <p:nvSpPr>
            <p:cNvPr id="85" name="Forme libre 84"/>
            <p:cNvSpPr/>
            <p:nvPr/>
          </p:nvSpPr>
          <p:spPr>
            <a:xfrm>
              <a:off x="2914872" y="657225"/>
              <a:ext cx="5838632" cy="6153798"/>
            </a:xfrm>
            <a:custGeom>
              <a:avLst/>
              <a:gdLst>
                <a:gd name="connsiteX0" fmla="*/ 0 w 6124575"/>
                <a:gd name="connsiteY0" fmla="*/ 47625 h 6153150"/>
                <a:gd name="connsiteX1" fmla="*/ 47625 w 6124575"/>
                <a:gd name="connsiteY1" fmla="*/ 6153150 h 6153150"/>
                <a:gd name="connsiteX2" fmla="*/ 6124575 w 6124575"/>
                <a:gd name="connsiteY2" fmla="*/ 6115050 h 6153150"/>
                <a:gd name="connsiteX3" fmla="*/ 6086475 w 6124575"/>
                <a:gd name="connsiteY3" fmla="*/ 1009650 h 6153150"/>
                <a:gd name="connsiteX4" fmla="*/ 2552700 w 6124575"/>
                <a:gd name="connsiteY4" fmla="*/ 1028700 h 6153150"/>
                <a:gd name="connsiteX5" fmla="*/ 2305050 w 6124575"/>
                <a:gd name="connsiteY5" fmla="*/ 0 h 6153150"/>
                <a:gd name="connsiteX6" fmla="*/ 0 w 6124575"/>
                <a:gd name="connsiteY6" fmla="*/ 47625 h 615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24575" h="6153150">
                  <a:moveTo>
                    <a:pt x="0" y="47625"/>
                  </a:moveTo>
                  <a:lnTo>
                    <a:pt x="47625" y="6153150"/>
                  </a:lnTo>
                  <a:lnTo>
                    <a:pt x="6124575" y="6115050"/>
                  </a:lnTo>
                  <a:lnTo>
                    <a:pt x="6086475" y="1009650"/>
                  </a:lnTo>
                  <a:lnTo>
                    <a:pt x="2552700" y="1028700"/>
                  </a:lnTo>
                  <a:lnTo>
                    <a:pt x="2305050" y="0"/>
                  </a:lnTo>
                  <a:lnTo>
                    <a:pt x="0" y="47625"/>
                  </a:lnTo>
                  <a:close/>
                </a:path>
              </a:pathLst>
            </a:custGeom>
            <a:noFill/>
            <a:ln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000">
                <a:latin typeface="Verdana" pitchFamily="34" charset="0"/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 flipH="1">
              <a:off x="35093" y="5013618"/>
              <a:ext cx="2142365" cy="1930158"/>
            </a:xfrm>
            <a:prstGeom prst="rect">
              <a:avLst/>
            </a:prstGeom>
            <a:solidFill>
              <a:srgbClr val="92D05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900" b="1" dirty="0">
                  <a:cs typeface="Arial" charset="0"/>
                </a:rPr>
                <a:t>MAPPING/ENVIRONMENT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fr-FR" sz="900" dirty="0" err="1">
                  <a:cs typeface="Arial" charset="0"/>
                </a:rPr>
                <a:t>Preparation</a:t>
              </a:r>
              <a:r>
                <a:rPr lang="fr-FR" sz="900" dirty="0">
                  <a:cs typeface="Arial" charset="0"/>
                </a:rPr>
                <a:t> of </a:t>
              </a:r>
              <a:r>
                <a:rPr lang="fr-FR" sz="900" b="1" dirty="0" err="1">
                  <a:cs typeface="Arial" charset="0"/>
                </a:rPr>
                <a:t>hydrographic</a:t>
              </a:r>
              <a:r>
                <a:rPr lang="fr-FR" sz="900" b="1" dirty="0">
                  <a:cs typeface="Arial" charset="0"/>
                </a:rPr>
                <a:t> charts </a:t>
              </a:r>
              <a:r>
                <a:rPr lang="fr-FR" sz="900" dirty="0">
                  <a:cs typeface="Arial" charset="0"/>
                </a:rPr>
                <a:t>(</a:t>
              </a:r>
              <a:r>
                <a:rPr lang="fr-FR" sz="900" dirty="0" err="1">
                  <a:cs typeface="Arial" charset="0"/>
                </a:rPr>
                <a:t>bottom</a:t>
              </a:r>
              <a:r>
                <a:rPr lang="fr-FR" sz="900" dirty="0">
                  <a:cs typeface="Arial" charset="0"/>
                </a:rPr>
                <a:t> types, first </a:t>
              </a:r>
              <a:r>
                <a:rPr lang="fr-FR" sz="900" dirty="0" err="1">
                  <a:cs typeface="Arial" charset="0"/>
                </a:rPr>
                <a:t>bathymetric</a:t>
              </a:r>
              <a:r>
                <a:rPr lang="fr-FR" sz="900" dirty="0">
                  <a:cs typeface="Arial" charset="0"/>
                </a:rPr>
                <a:t> evaluation..)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fr-FR" sz="900" b="1" dirty="0">
                  <a:cs typeface="Arial" charset="0"/>
                </a:rPr>
                <a:t>Coral </a:t>
              </a:r>
              <a:r>
                <a:rPr lang="fr-FR" sz="900" b="1" dirty="0" err="1">
                  <a:cs typeface="Arial" charset="0"/>
                </a:rPr>
                <a:t>reefs</a:t>
              </a:r>
              <a:r>
                <a:rPr lang="fr-FR" sz="900" b="1" dirty="0">
                  <a:cs typeface="Arial" charset="0"/>
                </a:rPr>
                <a:t> </a:t>
              </a:r>
              <a:r>
                <a:rPr lang="fr-FR" sz="900" dirty="0">
                  <a:cs typeface="Arial" charset="0"/>
                </a:rPr>
                <a:t>(3 main </a:t>
              </a:r>
              <a:r>
                <a:rPr lang="fr-FR" sz="900" dirty="0" err="1">
                  <a:cs typeface="Arial" charset="0"/>
                </a:rPr>
                <a:t>coral</a:t>
              </a:r>
              <a:r>
                <a:rPr lang="fr-FR" sz="900" dirty="0">
                  <a:cs typeface="Arial" charset="0"/>
                </a:rPr>
                <a:t> </a:t>
              </a:r>
              <a:r>
                <a:rPr lang="fr-FR" sz="900" dirty="0" err="1">
                  <a:cs typeface="Arial" charset="0"/>
                </a:rPr>
                <a:t>reefs</a:t>
              </a:r>
              <a:r>
                <a:rPr lang="fr-FR" sz="900" dirty="0">
                  <a:cs typeface="Arial" charset="0"/>
                </a:rPr>
                <a:t> formations in the world),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fr-FR" sz="900" b="1" dirty="0">
                  <a:cs typeface="Arial" charset="0"/>
                </a:rPr>
                <a:t>Mangroves and </a:t>
              </a:r>
              <a:r>
                <a:rPr lang="fr-FR" sz="900" b="1" dirty="0" err="1">
                  <a:cs typeface="Arial" charset="0"/>
                </a:rPr>
                <a:t>marshes</a:t>
              </a:r>
              <a:r>
                <a:rPr lang="fr-FR" sz="900" dirty="0">
                  <a:cs typeface="Arial" charset="0"/>
                </a:rPr>
                <a:t>…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fr-FR" sz="900" b="1" dirty="0" err="1">
                  <a:cs typeface="Arial" charset="0"/>
                </a:rPr>
                <a:t>Shoreline</a:t>
              </a:r>
              <a:r>
                <a:rPr lang="fr-FR" sz="900" dirty="0">
                  <a:cs typeface="Arial" charset="0"/>
                </a:rPr>
                <a:t> </a:t>
              </a:r>
              <a:r>
                <a:rPr lang="fr-FR" sz="900" dirty="0" err="1">
                  <a:cs typeface="Arial" charset="0"/>
                </a:rPr>
                <a:t>evolution</a:t>
              </a:r>
              <a:endParaRPr lang="fr-FR" sz="900" dirty="0">
                <a:cs typeface="Arial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fr-FR" sz="900" b="1" dirty="0" err="1">
                  <a:cs typeface="Arial" charset="0"/>
                </a:rPr>
                <a:t>Sea</a:t>
              </a:r>
              <a:r>
                <a:rPr lang="fr-FR" sz="900" b="1" dirty="0">
                  <a:cs typeface="Arial" charset="0"/>
                </a:rPr>
                <a:t> </a:t>
              </a:r>
              <a:r>
                <a:rPr lang="fr-FR" sz="900" b="1" dirty="0" err="1">
                  <a:cs typeface="Arial" charset="0"/>
                </a:rPr>
                <a:t>level</a:t>
              </a:r>
              <a:r>
                <a:rPr lang="fr-FR" sz="900" b="1" dirty="0">
                  <a:cs typeface="Arial" charset="0"/>
                </a:rPr>
                <a:t> </a:t>
              </a:r>
              <a:r>
                <a:rPr lang="fr-FR" sz="900" dirty="0" err="1">
                  <a:cs typeface="Arial" charset="0"/>
                </a:rPr>
                <a:t>rise</a:t>
              </a:r>
              <a:endParaRPr lang="fr-FR" sz="900" dirty="0">
                <a:cs typeface="Arial" charset="0"/>
              </a:endParaRPr>
            </a:p>
          </p:txBody>
        </p:sp>
      </p:grpSp>
      <p:sp>
        <p:nvSpPr>
          <p:cNvPr id="87" name="Ellipse 86"/>
          <p:cNvSpPr/>
          <p:nvPr/>
        </p:nvSpPr>
        <p:spPr bwMode="auto">
          <a:xfrm>
            <a:off x="5805488" y="3527425"/>
            <a:ext cx="61912" cy="65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000">
              <a:latin typeface="Verdana" pitchFamily="34" charset="0"/>
            </a:endParaRPr>
          </a:p>
        </p:txBody>
      </p:sp>
      <p:sp>
        <p:nvSpPr>
          <p:cNvPr id="11278" name="ZoneTexte 87"/>
          <p:cNvSpPr txBox="1">
            <a:spLocks noChangeArrowheads="1"/>
          </p:cNvSpPr>
          <p:nvPr/>
        </p:nvSpPr>
        <p:spPr bwMode="auto">
          <a:xfrm>
            <a:off x="5559425" y="3527425"/>
            <a:ext cx="620713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>
                <a:solidFill>
                  <a:srgbClr val="FFFF00"/>
                </a:solidFill>
                <a:latin typeface="Verdana" panose="020B0604030504040204" pitchFamily="34" charset="0"/>
              </a:rPr>
              <a:t>Nouméa</a:t>
            </a:r>
          </a:p>
        </p:txBody>
      </p:sp>
      <p:sp>
        <p:nvSpPr>
          <p:cNvPr id="11279" name="Rectangle 1"/>
          <p:cNvSpPr>
            <a:spLocks noChangeArrowheads="1"/>
          </p:cNvSpPr>
          <p:nvPr/>
        </p:nvSpPr>
        <p:spPr bwMode="auto">
          <a:xfrm>
            <a:off x="5799138" y="2609850"/>
            <a:ext cx="8302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solidFill>
                  <a:srgbClr val="FFFF00"/>
                </a:solidFill>
                <a:latin typeface="Verdana" panose="020B0604030504040204" pitchFamily="34" charset="0"/>
              </a:rPr>
              <a:t>Vanuatu</a:t>
            </a:r>
          </a:p>
        </p:txBody>
      </p:sp>
      <p:sp>
        <p:nvSpPr>
          <p:cNvPr id="11280" name="Rectangle 2"/>
          <p:cNvSpPr>
            <a:spLocks noChangeArrowheads="1"/>
          </p:cNvSpPr>
          <p:nvPr/>
        </p:nvSpPr>
        <p:spPr bwMode="auto">
          <a:xfrm>
            <a:off x="3990975" y="1882775"/>
            <a:ext cx="887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solidFill>
                  <a:srgbClr val="FFFF00"/>
                </a:solidFill>
                <a:latin typeface="Verdana" panose="020B0604030504040204" pitchFamily="34" charset="0"/>
              </a:rPr>
              <a:t>East PNG,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solidFill>
                  <a:srgbClr val="FFFF00"/>
                </a:solidFill>
                <a:latin typeface="Verdana" panose="020B0604030504040204" pitchFamily="34" charset="0"/>
              </a:rPr>
              <a:t>Solomon</a:t>
            </a:r>
          </a:p>
        </p:txBody>
      </p:sp>
      <p:sp>
        <p:nvSpPr>
          <p:cNvPr id="11281" name="Rectangle 3"/>
          <p:cNvSpPr>
            <a:spLocks noChangeArrowheads="1"/>
          </p:cNvSpPr>
          <p:nvPr/>
        </p:nvSpPr>
        <p:spPr bwMode="auto">
          <a:xfrm>
            <a:off x="6950075" y="2974975"/>
            <a:ext cx="40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solidFill>
                  <a:srgbClr val="FFFF00"/>
                </a:solidFill>
                <a:latin typeface="Verdana" panose="020B0604030504040204" pitchFamily="34" charset="0"/>
              </a:rPr>
              <a:t>Fiji</a:t>
            </a:r>
          </a:p>
        </p:txBody>
      </p:sp>
      <p:sp>
        <p:nvSpPr>
          <p:cNvPr id="11282" name="Rectangle 4"/>
          <p:cNvSpPr>
            <a:spLocks noChangeArrowheads="1"/>
          </p:cNvSpPr>
          <p:nvPr/>
        </p:nvSpPr>
        <p:spPr bwMode="auto">
          <a:xfrm flipH="1">
            <a:off x="7183438" y="2995613"/>
            <a:ext cx="9921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solidFill>
                  <a:srgbClr val="FFFF00"/>
                </a:solidFill>
                <a:latin typeface="Verdana" panose="020B0604030504040204" pitchFamily="34" charset="0"/>
              </a:rPr>
              <a:t>Samoa, American Samoa, Tonga,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solidFill>
                  <a:srgbClr val="FFFF00"/>
                </a:solidFill>
                <a:latin typeface="Verdana" panose="020B0604030504040204" pitchFamily="34" charset="0"/>
              </a:rPr>
              <a:t>Niue</a:t>
            </a:r>
          </a:p>
        </p:txBody>
      </p:sp>
      <p:sp>
        <p:nvSpPr>
          <p:cNvPr id="11283" name="Rectangle 7"/>
          <p:cNvSpPr>
            <a:spLocks noChangeArrowheads="1"/>
          </p:cNvSpPr>
          <p:nvPr/>
        </p:nvSpPr>
        <p:spPr bwMode="auto">
          <a:xfrm>
            <a:off x="6359525" y="1330325"/>
            <a:ext cx="914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solidFill>
                  <a:srgbClr val="FFFF00"/>
                </a:solidFill>
                <a:latin typeface="Verdana" panose="020B0604030504040204" pitchFamily="34" charset="0"/>
              </a:rPr>
              <a:t>Tokelau, Tuvalu,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solidFill>
                  <a:srgbClr val="FFFF00"/>
                </a:solidFill>
                <a:latin typeface="Verdana" panose="020B0604030504040204" pitchFamily="34" charset="0"/>
              </a:rPr>
              <a:t>South Kiribati, Nauru</a:t>
            </a:r>
          </a:p>
        </p:txBody>
      </p:sp>
      <p:sp>
        <p:nvSpPr>
          <p:cNvPr id="11284" name="Rectangle 8"/>
          <p:cNvSpPr>
            <a:spLocks noChangeArrowheads="1"/>
          </p:cNvSpPr>
          <p:nvPr/>
        </p:nvSpPr>
        <p:spPr bwMode="auto">
          <a:xfrm>
            <a:off x="3425825" y="3840163"/>
            <a:ext cx="11779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solidFill>
                  <a:srgbClr val="FFFF00"/>
                </a:solidFill>
                <a:latin typeface="Verdana" panose="020B0604030504040204" pitchFamily="34" charset="0"/>
              </a:rPr>
              <a:t>East Australia</a:t>
            </a:r>
          </a:p>
        </p:txBody>
      </p:sp>
      <p:sp>
        <p:nvSpPr>
          <p:cNvPr id="11285" name="Rectangle 9"/>
          <p:cNvSpPr>
            <a:spLocks noChangeArrowheads="1"/>
          </p:cNvSpPr>
          <p:nvPr/>
        </p:nvSpPr>
        <p:spPr bwMode="auto">
          <a:xfrm>
            <a:off x="5370513" y="5368925"/>
            <a:ext cx="11318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solidFill>
                  <a:srgbClr val="FFFF00"/>
                </a:solidFill>
                <a:latin typeface="Verdana" panose="020B0604030504040204" pitchFamily="34" charset="0"/>
              </a:rPr>
              <a:t>New-Zealand</a:t>
            </a: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2873</TotalTime>
  <Words>665</Words>
  <Application>Microsoft Office PowerPoint</Application>
  <PresentationFormat>On-screen Show (4:3)</PresentationFormat>
  <Paragraphs>122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Verdana</vt:lpstr>
      <vt:lpstr>Arial</vt:lpstr>
      <vt:lpstr>Wingdings</vt:lpstr>
      <vt:lpstr>Times New Roman</vt:lpstr>
      <vt:lpstr>Open Sans</vt:lpstr>
      <vt:lpstr>Globe</vt:lpstr>
      <vt:lpstr>15th Conference of the South West Pacific  Hydrographic Commission  21-22 February 2018 Nadi, Fiji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  <vt:lpstr>15th Conference of the South West Pacific  Hydrographic Commission  21-22 February 2018 Nadi, Fiji</vt:lpstr>
      <vt:lpstr>PowerPoint Presentation</vt:lpstr>
      <vt:lpstr>Feasibility study ongoing</vt:lpstr>
    </vt:vector>
  </TitlesOfParts>
  <Company>Department of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14th  South West Pacific  Hydrographic Commission Conference  30 November – 02 December NOUMEA</dc:title>
  <dc:creator>Mikael Le Gleau, GOP</dc:creator>
  <cp:lastModifiedBy>Alberto Costa Neves</cp:lastModifiedBy>
  <cp:revision>67</cp:revision>
  <dcterms:created xsi:type="dcterms:W3CDTF">2016-11-03T03:14:38Z</dcterms:created>
  <dcterms:modified xsi:type="dcterms:W3CDTF">2018-02-23T11:05:17Z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jective-Id">
    <vt:lpwstr>R32923348</vt:lpwstr>
  </property>
  <property fmtid="{D5CDD505-2E9C-101B-9397-08002B2CF9AE}" pid="3" name="Objective-Title">
    <vt:lpwstr>SWPHC15 ppt template</vt:lpwstr>
  </property>
  <property fmtid="{D5CDD505-2E9C-101B-9397-08002B2CF9AE}" pid="4" name="Objective-Comment">
    <vt:lpwstr/>
  </property>
  <property fmtid="{D5CDD505-2E9C-101B-9397-08002B2CF9AE}" pid="5" name="Objective-CreationStamp">
    <vt:filetime>2018-01-15T05:39:14Z</vt:filetime>
  </property>
  <property fmtid="{D5CDD505-2E9C-101B-9397-08002B2CF9AE}" pid="6" name="Objective-IsApproved">
    <vt:bool>false</vt:bool>
  </property>
  <property fmtid="{D5CDD505-2E9C-101B-9397-08002B2CF9AE}" pid="7" name="Objective-IsPublished">
    <vt:bool>true</vt:bool>
  </property>
  <property fmtid="{D5CDD505-2E9C-101B-9397-08002B2CF9AE}" pid="8" name="Objective-DatePublished">
    <vt:filetime>2018-01-15T05:39:14Z</vt:filetime>
  </property>
  <property fmtid="{D5CDD505-2E9C-101B-9397-08002B2CF9AE}" pid="9" name="Objective-ModificationStamp">
    <vt:filetime>2018-01-15T05:39:15Z</vt:filetime>
  </property>
  <property fmtid="{D5CDD505-2E9C-101B-9397-08002B2CF9AE}" pid="10" name="Objective-Owner">
    <vt:lpwstr>Randhawa, Jasbir (MR)(DDER -  External Relations)</vt:lpwstr>
  </property>
  <property fmtid="{D5CDD505-2E9C-101B-9397-08002B2CF9AE}" pid="11" name="Objective-Path">
    <vt:lpwstr>Objective Global Folder - PROD:Defence Business Units:Strategic Policy and Intelligence Group:Workgroup Staging Area:HM BRANCH : Hydrography and Metoc Branch:HM BRANCH WORLD:03 HM  BRANCH CORPORATE FILES:D. (Process 03) Management of External Relations Process:b. Process 03 Corporate files:External Relations Management:International Hydrographic Organization - IHO / IHB:IHO South West Pacific Hydrographic Commission (SWPHC):SWPHC Meetings:SWPHC - 15th Meeting - Nukualofa, Tonga, 21-23 Feb 2018:SWPHC15_National reports:</vt:lpwstr>
  </property>
  <property fmtid="{D5CDD505-2E9C-101B-9397-08002B2CF9AE}" pid="12" name="Objective-Parent">
    <vt:lpwstr>SWPHC15_National reports</vt:lpwstr>
  </property>
  <property fmtid="{D5CDD505-2E9C-101B-9397-08002B2CF9AE}" pid="13" name="Objective-State">
    <vt:lpwstr>Published</vt:lpwstr>
  </property>
  <property fmtid="{D5CDD505-2E9C-101B-9397-08002B2CF9AE}" pid="14" name="Objective-Version">
    <vt:lpwstr>1.0</vt:lpwstr>
  </property>
  <property fmtid="{D5CDD505-2E9C-101B-9397-08002B2CF9AE}" pid="15" name="Objective-VersionNumber">
    <vt:i4>1</vt:i4>
  </property>
  <property fmtid="{D5CDD505-2E9C-101B-9397-08002B2CF9AE}" pid="16" name="Objective-VersionComment">
    <vt:lpwstr>First version</vt:lpwstr>
  </property>
  <property fmtid="{D5CDD505-2E9C-101B-9397-08002B2CF9AE}" pid="17" name="Objective-FileNumber">
    <vt:lpwstr>2004/2500001</vt:lpwstr>
  </property>
  <property fmtid="{D5CDD505-2E9C-101B-9397-08002B2CF9AE}" pid="18" name="Objective-Classification">
    <vt:lpwstr>[Inherited - Unclassified]</vt:lpwstr>
  </property>
  <property fmtid="{D5CDD505-2E9C-101B-9397-08002B2CF9AE}" pid="19" name="Objective-Caveats">
    <vt:lpwstr/>
  </property>
  <property fmtid="{D5CDD505-2E9C-101B-9397-08002B2CF9AE}" pid="20" name="Objective-Document Type [system]">
    <vt:lpwstr/>
  </property>
</Properties>
</file>