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3" autoAdjust="0"/>
    <p:restoredTop sz="94316" autoAdjust="0"/>
  </p:normalViewPr>
  <p:slideViewPr>
    <p:cSldViewPr>
      <p:cViewPr varScale="1">
        <p:scale>
          <a:sx n="93" d="100"/>
          <a:sy n="93" d="100"/>
        </p:scale>
        <p:origin x="1277" y="9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18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703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67037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6703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67037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96BE376-E4E4-4165-854F-E8BE5368861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80367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fld id="{54846D5C-7F66-4235-92B1-5F29F426F98E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defRPr/>
              </a:pPr>
              <a:t>1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1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fld id="{48615114-06D2-4DE1-AE48-5E5E90F3E6AD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defRPr/>
              </a:pPr>
              <a:t>2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78463" cy="41068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53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fld id="{DA37D9A2-0BA6-4BA7-9594-7AB41258BBF8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defRPr/>
              </a:pPr>
              <a:t>3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24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fld id="{A1A1436F-645C-4660-B244-9D72C9493F7F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defRPr/>
              </a:pPr>
              <a:t>4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1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72811-20FE-4850-BCB3-CF69611C7C4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6812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3F40-63FA-4E14-90BC-F48B43D52C8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50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-1588"/>
            <a:ext cx="2054225" cy="6121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588"/>
            <a:ext cx="6011863" cy="6121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5FCED-C30C-4BCD-BA43-5C797529401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31943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-1588"/>
            <a:ext cx="6972300" cy="11334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BD0B9-8F20-47ED-9FD7-44DDF4BA77B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6833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xfrm>
            <a:off x="3127375" y="6553200"/>
            <a:ext cx="2887663" cy="220663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AU" altLang="en-US"/>
              <a:t>Copyright IMO 2014 (unless held elsewhere)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xfrm>
            <a:off x="8077200" y="6311900"/>
            <a:ext cx="306388" cy="461963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1EB2BDE5-3841-4CA6-887D-28E69EFFF3B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832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ED446-372F-49E6-A191-C4CD88471BF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4956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4963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C2EE6-553D-466F-AF2F-A4BDAE3B41E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2647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D85C-15AA-4638-B70B-8AF4D1FEB8A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2661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1BF6D-A3B2-4044-8CCE-C4979DB0404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7803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C5F37-C5DF-4EF3-A396-A4DA5372E46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5828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A63C-E328-4C8F-975A-2E0271F20A1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3009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4BD19-96C2-4558-B733-66B1401067E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4919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0" y="0"/>
            <a:ext cx="9144000" cy="1152525"/>
          </a:xfrm>
          <a:prstGeom prst="roundRect">
            <a:avLst>
              <a:gd name="adj" fmla="val 134"/>
            </a:avLst>
          </a:prstGeom>
          <a:gradFill rotWithShape="0">
            <a:gsLst>
              <a:gs pos="0">
                <a:srgbClr val="1C82B9"/>
              </a:gs>
              <a:gs pos="100000">
                <a:srgbClr val="006B6B"/>
              </a:gs>
            </a:gsLst>
            <a:lin ang="5400000" scaled="1"/>
          </a:gra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-1588"/>
            <a:ext cx="6972300" cy="1133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848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6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47700" y="6294438"/>
            <a:ext cx="2119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311900"/>
            <a:ext cx="28876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264275" y="6311900"/>
            <a:ext cx="2119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</a:defRPr>
            </a:lvl1pPr>
          </a:lstStyle>
          <a:p>
            <a:pPr>
              <a:defRPr/>
            </a:pPr>
            <a:fld id="{982DC205-13A9-47FB-B130-8307E3A1D86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72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 PGothic" panose="020B0600070205080204" pitchFamily="34" charset="-128"/>
          <a:cs typeface="msmincho" charset="0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 PGothic" panose="020B0600070205080204" pitchFamily="34" charset="-128"/>
          <a:cs typeface="msmincho" charset="0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 PGothic" panose="020B0600070205080204" pitchFamily="34" charset="-128"/>
          <a:cs typeface="msmincho" charset="0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 PGothic" panose="020B0600070205080204" pitchFamily="34" charset="-128"/>
          <a:cs typeface="msmincho" charset="0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0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3048000"/>
            <a:ext cx="7202488" cy="746125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3300" dirty="0" smtClean="0">
                <a:solidFill>
                  <a:srgbClr val="0047FF"/>
                </a:solidFill>
                <a:ea typeface="ＭＳ Ｐゴシック" charset="0"/>
              </a:rPr>
              <a:t>Hydrography in the Region</a:t>
            </a:r>
            <a:endParaRPr lang="en-AU" sz="2800" dirty="0">
              <a:solidFill>
                <a:srgbClr val="0047FF"/>
              </a:solidFill>
              <a:ea typeface="ＭＳ Ｐゴシック" charset="0"/>
            </a:endParaRPr>
          </a:p>
        </p:txBody>
      </p:sp>
      <p:pic>
        <p:nvPicPr>
          <p:cNvPr id="409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525" y="-12700"/>
            <a:ext cx="91344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144000" bIns="0" anchor="b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6000"/>
              </a:lnSpc>
              <a:buClrTx/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en-US" sz="2400" kern="0" smtClean="0"/>
              <a:t>IHO SWPHC 1 Day Technical Workshop on </a:t>
            </a:r>
            <a:r>
              <a:rPr lang="en-NZ" altLang="en-US" sz="2400" kern="0" smtClean="0"/>
              <a:t>Implementing Hydrographic Governance</a:t>
            </a:r>
            <a:endParaRPr lang="en-US" altLang="en-US" sz="2400" kern="0" dirty="0" smtClean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2359025" y="685800"/>
            <a:ext cx="449897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226800" tIns="46800" rIns="90000" bIns="46800" anchor="b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 eaLnBrk="1">
              <a:lnSpc>
                <a:spcPct val="100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en-US" sz="2400" b="0" kern="0" smtClean="0"/>
              <a:t>Nadi, Fiji, 20</a:t>
            </a:r>
            <a:r>
              <a:rPr lang="en-US" altLang="en-US" sz="2400" b="0" kern="0" baseline="30000" smtClean="0"/>
              <a:t>th</a:t>
            </a:r>
            <a:r>
              <a:rPr lang="en-US" altLang="en-US" sz="2400" b="0" kern="0" smtClean="0"/>
              <a:t> February 2018</a:t>
            </a:r>
            <a:endParaRPr lang="en-US" altLang="en-US" sz="2400" b="0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425450" y="1371600"/>
            <a:ext cx="8229600" cy="5181600"/>
          </a:xfrm>
        </p:spPr>
        <p:txBody>
          <a:bodyPr tIns="6120" anchor="t"/>
          <a:lstStyle/>
          <a:p>
            <a:pPr marL="342900" indent="-341313" eaLnBrk="1">
              <a:spcAft>
                <a:spcPts val="105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2400" b="0" dirty="0" smtClean="0">
                <a:solidFill>
                  <a:schemeClr val="bg1"/>
                </a:solidFill>
                <a:ea typeface="ＭＳ Ｐゴシック" pitchFamily="34" charset="-128"/>
              </a:rPr>
              <a:t>Contents</a:t>
            </a:r>
          </a:p>
          <a:p>
            <a:pPr marL="1497013" lvl="1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AU" b="0" dirty="0" smtClean="0">
              <a:solidFill>
                <a:srgbClr val="000000"/>
              </a:solidFill>
              <a:ea typeface="msmincho" charset="0"/>
            </a:endParaRPr>
          </a:p>
          <a:p>
            <a:pPr marL="1497013" lvl="1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b="0" dirty="0" smtClean="0">
                <a:solidFill>
                  <a:srgbClr val="000000"/>
                </a:solidFill>
                <a:ea typeface="msmincho" charset="0"/>
              </a:rPr>
              <a:t>Recap - PICTs Status November 2016</a:t>
            </a:r>
            <a:endParaRPr lang="en-AU" b="0" dirty="0">
              <a:solidFill>
                <a:srgbClr val="000000"/>
              </a:solidFill>
              <a:ea typeface="msmincho" charset="0"/>
            </a:endParaRPr>
          </a:p>
          <a:p>
            <a:pPr marL="2062163" lvl="1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b="0" dirty="0" smtClean="0">
                <a:solidFill>
                  <a:srgbClr val="000000"/>
                </a:solidFill>
                <a:ea typeface="msmincho" charset="0"/>
              </a:rPr>
              <a:t>Participants</a:t>
            </a:r>
            <a:endParaRPr lang="en-AU" b="0" dirty="0">
              <a:solidFill>
                <a:srgbClr val="000000"/>
              </a:solidFill>
              <a:ea typeface="msmincho" charset="0"/>
            </a:endParaRPr>
          </a:p>
          <a:p>
            <a:pPr marL="2062163" lvl="1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b="0" dirty="0" smtClean="0">
                <a:solidFill>
                  <a:srgbClr val="000000"/>
                </a:solidFill>
                <a:ea typeface="msmincho" charset="0"/>
              </a:rPr>
              <a:t>Current &amp; future state – matrix</a:t>
            </a:r>
          </a:p>
          <a:p>
            <a:pPr marL="2062163" lvl="1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b="0" dirty="0" smtClean="0">
                <a:solidFill>
                  <a:srgbClr val="000000"/>
                </a:solidFill>
                <a:ea typeface="msmincho" charset="0"/>
              </a:rPr>
              <a:t>Actions</a:t>
            </a:r>
          </a:p>
          <a:p>
            <a:pPr marL="1525588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b="0" dirty="0" smtClean="0">
                <a:solidFill>
                  <a:srgbClr val="000000"/>
                </a:solidFill>
                <a:ea typeface="msmincho" charset="0"/>
              </a:rPr>
              <a:t>Review – PICTs Status February 2018</a:t>
            </a:r>
          </a:p>
          <a:p>
            <a:pPr marL="2149475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b="0" dirty="0" smtClean="0">
                <a:solidFill>
                  <a:srgbClr val="000000"/>
                </a:solidFill>
                <a:ea typeface="msmincho" charset="0"/>
              </a:rPr>
              <a:t>Accuracy</a:t>
            </a:r>
          </a:p>
          <a:p>
            <a:pPr marL="2149475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b="0" dirty="0" smtClean="0">
                <a:solidFill>
                  <a:srgbClr val="000000"/>
                </a:solidFill>
                <a:ea typeface="msmincho" charset="0"/>
              </a:rPr>
              <a:t>Completeness</a:t>
            </a:r>
          </a:p>
          <a:p>
            <a:pPr marL="2149475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b="0" dirty="0" smtClean="0">
                <a:solidFill>
                  <a:srgbClr val="000000"/>
                </a:solidFill>
                <a:ea typeface="msmincho" charset="0"/>
              </a:rPr>
              <a:t>Comments</a:t>
            </a:r>
          </a:p>
          <a:p>
            <a:pPr marL="2149475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b="0" dirty="0" smtClean="0">
                <a:solidFill>
                  <a:srgbClr val="000000"/>
                </a:solidFill>
                <a:ea typeface="msmincho" charset="0"/>
              </a:rPr>
              <a:t>Actions</a:t>
            </a:r>
          </a:p>
          <a:p>
            <a:pPr marL="1525588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AU" b="0" dirty="0">
              <a:solidFill>
                <a:srgbClr val="000000"/>
              </a:solidFill>
              <a:ea typeface="msmincho" charset="0"/>
            </a:endParaRPr>
          </a:p>
          <a:p>
            <a:pPr marL="1028700" eaLnBrk="1">
              <a:spcAft>
                <a:spcPts val="850"/>
              </a:spcAft>
              <a:buClr>
                <a:srgbClr val="418BDE"/>
              </a:buClr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AU" b="0" dirty="0" smtClean="0">
              <a:solidFill>
                <a:srgbClr val="000000"/>
              </a:solidFill>
              <a:ea typeface="msmincho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92213" y="152400"/>
            <a:ext cx="669607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Hydrography in the Region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pic>
        <p:nvPicPr>
          <p:cNvPr id="614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1079500" y="2952750"/>
            <a:ext cx="6523038" cy="538163"/>
          </a:xfrm>
        </p:spPr>
        <p:txBody>
          <a:bodyPr/>
          <a:lstStyle/>
          <a:p>
            <a:pPr marL="342900" indent="-341313" algn="ctr" eaLnBrk="1">
              <a:lnSpc>
                <a:spcPct val="93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altLang="en-US" sz="3200" b="0" dirty="0" smtClean="0">
                <a:solidFill>
                  <a:srgbClr val="000000"/>
                </a:solidFill>
                <a:latin typeface="Arial" charset="0"/>
                <a:ea typeface="+mj-ea"/>
              </a:rPr>
              <a:t>PICTs status…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92213" y="152400"/>
            <a:ext cx="669607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Hydrography in the Region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1079500" y="2952750"/>
            <a:ext cx="6523038" cy="538163"/>
          </a:xfrm>
        </p:spPr>
        <p:txBody>
          <a:bodyPr/>
          <a:lstStyle/>
          <a:p>
            <a:pPr marL="342900" indent="-341313" algn="ctr" eaLnBrk="1">
              <a:lnSpc>
                <a:spcPct val="93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altLang="en-US" sz="3200" b="0" smtClean="0">
                <a:solidFill>
                  <a:srgbClr val="000000"/>
                </a:solidFill>
                <a:latin typeface="Arial" charset="0"/>
                <a:ea typeface="+mj-ea"/>
              </a:rPr>
              <a:t>Questions and Discussion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92213" y="152400"/>
            <a:ext cx="669607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Hydrography in the Region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pic>
        <p:nvPicPr>
          <p:cNvPr id="10244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msmincho"/>
        <a:cs typeface="msmincho"/>
      </a:majorFont>
      <a:minorFont>
        <a:latin typeface="Bitstream Vera Sans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68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Microsoft YaHei</vt:lpstr>
      <vt:lpstr>msmincho</vt:lpstr>
      <vt:lpstr>Bitstream Vera Sans</vt:lpstr>
      <vt:lpstr>MS PGothic</vt:lpstr>
      <vt:lpstr>Times New Roman</vt:lpstr>
      <vt:lpstr>Arial Unicode MS</vt:lpstr>
      <vt:lpstr>Wingdings</vt:lpstr>
      <vt:lpstr>Office Theme</vt:lpstr>
      <vt:lpstr>Hydrography in the Region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Nairn</dc:creator>
  <cp:lastModifiedBy>Alberto Costa Neves</cp:lastModifiedBy>
  <cp:revision>82</cp:revision>
  <cp:lastPrinted>1601-01-01T00:00:00Z</cp:lastPrinted>
  <dcterms:created xsi:type="dcterms:W3CDTF">1601-01-01T00:00:00Z</dcterms:created>
  <dcterms:modified xsi:type="dcterms:W3CDTF">2018-02-23T19:30:26Z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