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5"/>
  </p:notesMasterIdLst>
  <p:sldIdLst>
    <p:sldId id="256" r:id="rId3"/>
    <p:sldId id="271" r:id="rId4"/>
    <p:sldId id="303" r:id="rId5"/>
    <p:sldId id="304" r:id="rId6"/>
    <p:sldId id="305" r:id="rId7"/>
    <p:sldId id="301" r:id="rId8"/>
    <p:sldId id="283" r:id="rId9"/>
    <p:sldId id="284" r:id="rId10"/>
    <p:sldId id="257" r:id="rId11"/>
    <p:sldId id="302" r:id="rId12"/>
    <p:sldId id="259" r:id="rId13"/>
    <p:sldId id="293" r:id="rId14"/>
    <p:sldId id="279" r:id="rId15"/>
    <p:sldId id="295" r:id="rId16"/>
    <p:sldId id="281" r:id="rId17"/>
    <p:sldId id="282" r:id="rId18"/>
    <p:sldId id="268" r:id="rId19"/>
    <p:sldId id="280" r:id="rId20"/>
    <p:sldId id="269" r:id="rId21"/>
    <p:sldId id="298" r:id="rId22"/>
    <p:sldId id="260" r:id="rId23"/>
    <p:sldId id="264" r:id="rId24"/>
    <p:sldId id="289" r:id="rId25"/>
    <p:sldId id="290" r:id="rId26"/>
    <p:sldId id="291" r:id="rId27"/>
    <p:sldId id="299" r:id="rId28"/>
    <p:sldId id="286" r:id="rId29"/>
    <p:sldId id="288" r:id="rId30"/>
    <p:sldId id="300" r:id="rId31"/>
    <p:sldId id="261" r:id="rId32"/>
    <p:sldId id="262" r:id="rId33"/>
    <p:sldId id="263" r:id="rId34"/>
  </p:sldIdLst>
  <p:sldSz cx="12192000" cy="6858000"/>
  <p:notesSz cx="6858000" cy="9144000"/>
  <p:defaultTextStyle>
    <a:defPPr>
      <a:defRPr lang="en-US"/>
    </a:defPPr>
    <a:lvl1pPr marL="0" algn="l" defTabSz="914291" rtl="0" eaLnBrk="1" latinLnBrk="0" hangingPunct="1">
      <a:defRPr sz="1800" kern="1200">
        <a:solidFill>
          <a:schemeClr val="tx1"/>
        </a:solidFill>
        <a:latin typeface="+mn-lt"/>
        <a:ea typeface="+mn-ea"/>
        <a:cs typeface="+mn-cs"/>
      </a:defRPr>
    </a:lvl1pPr>
    <a:lvl2pPr marL="457146" algn="l" defTabSz="914291" rtl="0" eaLnBrk="1" latinLnBrk="0" hangingPunct="1">
      <a:defRPr sz="1800" kern="1200">
        <a:solidFill>
          <a:schemeClr val="tx1"/>
        </a:solidFill>
        <a:latin typeface="+mn-lt"/>
        <a:ea typeface="+mn-ea"/>
        <a:cs typeface="+mn-cs"/>
      </a:defRPr>
    </a:lvl2pPr>
    <a:lvl3pPr marL="914291" algn="l" defTabSz="914291" rtl="0" eaLnBrk="1" latinLnBrk="0" hangingPunct="1">
      <a:defRPr sz="1800" kern="1200">
        <a:solidFill>
          <a:schemeClr val="tx1"/>
        </a:solidFill>
        <a:latin typeface="+mn-lt"/>
        <a:ea typeface="+mn-ea"/>
        <a:cs typeface="+mn-cs"/>
      </a:defRPr>
    </a:lvl3pPr>
    <a:lvl4pPr marL="1371436" algn="l" defTabSz="914291" rtl="0" eaLnBrk="1" latinLnBrk="0" hangingPunct="1">
      <a:defRPr sz="1800" kern="1200">
        <a:solidFill>
          <a:schemeClr val="tx1"/>
        </a:solidFill>
        <a:latin typeface="+mn-lt"/>
        <a:ea typeface="+mn-ea"/>
        <a:cs typeface="+mn-cs"/>
      </a:defRPr>
    </a:lvl4pPr>
    <a:lvl5pPr marL="1828582" algn="l" defTabSz="914291" rtl="0" eaLnBrk="1" latinLnBrk="0" hangingPunct="1">
      <a:defRPr sz="1800" kern="1200">
        <a:solidFill>
          <a:schemeClr val="tx1"/>
        </a:solidFill>
        <a:latin typeface="+mn-lt"/>
        <a:ea typeface="+mn-ea"/>
        <a:cs typeface="+mn-cs"/>
      </a:defRPr>
    </a:lvl5pPr>
    <a:lvl6pPr marL="2285727" algn="l" defTabSz="914291" rtl="0" eaLnBrk="1" latinLnBrk="0" hangingPunct="1">
      <a:defRPr sz="1800" kern="1200">
        <a:solidFill>
          <a:schemeClr val="tx1"/>
        </a:solidFill>
        <a:latin typeface="+mn-lt"/>
        <a:ea typeface="+mn-ea"/>
        <a:cs typeface="+mn-cs"/>
      </a:defRPr>
    </a:lvl6pPr>
    <a:lvl7pPr marL="2742873" algn="l" defTabSz="914291" rtl="0" eaLnBrk="1" latinLnBrk="0" hangingPunct="1">
      <a:defRPr sz="1800" kern="1200">
        <a:solidFill>
          <a:schemeClr val="tx1"/>
        </a:solidFill>
        <a:latin typeface="+mn-lt"/>
        <a:ea typeface="+mn-ea"/>
        <a:cs typeface="+mn-cs"/>
      </a:defRPr>
    </a:lvl7pPr>
    <a:lvl8pPr marL="3200018" algn="l" defTabSz="914291" rtl="0" eaLnBrk="1" latinLnBrk="0" hangingPunct="1">
      <a:defRPr sz="1800" kern="1200">
        <a:solidFill>
          <a:schemeClr val="tx1"/>
        </a:solidFill>
        <a:latin typeface="+mn-lt"/>
        <a:ea typeface="+mn-ea"/>
        <a:cs typeface="+mn-cs"/>
      </a:defRPr>
    </a:lvl8pPr>
    <a:lvl9pPr marL="3657164" algn="l" defTabSz="91429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7815" autoAdjust="0"/>
  </p:normalViewPr>
  <p:slideViewPr>
    <p:cSldViewPr snapToGrid="0">
      <p:cViewPr>
        <p:scale>
          <a:sx n="77" d="100"/>
          <a:sy n="77" d="100"/>
        </p:scale>
        <p:origin x="12" y="-76"/>
      </p:cViewPr>
      <p:guideLst>
        <p:guide orient="horz" pos="2160"/>
        <p:guide pos="3840"/>
      </p:guideLst>
    </p:cSldViewPr>
  </p:slideViewPr>
  <p:notesTextViewPr>
    <p:cViewPr>
      <p:scale>
        <a:sx n="1" d="1"/>
        <a:sy n="1" d="1"/>
      </p:scale>
      <p:origin x="0" y="0"/>
    </p:cViewPr>
  </p:notesTextViewPr>
  <p:sorterViewPr>
    <p:cViewPr varScale="1">
      <p:scale>
        <a:sx n="1" d="1"/>
        <a:sy n="1" d="1"/>
      </p:scale>
      <p:origin x="0" y="-13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15/02/2019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291" rtl="0" eaLnBrk="1" latinLnBrk="0" hangingPunct="1">
      <a:defRPr sz="1200" kern="1200">
        <a:solidFill>
          <a:schemeClr val="tx1"/>
        </a:solidFill>
        <a:latin typeface="+mn-lt"/>
        <a:ea typeface="+mn-ea"/>
        <a:cs typeface="+mn-cs"/>
      </a:defRPr>
    </a:lvl1pPr>
    <a:lvl2pPr marL="457146" algn="l" defTabSz="914291" rtl="0" eaLnBrk="1" latinLnBrk="0" hangingPunct="1">
      <a:defRPr sz="1200" kern="1200">
        <a:solidFill>
          <a:schemeClr val="tx1"/>
        </a:solidFill>
        <a:latin typeface="+mn-lt"/>
        <a:ea typeface="+mn-ea"/>
        <a:cs typeface="+mn-cs"/>
      </a:defRPr>
    </a:lvl2pPr>
    <a:lvl3pPr marL="914291" algn="l" defTabSz="914291" rtl="0" eaLnBrk="1" latinLnBrk="0" hangingPunct="1">
      <a:defRPr sz="1200" kern="1200">
        <a:solidFill>
          <a:schemeClr val="tx1"/>
        </a:solidFill>
        <a:latin typeface="+mn-lt"/>
        <a:ea typeface="+mn-ea"/>
        <a:cs typeface="+mn-cs"/>
      </a:defRPr>
    </a:lvl3pPr>
    <a:lvl4pPr marL="1371436" algn="l" defTabSz="914291" rtl="0" eaLnBrk="1" latinLnBrk="0" hangingPunct="1">
      <a:defRPr sz="1200" kern="1200">
        <a:solidFill>
          <a:schemeClr val="tx1"/>
        </a:solidFill>
        <a:latin typeface="+mn-lt"/>
        <a:ea typeface="+mn-ea"/>
        <a:cs typeface="+mn-cs"/>
      </a:defRPr>
    </a:lvl4pPr>
    <a:lvl5pPr marL="1828582" algn="l" defTabSz="914291" rtl="0" eaLnBrk="1" latinLnBrk="0" hangingPunct="1">
      <a:defRPr sz="1200" kern="1200">
        <a:solidFill>
          <a:schemeClr val="tx1"/>
        </a:solidFill>
        <a:latin typeface="+mn-lt"/>
        <a:ea typeface="+mn-ea"/>
        <a:cs typeface="+mn-cs"/>
      </a:defRPr>
    </a:lvl5pPr>
    <a:lvl6pPr marL="2285727" algn="l" defTabSz="914291" rtl="0" eaLnBrk="1" latinLnBrk="0" hangingPunct="1">
      <a:defRPr sz="1200" kern="1200">
        <a:solidFill>
          <a:schemeClr val="tx1"/>
        </a:solidFill>
        <a:latin typeface="+mn-lt"/>
        <a:ea typeface="+mn-ea"/>
        <a:cs typeface="+mn-cs"/>
      </a:defRPr>
    </a:lvl6pPr>
    <a:lvl7pPr marL="2742873" algn="l" defTabSz="914291" rtl="0" eaLnBrk="1" latinLnBrk="0" hangingPunct="1">
      <a:defRPr sz="1200" kern="1200">
        <a:solidFill>
          <a:schemeClr val="tx1"/>
        </a:solidFill>
        <a:latin typeface="+mn-lt"/>
        <a:ea typeface="+mn-ea"/>
        <a:cs typeface="+mn-cs"/>
      </a:defRPr>
    </a:lvl7pPr>
    <a:lvl8pPr marL="3200018" algn="l" defTabSz="914291" rtl="0" eaLnBrk="1" latinLnBrk="0" hangingPunct="1">
      <a:defRPr sz="1200" kern="1200">
        <a:solidFill>
          <a:schemeClr val="tx1"/>
        </a:solidFill>
        <a:latin typeface="+mn-lt"/>
        <a:ea typeface="+mn-ea"/>
        <a:cs typeface="+mn-cs"/>
      </a:defRPr>
    </a:lvl8pPr>
    <a:lvl9pPr marL="3657164" algn="l" defTabSz="9142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1862425-F49B-415F-80C9-B2DB3D45B980}" type="slidenum">
              <a:rPr lang="en-NZ" smtClean="0">
                <a:solidFill>
                  <a:prstClr val="black"/>
                </a:solidFill>
              </a:rPr>
              <a:pPr/>
              <a:t>6</a:t>
            </a:fld>
            <a:endParaRPr lang="en-NZ">
              <a:solidFill>
                <a:prstClr val="black"/>
              </a:solidFill>
            </a:endParaRPr>
          </a:p>
        </p:txBody>
      </p:sp>
    </p:spTree>
    <p:extLst>
      <p:ext uri="{BB962C8B-B14F-4D97-AF65-F5344CB8AC3E}">
        <p14:creationId xmlns:p14="http://schemas.microsoft.com/office/powerpoint/2010/main" val="402907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Change to procuring survey services</a:t>
            </a:r>
          </a:p>
          <a:p>
            <a:r>
              <a:rPr lang="en-NZ" dirty="0"/>
              <a:t>Open RFP intensive process</a:t>
            </a:r>
          </a:p>
          <a:p>
            <a:r>
              <a:rPr lang="en-NZ" dirty="0"/>
              <a:t>6 monthly workshops – progress on current projects and what’s next; H&amp;S; Finance; engagement opportunities</a:t>
            </a:r>
          </a:p>
          <a:p>
            <a:r>
              <a:rPr lang="en-NZ" dirty="0"/>
              <a:t>New surveys handled by a Survey Work Request under Master Service Agreement</a:t>
            </a:r>
          </a:p>
          <a:p>
            <a:r>
              <a:rPr lang="en-NZ" dirty="0"/>
              <a:t>Capacity building – SICs primarily</a:t>
            </a:r>
          </a:p>
          <a:p>
            <a:r>
              <a:rPr lang="en-NZ" dirty="0"/>
              <a:t>HYPLAN review – intention to re-run risk assessment; what’s changed. Recently completed risk assessment of Sub-Antarctic Islands, results to be reviewed</a:t>
            </a:r>
          </a:p>
        </p:txBody>
      </p:sp>
      <p:sp>
        <p:nvSpPr>
          <p:cNvPr id="4" name="Slide Number Placeholder 3"/>
          <p:cNvSpPr>
            <a:spLocks noGrp="1"/>
          </p:cNvSpPr>
          <p:nvPr>
            <p:ph type="sldNum" sz="quarter" idx="5"/>
          </p:nvPr>
        </p:nvSpPr>
        <p:spPr/>
        <p:txBody>
          <a:bodyPr/>
          <a:lstStyle/>
          <a:p>
            <a:fld id="{5C14B252-8EFF-4387-B930-F07556521AEC}" type="slidenum">
              <a:rPr lang="en-US" smtClean="0"/>
              <a:t>11</a:t>
            </a:fld>
            <a:endParaRPr lang="en-US"/>
          </a:p>
        </p:txBody>
      </p:sp>
    </p:spTree>
    <p:extLst>
      <p:ext uri="{BB962C8B-B14F-4D97-AF65-F5344CB8AC3E}">
        <p14:creationId xmlns:p14="http://schemas.microsoft.com/office/powerpoint/2010/main" val="147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C14B252-8EFF-4387-B930-F07556521AEC}" type="slidenum">
              <a:rPr lang="en-US" smtClean="0"/>
              <a:t>19</a:t>
            </a:fld>
            <a:endParaRPr lang="en-US"/>
          </a:p>
        </p:txBody>
      </p:sp>
    </p:spTree>
    <p:extLst>
      <p:ext uri="{BB962C8B-B14F-4D97-AF65-F5344CB8AC3E}">
        <p14:creationId xmlns:p14="http://schemas.microsoft.com/office/powerpoint/2010/main" val="133514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MSI received from National Coordinators</a:t>
            </a:r>
          </a:p>
          <a:p>
            <a:endParaRPr lang="en-NZ" dirty="0"/>
          </a:p>
          <a:p>
            <a:r>
              <a:rPr lang="en-NZ" dirty="0"/>
              <a:t>NAVAREA XIV Coordinator reports an increase of MSI over the past 12 months, accredited to engagement and IHO funded training</a:t>
            </a:r>
          </a:p>
        </p:txBody>
      </p:sp>
      <p:sp>
        <p:nvSpPr>
          <p:cNvPr id="4" name="Slide Number Placeholder 3"/>
          <p:cNvSpPr>
            <a:spLocks noGrp="1"/>
          </p:cNvSpPr>
          <p:nvPr>
            <p:ph type="sldNum" sz="quarter" idx="5"/>
          </p:nvPr>
        </p:nvSpPr>
        <p:spPr/>
        <p:txBody>
          <a:bodyPr/>
          <a:lstStyle/>
          <a:p>
            <a:fld id="{5C14B252-8EFF-4387-B930-F07556521AEC}" type="slidenum">
              <a:rPr lang="en-US" smtClean="0"/>
              <a:t>20</a:t>
            </a:fld>
            <a:endParaRPr lang="en-US"/>
          </a:p>
        </p:txBody>
      </p:sp>
    </p:spTree>
    <p:extLst>
      <p:ext uri="{BB962C8B-B14F-4D97-AF65-F5344CB8AC3E}">
        <p14:creationId xmlns:p14="http://schemas.microsoft.com/office/powerpoint/2010/main" val="258278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National WG on MGI comprising representatives from government agencies, CRIs, regional councils, universities, and other entities, who have an interest in co-ordinating and improving access to marine geospatial information</a:t>
            </a:r>
          </a:p>
          <a:p>
            <a:endParaRPr lang="en-NZ" dirty="0"/>
          </a:p>
          <a:p>
            <a:pPr marL="0" marR="0" lvl="0" indent="0" algn="l" defTabSz="914291" rtl="0" eaLnBrk="1" fontAlgn="auto" latinLnBrk="0" hangingPunct="1">
              <a:lnSpc>
                <a:spcPct val="100000"/>
              </a:lnSpc>
              <a:spcBef>
                <a:spcPts val="0"/>
              </a:spcBef>
              <a:spcAft>
                <a:spcPts val="0"/>
              </a:spcAft>
              <a:buClrTx/>
              <a:buSzTx/>
              <a:buFontTx/>
              <a:buNone/>
              <a:tabLst/>
              <a:defRPr/>
            </a:pPr>
            <a:r>
              <a:rPr lang="en-NZ" dirty="0"/>
              <a:t>In March 2019, LINZ is seeking to attend the following meetings remotely: IHO MSDIWG; OGC Marine WG &amp; UNGGIM Marine WG</a:t>
            </a:r>
          </a:p>
          <a:p>
            <a:pPr marL="0" marR="0" lvl="0" indent="0" algn="l" defTabSz="914291"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291"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role is to ensure that researchers comply with their obligations to provide voyage and scientific reports, data and samples to New Zealand.  LINZ’s MSR Coordinator acts as the point of contact for all MSR-related data and report enquiries. </a:t>
            </a:r>
            <a:endParaRPr lang="en-NZ" dirty="0"/>
          </a:p>
        </p:txBody>
      </p:sp>
      <p:sp>
        <p:nvSpPr>
          <p:cNvPr id="4" name="Slide Number Placeholder 3"/>
          <p:cNvSpPr>
            <a:spLocks noGrp="1"/>
          </p:cNvSpPr>
          <p:nvPr>
            <p:ph type="sldNum" sz="quarter" idx="5"/>
          </p:nvPr>
        </p:nvSpPr>
        <p:spPr/>
        <p:txBody>
          <a:bodyPr/>
          <a:lstStyle/>
          <a:p>
            <a:fld id="{5C14B252-8EFF-4387-B930-F07556521AEC}" type="slidenum">
              <a:rPr lang="en-US" smtClean="0"/>
              <a:t>22</a:t>
            </a:fld>
            <a:endParaRPr lang="en-US"/>
          </a:p>
        </p:txBody>
      </p:sp>
    </p:spTree>
    <p:extLst>
      <p:ext uri="{BB962C8B-B14F-4D97-AF65-F5344CB8AC3E}">
        <p14:creationId xmlns:p14="http://schemas.microsoft.com/office/powerpoint/2010/main" val="245500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C14B252-8EFF-4387-B930-F07556521AEC}" type="slidenum">
              <a:rPr lang="en-US" smtClean="0"/>
              <a:t>25</a:t>
            </a:fld>
            <a:endParaRPr lang="en-US"/>
          </a:p>
        </p:txBody>
      </p:sp>
    </p:spTree>
    <p:extLst>
      <p:ext uri="{BB962C8B-B14F-4D97-AF65-F5344CB8AC3E}">
        <p14:creationId xmlns:p14="http://schemas.microsoft.com/office/powerpoint/2010/main" val="95006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a:t>NZHA has extensive bathymetric data holdings and has the responsibility to; ensure the appropriate data management policies and standards are developed to maintain the data; and ensure the data is available and discoverable. In July 2018 an index to bathymetric surfaces was added to LINZ Data Service. Users are now able to identify and request surfaces and scanned sounding sheets through the LINZ Data Service.</a:t>
            </a:r>
          </a:p>
          <a:p>
            <a:endParaRPr lang="en-NZ" dirty="0"/>
          </a:p>
          <a:p>
            <a:pPr marL="0" marR="0" lvl="0" indent="0" algn="l" defTabSz="914291" rtl="0" eaLnBrk="1" fontAlgn="auto" latinLnBrk="0" hangingPunct="1">
              <a:lnSpc>
                <a:spcPct val="100000"/>
              </a:lnSpc>
              <a:spcBef>
                <a:spcPts val="0"/>
              </a:spcBef>
              <a:spcAft>
                <a:spcPts val="0"/>
              </a:spcAft>
              <a:buClrTx/>
              <a:buSzTx/>
              <a:buFontTx/>
              <a:buNone/>
              <a:tabLst/>
              <a:defRPr/>
            </a:pPr>
            <a:r>
              <a:rPr lang="en-NZ" dirty="0"/>
              <a:t>NZ is a participant in the </a:t>
            </a:r>
            <a:r>
              <a:rPr lang="en-NZ" dirty="0" err="1"/>
              <a:t>AusSeabed</a:t>
            </a:r>
            <a:r>
              <a:rPr lang="en-NZ" dirty="0"/>
              <a:t> program, a national seabed mapping coordination program aiming to serve the Australian community relying on seabed data by coordinating collection efforts in Australian waters and improving data access. The programme is led by Geoscience Australia.</a:t>
            </a:r>
          </a:p>
          <a:p>
            <a:endParaRPr lang="en-NZ" dirty="0"/>
          </a:p>
        </p:txBody>
      </p:sp>
      <p:sp>
        <p:nvSpPr>
          <p:cNvPr id="4" name="Slide Number Placeholder 3"/>
          <p:cNvSpPr>
            <a:spLocks noGrp="1"/>
          </p:cNvSpPr>
          <p:nvPr>
            <p:ph type="sldNum" sz="quarter" idx="5"/>
          </p:nvPr>
        </p:nvSpPr>
        <p:spPr/>
        <p:txBody>
          <a:bodyPr/>
          <a:lstStyle/>
          <a:p>
            <a:fld id="{5C14B252-8EFF-4387-B930-F07556521AEC}" type="slidenum">
              <a:rPr lang="en-US" smtClean="0"/>
              <a:t>26</a:t>
            </a:fld>
            <a:endParaRPr lang="en-US"/>
          </a:p>
        </p:txBody>
      </p:sp>
    </p:spTree>
    <p:extLst>
      <p:ext uri="{BB962C8B-B14F-4D97-AF65-F5344CB8AC3E}">
        <p14:creationId xmlns:p14="http://schemas.microsoft.com/office/powerpoint/2010/main" val="112792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MDC Seabed habitat maps</a:t>
            </a:r>
          </a:p>
          <a:p>
            <a:r>
              <a:rPr lang="en-NZ" dirty="0"/>
              <a:t>Bathymetry</a:t>
            </a:r>
          </a:p>
          <a:p>
            <a:r>
              <a:rPr lang="en-NZ" dirty="0"/>
              <a:t>Seafloor characteristics</a:t>
            </a:r>
          </a:p>
          <a:p>
            <a:r>
              <a:rPr lang="en-NZ" dirty="0"/>
              <a:t>Benthic terrain</a:t>
            </a:r>
          </a:p>
        </p:txBody>
      </p:sp>
      <p:sp>
        <p:nvSpPr>
          <p:cNvPr id="4" name="Slide Number Placeholder 3"/>
          <p:cNvSpPr>
            <a:spLocks noGrp="1"/>
          </p:cNvSpPr>
          <p:nvPr>
            <p:ph type="sldNum" sz="quarter" idx="5"/>
          </p:nvPr>
        </p:nvSpPr>
        <p:spPr/>
        <p:txBody>
          <a:bodyPr/>
          <a:lstStyle/>
          <a:p>
            <a:fld id="{5C14B252-8EFF-4387-B930-F07556521AEC}" type="slidenum">
              <a:rPr lang="en-US" smtClean="0"/>
              <a:t>29</a:t>
            </a:fld>
            <a:endParaRPr lang="en-US"/>
          </a:p>
        </p:txBody>
      </p:sp>
    </p:spTree>
    <p:extLst>
      <p:ext uri="{BB962C8B-B14F-4D97-AF65-F5344CB8AC3E}">
        <p14:creationId xmlns:p14="http://schemas.microsoft.com/office/powerpoint/2010/main" val="21798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Tonga and Niue, the ALB collected around and over islands of use for more than charting</a:t>
            </a:r>
          </a:p>
          <a:p>
            <a:r>
              <a:rPr lang="en-NZ" dirty="0"/>
              <a:t>High resolution LiDAR and high definition imagery available to determine land-use and assist with inundation modelling</a:t>
            </a:r>
          </a:p>
          <a:p>
            <a:endParaRPr lang="en-NZ" dirty="0"/>
          </a:p>
          <a:p>
            <a:endParaRPr lang="en-NZ" dirty="0"/>
          </a:p>
        </p:txBody>
      </p:sp>
      <p:sp>
        <p:nvSpPr>
          <p:cNvPr id="4" name="Slide Number Placeholder 3"/>
          <p:cNvSpPr>
            <a:spLocks noGrp="1"/>
          </p:cNvSpPr>
          <p:nvPr>
            <p:ph type="sldNum" sz="quarter" idx="5"/>
          </p:nvPr>
        </p:nvSpPr>
        <p:spPr/>
        <p:txBody>
          <a:bodyPr/>
          <a:lstStyle/>
          <a:p>
            <a:fld id="{5C14B252-8EFF-4387-B930-F07556521AEC}" type="slidenum">
              <a:rPr lang="en-US" smtClean="0"/>
              <a:t>32</a:t>
            </a:fld>
            <a:endParaRPr lang="en-US"/>
          </a:p>
        </p:txBody>
      </p:sp>
    </p:spTree>
    <p:extLst>
      <p:ext uri="{BB962C8B-B14F-4D97-AF65-F5344CB8AC3E}">
        <p14:creationId xmlns:p14="http://schemas.microsoft.com/office/powerpoint/2010/main" val="556174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US"/>
          </a:p>
        </p:txBody>
      </p:sp>
      <p:sp>
        <p:nvSpPr>
          <p:cNvPr id="3" name="Subtitle 2"/>
          <p:cNvSpPr>
            <a:spLocks noGrp="1"/>
          </p:cNvSpPr>
          <p:nvPr>
            <p:ph type="subTitle" idx="1"/>
          </p:nvPr>
        </p:nvSpPr>
        <p:spPr>
          <a:xfrm>
            <a:off x="1524002" y="3602038"/>
            <a:ext cx="9144000" cy="1655762"/>
          </a:xfrm>
        </p:spPr>
        <p:txBody>
          <a:bodyPr/>
          <a:lstStyle>
            <a:lvl1pPr marL="0" indent="0" algn="ctr">
              <a:buNone/>
              <a:defRPr sz="2400"/>
            </a:lvl1pPr>
            <a:lvl2pPr marL="457146" indent="0" algn="ctr">
              <a:buNone/>
              <a:defRPr sz="2000"/>
            </a:lvl2pPr>
            <a:lvl3pPr marL="914291" indent="0" algn="ctr">
              <a:buNone/>
              <a:defRPr sz="1800"/>
            </a:lvl3pPr>
            <a:lvl4pPr marL="1371436" indent="0" algn="ctr">
              <a:buNone/>
              <a:defRPr sz="1600"/>
            </a:lvl4pPr>
            <a:lvl5pPr marL="1828582" indent="0" algn="ctr">
              <a:buNone/>
              <a:defRPr sz="1600"/>
            </a:lvl5pPr>
            <a:lvl6pPr marL="2285727" indent="0" algn="ctr">
              <a:buNone/>
              <a:defRPr sz="1600"/>
            </a:lvl6pPr>
            <a:lvl7pPr marL="2742873" indent="0" algn="ctr">
              <a:buNone/>
              <a:defRPr sz="1600"/>
            </a:lvl7pPr>
            <a:lvl8pPr marL="3200018" indent="0" algn="ctr">
              <a:buNone/>
              <a:defRPr sz="1600"/>
            </a:lvl8pPr>
            <a:lvl9pPr marL="3657164" indent="0" algn="ctr">
              <a:buNone/>
              <a:defRPr sz="1600"/>
            </a:lvl9pPr>
          </a:lstStyle>
          <a:p>
            <a:r>
              <a:rPr lang="en-US"/>
              <a:t>Click to edit Master subtitle style</a:t>
            </a:r>
            <a:endParaRPr lang="en-US" dirty="0"/>
          </a:p>
        </p:txBody>
      </p:sp>
      <p:sp>
        <p:nvSpPr>
          <p:cNvPr id="9" name="Footer Placeholder 8"/>
          <p:cNvSpPr txBox="1">
            <a:spLocks/>
          </p:cNvSpPr>
          <p:nvPr userDrawn="1"/>
        </p:nvSpPr>
        <p:spPr>
          <a:xfrm>
            <a:off x="820716" y="6280350"/>
            <a:ext cx="3217885" cy="365125"/>
          </a:xfrm>
          <a:prstGeom prst="rect">
            <a:avLst/>
          </a:prstGeom>
        </p:spPr>
        <p:txBody>
          <a:bodyPr vert="horz" lIns="91430" tIns="45714" rIns="91430" bIns="45714"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50" y="6049725"/>
            <a:ext cx="676525" cy="817921"/>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39098" y="6069014"/>
            <a:ext cx="793714" cy="808277"/>
          </a:xfrm>
          <a:prstGeom prst="rect">
            <a:avLst/>
          </a:prstGeom>
        </p:spPr>
      </p:pic>
      <p:sp>
        <p:nvSpPr>
          <p:cNvPr id="11" name="Footer Placeholder 8"/>
          <p:cNvSpPr txBox="1">
            <a:spLocks/>
          </p:cNvSpPr>
          <p:nvPr userDrawn="1"/>
        </p:nvSpPr>
        <p:spPr>
          <a:xfrm>
            <a:off x="8021215" y="6271898"/>
            <a:ext cx="3217885" cy="365125"/>
          </a:xfrm>
          <a:prstGeom prst="rect">
            <a:avLst/>
          </a:prstGeom>
        </p:spPr>
        <p:txBody>
          <a:bodyPr vert="horz" lIns="91430" tIns="45714" rIns="91430" bIns="45714"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South</a:t>
            </a:r>
            <a:r>
              <a:rPr lang="de-DE" baseline="0" dirty="0">
                <a:solidFill>
                  <a:schemeClr val="tx1"/>
                </a:solidFill>
              </a:rPr>
              <a:t> West Pacific </a:t>
            </a:r>
            <a:r>
              <a:rPr lang="de-DE" dirty="0">
                <a:solidFill>
                  <a:schemeClr val="tx1"/>
                </a:solidFill>
              </a:rPr>
              <a:t>Hydrographic Commission</a:t>
            </a:r>
            <a:endParaRPr lang="en-US" i="1" dirty="0">
              <a:solidFill>
                <a:schemeClr val="tx1"/>
              </a:solidFill>
            </a:endParaRPr>
          </a:p>
        </p:txBody>
      </p:sp>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15/02/2019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lIns="91430" tIns="45714" rIns="91430" bIns="45714"/>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15/02/2019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lIns="91430" tIns="45714" rIns="91430" bIns="45714"/>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2" y="2125980"/>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2"/>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1"/>
            <a:ext cx="390144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1"/>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15/02/2019</a:t>
            </a:fld>
            <a:endParaRPr lang="en-US">
              <a:solidFill>
                <a:prstClr val="black">
                  <a:tint val="75000"/>
                </a:prstClr>
              </a:solidFill>
            </a:endParaRPr>
          </a:p>
        </p:txBody>
      </p:sp>
      <p:sp>
        <p:nvSpPr>
          <p:cNvPr id="6" name="Holder 6"/>
          <p:cNvSpPr>
            <a:spLocks noGrp="1"/>
          </p:cNvSpPr>
          <p:nvPr>
            <p:ph type="sldNum" sz="quarter" idx="7"/>
          </p:nvPr>
        </p:nvSpPr>
        <p:spPr>
          <a:xfrm>
            <a:off x="8778240" y="6377941"/>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40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9310" y="179119"/>
            <a:ext cx="10953381" cy="415498"/>
          </a:xfrm>
        </p:spPr>
        <p:txBody>
          <a:bodyPr lIns="0" tIns="0" rIns="0" bIns="0"/>
          <a:lstStyle>
            <a:lvl1pPr>
              <a:defRPr sz="2700" b="1" i="0">
                <a:solidFill>
                  <a:srgbClr val="231F20"/>
                </a:solidFill>
                <a:latin typeface="Gotham Narrow Bold"/>
                <a:cs typeface="Gotham Narrow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4145280" y="6377941"/>
            <a:ext cx="390144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1"/>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15/02/2019</a:t>
            </a:fld>
            <a:endParaRPr lang="en-US">
              <a:solidFill>
                <a:prstClr val="black">
                  <a:tint val="75000"/>
                </a:prstClr>
              </a:solidFill>
            </a:endParaRPr>
          </a:p>
        </p:txBody>
      </p:sp>
      <p:sp>
        <p:nvSpPr>
          <p:cNvPr id="6" name="Holder 6"/>
          <p:cNvSpPr>
            <a:spLocks noGrp="1"/>
          </p:cNvSpPr>
          <p:nvPr>
            <p:ph type="sldNum" sz="quarter" idx="7"/>
          </p:nvPr>
        </p:nvSpPr>
        <p:spPr>
          <a:xfrm>
            <a:off x="8778240" y="6377941"/>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97655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9310" y="179119"/>
            <a:ext cx="10953381" cy="415498"/>
          </a:xfrm>
        </p:spPr>
        <p:txBody>
          <a:bodyPr lIns="0" tIns="0" rIns="0" bIns="0"/>
          <a:lstStyle>
            <a:lvl1pPr>
              <a:defRPr sz="2700" b="1" i="0">
                <a:solidFill>
                  <a:srgbClr val="231F20"/>
                </a:solidFill>
                <a:latin typeface="Gotham Narrow Bold"/>
                <a:cs typeface="Gotham Narrow Bold"/>
              </a:defRPr>
            </a:lvl1pPr>
          </a:lstStyle>
          <a:p>
            <a:endParaRPr/>
          </a:p>
        </p:txBody>
      </p:sp>
      <p:sp>
        <p:nvSpPr>
          <p:cNvPr id="3" name="Holder 3"/>
          <p:cNvSpPr>
            <a:spLocks noGrp="1"/>
          </p:cNvSpPr>
          <p:nvPr>
            <p:ph sz="half" idx="2"/>
          </p:nvPr>
        </p:nvSpPr>
        <p:spPr>
          <a:xfrm>
            <a:off x="602379" y="1062874"/>
            <a:ext cx="5376355" cy="200055"/>
          </a:xfrm>
          <a:prstGeom prst="rect">
            <a:avLst/>
          </a:prstGeom>
        </p:spPr>
        <p:txBody>
          <a:bodyPr wrap="square" lIns="0" tIns="0" rIns="0" bIns="0">
            <a:spAutoFit/>
          </a:bodyPr>
          <a:lstStyle>
            <a:lvl1pPr>
              <a:defRPr sz="1300" b="0" i="0">
                <a:solidFill>
                  <a:schemeClr val="bg1"/>
                </a:solidFill>
                <a:latin typeface="Gotham Narrow Book"/>
                <a:cs typeface="Gotham Narrow Book"/>
              </a:defRPr>
            </a:lvl1pPr>
          </a:lstStyle>
          <a:p>
            <a:endParaRPr/>
          </a:p>
        </p:txBody>
      </p:sp>
      <p:sp>
        <p:nvSpPr>
          <p:cNvPr id="4" name="Holder 4"/>
          <p:cNvSpPr>
            <a:spLocks noGrp="1"/>
          </p:cNvSpPr>
          <p:nvPr>
            <p:ph sz="half" idx="3"/>
          </p:nvPr>
        </p:nvSpPr>
        <p:spPr>
          <a:xfrm>
            <a:off x="6278880" y="1577342"/>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41"/>
            <a:ext cx="390144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609600" y="6377941"/>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15/02/2019</a:t>
            </a:fld>
            <a:endParaRPr lang="en-US">
              <a:solidFill>
                <a:prstClr val="black">
                  <a:tint val="75000"/>
                </a:prstClr>
              </a:solidFill>
            </a:endParaRPr>
          </a:p>
        </p:txBody>
      </p:sp>
      <p:sp>
        <p:nvSpPr>
          <p:cNvPr id="7" name="Holder 7"/>
          <p:cNvSpPr>
            <a:spLocks noGrp="1"/>
          </p:cNvSpPr>
          <p:nvPr>
            <p:ph type="sldNum" sz="quarter" idx="7"/>
          </p:nvPr>
        </p:nvSpPr>
        <p:spPr>
          <a:xfrm>
            <a:off x="8778240" y="6377941"/>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63909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9310" y="179119"/>
            <a:ext cx="10953381" cy="415498"/>
          </a:xfrm>
        </p:spPr>
        <p:txBody>
          <a:bodyPr lIns="0" tIns="0" rIns="0" bIns="0"/>
          <a:lstStyle>
            <a:lvl1pPr>
              <a:defRPr sz="2700" b="1" i="0">
                <a:solidFill>
                  <a:srgbClr val="231F20"/>
                </a:solidFill>
                <a:latin typeface="Gotham Narrow Bold"/>
                <a:cs typeface="Gotham Narrow Bold"/>
              </a:defRPr>
            </a:lvl1pPr>
          </a:lstStyle>
          <a:p>
            <a:endParaRPr/>
          </a:p>
        </p:txBody>
      </p:sp>
      <p:sp>
        <p:nvSpPr>
          <p:cNvPr id="3" name="Holder 3"/>
          <p:cNvSpPr>
            <a:spLocks noGrp="1"/>
          </p:cNvSpPr>
          <p:nvPr>
            <p:ph type="ftr" sz="quarter" idx="5"/>
          </p:nvPr>
        </p:nvSpPr>
        <p:spPr>
          <a:xfrm>
            <a:off x="4145280" y="6377941"/>
            <a:ext cx="390144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609600" y="6377941"/>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15/02/2019</a:t>
            </a:fld>
            <a:endParaRPr lang="en-US">
              <a:solidFill>
                <a:prstClr val="black">
                  <a:tint val="75000"/>
                </a:prstClr>
              </a:solidFill>
            </a:endParaRPr>
          </a:p>
        </p:txBody>
      </p:sp>
      <p:sp>
        <p:nvSpPr>
          <p:cNvPr id="5" name="Holder 5"/>
          <p:cNvSpPr>
            <a:spLocks noGrp="1"/>
          </p:cNvSpPr>
          <p:nvPr>
            <p:ph type="sldNum" sz="quarter" idx="7"/>
          </p:nvPr>
        </p:nvSpPr>
        <p:spPr>
          <a:xfrm>
            <a:off x="8778240" y="6377941"/>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00154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1"/>
            <a:ext cx="390144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609600" y="6377941"/>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15/02/2019</a:t>
            </a:fld>
            <a:endParaRPr lang="en-US">
              <a:solidFill>
                <a:prstClr val="black">
                  <a:tint val="75000"/>
                </a:prstClr>
              </a:solidFill>
            </a:endParaRPr>
          </a:p>
        </p:txBody>
      </p:sp>
      <p:sp>
        <p:nvSpPr>
          <p:cNvPr id="4" name="Holder 4"/>
          <p:cNvSpPr>
            <a:spLocks noGrp="1"/>
          </p:cNvSpPr>
          <p:nvPr>
            <p:ph type="sldNum" sz="quarter" idx="7"/>
          </p:nvPr>
        </p:nvSpPr>
        <p:spPr>
          <a:xfrm>
            <a:off x="8778240" y="6377941"/>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3113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6"/>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6"/>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3" y="893800"/>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US"/>
          </a:p>
        </p:txBody>
      </p:sp>
      <p:sp>
        <p:nvSpPr>
          <p:cNvPr id="11" name="Slide Number Placeholder 5"/>
          <p:cNvSpPr>
            <a:spLocks noGrp="1"/>
          </p:cNvSpPr>
          <p:nvPr>
            <p:ph type="sldNum" sz="quarter" idx="12"/>
          </p:nvPr>
        </p:nvSpPr>
        <p:spPr>
          <a:xfrm>
            <a:off x="4700294" y="6266478"/>
            <a:ext cx="2743200" cy="365125"/>
          </a:xfrm>
        </p:spPr>
        <p:txBody>
          <a:bodyPr/>
          <a:lstStyle>
            <a:lvl1pPr algn="ctr">
              <a:defRPr/>
            </a:lvl1pPr>
          </a:lstStyle>
          <a:p>
            <a:fld id="{EC878826-814C-4FD2-96B3-D147818A5C89}" type="slidenum">
              <a:rPr lang="en-US" smtClean="0"/>
              <a:pPr/>
              <a:t>‹#›</a:t>
            </a:fld>
            <a:endParaRPr lang="en-US" dirty="0"/>
          </a:p>
        </p:txBody>
      </p:sp>
      <p:sp>
        <p:nvSpPr>
          <p:cNvPr id="13" name="Footer Placeholder 8"/>
          <p:cNvSpPr txBox="1">
            <a:spLocks/>
          </p:cNvSpPr>
          <p:nvPr userDrawn="1"/>
        </p:nvSpPr>
        <p:spPr>
          <a:xfrm>
            <a:off x="250262" y="6280350"/>
            <a:ext cx="4114800" cy="365125"/>
          </a:xfrm>
          <a:prstGeom prst="rect">
            <a:avLst/>
          </a:prstGeom>
        </p:spPr>
        <p:txBody>
          <a:bodyPr vert="horz" lIns="91430" tIns="45714" rIns="91430" bIns="45714"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67" y="6040081"/>
            <a:ext cx="676525" cy="817921"/>
          </a:xfrm>
          <a:prstGeom prst="rect">
            <a:avLst/>
          </a:prstGeom>
        </p:spPr>
      </p:pic>
      <p:sp>
        <p:nvSpPr>
          <p:cNvPr id="10" name="Footer Placeholder 8"/>
          <p:cNvSpPr txBox="1">
            <a:spLocks/>
          </p:cNvSpPr>
          <p:nvPr userDrawn="1"/>
        </p:nvSpPr>
        <p:spPr>
          <a:xfrm>
            <a:off x="7867469" y="6280350"/>
            <a:ext cx="3217885" cy="365125"/>
          </a:xfrm>
          <a:prstGeom prst="rect">
            <a:avLst/>
          </a:prstGeom>
        </p:spPr>
        <p:txBody>
          <a:bodyPr vert="horz" lIns="91430" tIns="45714" rIns="91430" bIns="45714"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SWPHC16 2019</a:t>
            </a:r>
            <a:endParaRPr lang="en-US" i="1" dirty="0">
              <a:solidFill>
                <a:schemeClr val="tx1"/>
              </a:solidFill>
            </a:endParaRP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0914" y="6031690"/>
            <a:ext cx="813938" cy="828872"/>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46" indent="0">
              <a:buNone/>
              <a:defRPr sz="2000">
                <a:solidFill>
                  <a:schemeClr val="tx1">
                    <a:tint val="75000"/>
                  </a:schemeClr>
                </a:solidFill>
              </a:defRPr>
            </a:lvl2pPr>
            <a:lvl3pPr marL="914291" indent="0">
              <a:buNone/>
              <a:defRPr sz="1800">
                <a:solidFill>
                  <a:schemeClr val="tx1">
                    <a:tint val="75000"/>
                  </a:schemeClr>
                </a:solidFill>
              </a:defRPr>
            </a:lvl3pPr>
            <a:lvl4pPr marL="1371436" indent="0">
              <a:buNone/>
              <a:defRPr sz="1600">
                <a:solidFill>
                  <a:schemeClr val="tx1">
                    <a:tint val="75000"/>
                  </a:schemeClr>
                </a:solidFill>
              </a:defRPr>
            </a:lvl4pPr>
            <a:lvl5pPr marL="1828582" indent="0">
              <a:buNone/>
              <a:defRPr sz="1600">
                <a:solidFill>
                  <a:schemeClr val="tx1">
                    <a:tint val="75000"/>
                  </a:schemeClr>
                </a:solidFill>
              </a:defRPr>
            </a:lvl5pPr>
            <a:lvl6pPr marL="2285727" indent="0">
              <a:buNone/>
              <a:defRPr sz="1600">
                <a:solidFill>
                  <a:schemeClr val="tx1">
                    <a:tint val="75000"/>
                  </a:schemeClr>
                </a:solidFill>
              </a:defRPr>
            </a:lvl6pPr>
            <a:lvl7pPr marL="2742873" indent="0">
              <a:buNone/>
              <a:defRPr sz="1600">
                <a:solidFill>
                  <a:schemeClr val="tx1">
                    <a:tint val="75000"/>
                  </a:schemeClr>
                </a:solidFill>
              </a:defRPr>
            </a:lvl7pPr>
            <a:lvl8pPr marL="3200018" indent="0">
              <a:buNone/>
              <a:defRPr sz="1600">
                <a:solidFill>
                  <a:schemeClr val="tx1">
                    <a:tint val="75000"/>
                  </a:schemeClr>
                </a:solidFill>
              </a:defRPr>
            </a:lvl8pPr>
            <a:lvl9pPr marL="365716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15/02/2019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lIns="91430" tIns="45714" rIns="91430" bIns="45714"/>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15/02/2019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lIns="91430" tIns="45714" rIns="91430" bIns="45714"/>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46" indent="0">
              <a:buNone/>
              <a:defRPr sz="2000" b="1"/>
            </a:lvl2pPr>
            <a:lvl3pPr marL="914291" indent="0">
              <a:buNone/>
              <a:defRPr sz="1800" b="1"/>
            </a:lvl3pPr>
            <a:lvl4pPr marL="1371436" indent="0">
              <a:buNone/>
              <a:defRPr sz="1600" b="1"/>
            </a:lvl4pPr>
            <a:lvl5pPr marL="1828582" indent="0">
              <a:buNone/>
              <a:defRPr sz="1600" b="1"/>
            </a:lvl5pPr>
            <a:lvl6pPr marL="2285727" indent="0">
              <a:buNone/>
              <a:defRPr sz="1600" b="1"/>
            </a:lvl6pPr>
            <a:lvl7pPr marL="2742873" indent="0">
              <a:buNone/>
              <a:defRPr sz="1600" b="1"/>
            </a:lvl7pPr>
            <a:lvl8pPr marL="3200018" indent="0">
              <a:buNone/>
              <a:defRPr sz="1600" b="1"/>
            </a:lvl8pPr>
            <a:lvl9pPr marL="365716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46" indent="0">
              <a:buNone/>
              <a:defRPr sz="2000" b="1"/>
            </a:lvl2pPr>
            <a:lvl3pPr marL="914291" indent="0">
              <a:buNone/>
              <a:defRPr sz="1800" b="1"/>
            </a:lvl3pPr>
            <a:lvl4pPr marL="1371436" indent="0">
              <a:buNone/>
              <a:defRPr sz="1600" b="1"/>
            </a:lvl4pPr>
            <a:lvl5pPr marL="1828582" indent="0">
              <a:buNone/>
              <a:defRPr sz="1600" b="1"/>
            </a:lvl5pPr>
            <a:lvl6pPr marL="2285727" indent="0">
              <a:buNone/>
              <a:defRPr sz="1600" b="1"/>
            </a:lvl6pPr>
            <a:lvl7pPr marL="2742873" indent="0">
              <a:buNone/>
              <a:defRPr sz="1600" b="1"/>
            </a:lvl7pPr>
            <a:lvl8pPr marL="3200018" indent="0">
              <a:buNone/>
              <a:defRPr sz="1600" b="1"/>
            </a:lvl8pPr>
            <a:lvl9pPr marL="36571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15/02/2019</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lIns="91430" tIns="45714" rIns="91430" bIns="45714"/>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15/02/2019</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lIns="91430" tIns="45714" rIns="91430" bIns="45714"/>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15/02/2019</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lIns="91430" tIns="45714" rIns="91430" bIns="45714"/>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46" indent="0">
              <a:buNone/>
              <a:defRPr sz="1400"/>
            </a:lvl2pPr>
            <a:lvl3pPr marL="914291" indent="0">
              <a:buNone/>
              <a:defRPr sz="1200"/>
            </a:lvl3pPr>
            <a:lvl4pPr marL="1371436" indent="0">
              <a:buNone/>
              <a:defRPr sz="1000"/>
            </a:lvl4pPr>
            <a:lvl5pPr marL="1828582" indent="0">
              <a:buNone/>
              <a:defRPr sz="1000"/>
            </a:lvl5pPr>
            <a:lvl6pPr marL="2285727" indent="0">
              <a:buNone/>
              <a:defRPr sz="1000"/>
            </a:lvl6pPr>
            <a:lvl7pPr marL="2742873" indent="0">
              <a:buNone/>
              <a:defRPr sz="1000"/>
            </a:lvl7pPr>
            <a:lvl8pPr marL="3200018" indent="0">
              <a:buNone/>
              <a:defRPr sz="1000"/>
            </a:lvl8pPr>
            <a:lvl9pPr marL="365716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15/02/2019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lIns="91430" tIns="45714" rIns="91430" bIns="45714"/>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46" indent="0">
              <a:buNone/>
              <a:defRPr sz="2800"/>
            </a:lvl2pPr>
            <a:lvl3pPr marL="914291" indent="0">
              <a:buNone/>
              <a:defRPr sz="2400"/>
            </a:lvl3pPr>
            <a:lvl4pPr marL="1371436" indent="0">
              <a:buNone/>
              <a:defRPr sz="2000"/>
            </a:lvl4pPr>
            <a:lvl5pPr marL="1828582" indent="0">
              <a:buNone/>
              <a:defRPr sz="2000"/>
            </a:lvl5pPr>
            <a:lvl6pPr marL="2285727" indent="0">
              <a:buNone/>
              <a:defRPr sz="2000"/>
            </a:lvl6pPr>
            <a:lvl7pPr marL="2742873" indent="0">
              <a:buNone/>
              <a:defRPr sz="2000"/>
            </a:lvl7pPr>
            <a:lvl8pPr marL="3200018" indent="0">
              <a:buNone/>
              <a:defRPr sz="2000"/>
            </a:lvl8pPr>
            <a:lvl9pPr marL="365716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46" indent="0">
              <a:buNone/>
              <a:defRPr sz="1400"/>
            </a:lvl2pPr>
            <a:lvl3pPr marL="914291" indent="0">
              <a:buNone/>
              <a:defRPr sz="1200"/>
            </a:lvl3pPr>
            <a:lvl4pPr marL="1371436" indent="0">
              <a:buNone/>
              <a:defRPr sz="1000"/>
            </a:lvl4pPr>
            <a:lvl5pPr marL="1828582" indent="0">
              <a:buNone/>
              <a:defRPr sz="1000"/>
            </a:lvl5pPr>
            <a:lvl6pPr marL="2285727" indent="0">
              <a:buNone/>
              <a:defRPr sz="1000"/>
            </a:lvl6pPr>
            <a:lvl7pPr marL="2742873" indent="0">
              <a:buNone/>
              <a:defRPr sz="1000"/>
            </a:lvl7pPr>
            <a:lvl8pPr marL="3200018" indent="0">
              <a:buNone/>
              <a:defRPr sz="1000"/>
            </a:lvl8pPr>
            <a:lvl9pPr marL="365716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15/02/2019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lIns="91430" tIns="45714" rIns="91430" bIns="45714"/>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30" tIns="45714" rIns="91430" bIns="45714"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30" tIns="45714" rIns="91430"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2" y="6356352"/>
            <a:ext cx="27432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fld id="{3E4B590C-9002-419D-8032-E96BBEE3DDA4}" type="datetime1">
              <a:rPr lang="en-US" smtClean="0"/>
              <a:t>15/02/2019</a:t>
            </a:fld>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29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3" indent="-228573" algn="l" defTabSz="9142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8" indent="-228573" algn="l" defTabSz="9142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64" indent="-228573" algn="l" defTabSz="9142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9" indent="-228573" algn="l" defTabSz="9142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55" indent="-228573" algn="l" defTabSz="9142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00" indent="-228573" algn="l" defTabSz="9142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46" indent="-228573" algn="l" defTabSz="9142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91" indent="-228573" algn="l" defTabSz="9142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36" indent="-228573" algn="l" defTabSz="9142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1" rtl="0" eaLnBrk="1" latinLnBrk="0" hangingPunct="1">
        <a:defRPr sz="1800" kern="1200">
          <a:solidFill>
            <a:schemeClr val="tx1"/>
          </a:solidFill>
          <a:latin typeface="+mn-lt"/>
          <a:ea typeface="+mn-ea"/>
          <a:cs typeface="+mn-cs"/>
        </a:defRPr>
      </a:lvl1pPr>
      <a:lvl2pPr marL="457146" algn="l" defTabSz="914291" rtl="0" eaLnBrk="1" latinLnBrk="0" hangingPunct="1">
        <a:defRPr sz="1800" kern="1200">
          <a:solidFill>
            <a:schemeClr val="tx1"/>
          </a:solidFill>
          <a:latin typeface="+mn-lt"/>
          <a:ea typeface="+mn-ea"/>
          <a:cs typeface="+mn-cs"/>
        </a:defRPr>
      </a:lvl2pPr>
      <a:lvl3pPr marL="914291" algn="l" defTabSz="914291" rtl="0" eaLnBrk="1" latinLnBrk="0" hangingPunct="1">
        <a:defRPr sz="1800" kern="1200">
          <a:solidFill>
            <a:schemeClr val="tx1"/>
          </a:solidFill>
          <a:latin typeface="+mn-lt"/>
          <a:ea typeface="+mn-ea"/>
          <a:cs typeface="+mn-cs"/>
        </a:defRPr>
      </a:lvl3pPr>
      <a:lvl4pPr marL="1371436" algn="l" defTabSz="914291" rtl="0" eaLnBrk="1" latinLnBrk="0" hangingPunct="1">
        <a:defRPr sz="1800" kern="1200">
          <a:solidFill>
            <a:schemeClr val="tx1"/>
          </a:solidFill>
          <a:latin typeface="+mn-lt"/>
          <a:ea typeface="+mn-ea"/>
          <a:cs typeface="+mn-cs"/>
        </a:defRPr>
      </a:lvl4pPr>
      <a:lvl5pPr marL="1828582" algn="l" defTabSz="914291" rtl="0" eaLnBrk="1" latinLnBrk="0" hangingPunct="1">
        <a:defRPr sz="1800" kern="1200">
          <a:solidFill>
            <a:schemeClr val="tx1"/>
          </a:solidFill>
          <a:latin typeface="+mn-lt"/>
          <a:ea typeface="+mn-ea"/>
          <a:cs typeface="+mn-cs"/>
        </a:defRPr>
      </a:lvl5pPr>
      <a:lvl6pPr marL="2285727" algn="l" defTabSz="914291" rtl="0" eaLnBrk="1" latinLnBrk="0" hangingPunct="1">
        <a:defRPr sz="1800" kern="1200">
          <a:solidFill>
            <a:schemeClr val="tx1"/>
          </a:solidFill>
          <a:latin typeface="+mn-lt"/>
          <a:ea typeface="+mn-ea"/>
          <a:cs typeface="+mn-cs"/>
        </a:defRPr>
      </a:lvl6pPr>
      <a:lvl7pPr marL="2742873" algn="l" defTabSz="914291" rtl="0" eaLnBrk="1" latinLnBrk="0" hangingPunct="1">
        <a:defRPr sz="1800" kern="1200">
          <a:solidFill>
            <a:schemeClr val="tx1"/>
          </a:solidFill>
          <a:latin typeface="+mn-lt"/>
          <a:ea typeface="+mn-ea"/>
          <a:cs typeface="+mn-cs"/>
        </a:defRPr>
      </a:lvl7pPr>
      <a:lvl8pPr marL="3200018" algn="l" defTabSz="914291" rtl="0" eaLnBrk="1" latinLnBrk="0" hangingPunct="1">
        <a:defRPr sz="1800" kern="1200">
          <a:solidFill>
            <a:schemeClr val="tx1"/>
          </a:solidFill>
          <a:latin typeface="+mn-lt"/>
          <a:ea typeface="+mn-ea"/>
          <a:cs typeface="+mn-cs"/>
        </a:defRPr>
      </a:lvl8pPr>
      <a:lvl9pPr marL="3657164" algn="l" defTabSz="9142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50074" y="705397"/>
            <a:ext cx="11690398" cy="5400064"/>
          </a:xfrm>
          <a:custGeom>
            <a:avLst/>
            <a:gdLst/>
            <a:ahLst/>
            <a:cxnLst/>
            <a:rect l="l" t="t" r="r" b="b"/>
            <a:pathLst>
              <a:path w="14503400" h="8420100">
                <a:moveTo>
                  <a:pt x="0" y="8419680"/>
                </a:moveTo>
                <a:lnTo>
                  <a:pt x="14503400" y="8419680"/>
                </a:lnTo>
                <a:lnTo>
                  <a:pt x="14503400" y="0"/>
                </a:lnTo>
                <a:lnTo>
                  <a:pt x="0" y="0"/>
                </a:lnTo>
                <a:lnTo>
                  <a:pt x="0" y="8419680"/>
                </a:lnTo>
                <a:close/>
              </a:path>
            </a:pathLst>
          </a:custGeom>
          <a:solidFill>
            <a:srgbClr val="27AAE1"/>
          </a:solidFill>
        </p:spPr>
        <p:txBody>
          <a:bodyPr wrap="square" lIns="0" tIns="0" rIns="0" bIns="0" rtlCol="0"/>
          <a:lstStyle/>
          <a:p>
            <a:pPr defTabSz="674564"/>
            <a:endParaRPr sz="1300">
              <a:solidFill>
                <a:prstClr val="black"/>
              </a:solidFill>
            </a:endParaRPr>
          </a:p>
        </p:txBody>
      </p:sp>
      <p:sp>
        <p:nvSpPr>
          <p:cNvPr id="17" name="bk object 17"/>
          <p:cNvSpPr/>
          <p:nvPr/>
        </p:nvSpPr>
        <p:spPr>
          <a:xfrm>
            <a:off x="250074" y="2"/>
            <a:ext cx="11690398" cy="1142321"/>
          </a:xfrm>
          <a:custGeom>
            <a:avLst/>
            <a:gdLst/>
            <a:ahLst/>
            <a:cxnLst/>
            <a:rect l="l" t="t" r="r" b="b"/>
            <a:pathLst>
              <a:path w="14503400" h="1781175">
                <a:moveTo>
                  <a:pt x="14503400" y="0"/>
                </a:moveTo>
                <a:lnTo>
                  <a:pt x="0" y="0"/>
                </a:lnTo>
                <a:lnTo>
                  <a:pt x="0" y="1556007"/>
                </a:lnTo>
                <a:lnTo>
                  <a:pt x="291379" y="1595146"/>
                </a:lnTo>
                <a:lnTo>
                  <a:pt x="416576" y="1610555"/>
                </a:lnTo>
                <a:lnTo>
                  <a:pt x="794976" y="1652330"/>
                </a:lnTo>
                <a:lnTo>
                  <a:pt x="1177076" y="1687651"/>
                </a:lnTo>
                <a:lnTo>
                  <a:pt x="1369072" y="1702967"/>
                </a:lnTo>
                <a:lnTo>
                  <a:pt x="1819700" y="1732946"/>
                </a:lnTo>
                <a:lnTo>
                  <a:pt x="2337608" y="1757800"/>
                </a:lnTo>
                <a:lnTo>
                  <a:pt x="2922047" y="1774617"/>
                </a:lnTo>
                <a:lnTo>
                  <a:pt x="3570984" y="1780653"/>
                </a:lnTo>
                <a:lnTo>
                  <a:pt x="4280676" y="1773521"/>
                </a:lnTo>
                <a:lnTo>
                  <a:pt x="5108298" y="1748951"/>
                </a:lnTo>
                <a:lnTo>
                  <a:pt x="6039779" y="1702672"/>
                </a:lnTo>
                <a:lnTo>
                  <a:pt x="7110159" y="1628119"/>
                </a:lnTo>
                <a:lnTo>
                  <a:pt x="7508851" y="1595142"/>
                </a:lnTo>
                <a:lnTo>
                  <a:pt x="9026057" y="1447875"/>
                </a:lnTo>
                <a:lnTo>
                  <a:pt x="14503400" y="851322"/>
                </a:lnTo>
                <a:lnTo>
                  <a:pt x="14503400" y="0"/>
                </a:lnTo>
                <a:close/>
              </a:path>
            </a:pathLst>
          </a:custGeom>
          <a:solidFill>
            <a:srgbClr val="8CC6EC"/>
          </a:solidFill>
        </p:spPr>
        <p:txBody>
          <a:bodyPr wrap="square" lIns="0" tIns="0" rIns="0" bIns="0" rtlCol="0"/>
          <a:lstStyle/>
          <a:p>
            <a:pPr defTabSz="674564"/>
            <a:endParaRPr sz="1300">
              <a:solidFill>
                <a:prstClr val="black"/>
              </a:solidFill>
            </a:endParaRPr>
          </a:p>
        </p:txBody>
      </p:sp>
      <p:sp>
        <p:nvSpPr>
          <p:cNvPr id="18" name="bk object 18"/>
          <p:cNvSpPr/>
          <p:nvPr/>
        </p:nvSpPr>
        <p:spPr>
          <a:xfrm>
            <a:off x="250074" y="178582"/>
            <a:ext cx="11690398" cy="1352052"/>
          </a:xfrm>
          <a:custGeom>
            <a:avLst/>
            <a:gdLst/>
            <a:ahLst/>
            <a:cxnLst/>
            <a:rect l="l" t="t" r="r" b="b"/>
            <a:pathLst>
              <a:path w="14503400" h="2108200">
                <a:moveTo>
                  <a:pt x="5372266" y="2095499"/>
                </a:moveTo>
                <a:lnTo>
                  <a:pt x="3432626" y="2095499"/>
                </a:lnTo>
                <a:lnTo>
                  <a:pt x="3497574" y="2108199"/>
                </a:lnTo>
                <a:lnTo>
                  <a:pt x="5308327" y="2108199"/>
                </a:lnTo>
                <a:lnTo>
                  <a:pt x="5372266" y="2095499"/>
                </a:lnTo>
                <a:close/>
              </a:path>
              <a:path w="14503400" h="2108200">
                <a:moveTo>
                  <a:pt x="5817381" y="2082799"/>
                </a:moveTo>
                <a:lnTo>
                  <a:pt x="3108128" y="2082799"/>
                </a:lnTo>
                <a:lnTo>
                  <a:pt x="3172985" y="2095499"/>
                </a:lnTo>
                <a:lnTo>
                  <a:pt x="5754078" y="2095499"/>
                </a:lnTo>
                <a:lnTo>
                  <a:pt x="5817381" y="2082799"/>
                </a:lnTo>
                <a:close/>
              </a:path>
              <a:path w="14503400" h="2108200">
                <a:moveTo>
                  <a:pt x="6132280" y="2070099"/>
                </a:moveTo>
                <a:lnTo>
                  <a:pt x="2784320" y="2070099"/>
                </a:lnTo>
                <a:lnTo>
                  <a:pt x="2849008" y="2082799"/>
                </a:lnTo>
                <a:lnTo>
                  <a:pt x="6069525" y="2082799"/>
                </a:lnTo>
                <a:lnTo>
                  <a:pt x="6132280" y="2070099"/>
                </a:lnTo>
                <a:close/>
              </a:path>
              <a:path w="14503400" h="2108200">
                <a:moveTo>
                  <a:pt x="6382075" y="2057399"/>
                </a:moveTo>
                <a:lnTo>
                  <a:pt x="2590529" y="2057399"/>
                </a:lnTo>
                <a:lnTo>
                  <a:pt x="2655078" y="2070099"/>
                </a:lnTo>
                <a:lnTo>
                  <a:pt x="6319815" y="2070099"/>
                </a:lnTo>
                <a:lnTo>
                  <a:pt x="6382075" y="2057399"/>
                </a:lnTo>
                <a:close/>
              </a:path>
              <a:path w="14503400" h="2108200">
                <a:moveTo>
                  <a:pt x="6629766" y="2044699"/>
                </a:moveTo>
                <a:lnTo>
                  <a:pt x="2397211" y="2044699"/>
                </a:lnTo>
                <a:lnTo>
                  <a:pt x="2461593" y="2057399"/>
                </a:lnTo>
                <a:lnTo>
                  <a:pt x="6568051" y="2057399"/>
                </a:lnTo>
                <a:lnTo>
                  <a:pt x="6629766" y="2044699"/>
                </a:lnTo>
                <a:close/>
              </a:path>
              <a:path w="14503400" h="2108200">
                <a:moveTo>
                  <a:pt x="6875153" y="2031999"/>
                </a:moveTo>
                <a:lnTo>
                  <a:pt x="2204450" y="2031999"/>
                </a:lnTo>
                <a:lnTo>
                  <a:pt x="2268637" y="2044699"/>
                </a:lnTo>
                <a:lnTo>
                  <a:pt x="6814033" y="2044699"/>
                </a:lnTo>
                <a:lnTo>
                  <a:pt x="6875153" y="2031999"/>
                </a:lnTo>
                <a:close/>
              </a:path>
              <a:path w="14503400" h="2108200">
                <a:moveTo>
                  <a:pt x="7057561" y="2019299"/>
                </a:moveTo>
                <a:lnTo>
                  <a:pt x="2012331" y="2019299"/>
                </a:lnTo>
                <a:lnTo>
                  <a:pt x="2076294" y="2031999"/>
                </a:lnTo>
                <a:lnTo>
                  <a:pt x="6996920" y="2031999"/>
                </a:lnTo>
                <a:lnTo>
                  <a:pt x="7057561" y="2019299"/>
                </a:lnTo>
                <a:close/>
              </a:path>
              <a:path w="14503400" h="2108200">
                <a:moveTo>
                  <a:pt x="7298437" y="2006599"/>
                </a:moveTo>
                <a:lnTo>
                  <a:pt x="1884650" y="2006599"/>
                </a:lnTo>
                <a:lnTo>
                  <a:pt x="1948449" y="2019299"/>
                </a:lnTo>
                <a:lnTo>
                  <a:pt x="7238477" y="2019299"/>
                </a:lnTo>
                <a:lnTo>
                  <a:pt x="7298437" y="2006599"/>
                </a:lnTo>
                <a:close/>
              </a:path>
              <a:path w="14503400" h="2108200">
                <a:moveTo>
                  <a:pt x="7477232" y="1993899"/>
                </a:moveTo>
                <a:lnTo>
                  <a:pt x="1757316" y="1993899"/>
                </a:lnTo>
                <a:lnTo>
                  <a:pt x="1820938" y="2006599"/>
                </a:lnTo>
                <a:lnTo>
                  <a:pt x="7417817" y="2006599"/>
                </a:lnTo>
                <a:lnTo>
                  <a:pt x="7477232" y="1993899"/>
                </a:lnTo>
                <a:close/>
              </a:path>
              <a:path w="14503400" h="2108200">
                <a:moveTo>
                  <a:pt x="7654338" y="1981199"/>
                </a:moveTo>
                <a:lnTo>
                  <a:pt x="1630354" y="1981199"/>
                </a:lnTo>
                <a:lnTo>
                  <a:pt x="1693787" y="1993899"/>
                </a:lnTo>
                <a:lnTo>
                  <a:pt x="7595495" y="1993899"/>
                </a:lnTo>
                <a:lnTo>
                  <a:pt x="7654338" y="1981199"/>
                </a:lnTo>
                <a:close/>
              </a:path>
              <a:path w="14503400" h="2108200">
                <a:moveTo>
                  <a:pt x="7829671" y="1968499"/>
                </a:moveTo>
                <a:lnTo>
                  <a:pt x="1503790" y="1968499"/>
                </a:lnTo>
                <a:lnTo>
                  <a:pt x="1567021" y="1981199"/>
                </a:lnTo>
                <a:lnTo>
                  <a:pt x="7771429" y="1981199"/>
                </a:lnTo>
                <a:lnTo>
                  <a:pt x="7829671" y="1968499"/>
                </a:lnTo>
                <a:close/>
              </a:path>
              <a:path w="14503400" h="2108200">
                <a:moveTo>
                  <a:pt x="7945533" y="1955799"/>
                </a:moveTo>
                <a:lnTo>
                  <a:pt x="1377649" y="1955799"/>
                </a:lnTo>
                <a:lnTo>
                  <a:pt x="1440665" y="1968499"/>
                </a:lnTo>
                <a:lnTo>
                  <a:pt x="7887707" y="1968499"/>
                </a:lnTo>
                <a:lnTo>
                  <a:pt x="7945533" y="1955799"/>
                </a:lnTo>
                <a:close/>
              </a:path>
              <a:path w="14503400" h="2108200">
                <a:moveTo>
                  <a:pt x="8117724" y="1943099"/>
                </a:moveTo>
                <a:lnTo>
                  <a:pt x="1251954" y="1943099"/>
                </a:lnTo>
                <a:lnTo>
                  <a:pt x="1314744" y="1955799"/>
                </a:lnTo>
                <a:lnTo>
                  <a:pt x="8060545" y="1955799"/>
                </a:lnTo>
                <a:lnTo>
                  <a:pt x="8117724" y="1943099"/>
                </a:lnTo>
                <a:close/>
              </a:path>
              <a:path w="14503400" h="2108200">
                <a:moveTo>
                  <a:pt x="8456027" y="1917699"/>
                </a:moveTo>
                <a:lnTo>
                  <a:pt x="1064306" y="1917699"/>
                </a:lnTo>
                <a:lnTo>
                  <a:pt x="1189283" y="1943099"/>
                </a:lnTo>
                <a:lnTo>
                  <a:pt x="8231413" y="1943099"/>
                </a:lnTo>
                <a:lnTo>
                  <a:pt x="8287916" y="1930399"/>
                </a:lnTo>
                <a:lnTo>
                  <a:pt x="8400227" y="1930399"/>
                </a:lnTo>
                <a:lnTo>
                  <a:pt x="8456027" y="1917699"/>
                </a:lnTo>
                <a:close/>
              </a:path>
              <a:path w="14503400" h="2108200">
                <a:moveTo>
                  <a:pt x="8731356" y="1892299"/>
                </a:moveTo>
                <a:lnTo>
                  <a:pt x="877805" y="1892299"/>
                </a:lnTo>
                <a:lnTo>
                  <a:pt x="1002008" y="1917699"/>
                </a:lnTo>
                <a:lnTo>
                  <a:pt x="8511587" y="1917699"/>
                </a:lnTo>
                <a:lnTo>
                  <a:pt x="8566902" y="1904999"/>
                </a:lnTo>
                <a:lnTo>
                  <a:pt x="8676790" y="1904999"/>
                </a:lnTo>
                <a:lnTo>
                  <a:pt x="8731356" y="1892299"/>
                </a:lnTo>
                <a:close/>
              </a:path>
              <a:path w="14503400" h="2108200">
                <a:moveTo>
                  <a:pt x="9105964" y="1854199"/>
                </a:moveTo>
                <a:lnTo>
                  <a:pt x="631067" y="1854199"/>
                </a:lnTo>
                <a:lnTo>
                  <a:pt x="815908" y="1892299"/>
                </a:lnTo>
                <a:lnTo>
                  <a:pt x="8785665" y="1892299"/>
                </a:lnTo>
                <a:lnTo>
                  <a:pt x="8839715" y="1879599"/>
                </a:lnTo>
                <a:lnTo>
                  <a:pt x="8947024" y="1879599"/>
                </a:lnTo>
                <a:lnTo>
                  <a:pt x="9000277" y="1866899"/>
                </a:lnTo>
                <a:lnTo>
                  <a:pt x="9053258" y="1866899"/>
                </a:lnTo>
                <a:lnTo>
                  <a:pt x="9105964" y="1854199"/>
                </a:lnTo>
                <a:close/>
              </a:path>
              <a:path w="14503400" h="2108200">
                <a:moveTo>
                  <a:pt x="9517338" y="1816099"/>
                </a:moveTo>
                <a:lnTo>
                  <a:pt x="386717" y="1816099"/>
                </a:lnTo>
                <a:lnTo>
                  <a:pt x="569748" y="1854199"/>
                </a:lnTo>
                <a:lnTo>
                  <a:pt x="9210539" y="1854199"/>
                </a:lnTo>
                <a:lnTo>
                  <a:pt x="9262401" y="1841499"/>
                </a:lnTo>
                <a:lnTo>
                  <a:pt x="9313976" y="1841499"/>
                </a:lnTo>
                <a:lnTo>
                  <a:pt x="9365260" y="1828799"/>
                </a:lnTo>
                <a:lnTo>
                  <a:pt x="9466944" y="1828799"/>
                </a:lnTo>
                <a:lnTo>
                  <a:pt x="9517338" y="1816099"/>
                </a:lnTo>
                <a:close/>
              </a:path>
              <a:path w="14503400" h="2108200">
                <a:moveTo>
                  <a:pt x="1863599" y="76199"/>
                </a:moveTo>
                <a:lnTo>
                  <a:pt x="0" y="76199"/>
                </a:lnTo>
                <a:lnTo>
                  <a:pt x="0" y="1752599"/>
                </a:lnTo>
                <a:lnTo>
                  <a:pt x="25108" y="1752599"/>
                </a:lnTo>
                <a:lnTo>
                  <a:pt x="326026" y="1816099"/>
                </a:lnTo>
                <a:lnTo>
                  <a:pt x="9567428" y="1816099"/>
                </a:lnTo>
                <a:lnTo>
                  <a:pt x="9617213" y="1803399"/>
                </a:lnTo>
                <a:lnTo>
                  <a:pt x="9715850" y="1803399"/>
                </a:lnTo>
                <a:lnTo>
                  <a:pt x="9764697" y="1790699"/>
                </a:lnTo>
                <a:lnTo>
                  <a:pt x="9813225" y="1790699"/>
                </a:lnTo>
                <a:lnTo>
                  <a:pt x="9861432" y="1777999"/>
                </a:lnTo>
                <a:lnTo>
                  <a:pt x="9956867" y="1765299"/>
                </a:lnTo>
                <a:lnTo>
                  <a:pt x="10050977" y="1765299"/>
                </a:lnTo>
                <a:lnTo>
                  <a:pt x="10325110" y="1727199"/>
                </a:lnTo>
                <a:lnTo>
                  <a:pt x="10413672" y="1727199"/>
                </a:lnTo>
                <a:lnTo>
                  <a:pt x="10500784" y="1714499"/>
                </a:lnTo>
                <a:lnTo>
                  <a:pt x="10753175" y="1689099"/>
                </a:lnTo>
                <a:lnTo>
                  <a:pt x="11301439" y="1625599"/>
                </a:lnTo>
                <a:lnTo>
                  <a:pt x="11557349" y="1587499"/>
                </a:lnTo>
                <a:lnTo>
                  <a:pt x="11641958" y="1587499"/>
                </a:lnTo>
                <a:lnTo>
                  <a:pt x="11893664" y="1549399"/>
                </a:lnTo>
                <a:lnTo>
                  <a:pt x="11976851" y="1549399"/>
                </a:lnTo>
                <a:lnTo>
                  <a:pt x="12142133" y="1523999"/>
                </a:lnTo>
                <a:lnTo>
                  <a:pt x="12305945" y="1511299"/>
                </a:lnTo>
                <a:lnTo>
                  <a:pt x="12468264" y="1485899"/>
                </a:lnTo>
                <a:lnTo>
                  <a:pt x="12788338" y="1460499"/>
                </a:lnTo>
                <a:lnTo>
                  <a:pt x="12946049" y="1435099"/>
                </a:lnTo>
                <a:lnTo>
                  <a:pt x="13256713" y="1409699"/>
                </a:lnTo>
                <a:lnTo>
                  <a:pt x="13710488" y="1358899"/>
                </a:lnTo>
                <a:lnTo>
                  <a:pt x="14004607" y="1320799"/>
                </a:lnTo>
                <a:lnTo>
                  <a:pt x="14503400" y="1269999"/>
                </a:lnTo>
                <a:lnTo>
                  <a:pt x="14503400" y="228599"/>
                </a:lnTo>
                <a:lnTo>
                  <a:pt x="2703491" y="228599"/>
                </a:lnTo>
                <a:lnTo>
                  <a:pt x="2650905" y="215899"/>
                </a:lnTo>
                <a:lnTo>
                  <a:pt x="2552703" y="215899"/>
                </a:lnTo>
                <a:lnTo>
                  <a:pt x="2506733" y="203199"/>
                </a:lnTo>
                <a:lnTo>
                  <a:pt x="2462613" y="203199"/>
                </a:lnTo>
                <a:lnTo>
                  <a:pt x="2420166" y="190499"/>
                </a:lnTo>
                <a:lnTo>
                  <a:pt x="2379214" y="190499"/>
                </a:lnTo>
                <a:lnTo>
                  <a:pt x="2339581" y="177799"/>
                </a:lnTo>
                <a:lnTo>
                  <a:pt x="2301089" y="177799"/>
                </a:lnTo>
                <a:lnTo>
                  <a:pt x="2263560" y="165099"/>
                </a:lnTo>
                <a:lnTo>
                  <a:pt x="2226817" y="165099"/>
                </a:lnTo>
                <a:lnTo>
                  <a:pt x="2154981" y="139699"/>
                </a:lnTo>
                <a:lnTo>
                  <a:pt x="2119532" y="139699"/>
                </a:lnTo>
                <a:lnTo>
                  <a:pt x="2048687" y="114299"/>
                </a:lnTo>
                <a:lnTo>
                  <a:pt x="2012935" y="114299"/>
                </a:lnTo>
                <a:lnTo>
                  <a:pt x="1939888" y="88899"/>
                </a:lnTo>
                <a:lnTo>
                  <a:pt x="1902238" y="88899"/>
                </a:lnTo>
                <a:lnTo>
                  <a:pt x="1863599" y="76199"/>
                </a:lnTo>
                <a:close/>
              </a:path>
              <a:path w="14503400" h="2108200">
                <a:moveTo>
                  <a:pt x="6261495" y="215899"/>
                </a:moveTo>
                <a:lnTo>
                  <a:pt x="3294111" y="215899"/>
                </a:lnTo>
                <a:lnTo>
                  <a:pt x="3241935" y="228599"/>
                </a:lnTo>
                <a:lnTo>
                  <a:pt x="6312993" y="228599"/>
                </a:lnTo>
                <a:lnTo>
                  <a:pt x="6261495" y="215899"/>
                </a:lnTo>
                <a:close/>
              </a:path>
              <a:path w="14503400" h="2108200">
                <a:moveTo>
                  <a:pt x="14503400" y="177799"/>
                </a:moveTo>
                <a:lnTo>
                  <a:pt x="14499602" y="177799"/>
                </a:lnTo>
                <a:lnTo>
                  <a:pt x="14458977" y="190499"/>
                </a:lnTo>
                <a:lnTo>
                  <a:pt x="14372700" y="190499"/>
                </a:lnTo>
                <a:lnTo>
                  <a:pt x="14326700" y="203199"/>
                </a:lnTo>
                <a:lnTo>
                  <a:pt x="14228107" y="203199"/>
                </a:lnTo>
                <a:lnTo>
                  <a:pt x="14175166" y="215899"/>
                </a:lnTo>
                <a:lnTo>
                  <a:pt x="6911308" y="215899"/>
                </a:lnTo>
                <a:lnTo>
                  <a:pt x="6856623" y="228599"/>
                </a:lnTo>
                <a:lnTo>
                  <a:pt x="14503400" y="228599"/>
                </a:lnTo>
                <a:lnTo>
                  <a:pt x="14503400" y="177799"/>
                </a:lnTo>
                <a:close/>
              </a:path>
              <a:path w="14503400" h="2108200">
                <a:moveTo>
                  <a:pt x="6119913" y="203199"/>
                </a:moveTo>
                <a:lnTo>
                  <a:pt x="3437653" y="203199"/>
                </a:lnTo>
                <a:lnTo>
                  <a:pt x="3391806" y="215899"/>
                </a:lnTo>
                <a:lnTo>
                  <a:pt x="6165118" y="215899"/>
                </a:lnTo>
                <a:lnTo>
                  <a:pt x="6119913" y="203199"/>
                </a:lnTo>
                <a:close/>
              </a:path>
              <a:path w="14503400" h="2108200">
                <a:moveTo>
                  <a:pt x="9963079" y="203199"/>
                </a:moveTo>
                <a:lnTo>
                  <a:pt x="7061298" y="203199"/>
                </a:lnTo>
                <a:lnTo>
                  <a:pt x="7013482" y="215899"/>
                </a:lnTo>
                <a:lnTo>
                  <a:pt x="10018063" y="215899"/>
                </a:lnTo>
                <a:lnTo>
                  <a:pt x="9963079" y="203199"/>
                </a:lnTo>
                <a:close/>
              </a:path>
              <a:path w="14503400" h="2108200">
                <a:moveTo>
                  <a:pt x="13584121" y="203199"/>
                </a:moveTo>
                <a:lnTo>
                  <a:pt x="10616771" y="203199"/>
                </a:lnTo>
                <a:lnTo>
                  <a:pt x="10564964" y="215899"/>
                </a:lnTo>
                <a:lnTo>
                  <a:pt x="13635975" y="215899"/>
                </a:lnTo>
                <a:lnTo>
                  <a:pt x="13584121" y="203199"/>
                </a:lnTo>
                <a:close/>
              </a:path>
              <a:path w="14503400" h="2108200">
                <a:moveTo>
                  <a:pt x="6034655" y="190499"/>
                </a:moveTo>
                <a:lnTo>
                  <a:pt x="3524165" y="190499"/>
                </a:lnTo>
                <a:lnTo>
                  <a:pt x="3481718" y="203199"/>
                </a:lnTo>
                <a:lnTo>
                  <a:pt x="6076480" y="203199"/>
                </a:lnTo>
                <a:lnTo>
                  <a:pt x="6034655" y="190499"/>
                </a:lnTo>
                <a:close/>
              </a:path>
              <a:path w="14503400" h="2108200">
                <a:moveTo>
                  <a:pt x="9812422" y="190499"/>
                </a:moveTo>
                <a:lnTo>
                  <a:pt x="7151205" y="190499"/>
                </a:lnTo>
                <a:lnTo>
                  <a:pt x="7107152" y="203199"/>
                </a:lnTo>
                <a:lnTo>
                  <a:pt x="9860421" y="203199"/>
                </a:lnTo>
                <a:lnTo>
                  <a:pt x="9812422" y="190499"/>
                </a:lnTo>
                <a:close/>
              </a:path>
              <a:path w="14503400" h="2108200">
                <a:moveTo>
                  <a:pt x="13441534" y="190499"/>
                </a:moveTo>
                <a:lnTo>
                  <a:pt x="10759232" y="190499"/>
                </a:lnTo>
                <a:lnTo>
                  <a:pt x="10713741" y="203199"/>
                </a:lnTo>
                <a:lnTo>
                  <a:pt x="13487065" y="203199"/>
                </a:lnTo>
                <a:lnTo>
                  <a:pt x="13441534" y="190499"/>
                </a:lnTo>
                <a:close/>
              </a:path>
              <a:path w="14503400" h="2108200">
                <a:moveTo>
                  <a:pt x="5955178" y="177799"/>
                </a:moveTo>
                <a:lnTo>
                  <a:pt x="3604863" y="177799"/>
                </a:lnTo>
                <a:lnTo>
                  <a:pt x="3565159" y="190499"/>
                </a:lnTo>
                <a:lnTo>
                  <a:pt x="5994275" y="190499"/>
                </a:lnTo>
                <a:lnTo>
                  <a:pt x="5955178" y="177799"/>
                </a:lnTo>
                <a:close/>
              </a:path>
              <a:path w="14503400" h="2108200">
                <a:moveTo>
                  <a:pt x="9722265" y="177799"/>
                </a:moveTo>
                <a:lnTo>
                  <a:pt x="7234562" y="177799"/>
                </a:lnTo>
                <a:lnTo>
                  <a:pt x="7193620" y="190499"/>
                </a:lnTo>
                <a:lnTo>
                  <a:pt x="9766424" y="190499"/>
                </a:lnTo>
                <a:lnTo>
                  <a:pt x="9722265" y="177799"/>
                </a:lnTo>
                <a:close/>
              </a:path>
              <a:path w="14503400" h="2108200">
                <a:moveTo>
                  <a:pt x="13355648" y="177799"/>
                </a:moveTo>
                <a:lnTo>
                  <a:pt x="10845046" y="177799"/>
                </a:lnTo>
                <a:lnTo>
                  <a:pt x="10802946" y="190499"/>
                </a:lnTo>
                <a:lnTo>
                  <a:pt x="13397783" y="190499"/>
                </a:lnTo>
                <a:lnTo>
                  <a:pt x="13355648" y="177799"/>
                </a:lnTo>
                <a:close/>
              </a:path>
              <a:path w="14503400" h="2108200">
                <a:moveTo>
                  <a:pt x="5843951" y="152399"/>
                </a:moveTo>
                <a:lnTo>
                  <a:pt x="3717875" y="152399"/>
                </a:lnTo>
                <a:lnTo>
                  <a:pt x="3643441" y="177799"/>
                </a:lnTo>
                <a:lnTo>
                  <a:pt x="5917201" y="177799"/>
                </a:lnTo>
                <a:lnTo>
                  <a:pt x="5843951" y="152399"/>
                </a:lnTo>
                <a:close/>
              </a:path>
              <a:path w="14503400" h="2108200">
                <a:moveTo>
                  <a:pt x="9560763" y="152399"/>
                </a:moveTo>
                <a:lnTo>
                  <a:pt x="7350175" y="152399"/>
                </a:lnTo>
                <a:lnTo>
                  <a:pt x="7274193" y="177799"/>
                </a:lnTo>
                <a:lnTo>
                  <a:pt x="9679783" y="177799"/>
                </a:lnTo>
                <a:lnTo>
                  <a:pt x="9638813" y="165099"/>
                </a:lnTo>
                <a:lnTo>
                  <a:pt x="9599194" y="165099"/>
                </a:lnTo>
                <a:lnTo>
                  <a:pt x="9560763" y="152399"/>
                </a:lnTo>
                <a:close/>
              </a:path>
              <a:path w="14503400" h="2108200">
                <a:moveTo>
                  <a:pt x="13275571" y="165099"/>
                </a:moveTo>
                <a:lnTo>
                  <a:pt x="10925062" y="165099"/>
                </a:lnTo>
                <a:lnTo>
                  <a:pt x="10885697" y="177799"/>
                </a:lnTo>
                <a:lnTo>
                  <a:pt x="13314965" y="177799"/>
                </a:lnTo>
                <a:lnTo>
                  <a:pt x="13275571" y="165099"/>
                </a:lnTo>
                <a:close/>
              </a:path>
              <a:path w="14503400" h="2108200">
                <a:moveTo>
                  <a:pt x="13199994" y="152399"/>
                </a:moveTo>
                <a:lnTo>
                  <a:pt x="11000590" y="152399"/>
                </a:lnTo>
                <a:lnTo>
                  <a:pt x="10963305" y="165099"/>
                </a:lnTo>
                <a:lnTo>
                  <a:pt x="13237302" y="165099"/>
                </a:lnTo>
                <a:lnTo>
                  <a:pt x="13199994" y="152399"/>
                </a:lnTo>
                <a:close/>
              </a:path>
              <a:path w="14503400" h="2108200">
                <a:moveTo>
                  <a:pt x="5563112" y="88899"/>
                </a:moveTo>
                <a:lnTo>
                  <a:pt x="4003372" y="88899"/>
                </a:lnTo>
                <a:lnTo>
                  <a:pt x="3967034" y="101599"/>
                </a:lnTo>
                <a:lnTo>
                  <a:pt x="3931210" y="101599"/>
                </a:lnTo>
                <a:lnTo>
                  <a:pt x="3895736" y="114299"/>
                </a:lnTo>
                <a:lnTo>
                  <a:pt x="3825181" y="126999"/>
                </a:lnTo>
                <a:lnTo>
                  <a:pt x="3754059" y="152399"/>
                </a:lnTo>
                <a:lnTo>
                  <a:pt x="5808352" y="152399"/>
                </a:lnTo>
                <a:lnTo>
                  <a:pt x="5738394" y="126999"/>
                </a:lnTo>
                <a:lnTo>
                  <a:pt x="5669000" y="114299"/>
                </a:lnTo>
                <a:lnTo>
                  <a:pt x="5634106" y="114299"/>
                </a:lnTo>
                <a:lnTo>
                  <a:pt x="5563112" y="88899"/>
                </a:lnTo>
                <a:close/>
              </a:path>
              <a:path w="14503400" h="2108200">
                <a:moveTo>
                  <a:pt x="9276503" y="88899"/>
                </a:moveTo>
                <a:lnTo>
                  <a:pt x="7634276" y="88899"/>
                </a:lnTo>
                <a:lnTo>
                  <a:pt x="7598785" y="101599"/>
                </a:lnTo>
                <a:lnTo>
                  <a:pt x="7563615" y="101599"/>
                </a:lnTo>
                <a:lnTo>
                  <a:pt x="7458391" y="139699"/>
                </a:lnTo>
                <a:lnTo>
                  <a:pt x="7422869" y="139699"/>
                </a:lnTo>
                <a:lnTo>
                  <a:pt x="7386851" y="152399"/>
                </a:lnTo>
                <a:lnTo>
                  <a:pt x="9523356" y="152399"/>
                </a:lnTo>
                <a:lnTo>
                  <a:pt x="9450963" y="126999"/>
                </a:lnTo>
                <a:lnTo>
                  <a:pt x="9415651" y="126999"/>
                </a:lnTo>
                <a:lnTo>
                  <a:pt x="9380713" y="114299"/>
                </a:lnTo>
                <a:lnTo>
                  <a:pt x="9311302" y="101599"/>
                </a:lnTo>
                <a:lnTo>
                  <a:pt x="9276503" y="88899"/>
                </a:lnTo>
                <a:close/>
              </a:path>
              <a:path w="14503400" h="2108200">
                <a:moveTo>
                  <a:pt x="13127606" y="139699"/>
                </a:moveTo>
                <a:lnTo>
                  <a:pt x="11072941" y="139699"/>
                </a:lnTo>
                <a:lnTo>
                  <a:pt x="11037080" y="152399"/>
                </a:lnTo>
                <a:lnTo>
                  <a:pt x="13163483" y="152399"/>
                </a:lnTo>
                <a:lnTo>
                  <a:pt x="13127606" y="139699"/>
                </a:lnTo>
                <a:close/>
              </a:path>
              <a:path w="14503400" h="2108200">
                <a:moveTo>
                  <a:pt x="12916474" y="88899"/>
                </a:moveTo>
                <a:lnTo>
                  <a:pt x="11284040" y="88899"/>
                </a:lnTo>
                <a:lnTo>
                  <a:pt x="11213355" y="114299"/>
                </a:lnTo>
                <a:lnTo>
                  <a:pt x="11143426" y="126999"/>
                </a:lnTo>
                <a:lnTo>
                  <a:pt x="11108335" y="139699"/>
                </a:lnTo>
                <a:lnTo>
                  <a:pt x="13092198" y="139699"/>
                </a:lnTo>
                <a:lnTo>
                  <a:pt x="13057096" y="126999"/>
                </a:lnTo>
                <a:lnTo>
                  <a:pt x="12987156" y="114299"/>
                </a:lnTo>
                <a:lnTo>
                  <a:pt x="12916474" y="88899"/>
                </a:lnTo>
                <a:close/>
              </a:path>
              <a:path w="14503400" h="2108200">
                <a:moveTo>
                  <a:pt x="5451155" y="63499"/>
                </a:moveTo>
                <a:lnTo>
                  <a:pt x="4117109" y="63499"/>
                </a:lnTo>
                <a:lnTo>
                  <a:pt x="4040388" y="88899"/>
                </a:lnTo>
                <a:lnTo>
                  <a:pt x="5526684" y="88899"/>
                </a:lnTo>
                <a:lnTo>
                  <a:pt x="5451155" y="63499"/>
                </a:lnTo>
                <a:close/>
              </a:path>
              <a:path w="14503400" h="2108200">
                <a:moveTo>
                  <a:pt x="9169783" y="63499"/>
                </a:moveTo>
                <a:lnTo>
                  <a:pt x="7744295" y="63499"/>
                </a:lnTo>
                <a:lnTo>
                  <a:pt x="7670249" y="88899"/>
                </a:lnTo>
                <a:lnTo>
                  <a:pt x="9241426" y="88899"/>
                </a:lnTo>
                <a:lnTo>
                  <a:pt x="9169783" y="63499"/>
                </a:lnTo>
                <a:close/>
              </a:path>
              <a:path w="14503400" h="2108200">
                <a:moveTo>
                  <a:pt x="12843741" y="76199"/>
                </a:moveTo>
                <a:lnTo>
                  <a:pt x="11356792" y="76199"/>
                </a:lnTo>
                <a:lnTo>
                  <a:pt x="11320076" y="88899"/>
                </a:lnTo>
                <a:lnTo>
                  <a:pt x="12880446" y="88899"/>
                </a:lnTo>
                <a:lnTo>
                  <a:pt x="12843741" y="76199"/>
                </a:lnTo>
                <a:close/>
              </a:path>
              <a:path w="14503400" h="2108200">
                <a:moveTo>
                  <a:pt x="1739983" y="50799"/>
                </a:moveTo>
                <a:lnTo>
                  <a:pt x="123665" y="50799"/>
                </a:lnTo>
                <a:lnTo>
                  <a:pt x="6061" y="76199"/>
                </a:lnTo>
                <a:lnTo>
                  <a:pt x="1823796" y="76199"/>
                </a:lnTo>
                <a:lnTo>
                  <a:pt x="1782649" y="63499"/>
                </a:lnTo>
                <a:lnTo>
                  <a:pt x="1739983" y="50799"/>
                </a:lnTo>
                <a:close/>
              </a:path>
              <a:path w="14503400" h="2108200">
                <a:moveTo>
                  <a:pt x="12767646" y="63499"/>
                </a:moveTo>
                <a:lnTo>
                  <a:pt x="11432920" y="63499"/>
                </a:lnTo>
                <a:lnTo>
                  <a:pt x="11394352" y="76199"/>
                </a:lnTo>
                <a:lnTo>
                  <a:pt x="12806195" y="76199"/>
                </a:lnTo>
                <a:lnTo>
                  <a:pt x="12767646" y="63499"/>
                </a:lnTo>
                <a:close/>
              </a:path>
              <a:path w="14503400" h="2108200">
                <a:moveTo>
                  <a:pt x="5370971" y="50799"/>
                </a:moveTo>
                <a:lnTo>
                  <a:pt x="4198510" y="50799"/>
                </a:lnTo>
                <a:lnTo>
                  <a:pt x="4157142" y="63499"/>
                </a:lnTo>
                <a:lnTo>
                  <a:pt x="5411726" y="63499"/>
                </a:lnTo>
                <a:lnTo>
                  <a:pt x="5370971" y="50799"/>
                </a:lnTo>
                <a:close/>
              </a:path>
              <a:path w="14503400" h="2108200">
                <a:moveTo>
                  <a:pt x="9095068" y="50799"/>
                </a:moveTo>
                <a:lnTo>
                  <a:pt x="7822230" y="50799"/>
                </a:lnTo>
                <a:lnTo>
                  <a:pt x="7782695" y="63499"/>
                </a:lnTo>
                <a:lnTo>
                  <a:pt x="9132891" y="63499"/>
                </a:lnTo>
                <a:lnTo>
                  <a:pt x="9095068" y="50799"/>
                </a:lnTo>
                <a:close/>
              </a:path>
              <a:path w="14503400" h="2108200">
                <a:moveTo>
                  <a:pt x="12686879" y="50799"/>
                </a:moveTo>
                <a:lnTo>
                  <a:pt x="11513737" y="50799"/>
                </a:lnTo>
                <a:lnTo>
                  <a:pt x="11472661" y="63499"/>
                </a:lnTo>
                <a:lnTo>
                  <a:pt x="12727928" y="63499"/>
                </a:lnTo>
                <a:lnTo>
                  <a:pt x="12686879" y="50799"/>
                </a:lnTo>
                <a:close/>
              </a:path>
              <a:path w="14503400" h="2108200">
                <a:moveTo>
                  <a:pt x="1649381" y="38099"/>
                </a:moveTo>
                <a:lnTo>
                  <a:pt x="237204" y="38099"/>
                </a:lnTo>
                <a:lnTo>
                  <a:pt x="180959" y="50799"/>
                </a:lnTo>
                <a:lnTo>
                  <a:pt x="1695619" y="50799"/>
                </a:lnTo>
                <a:lnTo>
                  <a:pt x="1649381" y="38099"/>
                </a:lnTo>
                <a:close/>
              </a:path>
              <a:path w="14503400" h="2108200">
                <a:moveTo>
                  <a:pt x="5284829" y="38099"/>
                </a:moveTo>
                <a:lnTo>
                  <a:pt x="4285901" y="38099"/>
                </a:lnTo>
                <a:lnTo>
                  <a:pt x="4241375" y="50799"/>
                </a:lnTo>
                <a:lnTo>
                  <a:pt x="5328726" y="50799"/>
                </a:lnTo>
                <a:lnTo>
                  <a:pt x="5284829" y="38099"/>
                </a:lnTo>
                <a:close/>
              </a:path>
              <a:path w="14503400" h="2108200">
                <a:moveTo>
                  <a:pt x="8931211" y="25399"/>
                </a:moveTo>
                <a:lnTo>
                  <a:pt x="7949276" y="25399"/>
                </a:lnTo>
                <a:lnTo>
                  <a:pt x="7905357" y="38099"/>
                </a:lnTo>
                <a:lnTo>
                  <a:pt x="7863063" y="50799"/>
                </a:lnTo>
                <a:lnTo>
                  <a:pt x="9056152" y="50799"/>
                </a:lnTo>
                <a:lnTo>
                  <a:pt x="9015979" y="38099"/>
                </a:lnTo>
                <a:lnTo>
                  <a:pt x="8974386" y="38099"/>
                </a:lnTo>
                <a:lnTo>
                  <a:pt x="8931211" y="25399"/>
                </a:lnTo>
                <a:close/>
              </a:path>
              <a:path w="14503400" h="2108200">
                <a:moveTo>
                  <a:pt x="12600130" y="38099"/>
                </a:moveTo>
                <a:lnTo>
                  <a:pt x="11600552" y="38099"/>
                </a:lnTo>
                <a:lnTo>
                  <a:pt x="11556313" y="50799"/>
                </a:lnTo>
                <a:lnTo>
                  <a:pt x="12644334" y="50799"/>
                </a:lnTo>
                <a:lnTo>
                  <a:pt x="12600130" y="38099"/>
                </a:lnTo>
                <a:close/>
              </a:path>
              <a:path w="14503400" h="2108200">
                <a:moveTo>
                  <a:pt x="1550570" y="25399"/>
                </a:moveTo>
                <a:lnTo>
                  <a:pt x="346421" y="25399"/>
                </a:lnTo>
                <a:lnTo>
                  <a:pt x="292369" y="38099"/>
                </a:lnTo>
                <a:lnTo>
                  <a:pt x="1601090" y="38099"/>
                </a:lnTo>
                <a:lnTo>
                  <a:pt x="1550570" y="25399"/>
                </a:lnTo>
                <a:close/>
              </a:path>
              <a:path w="14503400" h="2108200">
                <a:moveTo>
                  <a:pt x="5141590" y="25399"/>
                </a:moveTo>
                <a:lnTo>
                  <a:pt x="4380596" y="25399"/>
                </a:lnTo>
                <a:lnTo>
                  <a:pt x="4332254" y="38099"/>
                </a:lnTo>
                <a:lnTo>
                  <a:pt x="5191423" y="38099"/>
                </a:lnTo>
                <a:lnTo>
                  <a:pt x="5141590" y="25399"/>
                </a:lnTo>
                <a:close/>
              </a:path>
              <a:path w="14503400" h="2108200">
                <a:moveTo>
                  <a:pt x="12506088" y="25399"/>
                </a:moveTo>
                <a:lnTo>
                  <a:pt x="11694677" y="25399"/>
                </a:lnTo>
                <a:lnTo>
                  <a:pt x="11646619" y="38099"/>
                </a:lnTo>
                <a:lnTo>
                  <a:pt x="12554102" y="38099"/>
                </a:lnTo>
                <a:lnTo>
                  <a:pt x="12506088" y="25399"/>
                </a:lnTo>
                <a:close/>
              </a:path>
              <a:path w="14503400" h="2108200">
                <a:moveTo>
                  <a:pt x="1442131" y="12699"/>
                </a:moveTo>
                <a:lnTo>
                  <a:pt x="451061" y="12699"/>
                </a:lnTo>
                <a:lnTo>
                  <a:pt x="399329" y="25399"/>
                </a:lnTo>
                <a:lnTo>
                  <a:pt x="1497643" y="25399"/>
                </a:lnTo>
                <a:lnTo>
                  <a:pt x="1442131" y="12699"/>
                </a:lnTo>
                <a:close/>
              </a:path>
              <a:path w="14503400" h="2108200">
                <a:moveTo>
                  <a:pt x="4977606" y="12699"/>
                </a:moveTo>
                <a:lnTo>
                  <a:pt x="4597141" y="12699"/>
                </a:lnTo>
                <a:lnTo>
                  <a:pt x="4539200" y="25399"/>
                </a:lnTo>
                <a:lnTo>
                  <a:pt x="5034844" y="25399"/>
                </a:lnTo>
                <a:lnTo>
                  <a:pt x="4977606" y="12699"/>
                </a:lnTo>
                <a:close/>
              </a:path>
              <a:path w="14503400" h="2108200">
                <a:moveTo>
                  <a:pt x="8839462" y="12699"/>
                </a:moveTo>
                <a:lnTo>
                  <a:pt x="8092407" y="12699"/>
                </a:lnTo>
                <a:lnTo>
                  <a:pt x="8042637" y="25399"/>
                </a:lnTo>
                <a:lnTo>
                  <a:pt x="8886291" y="25399"/>
                </a:lnTo>
                <a:lnTo>
                  <a:pt x="8839462" y="12699"/>
                </a:lnTo>
                <a:close/>
              </a:path>
              <a:path w="14503400" h="2108200">
                <a:moveTo>
                  <a:pt x="12290889" y="12699"/>
                </a:moveTo>
                <a:lnTo>
                  <a:pt x="11910099" y="12699"/>
                </a:lnTo>
                <a:lnTo>
                  <a:pt x="11852437" y="25399"/>
                </a:lnTo>
                <a:lnTo>
                  <a:pt x="12348488" y="25399"/>
                </a:lnTo>
                <a:lnTo>
                  <a:pt x="12290889" y="12699"/>
                </a:lnTo>
                <a:close/>
              </a:path>
              <a:path w="14503400" h="2108200">
                <a:moveTo>
                  <a:pt x="1258316" y="0"/>
                </a:moveTo>
                <a:lnTo>
                  <a:pt x="645588" y="0"/>
                </a:lnTo>
                <a:lnTo>
                  <a:pt x="598880" y="12699"/>
                </a:lnTo>
                <a:lnTo>
                  <a:pt x="1322645" y="12699"/>
                </a:lnTo>
                <a:lnTo>
                  <a:pt x="1258316" y="0"/>
                </a:lnTo>
                <a:close/>
              </a:path>
              <a:path w="14503400" h="2108200">
                <a:moveTo>
                  <a:pt x="8685896" y="0"/>
                </a:moveTo>
                <a:lnTo>
                  <a:pt x="8256027" y="0"/>
                </a:lnTo>
                <a:lnTo>
                  <a:pt x="8198939" y="12699"/>
                </a:lnTo>
                <a:lnTo>
                  <a:pt x="8739427" y="12699"/>
                </a:lnTo>
                <a:lnTo>
                  <a:pt x="8685896" y="0"/>
                </a:lnTo>
                <a:close/>
              </a:path>
            </a:pathLst>
          </a:custGeom>
          <a:solidFill>
            <a:srgbClr val="63B7E6"/>
          </a:solidFill>
        </p:spPr>
        <p:txBody>
          <a:bodyPr wrap="square" lIns="0" tIns="0" rIns="0" bIns="0" rtlCol="0"/>
          <a:lstStyle/>
          <a:p>
            <a:pPr defTabSz="674564"/>
            <a:endParaRPr sz="1300">
              <a:solidFill>
                <a:prstClr val="black"/>
              </a:solidFill>
            </a:endParaRPr>
          </a:p>
        </p:txBody>
      </p:sp>
      <p:sp>
        <p:nvSpPr>
          <p:cNvPr id="19" name="bk object 19"/>
          <p:cNvSpPr/>
          <p:nvPr/>
        </p:nvSpPr>
        <p:spPr>
          <a:xfrm>
            <a:off x="250074" y="312767"/>
            <a:ext cx="11690398" cy="1352052"/>
          </a:xfrm>
          <a:custGeom>
            <a:avLst/>
            <a:gdLst/>
            <a:ahLst/>
            <a:cxnLst/>
            <a:rect l="l" t="t" r="r" b="b"/>
            <a:pathLst>
              <a:path w="14503400" h="2108200">
                <a:moveTo>
                  <a:pt x="4918786" y="2095499"/>
                </a:moveTo>
                <a:lnTo>
                  <a:pt x="2979145" y="2095499"/>
                </a:lnTo>
                <a:lnTo>
                  <a:pt x="3044094" y="2108199"/>
                </a:lnTo>
                <a:lnTo>
                  <a:pt x="4854847" y="2108199"/>
                </a:lnTo>
                <a:lnTo>
                  <a:pt x="4918786" y="2095499"/>
                </a:lnTo>
                <a:close/>
              </a:path>
              <a:path w="14503400" h="2108200">
                <a:moveTo>
                  <a:pt x="5363901" y="2082799"/>
                </a:moveTo>
                <a:lnTo>
                  <a:pt x="2654648" y="2082799"/>
                </a:lnTo>
                <a:lnTo>
                  <a:pt x="2719505" y="2095499"/>
                </a:lnTo>
                <a:lnTo>
                  <a:pt x="5300598" y="2095499"/>
                </a:lnTo>
                <a:lnTo>
                  <a:pt x="5363901" y="2082799"/>
                </a:lnTo>
                <a:close/>
              </a:path>
              <a:path w="14503400" h="2108200">
                <a:moveTo>
                  <a:pt x="5678799" y="2070099"/>
                </a:moveTo>
                <a:lnTo>
                  <a:pt x="2330840" y="2070099"/>
                </a:lnTo>
                <a:lnTo>
                  <a:pt x="2395528" y="2082799"/>
                </a:lnTo>
                <a:lnTo>
                  <a:pt x="5616045" y="2082799"/>
                </a:lnTo>
                <a:lnTo>
                  <a:pt x="5678799" y="2070099"/>
                </a:lnTo>
                <a:close/>
              </a:path>
              <a:path w="14503400" h="2108200">
                <a:moveTo>
                  <a:pt x="5928594" y="2057399"/>
                </a:moveTo>
                <a:lnTo>
                  <a:pt x="2137049" y="2057399"/>
                </a:lnTo>
                <a:lnTo>
                  <a:pt x="2201598" y="2070099"/>
                </a:lnTo>
                <a:lnTo>
                  <a:pt x="5866335" y="2070099"/>
                </a:lnTo>
                <a:lnTo>
                  <a:pt x="5928594" y="2057399"/>
                </a:lnTo>
                <a:close/>
              </a:path>
              <a:path w="14503400" h="2108200">
                <a:moveTo>
                  <a:pt x="6176285" y="2044699"/>
                </a:moveTo>
                <a:lnTo>
                  <a:pt x="1943731" y="2044699"/>
                </a:lnTo>
                <a:lnTo>
                  <a:pt x="2008112" y="2057399"/>
                </a:lnTo>
                <a:lnTo>
                  <a:pt x="6114571" y="2057399"/>
                </a:lnTo>
                <a:lnTo>
                  <a:pt x="6176285" y="2044699"/>
                </a:lnTo>
                <a:close/>
              </a:path>
              <a:path w="14503400" h="2108200">
                <a:moveTo>
                  <a:pt x="6421673" y="2031999"/>
                </a:moveTo>
                <a:lnTo>
                  <a:pt x="1750970" y="2031999"/>
                </a:lnTo>
                <a:lnTo>
                  <a:pt x="1815157" y="2044699"/>
                </a:lnTo>
                <a:lnTo>
                  <a:pt x="6360553" y="2044699"/>
                </a:lnTo>
                <a:lnTo>
                  <a:pt x="6421673" y="2031999"/>
                </a:lnTo>
                <a:close/>
              </a:path>
              <a:path w="14503400" h="2108200">
                <a:moveTo>
                  <a:pt x="6604081" y="2019299"/>
                </a:moveTo>
                <a:lnTo>
                  <a:pt x="1558851" y="2019299"/>
                </a:lnTo>
                <a:lnTo>
                  <a:pt x="1622814" y="2031999"/>
                </a:lnTo>
                <a:lnTo>
                  <a:pt x="6543440" y="2031999"/>
                </a:lnTo>
                <a:lnTo>
                  <a:pt x="6604081" y="2019299"/>
                </a:lnTo>
                <a:close/>
              </a:path>
              <a:path w="14503400" h="2108200">
                <a:moveTo>
                  <a:pt x="6844956" y="2006599"/>
                </a:moveTo>
                <a:lnTo>
                  <a:pt x="1431169" y="2006599"/>
                </a:lnTo>
                <a:lnTo>
                  <a:pt x="1494968" y="2019299"/>
                </a:lnTo>
                <a:lnTo>
                  <a:pt x="6784997" y="2019299"/>
                </a:lnTo>
                <a:lnTo>
                  <a:pt x="6844956" y="2006599"/>
                </a:lnTo>
                <a:close/>
              </a:path>
              <a:path w="14503400" h="2108200">
                <a:moveTo>
                  <a:pt x="7023752" y="1993899"/>
                </a:moveTo>
                <a:lnTo>
                  <a:pt x="1303836" y="1993899"/>
                </a:lnTo>
                <a:lnTo>
                  <a:pt x="1367458" y="2006599"/>
                </a:lnTo>
                <a:lnTo>
                  <a:pt x="6964337" y="2006599"/>
                </a:lnTo>
                <a:lnTo>
                  <a:pt x="7023752" y="1993899"/>
                </a:lnTo>
                <a:close/>
              </a:path>
              <a:path w="14503400" h="2108200">
                <a:moveTo>
                  <a:pt x="7200858" y="1981199"/>
                </a:moveTo>
                <a:lnTo>
                  <a:pt x="1176874" y="1981199"/>
                </a:lnTo>
                <a:lnTo>
                  <a:pt x="1240307" y="1993899"/>
                </a:lnTo>
                <a:lnTo>
                  <a:pt x="7142015" y="1993899"/>
                </a:lnTo>
                <a:lnTo>
                  <a:pt x="7200858" y="1981199"/>
                </a:lnTo>
                <a:close/>
              </a:path>
              <a:path w="14503400" h="2108200">
                <a:moveTo>
                  <a:pt x="7376191" y="1968499"/>
                </a:moveTo>
                <a:lnTo>
                  <a:pt x="1050310" y="1968499"/>
                </a:lnTo>
                <a:lnTo>
                  <a:pt x="1113541" y="1981199"/>
                </a:lnTo>
                <a:lnTo>
                  <a:pt x="7317949" y="1981199"/>
                </a:lnTo>
                <a:lnTo>
                  <a:pt x="7376191" y="1968499"/>
                </a:lnTo>
                <a:close/>
              </a:path>
              <a:path w="14503400" h="2108200">
                <a:moveTo>
                  <a:pt x="7492053" y="1955799"/>
                </a:moveTo>
                <a:lnTo>
                  <a:pt x="924169" y="1955799"/>
                </a:lnTo>
                <a:lnTo>
                  <a:pt x="987185" y="1968499"/>
                </a:lnTo>
                <a:lnTo>
                  <a:pt x="7434227" y="1968499"/>
                </a:lnTo>
                <a:lnTo>
                  <a:pt x="7492053" y="1955799"/>
                </a:lnTo>
                <a:close/>
              </a:path>
              <a:path w="14503400" h="2108200">
                <a:moveTo>
                  <a:pt x="7664243" y="1943099"/>
                </a:moveTo>
                <a:lnTo>
                  <a:pt x="798474" y="1943099"/>
                </a:lnTo>
                <a:lnTo>
                  <a:pt x="861264" y="1955799"/>
                </a:lnTo>
                <a:lnTo>
                  <a:pt x="7607064" y="1955799"/>
                </a:lnTo>
                <a:lnTo>
                  <a:pt x="7664243" y="1943099"/>
                </a:lnTo>
                <a:close/>
              </a:path>
              <a:path w="14503400" h="2108200">
                <a:moveTo>
                  <a:pt x="8002547" y="1917699"/>
                </a:moveTo>
                <a:lnTo>
                  <a:pt x="610826" y="1917699"/>
                </a:lnTo>
                <a:lnTo>
                  <a:pt x="735803" y="1943099"/>
                </a:lnTo>
                <a:lnTo>
                  <a:pt x="7777932" y="1943099"/>
                </a:lnTo>
                <a:lnTo>
                  <a:pt x="7834436" y="1930399"/>
                </a:lnTo>
                <a:lnTo>
                  <a:pt x="7946746" y="1930399"/>
                </a:lnTo>
                <a:lnTo>
                  <a:pt x="8002547" y="1917699"/>
                </a:lnTo>
                <a:close/>
              </a:path>
              <a:path w="14503400" h="2108200">
                <a:moveTo>
                  <a:pt x="8277876" y="1892299"/>
                </a:moveTo>
                <a:lnTo>
                  <a:pt x="424325" y="1892299"/>
                </a:lnTo>
                <a:lnTo>
                  <a:pt x="548528" y="1917699"/>
                </a:lnTo>
                <a:lnTo>
                  <a:pt x="8058106" y="1917699"/>
                </a:lnTo>
                <a:lnTo>
                  <a:pt x="8113422" y="1904999"/>
                </a:lnTo>
                <a:lnTo>
                  <a:pt x="8223310" y="1904999"/>
                </a:lnTo>
                <a:lnTo>
                  <a:pt x="8277876" y="1892299"/>
                </a:lnTo>
                <a:close/>
              </a:path>
              <a:path w="14503400" h="2108200">
                <a:moveTo>
                  <a:pt x="8652484" y="1854199"/>
                </a:moveTo>
                <a:lnTo>
                  <a:pt x="177587" y="1854199"/>
                </a:lnTo>
                <a:lnTo>
                  <a:pt x="362428" y="1892299"/>
                </a:lnTo>
                <a:lnTo>
                  <a:pt x="8332185" y="1892299"/>
                </a:lnTo>
                <a:lnTo>
                  <a:pt x="8386235" y="1879599"/>
                </a:lnTo>
                <a:lnTo>
                  <a:pt x="8493544" y="1879599"/>
                </a:lnTo>
                <a:lnTo>
                  <a:pt x="8546797" y="1866899"/>
                </a:lnTo>
                <a:lnTo>
                  <a:pt x="8599778" y="1866899"/>
                </a:lnTo>
                <a:lnTo>
                  <a:pt x="8652484" y="1854199"/>
                </a:lnTo>
                <a:close/>
              </a:path>
              <a:path w="14503400" h="2108200">
                <a:moveTo>
                  <a:pt x="988651" y="12699"/>
                </a:moveTo>
                <a:lnTo>
                  <a:pt x="0" y="12699"/>
                </a:lnTo>
                <a:lnTo>
                  <a:pt x="0" y="1828799"/>
                </a:lnTo>
                <a:lnTo>
                  <a:pt x="55101" y="1841499"/>
                </a:lnTo>
                <a:lnTo>
                  <a:pt x="116268" y="1854199"/>
                </a:lnTo>
                <a:lnTo>
                  <a:pt x="8757059" y="1854199"/>
                </a:lnTo>
                <a:lnTo>
                  <a:pt x="8808921" y="1841499"/>
                </a:lnTo>
                <a:lnTo>
                  <a:pt x="8860496" y="1841499"/>
                </a:lnTo>
                <a:lnTo>
                  <a:pt x="8911780" y="1828799"/>
                </a:lnTo>
                <a:lnTo>
                  <a:pt x="9013464" y="1828799"/>
                </a:lnTo>
                <a:lnTo>
                  <a:pt x="9063858" y="1816099"/>
                </a:lnTo>
                <a:lnTo>
                  <a:pt x="9113948" y="1816099"/>
                </a:lnTo>
                <a:lnTo>
                  <a:pt x="9163732" y="1803399"/>
                </a:lnTo>
                <a:lnTo>
                  <a:pt x="9262370" y="1803399"/>
                </a:lnTo>
                <a:lnTo>
                  <a:pt x="9311217" y="1790699"/>
                </a:lnTo>
                <a:lnTo>
                  <a:pt x="9359745" y="1790699"/>
                </a:lnTo>
                <a:lnTo>
                  <a:pt x="9407951" y="1777999"/>
                </a:lnTo>
                <a:lnTo>
                  <a:pt x="9503386" y="1765299"/>
                </a:lnTo>
                <a:lnTo>
                  <a:pt x="9597497" y="1765299"/>
                </a:lnTo>
                <a:lnTo>
                  <a:pt x="9871630" y="1727199"/>
                </a:lnTo>
                <a:lnTo>
                  <a:pt x="9960192" y="1727199"/>
                </a:lnTo>
                <a:lnTo>
                  <a:pt x="10047304" y="1714499"/>
                </a:lnTo>
                <a:lnTo>
                  <a:pt x="10299695" y="1689099"/>
                </a:lnTo>
                <a:lnTo>
                  <a:pt x="10847959" y="1625599"/>
                </a:lnTo>
                <a:lnTo>
                  <a:pt x="11103869" y="1587499"/>
                </a:lnTo>
                <a:lnTo>
                  <a:pt x="11188478" y="1587499"/>
                </a:lnTo>
                <a:lnTo>
                  <a:pt x="11440184" y="1549399"/>
                </a:lnTo>
                <a:lnTo>
                  <a:pt x="11523370" y="1549399"/>
                </a:lnTo>
                <a:lnTo>
                  <a:pt x="11688653" y="1523999"/>
                </a:lnTo>
                <a:lnTo>
                  <a:pt x="11852465" y="1511299"/>
                </a:lnTo>
                <a:lnTo>
                  <a:pt x="12014784" y="1485899"/>
                </a:lnTo>
                <a:lnTo>
                  <a:pt x="12334857" y="1460499"/>
                </a:lnTo>
                <a:lnTo>
                  <a:pt x="12492569" y="1435099"/>
                </a:lnTo>
                <a:lnTo>
                  <a:pt x="12803233" y="1409699"/>
                </a:lnTo>
                <a:lnTo>
                  <a:pt x="12956142" y="1384299"/>
                </a:lnTo>
                <a:lnTo>
                  <a:pt x="13182418" y="1358899"/>
                </a:lnTo>
                <a:lnTo>
                  <a:pt x="13478239" y="1333499"/>
                </a:lnTo>
                <a:lnTo>
                  <a:pt x="14503400" y="1231899"/>
                </a:lnTo>
                <a:lnTo>
                  <a:pt x="14503400" y="228599"/>
                </a:lnTo>
                <a:lnTo>
                  <a:pt x="2250011" y="228599"/>
                </a:lnTo>
                <a:lnTo>
                  <a:pt x="2197425" y="215899"/>
                </a:lnTo>
                <a:lnTo>
                  <a:pt x="2099223" y="215899"/>
                </a:lnTo>
                <a:lnTo>
                  <a:pt x="2053252" y="203199"/>
                </a:lnTo>
                <a:lnTo>
                  <a:pt x="2009132" y="203199"/>
                </a:lnTo>
                <a:lnTo>
                  <a:pt x="1966685" y="190499"/>
                </a:lnTo>
                <a:lnTo>
                  <a:pt x="1925734" y="190499"/>
                </a:lnTo>
                <a:lnTo>
                  <a:pt x="1886101" y="177799"/>
                </a:lnTo>
                <a:lnTo>
                  <a:pt x="1847609" y="177799"/>
                </a:lnTo>
                <a:lnTo>
                  <a:pt x="1810080" y="165099"/>
                </a:lnTo>
                <a:lnTo>
                  <a:pt x="1773337" y="165099"/>
                </a:lnTo>
                <a:lnTo>
                  <a:pt x="1701501" y="139699"/>
                </a:lnTo>
                <a:lnTo>
                  <a:pt x="1666052" y="139699"/>
                </a:lnTo>
                <a:lnTo>
                  <a:pt x="1595207" y="114299"/>
                </a:lnTo>
                <a:lnTo>
                  <a:pt x="1559455" y="114299"/>
                </a:lnTo>
                <a:lnTo>
                  <a:pt x="1486408" y="88899"/>
                </a:lnTo>
                <a:lnTo>
                  <a:pt x="1448757" y="88899"/>
                </a:lnTo>
                <a:lnTo>
                  <a:pt x="1410119" y="76199"/>
                </a:lnTo>
                <a:lnTo>
                  <a:pt x="1370315" y="76199"/>
                </a:lnTo>
                <a:lnTo>
                  <a:pt x="1329169" y="63499"/>
                </a:lnTo>
                <a:lnTo>
                  <a:pt x="1286503" y="50799"/>
                </a:lnTo>
                <a:lnTo>
                  <a:pt x="1242139" y="50799"/>
                </a:lnTo>
                <a:lnTo>
                  <a:pt x="1195901" y="38099"/>
                </a:lnTo>
                <a:lnTo>
                  <a:pt x="1147610" y="38099"/>
                </a:lnTo>
                <a:lnTo>
                  <a:pt x="1097090" y="25399"/>
                </a:lnTo>
                <a:lnTo>
                  <a:pt x="1044162" y="25399"/>
                </a:lnTo>
                <a:lnTo>
                  <a:pt x="988651" y="12699"/>
                </a:lnTo>
                <a:close/>
              </a:path>
              <a:path w="14503400" h="2108200">
                <a:moveTo>
                  <a:pt x="5808015" y="215899"/>
                </a:moveTo>
                <a:lnTo>
                  <a:pt x="2840631" y="215899"/>
                </a:lnTo>
                <a:lnTo>
                  <a:pt x="2788455" y="228599"/>
                </a:lnTo>
                <a:lnTo>
                  <a:pt x="5859513" y="228599"/>
                </a:lnTo>
                <a:lnTo>
                  <a:pt x="5808015" y="215899"/>
                </a:lnTo>
                <a:close/>
              </a:path>
              <a:path w="14503400" h="2108200">
                <a:moveTo>
                  <a:pt x="14503400" y="76199"/>
                </a:moveTo>
                <a:lnTo>
                  <a:pt x="14470833" y="88899"/>
                </a:lnTo>
                <a:lnTo>
                  <a:pt x="14436038" y="101599"/>
                </a:lnTo>
                <a:lnTo>
                  <a:pt x="14401715" y="101599"/>
                </a:lnTo>
                <a:lnTo>
                  <a:pt x="14333787" y="114299"/>
                </a:lnTo>
                <a:lnTo>
                  <a:pt x="14265657" y="139699"/>
                </a:lnTo>
                <a:lnTo>
                  <a:pt x="14231080" y="139699"/>
                </a:lnTo>
                <a:lnTo>
                  <a:pt x="14195931" y="152399"/>
                </a:lnTo>
                <a:lnTo>
                  <a:pt x="14160034" y="152399"/>
                </a:lnTo>
                <a:lnTo>
                  <a:pt x="14085304" y="177799"/>
                </a:lnTo>
                <a:lnTo>
                  <a:pt x="14046122" y="177799"/>
                </a:lnTo>
                <a:lnTo>
                  <a:pt x="14005497" y="190499"/>
                </a:lnTo>
                <a:lnTo>
                  <a:pt x="13919220" y="190499"/>
                </a:lnTo>
                <a:lnTo>
                  <a:pt x="13873220" y="203199"/>
                </a:lnTo>
                <a:lnTo>
                  <a:pt x="13774627" y="203199"/>
                </a:lnTo>
                <a:lnTo>
                  <a:pt x="13721686" y="215899"/>
                </a:lnTo>
                <a:lnTo>
                  <a:pt x="6457827" y="215899"/>
                </a:lnTo>
                <a:lnTo>
                  <a:pt x="6403143" y="228599"/>
                </a:lnTo>
                <a:lnTo>
                  <a:pt x="14503400" y="228599"/>
                </a:lnTo>
                <a:lnTo>
                  <a:pt x="14503400" y="76199"/>
                </a:lnTo>
                <a:close/>
              </a:path>
              <a:path w="14503400" h="2108200">
                <a:moveTo>
                  <a:pt x="5666433" y="203199"/>
                </a:moveTo>
                <a:lnTo>
                  <a:pt x="2984173" y="203199"/>
                </a:lnTo>
                <a:lnTo>
                  <a:pt x="2938326" y="215899"/>
                </a:lnTo>
                <a:lnTo>
                  <a:pt x="5711638" y="215899"/>
                </a:lnTo>
                <a:lnTo>
                  <a:pt x="5666433" y="203199"/>
                </a:lnTo>
                <a:close/>
              </a:path>
              <a:path w="14503400" h="2108200">
                <a:moveTo>
                  <a:pt x="9509599" y="203199"/>
                </a:moveTo>
                <a:lnTo>
                  <a:pt x="6607818" y="203199"/>
                </a:lnTo>
                <a:lnTo>
                  <a:pt x="6560002" y="215899"/>
                </a:lnTo>
                <a:lnTo>
                  <a:pt x="9564582" y="215899"/>
                </a:lnTo>
                <a:lnTo>
                  <a:pt x="9509599" y="203199"/>
                </a:lnTo>
                <a:close/>
              </a:path>
              <a:path w="14503400" h="2108200">
                <a:moveTo>
                  <a:pt x="13130641" y="203199"/>
                </a:moveTo>
                <a:lnTo>
                  <a:pt x="10163291" y="203199"/>
                </a:lnTo>
                <a:lnTo>
                  <a:pt x="10111484" y="215899"/>
                </a:lnTo>
                <a:lnTo>
                  <a:pt x="13182495" y="215899"/>
                </a:lnTo>
                <a:lnTo>
                  <a:pt x="13130641" y="203199"/>
                </a:lnTo>
                <a:close/>
              </a:path>
              <a:path w="14503400" h="2108200">
                <a:moveTo>
                  <a:pt x="5581175" y="190499"/>
                </a:moveTo>
                <a:lnTo>
                  <a:pt x="3070685" y="190499"/>
                </a:lnTo>
                <a:lnTo>
                  <a:pt x="3028238" y="203199"/>
                </a:lnTo>
                <a:lnTo>
                  <a:pt x="5623000" y="203199"/>
                </a:lnTo>
                <a:lnTo>
                  <a:pt x="5581175" y="190499"/>
                </a:lnTo>
                <a:close/>
              </a:path>
              <a:path w="14503400" h="2108200">
                <a:moveTo>
                  <a:pt x="9358941" y="190499"/>
                </a:moveTo>
                <a:lnTo>
                  <a:pt x="6697724" y="190499"/>
                </a:lnTo>
                <a:lnTo>
                  <a:pt x="6653671" y="203199"/>
                </a:lnTo>
                <a:lnTo>
                  <a:pt x="9406941" y="203199"/>
                </a:lnTo>
                <a:lnTo>
                  <a:pt x="9358941" y="190499"/>
                </a:lnTo>
                <a:close/>
              </a:path>
              <a:path w="14503400" h="2108200">
                <a:moveTo>
                  <a:pt x="12988054" y="190499"/>
                </a:moveTo>
                <a:lnTo>
                  <a:pt x="10305752" y="190499"/>
                </a:lnTo>
                <a:lnTo>
                  <a:pt x="10260261" y="203199"/>
                </a:lnTo>
                <a:lnTo>
                  <a:pt x="13033585" y="203199"/>
                </a:lnTo>
                <a:lnTo>
                  <a:pt x="12988054" y="190499"/>
                </a:lnTo>
                <a:close/>
              </a:path>
              <a:path w="14503400" h="2108200">
                <a:moveTo>
                  <a:pt x="5501698" y="177799"/>
                </a:moveTo>
                <a:lnTo>
                  <a:pt x="3151383" y="177799"/>
                </a:lnTo>
                <a:lnTo>
                  <a:pt x="3111679" y="190499"/>
                </a:lnTo>
                <a:lnTo>
                  <a:pt x="5540795" y="190499"/>
                </a:lnTo>
                <a:lnTo>
                  <a:pt x="5501698" y="177799"/>
                </a:lnTo>
                <a:close/>
              </a:path>
              <a:path w="14503400" h="2108200">
                <a:moveTo>
                  <a:pt x="9268785" y="177799"/>
                </a:moveTo>
                <a:lnTo>
                  <a:pt x="6781082" y="177799"/>
                </a:lnTo>
                <a:lnTo>
                  <a:pt x="6740140" y="190499"/>
                </a:lnTo>
                <a:lnTo>
                  <a:pt x="9312944" y="190499"/>
                </a:lnTo>
                <a:lnTo>
                  <a:pt x="9268785" y="177799"/>
                </a:lnTo>
                <a:close/>
              </a:path>
              <a:path w="14503400" h="2108200">
                <a:moveTo>
                  <a:pt x="12902168" y="177799"/>
                </a:moveTo>
                <a:lnTo>
                  <a:pt x="10391566" y="177799"/>
                </a:lnTo>
                <a:lnTo>
                  <a:pt x="10349466" y="190499"/>
                </a:lnTo>
                <a:lnTo>
                  <a:pt x="12944302" y="190499"/>
                </a:lnTo>
                <a:lnTo>
                  <a:pt x="12902168" y="177799"/>
                </a:lnTo>
                <a:close/>
              </a:path>
              <a:path w="14503400" h="2108200">
                <a:moveTo>
                  <a:pt x="5390470" y="152399"/>
                </a:moveTo>
                <a:lnTo>
                  <a:pt x="3264394" y="152399"/>
                </a:lnTo>
                <a:lnTo>
                  <a:pt x="3189960" y="177799"/>
                </a:lnTo>
                <a:lnTo>
                  <a:pt x="5463720" y="177799"/>
                </a:lnTo>
                <a:lnTo>
                  <a:pt x="5390470" y="152399"/>
                </a:lnTo>
                <a:close/>
              </a:path>
              <a:path w="14503400" h="2108200">
                <a:moveTo>
                  <a:pt x="9107283" y="152399"/>
                </a:moveTo>
                <a:lnTo>
                  <a:pt x="6896694" y="152399"/>
                </a:lnTo>
                <a:lnTo>
                  <a:pt x="6820713" y="177799"/>
                </a:lnTo>
                <a:lnTo>
                  <a:pt x="9226302" y="177799"/>
                </a:lnTo>
                <a:lnTo>
                  <a:pt x="9185333" y="165099"/>
                </a:lnTo>
                <a:lnTo>
                  <a:pt x="9145714" y="165099"/>
                </a:lnTo>
                <a:lnTo>
                  <a:pt x="9107283" y="152399"/>
                </a:lnTo>
                <a:close/>
              </a:path>
              <a:path w="14503400" h="2108200">
                <a:moveTo>
                  <a:pt x="12822091" y="165099"/>
                </a:moveTo>
                <a:lnTo>
                  <a:pt x="10471582" y="165099"/>
                </a:lnTo>
                <a:lnTo>
                  <a:pt x="10432217" y="177799"/>
                </a:lnTo>
                <a:lnTo>
                  <a:pt x="12861485" y="177799"/>
                </a:lnTo>
                <a:lnTo>
                  <a:pt x="12822091" y="165099"/>
                </a:lnTo>
                <a:close/>
              </a:path>
              <a:path w="14503400" h="2108200">
                <a:moveTo>
                  <a:pt x="12746514" y="152399"/>
                </a:moveTo>
                <a:lnTo>
                  <a:pt x="10547110" y="152399"/>
                </a:lnTo>
                <a:lnTo>
                  <a:pt x="10509825" y="165099"/>
                </a:lnTo>
                <a:lnTo>
                  <a:pt x="12783822" y="165099"/>
                </a:lnTo>
                <a:lnTo>
                  <a:pt x="12746514" y="152399"/>
                </a:lnTo>
                <a:close/>
              </a:path>
              <a:path w="14503400" h="2108200">
                <a:moveTo>
                  <a:pt x="5109631" y="88899"/>
                </a:moveTo>
                <a:lnTo>
                  <a:pt x="3549892" y="88899"/>
                </a:lnTo>
                <a:lnTo>
                  <a:pt x="3513554" y="101599"/>
                </a:lnTo>
                <a:lnTo>
                  <a:pt x="3477730" y="101599"/>
                </a:lnTo>
                <a:lnTo>
                  <a:pt x="3442255" y="114299"/>
                </a:lnTo>
                <a:lnTo>
                  <a:pt x="3371701" y="126999"/>
                </a:lnTo>
                <a:lnTo>
                  <a:pt x="3300579" y="152399"/>
                </a:lnTo>
                <a:lnTo>
                  <a:pt x="5354872" y="152399"/>
                </a:lnTo>
                <a:lnTo>
                  <a:pt x="5284914" y="126999"/>
                </a:lnTo>
                <a:lnTo>
                  <a:pt x="5215519" y="114299"/>
                </a:lnTo>
                <a:lnTo>
                  <a:pt x="5180626" y="114299"/>
                </a:lnTo>
                <a:lnTo>
                  <a:pt x="5109631" y="88899"/>
                </a:lnTo>
                <a:close/>
              </a:path>
              <a:path w="14503400" h="2108200">
                <a:moveTo>
                  <a:pt x="8823023" y="88899"/>
                </a:moveTo>
                <a:lnTo>
                  <a:pt x="7180795" y="88899"/>
                </a:lnTo>
                <a:lnTo>
                  <a:pt x="7145305" y="101599"/>
                </a:lnTo>
                <a:lnTo>
                  <a:pt x="7110135" y="101599"/>
                </a:lnTo>
                <a:lnTo>
                  <a:pt x="7004911" y="139699"/>
                </a:lnTo>
                <a:lnTo>
                  <a:pt x="6969389" y="139699"/>
                </a:lnTo>
                <a:lnTo>
                  <a:pt x="6933371" y="152399"/>
                </a:lnTo>
                <a:lnTo>
                  <a:pt x="9069875" y="152399"/>
                </a:lnTo>
                <a:lnTo>
                  <a:pt x="8997483" y="126999"/>
                </a:lnTo>
                <a:lnTo>
                  <a:pt x="8962171" y="126999"/>
                </a:lnTo>
                <a:lnTo>
                  <a:pt x="8927233" y="114299"/>
                </a:lnTo>
                <a:lnTo>
                  <a:pt x="8857821" y="101599"/>
                </a:lnTo>
                <a:lnTo>
                  <a:pt x="8823023" y="88899"/>
                </a:lnTo>
                <a:close/>
              </a:path>
              <a:path w="14503400" h="2108200">
                <a:moveTo>
                  <a:pt x="12674125" y="139699"/>
                </a:moveTo>
                <a:lnTo>
                  <a:pt x="10619461" y="139699"/>
                </a:lnTo>
                <a:lnTo>
                  <a:pt x="10583600" y="152399"/>
                </a:lnTo>
                <a:lnTo>
                  <a:pt x="12710003" y="152399"/>
                </a:lnTo>
                <a:lnTo>
                  <a:pt x="12674125" y="139699"/>
                </a:lnTo>
                <a:close/>
              </a:path>
              <a:path w="14503400" h="2108200">
                <a:moveTo>
                  <a:pt x="12462994" y="88899"/>
                </a:moveTo>
                <a:lnTo>
                  <a:pt x="10830560" y="88899"/>
                </a:lnTo>
                <a:lnTo>
                  <a:pt x="10759875" y="114299"/>
                </a:lnTo>
                <a:lnTo>
                  <a:pt x="10689945" y="126999"/>
                </a:lnTo>
                <a:lnTo>
                  <a:pt x="10654854" y="139699"/>
                </a:lnTo>
                <a:lnTo>
                  <a:pt x="12638718" y="139699"/>
                </a:lnTo>
                <a:lnTo>
                  <a:pt x="12603616" y="126999"/>
                </a:lnTo>
                <a:lnTo>
                  <a:pt x="12533676" y="114299"/>
                </a:lnTo>
                <a:lnTo>
                  <a:pt x="12462994" y="88899"/>
                </a:lnTo>
                <a:close/>
              </a:path>
              <a:path w="14503400" h="2108200">
                <a:moveTo>
                  <a:pt x="4997674" y="63499"/>
                </a:moveTo>
                <a:lnTo>
                  <a:pt x="3663629" y="63499"/>
                </a:lnTo>
                <a:lnTo>
                  <a:pt x="3586908" y="88899"/>
                </a:lnTo>
                <a:lnTo>
                  <a:pt x="5073204" y="88899"/>
                </a:lnTo>
                <a:lnTo>
                  <a:pt x="4997674" y="63499"/>
                </a:lnTo>
                <a:close/>
              </a:path>
              <a:path w="14503400" h="2108200">
                <a:moveTo>
                  <a:pt x="8716303" y="63499"/>
                </a:moveTo>
                <a:lnTo>
                  <a:pt x="7290815" y="63499"/>
                </a:lnTo>
                <a:lnTo>
                  <a:pt x="7216768" y="88899"/>
                </a:lnTo>
                <a:lnTo>
                  <a:pt x="8787946" y="88899"/>
                </a:lnTo>
                <a:lnTo>
                  <a:pt x="8716303" y="63499"/>
                </a:lnTo>
                <a:close/>
              </a:path>
              <a:path w="14503400" h="2108200">
                <a:moveTo>
                  <a:pt x="12390260" y="76199"/>
                </a:moveTo>
                <a:lnTo>
                  <a:pt x="10903311" y="76199"/>
                </a:lnTo>
                <a:lnTo>
                  <a:pt x="10866596" y="88899"/>
                </a:lnTo>
                <a:lnTo>
                  <a:pt x="12426965" y="88899"/>
                </a:lnTo>
                <a:lnTo>
                  <a:pt x="12390260" y="76199"/>
                </a:lnTo>
                <a:close/>
              </a:path>
              <a:path w="14503400" h="2108200">
                <a:moveTo>
                  <a:pt x="12314165" y="63499"/>
                </a:moveTo>
                <a:lnTo>
                  <a:pt x="10979440" y="63499"/>
                </a:lnTo>
                <a:lnTo>
                  <a:pt x="10940872" y="76199"/>
                </a:lnTo>
                <a:lnTo>
                  <a:pt x="12352715" y="76199"/>
                </a:lnTo>
                <a:lnTo>
                  <a:pt x="12314165" y="63499"/>
                </a:lnTo>
                <a:close/>
              </a:path>
              <a:path w="14503400" h="2108200">
                <a:moveTo>
                  <a:pt x="4917491" y="50799"/>
                </a:moveTo>
                <a:lnTo>
                  <a:pt x="3745029" y="50799"/>
                </a:lnTo>
                <a:lnTo>
                  <a:pt x="3703662" y="63499"/>
                </a:lnTo>
                <a:lnTo>
                  <a:pt x="4958246" y="63499"/>
                </a:lnTo>
                <a:lnTo>
                  <a:pt x="4917491" y="50799"/>
                </a:lnTo>
                <a:close/>
              </a:path>
              <a:path w="14503400" h="2108200">
                <a:moveTo>
                  <a:pt x="8641588" y="50799"/>
                </a:moveTo>
                <a:lnTo>
                  <a:pt x="7368750" y="50799"/>
                </a:lnTo>
                <a:lnTo>
                  <a:pt x="7329215" y="63499"/>
                </a:lnTo>
                <a:lnTo>
                  <a:pt x="8679411" y="63499"/>
                </a:lnTo>
                <a:lnTo>
                  <a:pt x="8641588" y="50799"/>
                </a:lnTo>
                <a:close/>
              </a:path>
              <a:path w="14503400" h="2108200">
                <a:moveTo>
                  <a:pt x="12233398" y="50799"/>
                </a:moveTo>
                <a:lnTo>
                  <a:pt x="11060257" y="50799"/>
                </a:lnTo>
                <a:lnTo>
                  <a:pt x="11019180" y="63499"/>
                </a:lnTo>
                <a:lnTo>
                  <a:pt x="12274448" y="63499"/>
                </a:lnTo>
                <a:lnTo>
                  <a:pt x="12233398" y="50799"/>
                </a:lnTo>
                <a:close/>
              </a:path>
              <a:path w="14503400" h="2108200">
                <a:moveTo>
                  <a:pt x="4831348" y="38099"/>
                </a:moveTo>
                <a:lnTo>
                  <a:pt x="3832421" y="38099"/>
                </a:lnTo>
                <a:lnTo>
                  <a:pt x="3787894" y="50799"/>
                </a:lnTo>
                <a:lnTo>
                  <a:pt x="4875246" y="50799"/>
                </a:lnTo>
                <a:lnTo>
                  <a:pt x="4831348" y="38099"/>
                </a:lnTo>
                <a:close/>
              </a:path>
              <a:path w="14503400" h="2108200">
                <a:moveTo>
                  <a:pt x="8477731" y="25399"/>
                </a:moveTo>
                <a:lnTo>
                  <a:pt x="7495795" y="25399"/>
                </a:lnTo>
                <a:lnTo>
                  <a:pt x="7451877" y="38099"/>
                </a:lnTo>
                <a:lnTo>
                  <a:pt x="7409583" y="50799"/>
                </a:lnTo>
                <a:lnTo>
                  <a:pt x="8602672" y="50799"/>
                </a:lnTo>
                <a:lnTo>
                  <a:pt x="8562499" y="38099"/>
                </a:lnTo>
                <a:lnTo>
                  <a:pt x="8520906" y="38099"/>
                </a:lnTo>
                <a:lnTo>
                  <a:pt x="8477731" y="25399"/>
                </a:lnTo>
                <a:close/>
              </a:path>
              <a:path w="14503400" h="2108200">
                <a:moveTo>
                  <a:pt x="12146649" y="38099"/>
                </a:moveTo>
                <a:lnTo>
                  <a:pt x="11147072" y="38099"/>
                </a:lnTo>
                <a:lnTo>
                  <a:pt x="11102832" y="50799"/>
                </a:lnTo>
                <a:lnTo>
                  <a:pt x="12190854" y="50799"/>
                </a:lnTo>
                <a:lnTo>
                  <a:pt x="12146649" y="38099"/>
                </a:lnTo>
                <a:close/>
              </a:path>
              <a:path w="14503400" h="2108200">
                <a:moveTo>
                  <a:pt x="4688109" y="25399"/>
                </a:moveTo>
                <a:lnTo>
                  <a:pt x="3927116" y="25399"/>
                </a:lnTo>
                <a:lnTo>
                  <a:pt x="3878773" y="38099"/>
                </a:lnTo>
                <a:lnTo>
                  <a:pt x="4737943" y="38099"/>
                </a:lnTo>
                <a:lnTo>
                  <a:pt x="4688109" y="25399"/>
                </a:lnTo>
                <a:close/>
              </a:path>
              <a:path w="14503400" h="2108200">
                <a:moveTo>
                  <a:pt x="12052608" y="25399"/>
                </a:moveTo>
                <a:lnTo>
                  <a:pt x="11241197" y="25399"/>
                </a:lnTo>
                <a:lnTo>
                  <a:pt x="11193139" y="38099"/>
                </a:lnTo>
                <a:lnTo>
                  <a:pt x="12100622" y="38099"/>
                </a:lnTo>
                <a:lnTo>
                  <a:pt x="12052608" y="25399"/>
                </a:lnTo>
                <a:close/>
              </a:path>
              <a:path w="14503400" h="2108200">
                <a:moveTo>
                  <a:pt x="4524126" y="12699"/>
                </a:moveTo>
                <a:lnTo>
                  <a:pt x="4143661" y="12699"/>
                </a:lnTo>
                <a:lnTo>
                  <a:pt x="4085720" y="25399"/>
                </a:lnTo>
                <a:lnTo>
                  <a:pt x="4581364" y="25399"/>
                </a:lnTo>
                <a:lnTo>
                  <a:pt x="4524126" y="12699"/>
                </a:lnTo>
                <a:close/>
              </a:path>
              <a:path w="14503400" h="2108200">
                <a:moveTo>
                  <a:pt x="8385982" y="12699"/>
                </a:moveTo>
                <a:lnTo>
                  <a:pt x="7638927" y="12699"/>
                </a:lnTo>
                <a:lnTo>
                  <a:pt x="7589157" y="25399"/>
                </a:lnTo>
                <a:lnTo>
                  <a:pt x="8432811" y="25399"/>
                </a:lnTo>
                <a:lnTo>
                  <a:pt x="8385982" y="12699"/>
                </a:lnTo>
                <a:close/>
              </a:path>
              <a:path w="14503400" h="2108200">
                <a:moveTo>
                  <a:pt x="11837409" y="12699"/>
                </a:moveTo>
                <a:lnTo>
                  <a:pt x="11456619" y="12699"/>
                </a:lnTo>
                <a:lnTo>
                  <a:pt x="11398957" y="25399"/>
                </a:lnTo>
                <a:lnTo>
                  <a:pt x="11895008" y="25399"/>
                </a:lnTo>
                <a:lnTo>
                  <a:pt x="11837409" y="12699"/>
                </a:lnTo>
                <a:close/>
              </a:path>
              <a:path w="14503400" h="2108200">
                <a:moveTo>
                  <a:pt x="804836" y="0"/>
                </a:moveTo>
                <a:lnTo>
                  <a:pt x="192108" y="0"/>
                </a:lnTo>
                <a:lnTo>
                  <a:pt x="145400" y="12699"/>
                </a:lnTo>
                <a:lnTo>
                  <a:pt x="869165" y="12699"/>
                </a:lnTo>
                <a:lnTo>
                  <a:pt x="804836" y="0"/>
                </a:lnTo>
                <a:close/>
              </a:path>
              <a:path w="14503400" h="2108200">
                <a:moveTo>
                  <a:pt x="8232416" y="0"/>
                </a:moveTo>
                <a:lnTo>
                  <a:pt x="7802547" y="0"/>
                </a:lnTo>
                <a:lnTo>
                  <a:pt x="7745459" y="12699"/>
                </a:lnTo>
                <a:lnTo>
                  <a:pt x="8285947" y="12699"/>
                </a:lnTo>
                <a:lnTo>
                  <a:pt x="8232416" y="0"/>
                </a:lnTo>
                <a:close/>
              </a:path>
            </a:pathLst>
          </a:custGeom>
          <a:solidFill>
            <a:srgbClr val="27AAE1"/>
          </a:solidFill>
        </p:spPr>
        <p:txBody>
          <a:bodyPr wrap="square" lIns="0" tIns="0" rIns="0" bIns="0" rtlCol="0"/>
          <a:lstStyle/>
          <a:p>
            <a:pPr defTabSz="674564"/>
            <a:endParaRPr sz="1300">
              <a:solidFill>
                <a:prstClr val="black"/>
              </a:solidFill>
            </a:endParaRPr>
          </a:p>
        </p:txBody>
      </p:sp>
      <p:sp>
        <p:nvSpPr>
          <p:cNvPr id="20" name="bk object 20"/>
          <p:cNvSpPr/>
          <p:nvPr/>
        </p:nvSpPr>
        <p:spPr>
          <a:xfrm>
            <a:off x="250074" y="664405"/>
            <a:ext cx="11690398" cy="5440789"/>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defTabSz="674564"/>
            <a:endParaRPr sz="1300">
              <a:solidFill>
                <a:prstClr val="black"/>
              </a:solidFill>
            </a:endParaRPr>
          </a:p>
        </p:txBody>
      </p:sp>
      <p:sp>
        <p:nvSpPr>
          <p:cNvPr id="21" name="bk object 21"/>
          <p:cNvSpPr/>
          <p:nvPr/>
        </p:nvSpPr>
        <p:spPr>
          <a:xfrm>
            <a:off x="250074" y="660651"/>
            <a:ext cx="11690398" cy="149865"/>
          </a:xfrm>
          <a:custGeom>
            <a:avLst/>
            <a:gdLst/>
            <a:ahLst/>
            <a:cxnLst/>
            <a:rect l="l" t="t" r="r" b="b"/>
            <a:pathLst>
              <a:path w="14503400" h="233680">
                <a:moveTo>
                  <a:pt x="0" y="180697"/>
                </a:moveTo>
                <a:lnTo>
                  <a:pt x="48085" y="169051"/>
                </a:lnTo>
                <a:lnTo>
                  <a:pt x="114109" y="153831"/>
                </a:lnTo>
                <a:lnTo>
                  <a:pt x="179403" y="139525"/>
                </a:lnTo>
                <a:lnTo>
                  <a:pt x="243937" y="126105"/>
                </a:lnTo>
                <a:lnTo>
                  <a:pt x="307678" y="113544"/>
                </a:lnTo>
                <a:lnTo>
                  <a:pt x="370593" y="101816"/>
                </a:lnTo>
                <a:lnTo>
                  <a:pt x="432652" y="90893"/>
                </a:lnTo>
                <a:lnTo>
                  <a:pt x="493821" y="80749"/>
                </a:lnTo>
                <a:lnTo>
                  <a:pt x="554070" y="71357"/>
                </a:lnTo>
                <a:lnTo>
                  <a:pt x="613366" y="62690"/>
                </a:lnTo>
                <a:lnTo>
                  <a:pt x="671678" y="54721"/>
                </a:lnTo>
                <a:lnTo>
                  <a:pt x="728973" y="47423"/>
                </a:lnTo>
                <a:lnTo>
                  <a:pt x="785220" y="40769"/>
                </a:lnTo>
                <a:lnTo>
                  <a:pt x="840386" y="34732"/>
                </a:lnTo>
                <a:lnTo>
                  <a:pt x="894439" y="29287"/>
                </a:lnTo>
                <a:lnTo>
                  <a:pt x="947349" y="24404"/>
                </a:lnTo>
                <a:lnTo>
                  <a:pt x="999082" y="20059"/>
                </a:lnTo>
                <a:lnTo>
                  <a:pt x="1049607" y="16223"/>
                </a:lnTo>
                <a:lnTo>
                  <a:pt x="1098892" y="12871"/>
                </a:lnTo>
                <a:lnTo>
                  <a:pt x="1146905" y="9975"/>
                </a:lnTo>
                <a:lnTo>
                  <a:pt x="1193614" y="7508"/>
                </a:lnTo>
                <a:lnTo>
                  <a:pt x="1238987" y="5443"/>
                </a:lnTo>
                <a:lnTo>
                  <a:pt x="1282993" y="3754"/>
                </a:lnTo>
                <a:lnTo>
                  <a:pt x="1325598" y="2413"/>
                </a:lnTo>
                <a:lnTo>
                  <a:pt x="1366772" y="1395"/>
                </a:lnTo>
                <a:lnTo>
                  <a:pt x="1406483" y="671"/>
                </a:lnTo>
                <a:lnTo>
                  <a:pt x="1444698" y="215"/>
                </a:lnTo>
                <a:lnTo>
                  <a:pt x="1516513" y="0"/>
                </a:lnTo>
                <a:lnTo>
                  <a:pt x="1550050" y="186"/>
                </a:lnTo>
                <a:lnTo>
                  <a:pt x="1612222" y="1015"/>
                </a:lnTo>
                <a:lnTo>
                  <a:pt x="1667645" y="2270"/>
                </a:lnTo>
                <a:lnTo>
                  <a:pt x="1738739" y="4573"/>
                </a:lnTo>
                <a:lnTo>
                  <a:pt x="1806361" y="7529"/>
                </a:lnTo>
                <a:lnTo>
                  <a:pt x="1870689" y="11101"/>
                </a:lnTo>
                <a:lnTo>
                  <a:pt x="1931901" y="15251"/>
                </a:lnTo>
                <a:lnTo>
                  <a:pt x="1990173" y="19942"/>
                </a:lnTo>
                <a:lnTo>
                  <a:pt x="2045684" y="25136"/>
                </a:lnTo>
                <a:lnTo>
                  <a:pt x="2098611" y="30796"/>
                </a:lnTo>
                <a:lnTo>
                  <a:pt x="2149130" y="36884"/>
                </a:lnTo>
                <a:lnTo>
                  <a:pt x="2197420" y="43363"/>
                </a:lnTo>
                <a:lnTo>
                  <a:pt x="2243658" y="50195"/>
                </a:lnTo>
                <a:lnTo>
                  <a:pt x="2288021" y="57343"/>
                </a:lnTo>
                <a:lnTo>
                  <a:pt x="2330687" y="64769"/>
                </a:lnTo>
                <a:lnTo>
                  <a:pt x="2371832" y="72435"/>
                </a:lnTo>
                <a:lnTo>
                  <a:pt x="2411635" y="80304"/>
                </a:lnTo>
                <a:lnTo>
                  <a:pt x="2450272" y="88339"/>
                </a:lnTo>
                <a:lnTo>
                  <a:pt x="2487922" y="96502"/>
                </a:lnTo>
                <a:lnTo>
                  <a:pt x="2560968" y="113062"/>
                </a:lnTo>
                <a:lnTo>
                  <a:pt x="2632190" y="129684"/>
                </a:lnTo>
                <a:lnTo>
                  <a:pt x="2667561" y="137924"/>
                </a:lnTo>
                <a:lnTo>
                  <a:pt x="2738711" y="154076"/>
                </a:lnTo>
                <a:lnTo>
                  <a:pt x="2811585" y="169539"/>
                </a:lnTo>
                <a:lnTo>
                  <a:pt x="2849112" y="176918"/>
                </a:lnTo>
                <a:lnTo>
                  <a:pt x="2887603" y="184013"/>
                </a:lnTo>
                <a:lnTo>
                  <a:pt x="2927234" y="190786"/>
                </a:lnTo>
                <a:lnTo>
                  <a:pt x="2968184" y="197198"/>
                </a:lnTo>
                <a:lnTo>
                  <a:pt x="3010629" y="203214"/>
                </a:lnTo>
                <a:lnTo>
                  <a:pt x="3054748" y="208794"/>
                </a:lnTo>
                <a:lnTo>
                  <a:pt x="3100716" y="213903"/>
                </a:lnTo>
                <a:lnTo>
                  <a:pt x="3148713" y="218501"/>
                </a:lnTo>
                <a:lnTo>
                  <a:pt x="3198914" y="222552"/>
                </a:lnTo>
                <a:lnTo>
                  <a:pt x="3251498" y="226018"/>
                </a:lnTo>
                <a:lnTo>
                  <a:pt x="3306642" y="228862"/>
                </a:lnTo>
                <a:lnTo>
                  <a:pt x="3364523" y="231045"/>
                </a:lnTo>
                <a:lnTo>
                  <a:pt x="3425318" y="232532"/>
                </a:lnTo>
                <a:lnTo>
                  <a:pt x="3489206" y="233283"/>
                </a:lnTo>
                <a:lnTo>
                  <a:pt x="3555213" y="233232"/>
                </a:lnTo>
                <a:lnTo>
                  <a:pt x="3618127" y="232363"/>
                </a:lnTo>
                <a:lnTo>
                  <a:pt x="3678110" y="230719"/>
                </a:lnTo>
                <a:lnTo>
                  <a:pt x="3735329" y="228343"/>
                </a:lnTo>
                <a:lnTo>
                  <a:pt x="3789945" y="225276"/>
                </a:lnTo>
                <a:lnTo>
                  <a:pt x="3842124" y="221562"/>
                </a:lnTo>
                <a:lnTo>
                  <a:pt x="3892029" y="217244"/>
                </a:lnTo>
                <a:lnTo>
                  <a:pt x="3939825" y="212364"/>
                </a:lnTo>
                <a:lnTo>
                  <a:pt x="3985674" y="206965"/>
                </a:lnTo>
                <a:lnTo>
                  <a:pt x="4029742" y="201090"/>
                </a:lnTo>
                <a:lnTo>
                  <a:pt x="4072192" y="194781"/>
                </a:lnTo>
                <a:lnTo>
                  <a:pt x="4113188" y="188081"/>
                </a:lnTo>
                <a:lnTo>
                  <a:pt x="4152895" y="181032"/>
                </a:lnTo>
                <a:lnTo>
                  <a:pt x="4191475" y="173678"/>
                </a:lnTo>
                <a:lnTo>
                  <a:pt x="4229093" y="166061"/>
                </a:lnTo>
                <a:lnTo>
                  <a:pt x="4302100" y="150210"/>
                </a:lnTo>
                <a:lnTo>
                  <a:pt x="4373227" y="133819"/>
                </a:lnTo>
                <a:lnTo>
                  <a:pt x="4443786" y="117231"/>
                </a:lnTo>
                <a:lnTo>
                  <a:pt x="4479262" y="108969"/>
                </a:lnTo>
                <a:lnTo>
                  <a:pt x="4551428" y="92725"/>
                </a:lnTo>
                <a:lnTo>
                  <a:pt x="4626305" y="77137"/>
                </a:lnTo>
                <a:lnTo>
                  <a:pt x="4665170" y="69696"/>
                </a:lnTo>
                <a:lnTo>
                  <a:pt x="4705205" y="62547"/>
                </a:lnTo>
                <a:lnTo>
                  <a:pt x="4746574" y="55734"/>
                </a:lnTo>
                <a:lnTo>
                  <a:pt x="4789440" y="49297"/>
                </a:lnTo>
                <a:lnTo>
                  <a:pt x="4833968" y="43281"/>
                </a:lnTo>
                <a:lnTo>
                  <a:pt x="4880322" y="37728"/>
                </a:lnTo>
                <a:lnTo>
                  <a:pt x="4928665" y="32681"/>
                </a:lnTo>
                <a:lnTo>
                  <a:pt x="4979161" y="28182"/>
                </a:lnTo>
                <a:lnTo>
                  <a:pt x="5031975" y="24275"/>
                </a:lnTo>
                <a:lnTo>
                  <a:pt x="5087271" y="21001"/>
                </a:lnTo>
                <a:lnTo>
                  <a:pt x="5145212" y="18403"/>
                </a:lnTo>
                <a:lnTo>
                  <a:pt x="5205963" y="16525"/>
                </a:lnTo>
                <a:lnTo>
                  <a:pt x="5269687" y="15409"/>
                </a:lnTo>
                <a:lnTo>
                  <a:pt x="5336548" y="15097"/>
                </a:lnTo>
                <a:lnTo>
                  <a:pt x="5402657" y="15613"/>
                </a:lnTo>
                <a:lnTo>
                  <a:pt x="5465645" y="16906"/>
                </a:lnTo>
                <a:lnTo>
                  <a:pt x="5525676" y="18934"/>
                </a:lnTo>
                <a:lnTo>
                  <a:pt x="5582912" y="21655"/>
                </a:lnTo>
                <a:lnTo>
                  <a:pt x="5637518" y="25029"/>
                </a:lnTo>
                <a:lnTo>
                  <a:pt x="5689656" y="29015"/>
                </a:lnTo>
                <a:lnTo>
                  <a:pt x="5739489" y="33570"/>
                </a:lnTo>
                <a:lnTo>
                  <a:pt x="5787180" y="38654"/>
                </a:lnTo>
                <a:lnTo>
                  <a:pt x="5832892" y="44225"/>
                </a:lnTo>
                <a:lnTo>
                  <a:pt x="5876788" y="50242"/>
                </a:lnTo>
                <a:lnTo>
                  <a:pt x="5919032" y="56664"/>
                </a:lnTo>
                <a:lnTo>
                  <a:pt x="5959786" y="63449"/>
                </a:lnTo>
                <a:lnTo>
                  <a:pt x="5999214" y="70556"/>
                </a:lnTo>
                <a:lnTo>
                  <a:pt x="6037478" y="77945"/>
                </a:lnTo>
                <a:lnTo>
                  <a:pt x="6111167" y="93398"/>
                </a:lnTo>
                <a:lnTo>
                  <a:pt x="6182159" y="109479"/>
                </a:lnTo>
                <a:lnTo>
                  <a:pt x="6251758" y="125857"/>
                </a:lnTo>
                <a:lnTo>
                  <a:pt x="6286443" y="134054"/>
                </a:lnTo>
                <a:lnTo>
                  <a:pt x="6356398" y="150258"/>
                </a:lnTo>
                <a:lnTo>
                  <a:pt x="6428221" y="165933"/>
                </a:lnTo>
                <a:lnTo>
                  <a:pt x="6503217" y="180749"/>
                </a:lnTo>
                <a:lnTo>
                  <a:pt x="6542312" y="187731"/>
                </a:lnTo>
                <a:lnTo>
                  <a:pt x="6582690" y="194374"/>
                </a:lnTo>
                <a:lnTo>
                  <a:pt x="6624513" y="200638"/>
                </a:lnTo>
                <a:lnTo>
                  <a:pt x="6667944" y="206480"/>
                </a:lnTo>
                <a:lnTo>
                  <a:pt x="6713147" y="211859"/>
                </a:lnTo>
                <a:lnTo>
                  <a:pt x="6760284" y="216735"/>
                </a:lnTo>
                <a:lnTo>
                  <a:pt x="6809519" y="221065"/>
                </a:lnTo>
                <a:lnTo>
                  <a:pt x="6861015" y="224809"/>
                </a:lnTo>
                <a:lnTo>
                  <a:pt x="6914934" y="227925"/>
                </a:lnTo>
                <a:lnTo>
                  <a:pt x="6971440" y="230371"/>
                </a:lnTo>
                <a:lnTo>
                  <a:pt x="7030696" y="232107"/>
                </a:lnTo>
                <a:lnTo>
                  <a:pt x="7092865" y="233092"/>
                </a:lnTo>
                <a:lnTo>
                  <a:pt x="7158109" y="233283"/>
                </a:lnTo>
                <a:lnTo>
                  <a:pt x="7224235" y="232646"/>
                </a:lnTo>
                <a:lnTo>
                  <a:pt x="7287256" y="231219"/>
                </a:lnTo>
                <a:lnTo>
                  <a:pt x="7347336" y="229043"/>
                </a:lnTo>
                <a:lnTo>
                  <a:pt x="7404637" y="226159"/>
                </a:lnTo>
                <a:lnTo>
                  <a:pt x="7459323" y="222610"/>
                </a:lnTo>
                <a:lnTo>
                  <a:pt x="7511557" y="218437"/>
                </a:lnTo>
                <a:lnTo>
                  <a:pt x="7561502" y="213681"/>
                </a:lnTo>
                <a:lnTo>
                  <a:pt x="7609320" y="208385"/>
                </a:lnTo>
                <a:lnTo>
                  <a:pt x="7655175" y="202589"/>
                </a:lnTo>
                <a:lnTo>
                  <a:pt x="7699230" y="196335"/>
                </a:lnTo>
                <a:lnTo>
                  <a:pt x="7741649" y="189666"/>
                </a:lnTo>
                <a:lnTo>
                  <a:pt x="7782593" y="182622"/>
                </a:lnTo>
                <a:lnTo>
                  <a:pt x="7822226" y="175245"/>
                </a:lnTo>
                <a:lnTo>
                  <a:pt x="7860712" y="167576"/>
                </a:lnTo>
                <a:lnTo>
                  <a:pt x="7898213" y="159659"/>
                </a:lnTo>
                <a:lnTo>
                  <a:pt x="7970913" y="143241"/>
                </a:lnTo>
                <a:lnTo>
                  <a:pt x="8041630" y="126323"/>
                </a:lnTo>
                <a:lnTo>
                  <a:pt x="8111669" y="109239"/>
                </a:lnTo>
                <a:lnTo>
                  <a:pt x="8146842" y="100739"/>
                </a:lnTo>
                <a:lnTo>
                  <a:pt x="8218310" y="84029"/>
                </a:lnTo>
                <a:lnTo>
                  <a:pt x="8292362" y="67985"/>
                </a:lnTo>
                <a:lnTo>
                  <a:pt x="8330764" y="60316"/>
                </a:lnTo>
                <a:lnTo>
                  <a:pt x="8370301" y="52939"/>
                </a:lnTo>
                <a:lnTo>
                  <a:pt x="8411136" y="45895"/>
                </a:lnTo>
                <a:lnTo>
                  <a:pt x="8453432" y="39225"/>
                </a:lnTo>
                <a:lnTo>
                  <a:pt x="8497352" y="32971"/>
                </a:lnTo>
                <a:lnTo>
                  <a:pt x="8543059" y="27174"/>
                </a:lnTo>
                <a:lnTo>
                  <a:pt x="8590717" y="21877"/>
                </a:lnTo>
                <a:lnTo>
                  <a:pt x="8640488" y="17121"/>
                </a:lnTo>
                <a:lnTo>
                  <a:pt x="8692535" y="12947"/>
                </a:lnTo>
                <a:lnTo>
                  <a:pt x="8747022" y="9397"/>
                </a:lnTo>
                <a:lnTo>
                  <a:pt x="8804111" y="6513"/>
                </a:lnTo>
                <a:lnTo>
                  <a:pt x="8863966" y="4336"/>
                </a:lnTo>
                <a:lnTo>
                  <a:pt x="8926749" y="2908"/>
                </a:lnTo>
                <a:lnTo>
                  <a:pt x="8992624" y="2270"/>
                </a:lnTo>
                <a:lnTo>
                  <a:pt x="9057368" y="2464"/>
                </a:lnTo>
                <a:lnTo>
                  <a:pt x="9119064" y="3440"/>
                </a:lnTo>
                <a:lnTo>
                  <a:pt x="9177874" y="5156"/>
                </a:lnTo>
                <a:lnTo>
                  <a:pt x="9233961" y="7573"/>
                </a:lnTo>
                <a:lnTo>
                  <a:pt x="9287489" y="10650"/>
                </a:lnTo>
                <a:lnTo>
                  <a:pt x="9338620" y="14347"/>
                </a:lnTo>
                <a:lnTo>
                  <a:pt x="9387517" y="18622"/>
                </a:lnTo>
                <a:lnTo>
                  <a:pt x="9434343" y="23437"/>
                </a:lnTo>
                <a:lnTo>
                  <a:pt x="9479262" y="28750"/>
                </a:lnTo>
                <a:lnTo>
                  <a:pt x="9522434" y="34522"/>
                </a:lnTo>
                <a:lnTo>
                  <a:pt x="9564025" y="40711"/>
                </a:lnTo>
                <a:lnTo>
                  <a:pt x="9604197" y="47278"/>
                </a:lnTo>
                <a:lnTo>
                  <a:pt x="9643112" y="54181"/>
                </a:lnTo>
                <a:lnTo>
                  <a:pt x="9680933" y="61382"/>
                </a:lnTo>
                <a:lnTo>
                  <a:pt x="9753948" y="76511"/>
                </a:lnTo>
                <a:lnTo>
                  <a:pt x="9824543" y="92342"/>
                </a:lnTo>
                <a:lnTo>
                  <a:pt x="9894023" y="108553"/>
                </a:lnTo>
                <a:lnTo>
                  <a:pt x="9928751" y="116700"/>
                </a:lnTo>
                <a:lnTo>
                  <a:pt x="9963690" y="124820"/>
                </a:lnTo>
                <a:lnTo>
                  <a:pt x="10034848" y="140820"/>
                </a:lnTo>
                <a:lnTo>
                  <a:pt x="10108801" y="156230"/>
                </a:lnTo>
                <a:lnTo>
                  <a:pt x="10147232" y="163613"/>
                </a:lnTo>
                <a:lnTo>
                  <a:pt x="10186851" y="170727"/>
                </a:lnTo>
                <a:lnTo>
                  <a:pt x="10227820" y="177533"/>
                </a:lnTo>
                <a:lnTo>
                  <a:pt x="10270302" y="183989"/>
                </a:lnTo>
                <a:lnTo>
                  <a:pt x="10314460" y="190055"/>
                </a:lnTo>
                <a:lnTo>
                  <a:pt x="10360457" y="195692"/>
                </a:lnTo>
                <a:lnTo>
                  <a:pt x="10408456" y="200858"/>
                </a:lnTo>
                <a:lnTo>
                  <a:pt x="10458620" y="205513"/>
                </a:lnTo>
                <a:lnTo>
                  <a:pt x="10511111" y="209617"/>
                </a:lnTo>
                <a:lnTo>
                  <a:pt x="10566093" y="213129"/>
                </a:lnTo>
                <a:lnTo>
                  <a:pt x="10623728" y="216010"/>
                </a:lnTo>
                <a:lnTo>
                  <a:pt x="10684180" y="218218"/>
                </a:lnTo>
                <a:lnTo>
                  <a:pt x="10747612" y="219713"/>
                </a:lnTo>
                <a:lnTo>
                  <a:pt x="10814185" y="220456"/>
                </a:lnTo>
                <a:lnTo>
                  <a:pt x="10879795" y="220403"/>
                </a:lnTo>
                <a:lnTo>
                  <a:pt x="10942316" y="219586"/>
                </a:lnTo>
                <a:lnTo>
                  <a:pt x="11001912" y="218044"/>
                </a:lnTo>
                <a:lnTo>
                  <a:pt x="11058748" y="215817"/>
                </a:lnTo>
                <a:lnTo>
                  <a:pt x="11112987" y="212944"/>
                </a:lnTo>
                <a:lnTo>
                  <a:pt x="11164793" y="209467"/>
                </a:lnTo>
                <a:lnTo>
                  <a:pt x="11214330" y="205423"/>
                </a:lnTo>
                <a:lnTo>
                  <a:pt x="11261762" y="200854"/>
                </a:lnTo>
                <a:lnTo>
                  <a:pt x="11307252" y="195799"/>
                </a:lnTo>
                <a:lnTo>
                  <a:pt x="11350965" y="190297"/>
                </a:lnTo>
                <a:lnTo>
                  <a:pt x="11393064" y="184389"/>
                </a:lnTo>
                <a:lnTo>
                  <a:pt x="11433713" y="178115"/>
                </a:lnTo>
                <a:lnTo>
                  <a:pt x="11473076" y="171513"/>
                </a:lnTo>
                <a:lnTo>
                  <a:pt x="11511318" y="164624"/>
                </a:lnTo>
                <a:lnTo>
                  <a:pt x="11585089" y="150145"/>
                </a:lnTo>
                <a:lnTo>
                  <a:pt x="11656339" y="134994"/>
                </a:lnTo>
                <a:lnTo>
                  <a:pt x="11726379" y="119491"/>
                </a:lnTo>
                <a:lnTo>
                  <a:pt x="11761354" y="111707"/>
                </a:lnTo>
                <a:lnTo>
                  <a:pt x="11796518" y="103953"/>
                </a:lnTo>
                <a:lnTo>
                  <a:pt x="11868068" y="88700"/>
                </a:lnTo>
                <a:lnTo>
                  <a:pt x="11942340" y="74049"/>
                </a:lnTo>
                <a:lnTo>
                  <a:pt x="11980906" y="67049"/>
                </a:lnTo>
                <a:lnTo>
                  <a:pt x="12020644" y="60318"/>
                </a:lnTo>
                <a:lnTo>
                  <a:pt x="12061719" y="53898"/>
                </a:lnTo>
                <a:lnTo>
                  <a:pt x="12104293" y="47827"/>
                </a:lnTo>
                <a:lnTo>
                  <a:pt x="12148531" y="42146"/>
                </a:lnTo>
                <a:lnTo>
                  <a:pt x="12194596" y="36893"/>
                </a:lnTo>
                <a:lnTo>
                  <a:pt x="12242653" y="32110"/>
                </a:lnTo>
                <a:lnTo>
                  <a:pt x="12292865" y="27835"/>
                </a:lnTo>
                <a:lnTo>
                  <a:pt x="12345396" y="24108"/>
                </a:lnTo>
                <a:lnTo>
                  <a:pt x="12400410" y="20970"/>
                </a:lnTo>
                <a:lnTo>
                  <a:pt x="12458071" y="18460"/>
                </a:lnTo>
                <a:lnTo>
                  <a:pt x="12518542" y="16618"/>
                </a:lnTo>
                <a:lnTo>
                  <a:pt x="12581989" y="15484"/>
                </a:lnTo>
                <a:lnTo>
                  <a:pt x="12648573" y="15097"/>
                </a:lnTo>
                <a:lnTo>
                  <a:pt x="12715084" y="15483"/>
                </a:lnTo>
                <a:lnTo>
                  <a:pt x="12778462" y="16615"/>
                </a:lnTo>
                <a:lnTo>
                  <a:pt x="12838870" y="18452"/>
                </a:lnTo>
                <a:lnTo>
                  <a:pt x="12896473" y="20957"/>
                </a:lnTo>
                <a:lnTo>
                  <a:pt x="12951433" y="24088"/>
                </a:lnTo>
                <a:lnTo>
                  <a:pt x="13003916" y="27806"/>
                </a:lnTo>
                <a:lnTo>
                  <a:pt x="13054083" y="32071"/>
                </a:lnTo>
                <a:lnTo>
                  <a:pt x="13102100" y="36844"/>
                </a:lnTo>
                <a:lnTo>
                  <a:pt x="13148131" y="42086"/>
                </a:lnTo>
                <a:lnTo>
                  <a:pt x="13192338" y="47756"/>
                </a:lnTo>
                <a:lnTo>
                  <a:pt x="13234885" y="53814"/>
                </a:lnTo>
                <a:lnTo>
                  <a:pt x="13275937" y="60222"/>
                </a:lnTo>
                <a:lnTo>
                  <a:pt x="13315658" y="66940"/>
                </a:lnTo>
                <a:lnTo>
                  <a:pt x="13354210" y="73928"/>
                </a:lnTo>
                <a:lnTo>
                  <a:pt x="13391758" y="81145"/>
                </a:lnTo>
                <a:lnTo>
                  <a:pt x="13464496" y="96113"/>
                </a:lnTo>
                <a:lnTo>
                  <a:pt x="13535182" y="111526"/>
                </a:lnTo>
                <a:lnTo>
                  <a:pt x="13570165" y="119300"/>
                </a:lnTo>
                <a:lnTo>
                  <a:pt x="13605126" y="127067"/>
                </a:lnTo>
                <a:lnTo>
                  <a:pt x="13675639" y="142419"/>
                </a:lnTo>
                <a:lnTo>
                  <a:pt x="13748030" y="157265"/>
                </a:lnTo>
                <a:lnTo>
                  <a:pt x="13823610" y="171287"/>
                </a:lnTo>
                <a:lnTo>
                  <a:pt x="13863005" y="177891"/>
                </a:lnTo>
                <a:lnTo>
                  <a:pt x="13903689" y="184169"/>
                </a:lnTo>
                <a:lnTo>
                  <a:pt x="13945825" y="190083"/>
                </a:lnTo>
                <a:lnTo>
                  <a:pt x="13989577" y="195593"/>
                </a:lnTo>
                <a:lnTo>
                  <a:pt x="14035108" y="200659"/>
                </a:lnTo>
                <a:lnTo>
                  <a:pt x="14082584" y="205242"/>
                </a:lnTo>
                <a:lnTo>
                  <a:pt x="14132167" y="209302"/>
                </a:lnTo>
                <a:lnTo>
                  <a:pt x="14184020" y="212799"/>
                </a:lnTo>
                <a:lnTo>
                  <a:pt x="14238309" y="215693"/>
                </a:lnTo>
                <a:lnTo>
                  <a:pt x="14295196" y="217946"/>
                </a:lnTo>
                <a:lnTo>
                  <a:pt x="14354846" y="219517"/>
                </a:lnTo>
                <a:lnTo>
                  <a:pt x="14417422" y="220367"/>
                </a:lnTo>
                <a:lnTo>
                  <a:pt x="14483088" y="220456"/>
                </a:lnTo>
                <a:lnTo>
                  <a:pt x="14503400" y="220241"/>
                </a:lnTo>
              </a:path>
            </a:pathLst>
          </a:custGeom>
          <a:ln w="50800">
            <a:solidFill>
              <a:srgbClr val="B2D6F1"/>
            </a:solidFill>
          </a:ln>
        </p:spPr>
        <p:txBody>
          <a:bodyPr wrap="square" lIns="0" tIns="0" rIns="0" bIns="0" rtlCol="0"/>
          <a:lstStyle/>
          <a:p>
            <a:pPr defTabSz="674564"/>
            <a:endParaRPr sz="1300">
              <a:solidFill>
                <a:prstClr val="black"/>
              </a:solidFill>
            </a:endParaRPr>
          </a:p>
        </p:txBody>
      </p:sp>
      <p:sp>
        <p:nvSpPr>
          <p:cNvPr id="2" name="Holder 2"/>
          <p:cNvSpPr>
            <a:spLocks noGrp="1"/>
          </p:cNvSpPr>
          <p:nvPr>
            <p:ph type="title"/>
          </p:nvPr>
        </p:nvSpPr>
        <p:spPr>
          <a:xfrm>
            <a:off x="619310" y="179119"/>
            <a:ext cx="10953381" cy="553998"/>
          </a:xfrm>
          <a:prstGeom prst="rect">
            <a:avLst/>
          </a:prstGeom>
        </p:spPr>
        <p:txBody>
          <a:bodyPr wrap="square" lIns="0" tIns="0" rIns="0" bIns="0">
            <a:spAutoFit/>
          </a:bodyPr>
          <a:lstStyle>
            <a:lvl1pPr>
              <a:defRPr sz="3600" b="1" i="0">
                <a:solidFill>
                  <a:srgbClr val="231F20"/>
                </a:solidFill>
                <a:latin typeface="Gotham Narrow Bold"/>
                <a:cs typeface="Gotham Narrow Bold"/>
              </a:defRPr>
            </a:lvl1pPr>
          </a:lstStyle>
          <a:p>
            <a:endParaRPr/>
          </a:p>
        </p:txBody>
      </p:sp>
      <p:sp>
        <p:nvSpPr>
          <p:cNvPr id="3" name="Holder 3"/>
          <p:cNvSpPr>
            <a:spLocks noGrp="1"/>
          </p:cNvSpPr>
          <p:nvPr>
            <p:ph type="body" idx="1"/>
          </p:nvPr>
        </p:nvSpPr>
        <p:spPr>
          <a:xfrm>
            <a:off x="609600" y="1577342"/>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2"/>
            <a:ext cx="3901440" cy="200055"/>
          </a:xfrm>
          <a:prstGeom prst="rect">
            <a:avLst/>
          </a:prstGeom>
        </p:spPr>
        <p:txBody>
          <a:bodyPr wrap="square" lIns="0" tIns="0" rIns="0" bIns="0">
            <a:spAutoFit/>
          </a:bodyPr>
          <a:lstStyle>
            <a:lvl1pPr algn="ctr">
              <a:defRPr>
                <a:solidFill>
                  <a:schemeClr val="tx1">
                    <a:tint val="75000"/>
                  </a:schemeClr>
                </a:solidFill>
              </a:defRPr>
            </a:lvl1pPr>
          </a:lstStyle>
          <a:p>
            <a:pPr defTabSz="674564"/>
            <a:endParaRPr lang="en-NZ" sz="1300">
              <a:solidFill>
                <a:prstClr val="black">
                  <a:tint val="75000"/>
                </a:prstClr>
              </a:solidFill>
            </a:endParaRPr>
          </a:p>
        </p:txBody>
      </p:sp>
      <p:sp>
        <p:nvSpPr>
          <p:cNvPr id="5" name="Holder 5"/>
          <p:cNvSpPr>
            <a:spLocks noGrp="1"/>
          </p:cNvSpPr>
          <p:nvPr>
            <p:ph type="dt" sz="half" idx="6"/>
          </p:nvPr>
        </p:nvSpPr>
        <p:spPr>
          <a:xfrm>
            <a:off x="609600" y="6377942"/>
            <a:ext cx="2804160" cy="200055"/>
          </a:xfrm>
          <a:prstGeom prst="rect">
            <a:avLst/>
          </a:prstGeom>
        </p:spPr>
        <p:txBody>
          <a:bodyPr wrap="square" lIns="0" tIns="0" rIns="0" bIns="0">
            <a:spAutoFit/>
          </a:bodyPr>
          <a:lstStyle>
            <a:lvl1pPr algn="l">
              <a:defRPr>
                <a:solidFill>
                  <a:schemeClr val="tx1">
                    <a:tint val="75000"/>
                  </a:schemeClr>
                </a:solidFill>
              </a:defRPr>
            </a:lvl1pPr>
          </a:lstStyle>
          <a:p>
            <a:pPr defTabSz="674564"/>
            <a:fld id="{1D8BD707-D9CF-40AE-B4C6-C98DA3205C09}" type="datetimeFigureOut">
              <a:rPr lang="en-US" sz="1300" smtClean="0">
                <a:solidFill>
                  <a:prstClr val="black">
                    <a:tint val="75000"/>
                  </a:prstClr>
                </a:solidFill>
              </a:rPr>
              <a:pPr defTabSz="674564"/>
              <a:t>15/02/2019</a:t>
            </a:fld>
            <a:endParaRPr lang="en-US" sz="1300">
              <a:solidFill>
                <a:prstClr val="black">
                  <a:tint val="75000"/>
                </a:prstClr>
              </a:solidFill>
            </a:endParaRPr>
          </a:p>
        </p:txBody>
      </p:sp>
      <p:sp>
        <p:nvSpPr>
          <p:cNvPr id="6" name="Holder 6"/>
          <p:cNvSpPr>
            <a:spLocks noGrp="1"/>
          </p:cNvSpPr>
          <p:nvPr>
            <p:ph type="sldNum" sz="quarter" idx="7"/>
          </p:nvPr>
        </p:nvSpPr>
        <p:spPr>
          <a:xfrm>
            <a:off x="8778240" y="6377942"/>
            <a:ext cx="2804160" cy="200055"/>
          </a:xfrm>
          <a:prstGeom prst="rect">
            <a:avLst/>
          </a:prstGeom>
        </p:spPr>
        <p:txBody>
          <a:bodyPr wrap="square" lIns="0" tIns="0" rIns="0" bIns="0">
            <a:spAutoFit/>
          </a:bodyPr>
          <a:lstStyle>
            <a:lvl1pPr algn="r">
              <a:defRPr>
                <a:solidFill>
                  <a:schemeClr val="tx1">
                    <a:tint val="75000"/>
                  </a:schemeClr>
                </a:solidFill>
              </a:defRPr>
            </a:lvl1pPr>
          </a:lstStyle>
          <a:p>
            <a:pPr defTabSz="674564"/>
            <a:fld id="{B6F15528-21DE-4FAA-801E-634DDDAF4B2B}" type="slidenum">
              <a:rPr lang="en-NZ" sz="1300" smtClean="0">
                <a:solidFill>
                  <a:prstClr val="black">
                    <a:tint val="75000"/>
                  </a:prstClr>
                </a:solidFill>
              </a:rPr>
              <a:pPr defTabSz="674564"/>
              <a:t>‹#›</a:t>
            </a:fld>
            <a:endParaRPr lang="en-NZ" sz="1300">
              <a:solidFill>
                <a:prstClr val="black">
                  <a:tint val="75000"/>
                </a:prstClr>
              </a:solidFill>
            </a:endParaRPr>
          </a:p>
        </p:txBody>
      </p:sp>
    </p:spTree>
    <p:extLst>
      <p:ext uri="{BB962C8B-B14F-4D97-AF65-F5344CB8AC3E}">
        <p14:creationId xmlns:p14="http://schemas.microsoft.com/office/powerpoint/2010/main" val="41794991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337282">
        <a:defRPr>
          <a:latin typeface="+mn-lt"/>
          <a:ea typeface="+mn-ea"/>
          <a:cs typeface="+mn-cs"/>
        </a:defRPr>
      </a:lvl2pPr>
      <a:lvl3pPr marL="674564">
        <a:defRPr>
          <a:latin typeface="+mn-lt"/>
          <a:ea typeface="+mn-ea"/>
          <a:cs typeface="+mn-cs"/>
        </a:defRPr>
      </a:lvl3pPr>
      <a:lvl4pPr marL="1011845">
        <a:defRPr>
          <a:latin typeface="+mn-lt"/>
          <a:ea typeface="+mn-ea"/>
          <a:cs typeface="+mn-cs"/>
        </a:defRPr>
      </a:lvl4pPr>
      <a:lvl5pPr marL="1349128">
        <a:defRPr>
          <a:latin typeface="+mn-lt"/>
          <a:ea typeface="+mn-ea"/>
          <a:cs typeface="+mn-cs"/>
        </a:defRPr>
      </a:lvl5pPr>
      <a:lvl6pPr marL="1686409">
        <a:defRPr>
          <a:latin typeface="+mn-lt"/>
          <a:ea typeface="+mn-ea"/>
          <a:cs typeface="+mn-cs"/>
        </a:defRPr>
      </a:lvl6pPr>
      <a:lvl7pPr marL="2023691">
        <a:defRPr>
          <a:latin typeface="+mn-lt"/>
          <a:ea typeface="+mn-ea"/>
          <a:cs typeface="+mn-cs"/>
        </a:defRPr>
      </a:lvl7pPr>
      <a:lvl8pPr marL="2360973">
        <a:defRPr>
          <a:latin typeface="+mn-lt"/>
          <a:ea typeface="+mn-ea"/>
          <a:cs typeface="+mn-cs"/>
        </a:defRPr>
      </a:lvl8pPr>
      <a:lvl9pPr marL="2698255">
        <a:defRPr>
          <a:latin typeface="+mn-lt"/>
          <a:ea typeface="+mn-ea"/>
          <a:cs typeface="+mn-cs"/>
        </a:defRPr>
      </a:lvl9pPr>
    </p:bodyStyle>
    <p:otherStyle>
      <a:lvl1pPr marL="0">
        <a:defRPr>
          <a:latin typeface="+mn-lt"/>
          <a:ea typeface="+mn-ea"/>
          <a:cs typeface="+mn-cs"/>
        </a:defRPr>
      </a:lvl1pPr>
      <a:lvl2pPr marL="337282">
        <a:defRPr>
          <a:latin typeface="+mn-lt"/>
          <a:ea typeface="+mn-ea"/>
          <a:cs typeface="+mn-cs"/>
        </a:defRPr>
      </a:lvl2pPr>
      <a:lvl3pPr marL="674564">
        <a:defRPr>
          <a:latin typeface="+mn-lt"/>
          <a:ea typeface="+mn-ea"/>
          <a:cs typeface="+mn-cs"/>
        </a:defRPr>
      </a:lvl3pPr>
      <a:lvl4pPr marL="1011845">
        <a:defRPr>
          <a:latin typeface="+mn-lt"/>
          <a:ea typeface="+mn-ea"/>
          <a:cs typeface="+mn-cs"/>
        </a:defRPr>
      </a:lvl4pPr>
      <a:lvl5pPr marL="1349128">
        <a:defRPr>
          <a:latin typeface="+mn-lt"/>
          <a:ea typeface="+mn-ea"/>
          <a:cs typeface="+mn-cs"/>
        </a:defRPr>
      </a:lvl5pPr>
      <a:lvl6pPr marL="1686409">
        <a:defRPr>
          <a:latin typeface="+mn-lt"/>
          <a:ea typeface="+mn-ea"/>
          <a:cs typeface="+mn-cs"/>
        </a:defRPr>
      </a:lvl6pPr>
      <a:lvl7pPr marL="2023691">
        <a:defRPr>
          <a:latin typeface="+mn-lt"/>
          <a:ea typeface="+mn-ea"/>
          <a:cs typeface="+mn-cs"/>
        </a:defRPr>
      </a:lvl7pPr>
      <a:lvl8pPr marL="2360973">
        <a:defRPr>
          <a:latin typeface="+mn-lt"/>
          <a:ea typeface="+mn-ea"/>
          <a:cs typeface="+mn-cs"/>
        </a:defRPr>
      </a:lvl8pPr>
      <a:lvl9pPr marL="269825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s://www.maritimenz.govt.nz/about/what-we-do/international-engagement/PMSP/default.asp" TargetMode="External"/><Relationship Id="rId2" Type="http://schemas.openxmlformats.org/officeDocument/2006/relationships/hyperlink" Target="https://www.mfat.govt.nz/en/aid-and-development/our-work-in-the-pacific/regional-initiativ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265" y="149902"/>
            <a:ext cx="9144000" cy="3902322"/>
          </a:xfrm>
        </p:spPr>
        <p:txBody>
          <a:bodyPr>
            <a:normAutofit fontScale="90000"/>
          </a:bodyPr>
          <a:lstStyle/>
          <a:p>
            <a:r>
              <a:rPr lang="en-US" dirty="0"/>
              <a:t>16</a:t>
            </a:r>
            <a:r>
              <a:rPr lang="en-US" baseline="30000" dirty="0"/>
              <a:t>th</a:t>
            </a:r>
            <a:r>
              <a:rPr lang="en-US" dirty="0"/>
              <a:t> Meeting of the </a:t>
            </a:r>
            <a:br>
              <a:rPr lang="en-US" dirty="0"/>
            </a:br>
            <a:r>
              <a:rPr lang="en-US" dirty="0"/>
              <a:t>South West Pacific</a:t>
            </a:r>
            <a:br>
              <a:rPr lang="en-US" dirty="0"/>
            </a:br>
            <a:r>
              <a:rPr lang="en-US" dirty="0"/>
              <a:t>Hydrographic Commission</a:t>
            </a:r>
            <a:br>
              <a:rPr lang="en-US" dirty="0"/>
            </a:br>
            <a:r>
              <a:rPr lang="en-US" dirty="0"/>
              <a:t/>
            </a:r>
            <a:br>
              <a:rPr lang="en-US" dirty="0"/>
            </a:br>
            <a:r>
              <a:rPr lang="en-US" sz="4400" dirty="0"/>
              <a:t>National Report by</a:t>
            </a:r>
            <a:endParaRPr lang="en-AU" sz="4400" dirty="0"/>
          </a:p>
        </p:txBody>
      </p:sp>
      <p:sp>
        <p:nvSpPr>
          <p:cNvPr id="3" name="Subtitle 2"/>
          <p:cNvSpPr>
            <a:spLocks noGrp="1"/>
          </p:cNvSpPr>
          <p:nvPr>
            <p:ph type="subTitle" idx="1"/>
          </p:nvPr>
        </p:nvSpPr>
        <p:spPr>
          <a:xfrm>
            <a:off x="1509739" y="4140175"/>
            <a:ext cx="9144000" cy="534027"/>
          </a:xfrm>
        </p:spPr>
        <p:txBody>
          <a:bodyPr>
            <a:normAutofit lnSpcReduction="10000"/>
          </a:bodyPr>
          <a:lstStyle/>
          <a:p>
            <a:r>
              <a:rPr lang="en-AU" sz="3600" dirty="0"/>
              <a:t>New Zealand</a:t>
            </a:r>
          </a:p>
          <a:p>
            <a:endParaRPr lang="en-US" dirty="0">
              <a:latin typeface="Arial" pitchFamily="34" charset="0"/>
              <a:cs typeface="Arial" pitchFamily="34" charset="0"/>
            </a:endParaRPr>
          </a:p>
        </p:txBody>
      </p:sp>
      <p:pic>
        <p:nvPicPr>
          <p:cNvPr id="4" name="Picture 14" descr="New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9666" y="4741010"/>
            <a:ext cx="2964146" cy="88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26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 challenges and/or obstructions</a:t>
            </a:r>
          </a:p>
        </p:txBody>
      </p:sp>
      <p:sp>
        <p:nvSpPr>
          <p:cNvPr id="3" name="Content Placeholder 2"/>
          <p:cNvSpPr>
            <a:spLocks noGrp="1"/>
          </p:cNvSpPr>
          <p:nvPr>
            <p:ph idx="1"/>
          </p:nvPr>
        </p:nvSpPr>
        <p:spPr>
          <a:xfrm>
            <a:off x="855133" y="1419221"/>
            <a:ext cx="10277103" cy="4558246"/>
          </a:xfrm>
        </p:spPr>
        <p:txBody>
          <a:bodyPr/>
          <a:lstStyle/>
          <a:p>
            <a:r>
              <a:rPr lang="en-NZ" dirty="0"/>
              <a:t>Recruiting and retaining qualified and experienced staff</a:t>
            </a:r>
          </a:p>
          <a:p>
            <a:r>
              <a:rPr lang="en-NZ" dirty="0"/>
              <a:t>Resourcing to maintain current level of engagement in SWP - competing LINZ priorities </a:t>
            </a: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10</a:t>
            </a:fld>
            <a:endParaRPr lang="en-US" dirty="0"/>
          </a:p>
        </p:txBody>
      </p:sp>
    </p:spTree>
    <p:extLst>
      <p:ext uri="{BB962C8B-B14F-4D97-AF65-F5344CB8AC3E}">
        <p14:creationId xmlns:p14="http://schemas.microsoft.com/office/powerpoint/2010/main" val="2928500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a:t>
            </a:r>
            <a:r>
              <a:rPr lang="en-US" b="1" dirty="0">
                <a:effectLst>
                  <a:outerShdw blurRad="38100" dist="38100" dir="2700000" algn="tl">
                    <a:srgbClr val="000000">
                      <a:alpha val="43137"/>
                    </a:srgbClr>
                  </a:outerShdw>
                </a:effectLst>
              </a:rPr>
              <a:t>surveys</a:t>
            </a:r>
            <a:r>
              <a:rPr lang="en-US" dirty="0"/>
              <a:t>, charting and MSI</a:t>
            </a:r>
          </a:p>
        </p:txBody>
      </p:sp>
      <p:sp>
        <p:nvSpPr>
          <p:cNvPr id="5" name="Slide Number Placeholder 4"/>
          <p:cNvSpPr>
            <a:spLocks noGrp="1"/>
          </p:cNvSpPr>
          <p:nvPr>
            <p:ph type="sldNum" sz="quarter" idx="12"/>
          </p:nvPr>
        </p:nvSpPr>
        <p:spPr/>
        <p:txBody>
          <a:bodyPr/>
          <a:lstStyle/>
          <a:p>
            <a:fld id="{EC878826-814C-4FD2-96B3-D147818A5C89}" type="slidenum">
              <a:rPr lang="en-US" smtClean="0"/>
              <a:t>11</a:t>
            </a:fld>
            <a:endParaRPr lang="en-US" dirty="0"/>
          </a:p>
        </p:txBody>
      </p:sp>
      <p:pic>
        <p:nvPicPr>
          <p:cNvPr id="7" name="Picture 7" descr="\\ad.linz.govt.nz\dfs\opa\redirectedfolders\jford\Desktop\Industry_Briefing_Powerpoint\HYPLAN.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70059" y="894005"/>
            <a:ext cx="3818836" cy="4938893"/>
          </a:xfrm>
          <a:prstGeom prst="rect">
            <a:avLst/>
          </a:prstGeom>
          <a:noFill/>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09178" y="5191482"/>
            <a:ext cx="2066575" cy="64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28801" y="5141041"/>
            <a:ext cx="1580377" cy="74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93946" y="1067050"/>
            <a:ext cx="4390048" cy="4385816"/>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NZ" sz="2400" baseline="0" dirty="0"/>
              <a:t>Supply Panel established 2017</a:t>
            </a:r>
          </a:p>
          <a:p>
            <a:pPr marL="285750" indent="-285750">
              <a:spcAft>
                <a:spcPts val="600"/>
              </a:spcAft>
              <a:buFont typeface="Arial" panose="020B0604020202020204" pitchFamily="34" charset="0"/>
              <a:buChar char="•"/>
            </a:pPr>
            <a:r>
              <a:rPr lang="en-NZ" sz="2400" baseline="0" dirty="0"/>
              <a:t>3+3 contracts, review late 2019</a:t>
            </a:r>
          </a:p>
          <a:p>
            <a:pPr marL="285750" indent="-285750">
              <a:spcAft>
                <a:spcPts val="600"/>
              </a:spcAft>
              <a:buFont typeface="Arial" panose="020B0604020202020204" pitchFamily="34" charset="0"/>
              <a:buChar char="•"/>
            </a:pPr>
            <a:r>
              <a:rPr lang="en-NZ" sz="2400" baseline="0" dirty="0"/>
              <a:t>First survey completed as Panel</a:t>
            </a:r>
          </a:p>
          <a:p>
            <a:pPr marL="285750" indent="-285750">
              <a:spcAft>
                <a:spcPts val="600"/>
              </a:spcAft>
              <a:buFont typeface="Arial" panose="020B0604020202020204" pitchFamily="34" charset="0"/>
              <a:buChar char="•"/>
            </a:pPr>
            <a:r>
              <a:rPr lang="en-NZ" sz="2400" baseline="0" dirty="0"/>
              <a:t>6-monthly workshops</a:t>
            </a:r>
          </a:p>
          <a:p>
            <a:pPr marL="285750" indent="-285750">
              <a:spcAft>
                <a:spcPts val="600"/>
              </a:spcAft>
              <a:buFont typeface="Arial" panose="020B0604020202020204" pitchFamily="34" charset="0"/>
              <a:buChar char="•"/>
            </a:pPr>
            <a:r>
              <a:rPr lang="en-NZ" sz="2400" baseline="0" dirty="0"/>
              <a:t>Survey Work Requests</a:t>
            </a:r>
          </a:p>
          <a:p>
            <a:pPr marL="285750" indent="-285750">
              <a:spcAft>
                <a:spcPts val="600"/>
              </a:spcAft>
              <a:buFont typeface="Arial" panose="020B0604020202020204" pitchFamily="34" charset="0"/>
              <a:buChar char="•"/>
            </a:pPr>
            <a:r>
              <a:rPr lang="en-NZ" sz="2400" baseline="0" dirty="0"/>
              <a:t>Partnerships</a:t>
            </a:r>
          </a:p>
          <a:p>
            <a:pPr marL="285750" indent="-285750">
              <a:spcAft>
                <a:spcPts val="600"/>
              </a:spcAft>
              <a:buFont typeface="Arial" panose="020B0604020202020204" pitchFamily="34" charset="0"/>
              <a:buChar char="•"/>
            </a:pPr>
            <a:r>
              <a:rPr lang="en-NZ" sz="2400" baseline="0" dirty="0"/>
              <a:t>Innovation</a:t>
            </a:r>
          </a:p>
          <a:p>
            <a:pPr marL="285750" indent="-285750">
              <a:spcAft>
                <a:spcPts val="600"/>
              </a:spcAft>
              <a:buFont typeface="Arial" panose="020B0604020202020204" pitchFamily="34" charset="0"/>
              <a:buChar char="•"/>
            </a:pPr>
            <a:r>
              <a:rPr lang="en-NZ" sz="2400" baseline="0" dirty="0"/>
              <a:t>Capacity building</a:t>
            </a:r>
          </a:p>
          <a:p>
            <a:pPr marL="285750" indent="-285750">
              <a:spcAft>
                <a:spcPts val="600"/>
              </a:spcAft>
              <a:buFont typeface="Arial" panose="020B0604020202020204" pitchFamily="34" charset="0"/>
              <a:buChar char="•"/>
            </a:pPr>
            <a:r>
              <a:rPr lang="en-NZ" sz="2400" baseline="0" dirty="0"/>
              <a:t>HYPLAN review</a:t>
            </a:r>
          </a:p>
          <a:p>
            <a:endParaRPr lang="en-NZ" baseline="0" dirty="0"/>
          </a:p>
        </p:txBody>
      </p:sp>
    </p:spTree>
    <p:extLst>
      <p:ext uri="{BB962C8B-B14F-4D97-AF65-F5344CB8AC3E}">
        <p14:creationId xmlns:p14="http://schemas.microsoft.com/office/powerpoint/2010/main" val="2264923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a:t>
            </a:r>
            <a:r>
              <a:rPr lang="en-US" b="1" dirty="0">
                <a:effectLst>
                  <a:outerShdw blurRad="38100" dist="38100" dir="2700000" algn="tl">
                    <a:srgbClr val="000000">
                      <a:alpha val="43137"/>
                    </a:srgbClr>
                  </a:outerShdw>
                </a:effectLst>
              </a:rPr>
              <a:t>surveys</a:t>
            </a:r>
            <a:r>
              <a:rPr lang="en-US" dirty="0"/>
              <a:t>, charting and MSI</a:t>
            </a:r>
          </a:p>
        </p:txBody>
      </p:sp>
      <p:sp>
        <p:nvSpPr>
          <p:cNvPr id="3" name="Content Placeholder 2"/>
          <p:cNvSpPr>
            <a:spLocks noGrp="1"/>
          </p:cNvSpPr>
          <p:nvPr>
            <p:ph idx="1"/>
          </p:nvPr>
        </p:nvSpPr>
        <p:spPr>
          <a:xfrm>
            <a:off x="824554" y="1249430"/>
            <a:ext cx="10515599" cy="4422776"/>
          </a:xfrm>
        </p:spPr>
        <p:txBody>
          <a:bodyPr>
            <a:noAutofit/>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NZ" sz="1400" baseline="30000" dirty="0"/>
              <a:t>1 </a:t>
            </a:r>
            <a:r>
              <a:rPr lang="en-NZ" sz="1400" dirty="0"/>
              <a:t>Partnership with Ministry of Primary Industries to collect bathymetry and backscatter data for scientific purposes.</a:t>
            </a:r>
          </a:p>
          <a:p>
            <a:pPr marL="0" indent="0">
              <a:buNone/>
            </a:pPr>
            <a:r>
              <a:rPr lang="en-NZ" sz="1400" baseline="30000" dirty="0"/>
              <a:t>2 </a:t>
            </a:r>
            <a:r>
              <a:rPr lang="en-NZ" sz="1400" dirty="0" err="1"/>
              <a:t>Hydrographic</a:t>
            </a:r>
            <a:r>
              <a:rPr lang="en-NZ" sz="1400" dirty="0"/>
              <a:t> surveys comprising SDB, ALB and MBES, funded by NZ Aid programme, Pacific Regional Navigation Initiative (PRNI).</a:t>
            </a:r>
          </a:p>
          <a:p>
            <a:pPr marL="0" indent="0">
              <a:buNone/>
            </a:pP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61626058"/>
              </p:ext>
            </p:extLst>
          </p:nvPr>
        </p:nvGraphicFramePr>
        <p:xfrm>
          <a:off x="824554" y="1185794"/>
          <a:ext cx="10572750" cy="3607358"/>
        </p:xfrm>
        <a:graphic>
          <a:graphicData uri="http://schemas.openxmlformats.org/drawingml/2006/table">
            <a:tbl>
              <a:tblPr firstRow="1" firstCol="1" lastRow="1" lastCol="1" bandRow="1" bandCol="1">
                <a:tableStyleId>{72833802-FEF1-4C79-8D5D-14CF1EAF98D9}</a:tableStyleId>
              </a:tblPr>
              <a:tblGrid>
                <a:gridCol w="1538572">
                  <a:extLst>
                    <a:ext uri="{9D8B030D-6E8A-4147-A177-3AD203B41FA5}">
                      <a16:colId xmlns:a16="http://schemas.microsoft.com/office/drawing/2014/main" xmlns="" val="20000"/>
                    </a:ext>
                  </a:extLst>
                </a:gridCol>
                <a:gridCol w="7270809">
                  <a:extLst>
                    <a:ext uri="{9D8B030D-6E8A-4147-A177-3AD203B41FA5}">
                      <a16:colId xmlns:a16="http://schemas.microsoft.com/office/drawing/2014/main" xmlns="" val="20001"/>
                    </a:ext>
                  </a:extLst>
                </a:gridCol>
                <a:gridCol w="1763369">
                  <a:extLst>
                    <a:ext uri="{9D8B030D-6E8A-4147-A177-3AD203B41FA5}">
                      <a16:colId xmlns:a16="http://schemas.microsoft.com/office/drawing/2014/main" xmlns="" val="20002"/>
                    </a:ext>
                  </a:extLst>
                </a:gridCol>
              </a:tblGrid>
              <a:tr h="316581">
                <a:tc>
                  <a:txBody>
                    <a:bodyPr/>
                    <a:lstStyle/>
                    <a:p>
                      <a:pPr>
                        <a:lnSpc>
                          <a:spcPct val="115000"/>
                        </a:lnSpc>
                        <a:spcAft>
                          <a:spcPts val="0"/>
                        </a:spcAft>
                      </a:pPr>
                      <a:r>
                        <a:rPr lang="en-GB" sz="1600" dirty="0">
                          <a:effectLst/>
                        </a:rPr>
                        <a:t>Survey Number</a:t>
                      </a:r>
                      <a:endParaRPr lang="en-NZ" sz="1600" dirty="0">
                        <a:effectLst/>
                        <a:latin typeface="+mn-lt"/>
                        <a:ea typeface="Times New Roman"/>
                      </a:endParaRPr>
                    </a:p>
                  </a:txBody>
                  <a:tcPr marL="68580" marR="68580" marT="0" marB="0"/>
                </a:tc>
                <a:tc>
                  <a:txBody>
                    <a:bodyPr/>
                    <a:lstStyle/>
                    <a:p>
                      <a:pPr marL="20955">
                        <a:lnSpc>
                          <a:spcPct val="115000"/>
                        </a:lnSpc>
                        <a:spcAft>
                          <a:spcPts val="0"/>
                        </a:spcAft>
                      </a:pPr>
                      <a:r>
                        <a:rPr lang="en-GB" sz="1600" dirty="0">
                          <a:effectLst/>
                        </a:rPr>
                        <a:t>Area</a:t>
                      </a:r>
                      <a:endParaRPr lang="en-NZ" sz="1600" dirty="0">
                        <a:effectLst/>
                        <a:latin typeface="+mn-lt"/>
                        <a:ea typeface="Times New Roman"/>
                      </a:endParaRPr>
                    </a:p>
                  </a:txBody>
                  <a:tcPr marL="68580" marR="68580" marT="0" marB="0"/>
                </a:tc>
                <a:tc>
                  <a:txBody>
                    <a:bodyPr/>
                    <a:lstStyle/>
                    <a:p>
                      <a:pPr>
                        <a:lnSpc>
                          <a:spcPct val="115000"/>
                        </a:lnSpc>
                        <a:spcAft>
                          <a:spcPts val="0"/>
                        </a:spcAft>
                      </a:pPr>
                      <a:r>
                        <a:rPr lang="en-GB" sz="1600" dirty="0">
                          <a:effectLst/>
                        </a:rPr>
                        <a:t>Completed</a:t>
                      </a:r>
                      <a:endParaRPr lang="en-NZ" sz="1600" dirty="0">
                        <a:effectLst/>
                        <a:latin typeface="+mn-lt"/>
                        <a:ea typeface="Times New Roman"/>
                      </a:endParaRPr>
                    </a:p>
                  </a:txBody>
                  <a:tcPr marL="68580" marR="68580" marT="0" marB="0"/>
                </a:tc>
                <a:extLst>
                  <a:ext uri="{0D108BD9-81ED-4DB2-BD59-A6C34878D82A}">
                    <a16:rowId xmlns:a16="http://schemas.microsoft.com/office/drawing/2014/main" xmlns="" val="10000"/>
                  </a:ext>
                </a:extLst>
              </a:tr>
              <a:tr h="470111">
                <a:tc>
                  <a:txBody>
                    <a:bodyPr/>
                    <a:lstStyle/>
                    <a:p>
                      <a:pPr>
                        <a:lnSpc>
                          <a:spcPct val="115000"/>
                        </a:lnSpc>
                        <a:spcAft>
                          <a:spcPts val="0"/>
                        </a:spcAft>
                      </a:pPr>
                      <a:r>
                        <a:rPr lang="en-GB" sz="1600" b="0" dirty="0">
                          <a:effectLst/>
                        </a:rPr>
                        <a:t>HYD-1718-HS57</a:t>
                      </a:r>
                      <a:endParaRPr lang="en-NZ" sz="1600" b="0" dirty="0">
                        <a:effectLst/>
                        <a:latin typeface="+mn-lt"/>
                        <a:ea typeface="Times New Roman"/>
                      </a:endParaRPr>
                    </a:p>
                  </a:txBody>
                  <a:tcPr marL="68580" marR="68580" marT="0" marB="0"/>
                </a:tc>
                <a:tc>
                  <a:txBody>
                    <a:bodyPr/>
                    <a:lstStyle/>
                    <a:p>
                      <a:pPr>
                        <a:lnSpc>
                          <a:spcPct val="115000"/>
                        </a:lnSpc>
                        <a:spcAft>
                          <a:spcPts val="0"/>
                        </a:spcAft>
                      </a:pPr>
                      <a:r>
                        <a:rPr lang="en-GB" sz="1600" dirty="0">
                          <a:effectLst/>
                        </a:rPr>
                        <a:t>New Zealand, South Island, East Coast – </a:t>
                      </a:r>
                      <a:r>
                        <a:rPr lang="en-GB" sz="1600" dirty="0" err="1">
                          <a:effectLst/>
                        </a:rPr>
                        <a:t>Kaikoura</a:t>
                      </a:r>
                      <a:r>
                        <a:rPr lang="en-GB" sz="1600" dirty="0">
                          <a:effectLst/>
                        </a:rPr>
                        <a:t> Peninsula to Cape Campbell</a:t>
                      </a:r>
                      <a:r>
                        <a:rPr lang="en-GB" sz="1600" baseline="30000" dirty="0">
                          <a:effectLst/>
                        </a:rPr>
                        <a:t>1</a:t>
                      </a:r>
                      <a:endParaRPr lang="en-NZ" sz="1600" dirty="0">
                        <a:effectLst/>
                        <a:latin typeface="+mn-lt"/>
                        <a:ea typeface="Times New Roman"/>
                      </a:endParaRPr>
                    </a:p>
                  </a:txBody>
                  <a:tcPr marL="68580" marR="68580" marT="0" marB="0"/>
                </a:tc>
                <a:tc>
                  <a:txBody>
                    <a:bodyPr/>
                    <a:lstStyle/>
                    <a:p>
                      <a:pPr>
                        <a:lnSpc>
                          <a:spcPct val="115000"/>
                        </a:lnSpc>
                        <a:spcAft>
                          <a:spcPts val="0"/>
                        </a:spcAft>
                      </a:pPr>
                      <a:r>
                        <a:rPr lang="en-GB" sz="1600" b="0" dirty="0">
                          <a:effectLst/>
                        </a:rPr>
                        <a:t>Aug 2018</a:t>
                      </a:r>
                      <a:endParaRPr lang="en-NZ" sz="1600" b="0" dirty="0">
                        <a:effectLst/>
                        <a:latin typeface="+mn-lt"/>
                        <a:ea typeface="Times New Roman"/>
                      </a:endParaRPr>
                    </a:p>
                  </a:txBody>
                  <a:tcPr marL="68580" marR="68580" marT="0" marB="0"/>
                </a:tc>
                <a:extLst>
                  <a:ext uri="{0D108BD9-81ED-4DB2-BD59-A6C34878D82A}">
                    <a16:rowId xmlns:a16="http://schemas.microsoft.com/office/drawing/2014/main" xmlns="" val="10001"/>
                  </a:ext>
                </a:extLst>
              </a:tr>
              <a:tr h="470111">
                <a:tc>
                  <a:txBody>
                    <a:bodyPr/>
                    <a:lstStyle/>
                    <a:p>
                      <a:pPr>
                        <a:lnSpc>
                          <a:spcPct val="115000"/>
                        </a:lnSpc>
                        <a:spcAft>
                          <a:spcPts val="0"/>
                        </a:spcAft>
                      </a:pPr>
                      <a:r>
                        <a:rPr lang="en-GB" sz="1600" b="0" dirty="0">
                          <a:effectLst/>
                        </a:rPr>
                        <a:t>HYD-1718-HS60</a:t>
                      </a:r>
                      <a:endParaRPr lang="en-NZ" sz="1600" b="0" dirty="0">
                        <a:effectLst/>
                        <a:latin typeface="+mn-lt"/>
                        <a:ea typeface="Times New Roman"/>
                      </a:endParaRPr>
                    </a:p>
                  </a:txBody>
                  <a:tcPr marL="68580" marR="68580" marT="0" marB="0"/>
                </a:tc>
                <a:tc>
                  <a:txBody>
                    <a:bodyPr/>
                    <a:lstStyle/>
                    <a:p>
                      <a:pPr>
                        <a:lnSpc>
                          <a:spcPct val="115000"/>
                        </a:lnSpc>
                        <a:spcAft>
                          <a:spcPts val="0"/>
                        </a:spcAft>
                      </a:pPr>
                      <a:r>
                        <a:rPr lang="en-GB" sz="1600" dirty="0">
                          <a:effectLst/>
                        </a:rPr>
                        <a:t>Tonga – </a:t>
                      </a:r>
                      <a:r>
                        <a:rPr lang="en-GB" sz="1600" dirty="0" err="1">
                          <a:effectLst/>
                        </a:rPr>
                        <a:t>Tongatapu</a:t>
                      </a:r>
                      <a:r>
                        <a:rPr lang="en-GB" sz="1600" dirty="0">
                          <a:effectLst/>
                        </a:rPr>
                        <a:t>, </a:t>
                      </a:r>
                      <a:r>
                        <a:rPr lang="en-GB" sz="1600" dirty="0" err="1">
                          <a:effectLst/>
                        </a:rPr>
                        <a:t>Ha’apai</a:t>
                      </a:r>
                      <a:r>
                        <a:rPr lang="en-GB" sz="1600" dirty="0">
                          <a:effectLst/>
                        </a:rPr>
                        <a:t> Group, </a:t>
                      </a:r>
                      <a:r>
                        <a:rPr lang="en-GB" sz="1600" dirty="0" err="1">
                          <a:effectLst/>
                        </a:rPr>
                        <a:t>Vava’u</a:t>
                      </a:r>
                      <a:r>
                        <a:rPr lang="en-GB" sz="1600" dirty="0">
                          <a:effectLst/>
                        </a:rPr>
                        <a:t> Group and Nuias</a:t>
                      </a:r>
                      <a:r>
                        <a:rPr lang="en-GB" sz="1600" baseline="30000" dirty="0">
                          <a:effectLst/>
                        </a:rPr>
                        <a:t>2</a:t>
                      </a:r>
                      <a:endParaRPr lang="en-NZ" sz="1600" dirty="0">
                        <a:effectLst/>
                        <a:latin typeface="+mn-lt"/>
                        <a:ea typeface="Times New Roman"/>
                      </a:endParaRPr>
                    </a:p>
                  </a:txBody>
                  <a:tcPr marL="68580" marR="68580" marT="0" marB="0"/>
                </a:tc>
                <a:tc>
                  <a:txBody>
                    <a:bodyPr/>
                    <a:lstStyle/>
                    <a:p>
                      <a:pPr>
                        <a:lnSpc>
                          <a:spcPct val="115000"/>
                        </a:lnSpc>
                        <a:spcAft>
                          <a:spcPts val="0"/>
                        </a:spcAft>
                      </a:pPr>
                      <a:r>
                        <a:rPr lang="en-GB" sz="1600" b="0" dirty="0">
                          <a:effectLst/>
                        </a:rPr>
                        <a:t>Dec 2018</a:t>
                      </a:r>
                      <a:endParaRPr lang="en-NZ" sz="1600" b="0" dirty="0">
                        <a:effectLst/>
                        <a:latin typeface="+mn-lt"/>
                        <a:ea typeface="Times New Roman"/>
                      </a:endParaRPr>
                    </a:p>
                  </a:txBody>
                  <a:tcPr marL="68580" marR="68580" marT="0" marB="0"/>
                </a:tc>
                <a:extLst>
                  <a:ext uri="{0D108BD9-81ED-4DB2-BD59-A6C34878D82A}">
                    <a16:rowId xmlns:a16="http://schemas.microsoft.com/office/drawing/2014/main" xmlns="" val="10002"/>
                  </a:ext>
                </a:extLst>
              </a:tr>
              <a:tr h="470111">
                <a:tc>
                  <a:txBody>
                    <a:bodyPr/>
                    <a:lstStyle/>
                    <a:p>
                      <a:pPr>
                        <a:lnSpc>
                          <a:spcPct val="115000"/>
                        </a:lnSpc>
                        <a:spcAft>
                          <a:spcPts val="0"/>
                        </a:spcAft>
                      </a:pPr>
                      <a:r>
                        <a:rPr lang="en-GB" sz="1600" b="0" dirty="0">
                          <a:effectLst/>
                        </a:rPr>
                        <a:t>HYD-1718-HS61</a:t>
                      </a:r>
                      <a:endParaRPr lang="en-NZ" sz="1600" b="0" dirty="0">
                        <a:effectLst/>
                        <a:latin typeface="+mn-lt"/>
                        <a:ea typeface="Times New Roman"/>
                      </a:endParaRPr>
                    </a:p>
                  </a:txBody>
                  <a:tcPr marL="68580" marR="68580" marT="0" marB="0"/>
                </a:tc>
                <a:tc>
                  <a:txBody>
                    <a:bodyPr/>
                    <a:lstStyle/>
                    <a:p>
                      <a:pPr>
                        <a:lnSpc>
                          <a:spcPct val="115000"/>
                        </a:lnSpc>
                        <a:spcAft>
                          <a:spcPts val="0"/>
                        </a:spcAft>
                      </a:pPr>
                      <a:r>
                        <a:rPr lang="en-GB" sz="1600" dirty="0">
                          <a:effectLst/>
                        </a:rPr>
                        <a:t>Cook Islands</a:t>
                      </a:r>
                      <a:r>
                        <a:rPr lang="en-GB" sz="1600" baseline="30000" dirty="0">
                          <a:effectLst/>
                        </a:rPr>
                        <a:t>2</a:t>
                      </a:r>
                      <a:endParaRPr lang="en-NZ" sz="1600" dirty="0">
                        <a:effectLst/>
                        <a:latin typeface="+mn-lt"/>
                        <a:ea typeface="Times New Roman"/>
                      </a:endParaRPr>
                    </a:p>
                  </a:txBody>
                  <a:tcPr marL="68580" marR="68580" marT="0" marB="0"/>
                </a:tc>
                <a:tc>
                  <a:txBody>
                    <a:bodyPr/>
                    <a:lstStyle/>
                    <a:p>
                      <a:pPr>
                        <a:lnSpc>
                          <a:spcPct val="115000"/>
                        </a:lnSpc>
                        <a:spcAft>
                          <a:spcPts val="0"/>
                        </a:spcAft>
                      </a:pPr>
                      <a:r>
                        <a:rPr lang="en-GB" sz="1600" b="0" dirty="0">
                          <a:effectLst/>
                        </a:rPr>
                        <a:t>Oct 2018</a:t>
                      </a:r>
                      <a:endParaRPr lang="en-NZ" sz="1600" b="0" dirty="0">
                        <a:effectLst/>
                        <a:latin typeface="+mn-lt"/>
                        <a:ea typeface="Times New Roman"/>
                      </a:endParaRPr>
                    </a:p>
                  </a:txBody>
                  <a:tcPr marL="68580" marR="68580" marT="0" marB="0"/>
                </a:tc>
                <a:extLst>
                  <a:ext uri="{0D108BD9-81ED-4DB2-BD59-A6C34878D82A}">
                    <a16:rowId xmlns:a16="http://schemas.microsoft.com/office/drawing/2014/main" xmlns="" val="10003"/>
                  </a:ext>
                </a:extLst>
              </a:tr>
              <a:tr h="470111">
                <a:tc>
                  <a:txBody>
                    <a:bodyPr/>
                    <a:lstStyle/>
                    <a:p>
                      <a:pPr>
                        <a:lnSpc>
                          <a:spcPct val="115000"/>
                        </a:lnSpc>
                        <a:spcAft>
                          <a:spcPts val="0"/>
                        </a:spcAft>
                      </a:pPr>
                      <a:r>
                        <a:rPr lang="en-GB" sz="1600" b="0" dirty="0">
                          <a:effectLst/>
                        </a:rPr>
                        <a:t>HYD-1718-HS62</a:t>
                      </a:r>
                      <a:endParaRPr lang="en-NZ" sz="1600" b="0" dirty="0">
                        <a:effectLst/>
                        <a:latin typeface="+mn-lt"/>
                        <a:ea typeface="Times New Roman"/>
                      </a:endParaRPr>
                    </a:p>
                  </a:txBody>
                  <a:tcPr marL="68580" marR="68580" marT="0" marB="0"/>
                </a:tc>
                <a:tc>
                  <a:txBody>
                    <a:bodyPr/>
                    <a:lstStyle/>
                    <a:p>
                      <a:pPr>
                        <a:lnSpc>
                          <a:spcPct val="115000"/>
                        </a:lnSpc>
                        <a:spcAft>
                          <a:spcPts val="0"/>
                        </a:spcAft>
                      </a:pPr>
                      <a:r>
                        <a:rPr lang="en-GB" sz="1600" dirty="0">
                          <a:effectLst/>
                        </a:rPr>
                        <a:t>Niue, incl. </a:t>
                      </a:r>
                      <a:r>
                        <a:rPr lang="en-GB" sz="1600" dirty="0" err="1">
                          <a:effectLst/>
                        </a:rPr>
                        <a:t>Beveridge</a:t>
                      </a:r>
                      <a:r>
                        <a:rPr lang="en-GB" sz="1600" dirty="0">
                          <a:effectLst/>
                        </a:rPr>
                        <a:t> Reef and </a:t>
                      </a:r>
                      <a:r>
                        <a:rPr lang="en-GB" sz="1600" dirty="0" err="1">
                          <a:effectLst/>
                        </a:rPr>
                        <a:t>Antiope</a:t>
                      </a:r>
                      <a:r>
                        <a:rPr lang="en-GB" sz="1600" dirty="0">
                          <a:effectLst/>
                        </a:rPr>
                        <a:t> Reef</a:t>
                      </a:r>
                      <a:r>
                        <a:rPr lang="en-GB" sz="1600" baseline="30000" dirty="0">
                          <a:effectLst/>
                        </a:rPr>
                        <a:t>2</a:t>
                      </a:r>
                      <a:endParaRPr lang="en-NZ" sz="1600" dirty="0">
                        <a:effectLst/>
                        <a:latin typeface="+mn-lt"/>
                        <a:ea typeface="Times New Roman"/>
                      </a:endParaRPr>
                    </a:p>
                  </a:txBody>
                  <a:tcPr marL="68580" marR="68580" marT="0" marB="0"/>
                </a:tc>
                <a:tc>
                  <a:txBody>
                    <a:bodyPr/>
                    <a:lstStyle/>
                    <a:p>
                      <a:pPr>
                        <a:lnSpc>
                          <a:spcPct val="115000"/>
                        </a:lnSpc>
                        <a:spcAft>
                          <a:spcPts val="0"/>
                        </a:spcAft>
                      </a:pPr>
                      <a:r>
                        <a:rPr lang="en-GB" sz="1600" b="0" dirty="0">
                          <a:effectLst/>
                        </a:rPr>
                        <a:t>Oct 2018</a:t>
                      </a:r>
                      <a:endParaRPr lang="en-NZ" sz="1600" b="0" dirty="0">
                        <a:effectLst/>
                        <a:latin typeface="+mn-lt"/>
                        <a:ea typeface="Times New Roman"/>
                      </a:endParaRPr>
                    </a:p>
                  </a:txBody>
                  <a:tcPr marL="68580" marR="68580" marT="0" marB="0"/>
                </a:tc>
                <a:extLst>
                  <a:ext uri="{0D108BD9-81ED-4DB2-BD59-A6C34878D82A}">
                    <a16:rowId xmlns:a16="http://schemas.microsoft.com/office/drawing/2014/main" xmlns="" val="10004"/>
                  </a:ext>
                </a:extLst>
              </a:tr>
              <a:tr h="470111">
                <a:tc>
                  <a:txBody>
                    <a:bodyPr/>
                    <a:lstStyle/>
                    <a:p>
                      <a:pPr>
                        <a:lnSpc>
                          <a:spcPct val="115000"/>
                        </a:lnSpc>
                        <a:spcAft>
                          <a:spcPts val="0"/>
                        </a:spcAft>
                      </a:pPr>
                      <a:r>
                        <a:rPr lang="en-GB" sz="1600" b="0" dirty="0">
                          <a:effectLst/>
                        </a:rPr>
                        <a:t>HYD-1718-HS63</a:t>
                      </a:r>
                      <a:endParaRPr lang="en-NZ" sz="1600" b="0" dirty="0">
                        <a:effectLst/>
                        <a:latin typeface="+mn-lt"/>
                        <a:ea typeface="Times New Roman"/>
                      </a:endParaRPr>
                    </a:p>
                  </a:txBody>
                  <a:tcPr marL="68580" marR="68580" marT="0" marB="0"/>
                </a:tc>
                <a:tc>
                  <a:txBody>
                    <a:bodyPr/>
                    <a:lstStyle/>
                    <a:p>
                      <a:pPr>
                        <a:lnSpc>
                          <a:spcPct val="115000"/>
                        </a:lnSpc>
                        <a:spcAft>
                          <a:spcPts val="0"/>
                        </a:spcAft>
                      </a:pPr>
                      <a:r>
                        <a:rPr lang="en-GB" sz="1600" dirty="0">
                          <a:effectLst/>
                        </a:rPr>
                        <a:t>Tokelau</a:t>
                      </a:r>
                      <a:r>
                        <a:rPr lang="en-GB" sz="1600" baseline="30000" dirty="0">
                          <a:effectLst/>
                        </a:rPr>
                        <a:t>2</a:t>
                      </a:r>
                      <a:endParaRPr lang="en-NZ" sz="1600" dirty="0">
                        <a:effectLst/>
                        <a:latin typeface="+mn-lt"/>
                        <a:ea typeface="Times New Roman"/>
                      </a:endParaRPr>
                    </a:p>
                  </a:txBody>
                  <a:tcPr marL="68580" marR="68580" marT="0" marB="0"/>
                </a:tc>
                <a:tc>
                  <a:txBody>
                    <a:bodyPr/>
                    <a:lstStyle/>
                    <a:p>
                      <a:pPr>
                        <a:lnSpc>
                          <a:spcPct val="115000"/>
                        </a:lnSpc>
                        <a:spcAft>
                          <a:spcPts val="0"/>
                        </a:spcAft>
                      </a:pPr>
                      <a:r>
                        <a:rPr lang="en-GB" sz="1600" b="0" dirty="0">
                          <a:effectLst/>
                        </a:rPr>
                        <a:t>Oct 2018</a:t>
                      </a:r>
                      <a:endParaRPr lang="en-NZ" sz="1600" b="0" dirty="0">
                        <a:effectLst/>
                        <a:latin typeface="+mn-lt"/>
                        <a:ea typeface="Times New Roman"/>
                      </a:endParaRPr>
                    </a:p>
                  </a:txBody>
                  <a:tcPr marL="68580" marR="68580" marT="0" marB="0"/>
                </a:tc>
                <a:extLst>
                  <a:ext uri="{0D108BD9-81ED-4DB2-BD59-A6C34878D82A}">
                    <a16:rowId xmlns:a16="http://schemas.microsoft.com/office/drawing/2014/main" xmlns="" val="10005"/>
                  </a:ext>
                </a:extLst>
              </a:tr>
              <a:tr h="470111">
                <a:tc>
                  <a:txBody>
                    <a:bodyPr/>
                    <a:lstStyle/>
                    <a:p>
                      <a:pPr>
                        <a:lnSpc>
                          <a:spcPct val="115000"/>
                        </a:lnSpc>
                        <a:spcAft>
                          <a:spcPts val="0"/>
                        </a:spcAft>
                      </a:pPr>
                      <a:r>
                        <a:rPr lang="en-GB" sz="1600" b="0" dirty="0">
                          <a:effectLst/>
                        </a:rPr>
                        <a:t>HYD-1819-HS58</a:t>
                      </a:r>
                      <a:endParaRPr lang="en-NZ" sz="1600" b="0" dirty="0">
                        <a:effectLst/>
                        <a:latin typeface="+mn-lt"/>
                        <a:ea typeface="Times New Roman"/>
                      </a:endParaRPr>
                    </a:p>
                  </a:txBody>
                  <a:tcPr marL="68580" marR="68580" marT="0" marB="0">
                    <a:lnB w="12700" cap="flat" cmpd="sng" algn="ctr">
                      <a:solidFill>
                        <a:schemeClr val="bg2"/>
                      </a:solidFill>
                      <a:prstDash val="solid"/>
                      <a:round/>
                      <a:headEnd type="none" w="med" len="med"/>
                      <a:tailEnd type="none" w="med" len="med"/>
                    </a:lnB>
                  </a:tcPr>
                </a:tc>
                <a:tc>
                  <a:txBody>
                    <a:bodyPr/>
                    <a:lstStyle/>
                    <a:p>
                      <a:pPr>
                        <a:lnSpc>
                          <a:spcPct val="115000"/>
                        </a:lnSpc>
                        <a:spcAft>
                          <a:spcPts val="0"/>
                        </a:spcAft>
                      </a:pPr>
                      <a:r>
                        <a:rPr lang="en-GB" sz="1600" dirty="0" err="1">
                          <a:effectLst/>
                        </a:rPr>
                        <a:t>Fiordland</a:t>
                      </a:r>
                      <a:endParaRPr lang="en-NZ" sz="1600" dirty="0">
                        <a:effectLst/>
                        <a:latin typeface="+mn-lt"/>
                        <a:ea typeface="Times New Roman"/>
                      </a:endParaRPr>
                    </a:p>
                  </a:txBody>
                  <a:tcPr marL="68580" marR="68580" marT="0" marB="0">
                    <a:lnB w="12700" cap="flat" cmpd="sng" algn="ctr">
                      <a:solidFill>
                        <a:schemeClr val="bg2"/>
                      </a:solidFill>
                      <a:prstDash val="solid"/>
                      <a:round/>
                      <a:headEnd type="none" w="med" len="med"/>
                      <a:tailEnd type="none" w="med" len="med"/>
                    </a:lnB>
                  </a:tcPr>
                </a:tc>
                <a:tc>
                  <a:txBody>
                    <a:bodyPr/>
                    <a:lstStyle/>
                    <a:p>
                      <a:pPr>
                        <a:lnSpc>
                          <a:spcPct val="115000"/>
                        </a:lnSpc>
                        <a:spcAft>
                          <a:spcPts val="0"/>
                        </a:spcAft>
                      </a:pPr>
                      <a:r>
                        <a:rPr lang="en-GB" sz="1600" b="0" dirty="0">
                          <a:effectLst/>
                        </a:rPr>
                        <a:t>Underway</a:t>
                      </a:r>
                      <a:endParaRPr lang="en-NZ" sz="1600" b="0" dirty="0">
                        <a:effectLst/>
                        <a:latin typeface="+mn-lt"/>
                        <a:ea typeface="Times New Roman"/>
                      </a:endParaRPr>
                    </a:p>
                  </a:txBody>
                  <a:tcPr marL="68580" marR="68580" marT="0" marB="0">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6"/>
                  </a:ext>
                </a:extLst>
              </a:tr>
              <a:tr h="470111">
                <a:tc>
                  <a:txBody>
                    <a:bodyPr/>
                    <a:lstStyle/>
                    <a:p>
                      <a:pPr>
                        <a:lnSpc>
                          <a:spcPct val="115000"/>
                        </a:lnSpc>
                        <a:spcAft>
                          <a:spcPts val="0"/>
                        </a:spcAft>
                      </a:pPr>
                      <a:r>
                        <a:rPr lang="en-GB" sz="1600" b="0" dirty="0">
                          <a:effectLst/>
                        </a:rPr>
                        <a:t>HYD-1819-HS59</a:t>
                      </a:r>
                      <a:endParaRPr lang="en-NZ" sz="1600" b="0" dirty="0">
                        <a:effectLst/>
                        <a:latin typeface="+mn-lt"/>
                        <a:ea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pPr>
                      <a:r>
                        <a:rPr lang="en-GB" sz="1600" b="0" dirty="0">
                          <a:effectLst/>
                        </a:rPr>
                        <a:t>Eastern Bay of Plenty</a:t>
                      </a:r>
                      <a:endParaRPr lang="en-NZ" sz="1600" b="0" dirty="0">
                        <a:effectLst/>
                        <a:latin typeface="+mn-lt"/>
                        <a:ea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pPr>
                      <a:r>
                        <a:rPr lang="en-GB" sz="1600" b="0" dirty="0">
                          <a:effectLst/>
                        </a:rPr>
                        <a:t>Jan 2018</a:t>
                      </a:r>
                      <a:endParaRPr lang="en-NZ" sz="1600" b="0" dirty="0">
                        <a:effectLst/>
                        <a:latin typeface="+mn-lt"/>
                        <a:ea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86101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a:t>
            </a:r>
            <a:r>
              <a:rPr lang="en-US" b="1" dirty="0">
                <a:effectLst>
                  <a:outerShdw blurRad="38100" dist="38100" dir="2700000" algn="tl">
                    <a:srgbClr val="000000">
                      <a:alpha val="43137"/>
                    </a:srgbClr>
                  </a:outerShdw>
                </a:effectLst>
              </a:rPr>
              <a:t>surveys</a:t>
            </a:r>
          </a:p>
        </p:txBody>
      </p:sp>
      <p:pic>
        <p:nvPicPr>
          <p:cNvPr id="1024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63821" y="-1"/>
            <a:ext cx="6528179" cy="601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EC878826-814C-4FD2-96B3-D147818A5C89}" type="slidenum">
              <a:rPr lang="en-US" smtClean="0"/>
              <a:t>13</a:t>
            </a:fld>
            <a:endParaRPr lang="en-US" dirty="0"/>
          </a:p>
        </p:txBody>
      </p:sp>
      <p:sp>
        <p:nvSpPr>
          <p:cNvPr id="9" name="Content Placeholder 2"/>
          <p:cNvSpPr>
            <a:spLocks noGrp="1"/>
          </p:cNvSpPr>
          <p:nvPr>
            <p:ph idx="1"/>
          </p:nvPr>
        </p:nvSpPr>
        <p:spPr>
          <a:xfrm>
            <a:off x="824554" y="1255851"/>
            <a:ext cx="10515599" cy="4422776"/>
          </a:xfrm>
        </p:spPr>
        <p:txBody>
          <a:bodyPr>
            <a:noAutofit/>
          </a:bodyPr>
          <a:lstStyle/>
          <a:p>
            <a:pPr marL="457200" indent="-457200">
              <a:buFont typeface="+mj-lt"/>
              <a:buAutoNum type="arabicPeriod"/>
            </a:pPr>
            <a:r>
              <a:rPr lang="en-US" dirty="0" err="1"/>
              <a:t>Kaikoura</a:t>
            </a:r>
            <a:r>
              <a:rPr lang="en-US" dirty="0"/>
              <a:t> to Cape Campbell</a:t>
            </a:r>
          </a:p>
          <a:p>
            <a:pPr marL="457200" indent="-457200">
              <a:buFont typeface="+mj-lt"/>
              <a:buAutoNum type="arabicPeriod"/>
            </a:pPr>
            <a:r>
              <a:rPr lang="en-US" dirty="0"/>
              <a:t>Eastern Bay of Plenty</a:t>
            </a:r>
          </a:p>
          <a:p>
            <a:pPr marL="457200" indent="-457200">
              <a:buFont typeface="+mj-lt"/>
              <a:buAutoNum type="arabicPeriod"/>
            </a:pPr>
            <a:r>
              <a:rPr lang="en-US" dirty="0" err="1"/>
              <a:t>Cavalli</a:t>
            </a:r>
            <a:r>
              <a:rPr lang="en-US" dirty="0"/>
              <a:t> Passage (RNZN)</a:t>
            </a:r>
          </a:p>
          <a:p>
            <a:pPr marL="457200" indent="-457200">
              <a:buFont typeface="+mj-lt"/>
              <a:buAutoNum type="arabicPeriod"/>
            </a:pPr>
            <a:r>
              <a:rPr lang="en-US" dirty="0" err="1"/>
              <a:t>Fiordland</a:t>
            </a:r>
            <a:endParaRPr lang="en-US" dirty="0"/>
          </a:p>
          <a:p>
            <a:pPr marL="457200" indent="-457200">
              <a:buFont typeface="+mj-lt"/>
              <a:buAutoNum type="arabicPeriod"/>
            </a:pPr>
            <a:r>
              <a:rPr lang="en-US" dirty="0"/>
              <a:t>Western Marlborough Sounds (19/20)</a:t>
            </a:r>
          </a:p>
          <a:p>
            <a:pPr marL="0" indent="0">
              <a:buNone/>
            </a:pPr>
            <a:endParaRPr lang="en-US" dirty="0"/>
          </a:p>
          <a:p>
            <a:pPr marL="0" indent="0">
              <a:buNone/>
            </a:pPr>
            <a:r>
              <a:rPr lang="en-US" dirty="0"/>
              <a:t/>
            </a:r>
            <a:br>
              <a:rPr lang="en-US" dirty="0"/>
            </a:br>
            <a:endParaRPr lang="en-US" dirty="0"/>
          </a:p>
        </p:txBody>
      </p:sp>
      <p:sp>
        <p:nvSpPr>
          <p:cNvPr id="6" name="TextBox 5"/>
          <p:cNvSpPr txBox="1"/>
          <p:nvPr/>
        </p:nvSpPr>
        <p:spPr>
          <a:xfrm>
            <a:off x="9837615" y="3671247"/>
            <a:ext cx="2078230" cy="646331"/>
          </a:xfrm>
          <a:prstGeom prst="rect">
            <a:avLst/>
          </a:prstGeom>
          <a:noFill/>
        </p:spPr>
        <p:txBody>
          <a:bodyPr wrap="square" rtlCol="0">
            <a:spAutoFit/>
          </a:bodyPr>
          <a:lstStyle/>
          <a:p>
            <a:r>
              <a:rPr lang="en-NZ" b="1" dirty="0" err="1"/>
              <a:t>Kaikoura</a:t>
            </a:r>
            <a:r>
              <a:rPr lang="en-NZ" b="1" dirty="0"/>
              <a:t> to Cape Campbell</a:t>
            </a:r>
          </a:p>
        </p:txBody>
      </p:sp>
      <p:sp>
        <p:nvSpPr>
          <p:cNvPr id="13" name="TextBox 12"/>
          <p:cNvSpPr txBox="1"/>
          <p:nvPr/>
        </p:nvSpPr>
        <p:spPr>
          <a:xfrm>
            <a:off x="10496686" y="891652"/>
            <a:ext cx="1695314" cy="646331"/>
          </a:xfrm>
          <a:prstGeom prst="rect">
            <a:avLst/>
          </a:prstGeom>
          <a:noFill/>
        </p:spPr>
        <p:txBody>
          <a:bodyPr wrap="square" rtlCol="0">
            <a:spAutoFit/>
          </a:bodyPr>
          <a:lstStyle/>
          <a:p>
            <a:pPr algn="r"/>
            <a:r>
              <a:rPr lang="en-NZ" b="1" dirty="0"/>
              <a:t>Eastern Bay of Plenty</a:t>
            </a:r>
          </a:p>
        </p:txBody>
      </p:sp>
      <p:sp>
        <p:nvSpPr>
          <p:cNvPr id="14" name="TextBox 13"/>
          <p:cNvSpPr txBox="1"/>
          <p:nvPr/>
        </p:nvSpPr>
        <p:spPr>
          <a:xfrm>
            <a:off x="9837615" y="79190"/>
            <a:ext cx="1608902" cy="369332"/>
          </a:xfrm>
          <a:prstGeom prst="rect">
            <a:avLst/>
          </a:prstGeom>
          <a:noFill/>
        </p:spPr>
        <p:txBody>
          <a:bodyPr wrap="none" rtlCol="0">
            <a:spAutoFit/>
          </a:bodyPr>
          <a:lstStyle/>
          <a:p>
            <a:r>
              <a:rPr lang="en-NZ" b="1" dirty="0" err="1"/>
              <a:t>Cavalli</a:t>
            </a:r>
            <a:r>
              <a:rPr lang="en-NZ" b="1" dirty="0"/>
              <a:t> Passage</a:t>
            </a:r>
          </a:p>
        </p:txBody>
      </p:sp>
      <p:sp>
        <p:nvSpPr>
          <p:cNvPr id="15" name="TextBox 14"/>
          <p:cNvSpPr txBox="1"/>
          <p:nvPr/>
        </p:nvSpPr>
        <p:spPr>
          <a:xfrm>
            <a:off x="5310537" y="4786235"/>
            <a:ext cx="1089144" cy="369332"/>
          </a:xfrm>
          <a:prstGeom prst="rect">
            <a:avLst/>
          </a:prstGeom>
          <a:noFill/>
        </p:spPr>
        <p:txBody>
          <a:bodyPr wrap="none" rtlCol="0">
            <a:spAutoFit/>
          </a:bodyPr>
          <a:lstStyle/>
          <a:p>
            <a:r>
              <a:rPr lang="en-NZ" b="1" dirty="0" err="1"/>
              <a:t>Fiordland</a:t>
            </a:r>
            <a:endParaRPr lang="en-NZ" b="1" dirty="0"/>
          </a:p>
        </p:txBody>
      </p:sp>
      <p:sp>
        <p:nvSpPr>
          <p:cNvPr id="16" name="TextBox 15"/>
          <p:cNvSpPr txBox="1"/>
          <p:nvPr/>
        </p:nvSpPr>
        <p:spPr>
          <a:xfrm>
            <a:off x="7674265" y="2547317"/>
            <a:ext cx="2288600" cy="646331"/>
          </a:xfrm>
          <a:prstGeom prst="rect">
            <a:avLst/>
          </a:prstGeom>
          <a:noFill/>
        </p:spPr>
        <p:txBody>
          <a:bodyPr wrap="square" rtlCol="0">
            <a:spAutoFit/>
          </a:bodyPr>
          <a:lstStyle/>
          <a:p>
            <a:r>
              <a:rPr lang="en-NZ" b="1" dirty="0"/>
              <a:t>Western Marlborough Sounds</a:t>
            </a:r>
          </a:p>
        </p:txBody>
      </p:sp>
    </p:spTree>
    <p:extLst>
      <p:ext uri="{BB962C8B-B14F-4D97-AF65-F5344CB8AC3E}">
        <p14:creationId xmlns:p14="http://schemas.microsoft.com/office/powerpoint/2010/main" val="3769108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a:t>
            </a:r>
            <a:r>
              <a:rPr lang="en-US" b="1" dirty="0">
                <a:effectLst>
                  <a:outerShdw blurRad="38100" dist="38100" dir="2700000" algn="tl">
                    <a:srgbClr val="000000">
                      <a:alpha val="43137"/>
                    </a:srgbClr>
                  </a:outerShdw>
                </a:effectLst>
              </a:rPr>
              <a:t>surveys</a:t>
            </a:r>
          </a:p>
        </p:txBody>
      </p:sp>
      <p:pic>
        <p:nvPicPr>
          <p:cNvPr id="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584766"/>
            <a:ext cx="4062322" cy="36908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EC878826-814C-4FD2-96B3-D147818A5C89}" type="slidenum">
              <a:rPr lang="en-US" smtClean="0"/>
              <a:t>14</a:t>
            </a:fld>
            <a:endParaRPr lang="en-US" dirty="0"/>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012" y="3259227"/>
            <a:ext cx="4759282" cy="26659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10659"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6749" y="1091630"/>
            <a:ext cx="4291090" cy="25902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744898" y="1133599"/>
            <a:ext cx="1608902" cy="369332"/>
          </a:xfrm>
          <a:prstGeom prst="rect">
            <a:avLst/>
          </a:prstGeom>
          <a:noFill/>
        </p:spPr>
        <p:txBody>
          <a:bodyPr wrap="none" rtlCol="0">
            <a:spAutoFit/>
          </a:bodyPr>
          <a:lstStyle/>
          <a:p>
            <a:r>
              <a:rPr lang="en-NZ" b="1" dirty="0" err="1"/>
              <a:t>Cavalli</a:t>
            </a:r>
            <a:r>
              <a:rPr lang="en-NZ" b="1" dirty="0"/>
              <a:t> Passage</a:t>
            </a:r>
          </a:p>
        </p:txBody>
      </p:sp>
      <p:sp>
        <p:nvSpPr>
          <p:cNvPr id="10" name="TextBox 9"/>
          <p:cNvSpPr txBox="1"/>
          <p:nvPr/>
        </p:nvSpPr>
        <p:spPr>
          <a:xfrm>
            <a:off x="4343012" y="5493847"/>
            <a:ext cx="2204193" cy="369332"/>
          </a:xfrm>
          <a:prstGeom prst="rect">
            <a:avLst/>
          </a:prstGeom>
          <a:noFill/>
        </p:spPr>
        <p:txBody>
          <a:bodyPr wrap="none" rtlCol="0">
            <a:spAutoFit/>
          </a:bodyPr>
          <a:lstStyle/>
          <a:p>
            <a:r>
              <a:rPr lang="en-NZ" b="1" dirty="0"/>
              <a:t>Eastern Bay of Plenty</a:t>
            </a:r>
          </a:p>
        </p:txBody>
      </p:sp>
      <p:sp>
        <p:nvSpPr>
          <p:cNvPr id="13" name="TextBox 12"/>
          <p:cNvSpPr txBox="1"/>
          <p:nvPr/>
        </p:nvSpPr>
        <p:spPr>
          <a:xfrm>
            <a:off x="729199" y="5275593"/>
            <a:ext cx="2751907" cy="369332"/>
          </a:xfrm>
          <a:prstGeom prst="rect">
            <a:avLst/>
          </a:prstGeom>
          <a:noFill/>
        </p:spPr>
        <p:txBody>
          <a:bodyPr wrap="none" rtlCol="0">
            <a:spAutoFit/>
          </a:bodyPr>
          <a:lstStyle/>
          <a:p>
            <a:r>
              <a:rPr lang="en-NZ" b="1" dirty="0" err="1"/>
              <a:t>Kaikoura</a:t>
            </a:r>
            <a:r>
              <a:rPr lang="en-NZ" b="1" dirty="0"/>
              <a:t> to Cape Campbell</a:t>
            </a:r>
          </a:p>
        </p:txBody>
      </p:sp>
    </p:spTree>
    <p:extLst>
      <p:ext uri="{BB962C8B-B14F-4D97-AF65-F5344CB8AC3E}">
        <p14:creationId xmlns:p14="http://schemas.microsoft.com/office/powerpoint/2010/main" val="356272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a:t>
            </a:r>
            <a:r>
              <a:rPr lang="en-US" b="1" dirty="0">
                <a:effectLst>
                  <a:outerShdw blurRad="38100" dist="38100" dir="2700000" algn="tl">
                    <a:srgbClr val="000000">
                      <a:alpha val="43137"/>
                    </a:srgbClr>
                  </a:outerShdw>
                </a:effectLst>
              </a:rPr>
              <a:t>surveys</a:t>
            </a:r>
          </a:p>
        </p:txBody>
      </p:sp>
      <p:sp>
        <p:nvSpPr>
          <p:cNvPr id="5" name="Slide Number Placeholder 4"/>
          <p:cNvSpPr>
            <a:spLocks noGrp="1"/>
          </p:cNvSpPr>
          <p:nvPr>
            <p:ph type="sldNum" sz="quarter" idx="12"/>
          </p:nvPr>
        </p:nvSpPr>
        <p:spPr/>
        <p:txBody>
          <a:bodyPr/>
          <a:lstStyle/>
          <a:p>
            <a:fld id="{EC878826-814C-4FD2-96B3-D147818A5C89}" type="slidenum">
              <a:rPr lang="en-US" smtClean="0"/>
              <a:t>15</a:t>
            </a:fld>
            <a:endParaRPr lang="en-US" dirty="0"/>
          </a:p>
        </p:txBody>
      </p:sp>
      <p:pic>
        <p:nvPicPr>
          <p:cNvPr id="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1309" y="884448"/>
            <a:ext cx="4888459" cy="397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6993" y="3675923"/>
            <a:ext cx="2502552" cy="236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24554" y="1037482"/>
            <a:ext cx="5101915" cy="5003799"/>
          </a:xfrm>
        </p:spPr>
        <p:txBody>
          <a:bodyPr>
            <a:noAutofit/>
          </a:bodyPr>
          <a:lstStyle/>
          <a:p>
            <a:r>
              <a:rPr lang="en-US" dirty="0"/>
              <a:t>Tonga (PRNI)</a:t>
            </a:r>
          </a:p>
          <a:p>
            <a:pPr lvl="1"/>
            <a:r>
              <a:rPr lang="en-US" dirty="0"/>
              <a:t>SDB</a:t>
            </a:r>
          </a:p>
          <a:p>
            <a:pPr lvl="2"/>
            <a:r>
              <a:rPr lang="en-NZ" dirty="0"/>
              <a:t>2m resolution dataset for the entire Tonga region, providing data to a general depth of 15m, achieving an accuracy equivalent to CATZOC C</a:t>
            </a:r>
            <a:endParaRPr lang="en-US" dirty="0"/>
          </a:p>
          <a:p>
            <a:pPr lvl="1"/>
            <a:r>
              <a:rPr lang="en-US" dirty="0"/>
              <a:t>ALB</a:t>
            </a:r>
          </a:p>
          <a:p>
            <a:pPr lvl="2"/>
            <a:r>
              <a:rPr lang="en-NZ" dirty="0"/>
              <a:t>200% coverage of the seafloor to a general water depth of 20m, with a nominal data density of 36 points per 2m</a:t>
            </a:r>
            <a:r>
              <a:rPr lang="en-NZ" baseline="30000" dirty="0"/>
              <a:t>2</a:t>
            </a:r>
            <a:endParaRPr lang="en-NZ" dirty="0"/>
          </a:p>
          <a:p>
            <a:pPr lvl="2"/>
            <a:r>
              <a:rPr lang="en-NZ" dirty="0"/>
              <a:t>High resolution imagery</a:t>
            </a:r>
          </a:p>
          <a:p>
            <a:pPr lvl="2"/>
            <a:r>
              <a:rPr lang="en-NZ" dirty="0"/>
              <a:t>Topographic </a:t>
            </a:r>
            <a:r>
              <a:rPr lang="en-NZ" dirty="0" err="1"/>
              <a:t>LiDAR</a:t>
            </a:r>
            <a:r>
              <a:rPr lang="en-NZ" dirty="0"/>
              <a:t> data</a:t>
            </a:r>
          </a:p>
          <a:p>
            <a:pPr lvl="1"/>
            <a:r>
              <a:rPr lang="en-NZ" dirty="0"/>
              <a:t>MBES</a:t>
            </a:r>
          </a:p>
          <a:p>
            <a:pPr lvl="2"/>
            <a:r>
              <a:rPr lang="en-US" dirty="0"/>
              <a:t>Vessel &amp; USV</a:t>
            </a:r>
          </a:p>
          <a:p>
            <a:pPr marL="0" indent="0">
              <a:buNone/>
            </a:pP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405219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a:t>
            </a:r>
            <a:r>
              <a:rPr lang="en-US" b="1" dirty="0">
                <a:effectLst>
                  <a:outerShdw blurRad="38100" dist="38100" dir="2700000" algn="tl">
                    <a:srgbClr val="000000">
                      <a:alpha val="43137"/>
                    </a:srgbClr>
                  </a:outerShdw>
                </a:effectLst>
              </a:rPr>
              <a:t>surveys</a:t>
            </a:r>
            <a:r>
              <a:rPr lang="en-US" dirty="0"/>
              <a:t>, charting and MSI</a:t>
            </a:r>
          </a:p>
        </p:txBody>
      </p:sp>
      <p:sp>
        <p:nvSpPr>
          <p:cNvPr id="5" name="Slide Number Placeholder 4"/>
          <p:cNvSpPr>
            <a:spLocks noGrp="1"/>
          </p:cNvSpPr>
          <p:nvPr>
            <p:ph type="sldNum" sz="quarter" idx="12"/>
          </p:nvPr>
        </p:nvSpPr>
        <p:spPr/>
        <p:txBody>
          <a:bodyPr/>
          <a:lstStyle/>
          <a:p>
            <a:fld id="{EC878826-814C-4FD2-96B3-D147818A5C89}" type="slidenum">
              <a:rPr lang="en-US" smtClean="0"/>
              <a:t>16</a:t>
            </a:fld>
            <a:endParaRPr lang="en-US" dirty="0"/>
          </a:p>
        </p:txBody>
      </p:sp>
      <p:pic>
        <p:nvPicPr>
          <p:cNvPr id="8"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62567" y="1063151"/>
            <a:ext cx="7564272" cy="49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824554" y="1037483"/>
            <a:ext cx="10515599" cy="4422776"/>
          </a:xfrm>
        </p:spPr>
        <p:txBody>
          <a:bodyPr>
            <a:noAutofit/>
          </a:bodyPr>
          <a:lstStyle/>
          <a:p>
            <a:r>
              <a:rPr lang="en-US" dirty="0"/>
              <a:t>Niue (PRNI)</a:t>
            </a:r>
          </a:p>
          <a:p>
            <a:pPr lvl="1"/>
            <a:r>
              <a:rPr lang="en-US" dirty="0"/>
              <a:t>SDB</a:t>
            </a:r>
          </a:p>
          <a:p>
            <a:pPr lvl="2"/>
            <a:r>
              <a:rPr lang="en-US" dirty="0" err="1"/>
              <a:t>Beveridge</a:t>
            </a:r>
            <a:r>
              <a:rPr lang="en-US" dirty="0"/>
              <a:t> Reef</a:t>
            </a:r>
          </a:p>
          <a:p>
            <a:pPr lvl="2"/>
            <a:r>
              <a:rPr lang="en-US" dirty="0" err="1"/>
              <a:t>Antiope</a:t>
            </a:r>
            <a:r>
              <a:rPr lang="en-US" dirty="0"/>
              <a:t> Reef</a:t>
            </a:r>
          </a:p>
          <a:p>
            <a:pPr lvl="1"/>
            <a:r>
              <a:rPr lang="en-US" dirty="0"/>
              <a:t>ALB</a:t>
            </a:r>
          </a:p>
          <a:p>
            <a:pPr lvl="2"/>
            <a:r>
              <a:rPr lang="en-US" dirty="0"/>
              <a:t>Niue</a:t>
            </a:r>
          </a:p>
          <a:p>
            <a:pPr lvl="2"/>
            <a:r>
              <a:rPr lang="en-US" dirty="0" err="1"/>
              <a:t>Beveridge</a:t>
            </a:r>
            <a:r>
              <a:rPr lang="en-US" dirty="0"/>
              <a:t> Reef</a:t>
            </a:r>
          </a:p>
          <a:p>
            <a:pPr marL="0" indent="0">
              <a:buNone/>
            </a:pP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271568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surveys, </a:t>
            </a:r>
            <a:r>
              <a:rPr lang="en-US" b="1" dirty="0">
                <a:effectLst>
                  <a:outerShdw blurRad="38100" dist="38100" dir="2700000" algn="tl">
                    <a:srgbClr val="000000">
                      <a:alpha val="43137"/>
                    </a:srgbClr>
                  </a:outerShdw>
                </a:effectLst>
              </a:rPr>
              <a:t>charting</a:t>
            </a:r>
            <a:r>
              <a:rPr lang="en-US" dirty="0">
                <a:effectLst>
                  <a:outerShdw blurRad="38100" dist="38100" dir="2700000" algn="tl">
                    <a:srgbClr val="000000">
                      <a:alpha val="43137"/>
                    </a:srgbClr>
                  </a:outerShdw>
                </a:effectLst>
              </a:rPr>
              <a:t> </a:t>
            </a:r>
            <a:r>
              <a:rPr lang="en-US" dirty="0"/>
              <a:t>and MSI</a:t>
            </a:r>
          </a:p>
        </p:txBody>
      </p:sp>
      <p:sp>
        <p:nvSpPr>
          <p:cNvPr id="5" name="Slide Number Placeholder 4"/>
          <p:cNvSpPr>
            <a:spLocks noGrp="1"/>
          </p:cNvSpPr>
          <p:nvPr>
            <p:ph type="sldNum" sz="quarter" idx="12"/>
          </p:nvPr>
        </p:nvSpPr>
        <p:spPr/>
        <p:txBody>
          <a:bodyPr/>
          <a:lstStyle/>
          <a:p>
            <a:fld id="{EC878826-814C-4FD2-96B3-D147818A5C89}" type="slidenum">
              <a:rPr lang="en-US" smtClean="0"/>
              <a:t>17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71974509"/>
              </p:ext>
            </p:extLst>
          </p:nvPr>
        </p:nvGraphicFramePr>
        <p:xfrm>
          <a:off x="838200" y="1291319"/>
          <a:ext cx="10515600" cy="1855642"/>
        </p:xfrm>
        <a:graphic>
          <a:graphicData uri="http://schemas.openxmlformats.org/drawingml/2006/table">
            <a:tbl>
              <a:tblPr firstRow="1" firstCol="1" lastRow="1" lastCol="1" bandRow="1" bandCol="1">
                <a:tableStyleId>{72833802-FEF1-4C79-8D5D-14CF1EAF98D9}</a:tableStyleId>
              </a:tblPr>
              <a:tblGrid>
                <a:gridCol w="2849023">
                  <a:extLst>
                    <a:ext uri="{9D8B030D-6E8A-4147-A177-3AD203B41FA5}">
                      <a16:colId xmlns:a16="http://schemas.microsoft.com/office/drawing/2014/main" xmlns="" val="20000"/>
                    </a:ext>
                  </a:extLst>
                </a:gridCol>
                <a:gridCol w="3210026">
                  <a:extLst>
                    <a:ext uri="{9D8B030D-6E8A-4147-A177-3AD203B41FA5}">
                      <a16:colId xmlns:a16="http://schemas.microsoft.com/office/drawing/2014/main" xmlns="" val="20001"/>
                    </a:ext>
                  </a:extLst>
                </a:gridCol>
                <a:gridCol w="2530787">
                  <a:extLst>
                    <a:ext uri="{9D8B030D-6E8A-4147-A177-3AD203B41FA5}">
                      <a16:colId xmlns:a16="http://schemas.microsoft.com/office/drawing/2014/main" xmlns="" val="20002"/>
                    </a:ext>
                  </a:extLst>
                </a:gridCol>
                <a:gridCol w="1925764">
                  <a:extLst>
                    <a:ext uri="{9D8B030D-6E8A-4147-A177-3AD203B41FA5}">
                      <a16:colId xmlns:a16="http://schemas.microsoft.com/office/drawing/2014/main" xmlns="" val="20003"/>
                    </a:ext>
                  </a:extLst>
                </a:gridCol>
              </a:tblGrid>
              <a:tr h="356642">
                <a:tc gridSpan="4">
                  <a:txBody>
                    <a:bodyPr/>
                    <a:lstStyle/>
                    <a:p>
                      <a:pPr algn="ctr">
                        <a:lnSpc>
                          <a:spcPct val="115000"/>
                        </a:lnSpc>
                        <a:spcAft>
                          <a:spcPts val="0"/>
                        </a:spcAft>
                      </a:pPr>
                      <a:r>
                        <a:rPr lang="en-NZ" sz="2000" dirty="0">
                          <a:effectLst/>
                        </a:rPr>
                        <a:t>New Zealand </a:t>
                      </a:r>
                      <a:r>
                        <a:rPr lang="en-NZ" sz="2000" b="1" dirty="0">
                          <a:solidFill>
                            <a:srgbClr val="FFC000"/>
                          </a:solidFill>
                          <a:effectLst>
                            <a:outerShdw blurRad="38100" dist="38100" dir="2700000" algn="tl">
                              <a:srgbClr val="000000">
                                <a:alpha val="43137"/>
                              </a:srgbClr>
                            </a:outerShdw>
                          </a:effectLst>
                        </a:rPr>
                        <a:t>ENCs</a:t>
                      </a:r>
                      <a:r>
                        <a:rPr lang="en-NZ" sz="2000" dirty="0">
                          <a:effectLst/>
                        </a:rPr>
                        <a:t>  published since the SWPHC15 Meeting</a:t>
                      </a:r>
                      <a:endParaRPr lang="en-NZ" sz="2000" dirty="0">
                        <a:effectLst/>
                        <a:latin typeface="Times New Roman"/>
                        <a:ea typeface="Times New Roman"/>
                      </a:endParaRPr>
                    </a:p>
                  </a:txBody>
                  <a:tcPr marL="68580" marR="68580" marT="0" marB="0"/>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xmlns="" val="10000"/>
                  </a:ext>
                </a:extLst>
              </a:tr>
              <a:tr h="1499000">
                <a:tc>
                  <a:txBody>
                    <a:bodyPr/>
                    <a:lstStyle/>
                    <a:p>
                      <a:pPr algn="ctr">
                        <a:lnSpc>
                          <a:spcPct val="115000"/>
                        </a:lnSpc>
                        <a:spcAft>
                          <a:spcPts val="0"/>
                        </a:spcAft>
                      </a:pPr>
                      <a:r>
                        <a:rPr lang="en-NZ" sz="2000" b="0" dirty="0">
                          <a:effectLst/>
                        </a:rPr>
                        <a:t>New Zealand</a:t>
                      </a:r>
                    </a:p>
                    <a:p>
                      <a:pPr algn="ctr">
                        <a:lnSpc>
                          <a:spcPct val="115000"/>
                        </a:lnSpc>
                        <a:spcAft>
                          <a:spcPts val="0"/>
                        </a:spcAft>
                      </a:pPr>
                      <a:r>
                        <a:rPr lang="en-NZ" sz="2000" b="0" dirty="0">
                          <a:effectLst/>
                        </a:rPr>
                        <a:t>Total: 18</a:t>
                      </a:r>
                    </a:p>
                    <a:p>
                      <a:pPr algn="ctr">
                        <a:lnSpc>
                          <a:spcPct val="115000"/>
                        </a:lnSpc>
                        <a:spcAft>
                          <a:spcPts val="0"/>
                        </a:spcAft>
                      </a:pPr>
                      <a:r>
                        <a:rPr lang="en-NZ" sz="2000" b="0" dirty="0">
                          <a:effectLst/>
                        </a:rPr>
                        <a:t>New ENC: 3  </a:t>
                      </a:r>
                    </a:p>
                    <a:p>
                      <a:pPr algn="ctr">
                        <a:lnSpc>
                          <a:spcPct val="115000"/>
                        </a:lnSpc>
                        <a:spcAft>
                          <a:spcPts val="0"/>
                        </a:spcAft>
                      </a:pPr>
                      <a:r>
                        <a:rPr lang="en-NZ" sz="2000" b="0" dirty="0">
                          <a:effectLst/>
                        </a:rPr>
                        <a:t>NE ENC:  15</a:t>
                      </a:r>
                      <a:endParaRPr lang="en-NZ" sz="2000" b="0" dirty="0">
                        <a:effectLst/>
                        <a:latin typeface="Times New Roman"/>
                        <a:ea typeface="Times New Roman"/>
                      </a:endParaRPr>
                    </a:p>
                  </a:txBody>
                  <a:tcPr marL="68580" marR="68580" marT="0" marB="0"/>
                </a:tc>
                <a:tc>
                  <a:txBody>
                    <a:bodyPr/>
                    <a:lstStyle/>
                    <a:p>
                      <a:pPr algn="ctr">
                        <a:lnSpc>
                          <a:spcPct val="115000"/>
                        </a:lnSpc>
                        <a:spcAft>
                          <a:spcPts val="0"/>
                        </a:spcAft>
                      </a:pPr>
                      <a:r>
                        <a:rPr lang="en-NZ" sz="2000" b="0" dirty="0">
                          <a:effectLst/>
                        </a:rPr>
                        <a:t>South West Pacific</a:t>
                      </a:r>
                    </a:p>
                    <a:p>
                      <a:pPr marL="21590" algn="ctr">
                        <a:lnSpc>
                          <a:spcPct val="115000"/>
                        </a:lnSpc>
                        <a:spcAft>
                          <a:spcPts val="0"/>
                        </a:spcAft>
                      </a:pPr>
                      <a:r>
                        <a:rPr lang="en-NZ" sz="2000" b="0" dirty="0">
                          <a:effectLst/>
                        </a:rPr>
                        <a:t>Total: 32</a:t>
                      </a:r>
                    </a:p>
                    <a:p>
                      <a:pPr algn="ctr">
                        <a:lnSpc>
                          <a:spcPct val="115000"/>
                        </a:lnSpc>
                        <a:spcAft>
                          <a:spcPts val="0"/>
                        </a:spcAft>
                      </a:pPr>
                      <a:r>
                        <a:rPr lang="en-NZ" sz="2000" b="0" dirty="0">
                          <a:effectLst/>
                        </a:rPr>
                        <a:t>New ENC: 0</a:t>
                      </a:r>
                    </a:p>
                    <a:p>
                      <a:pPr marL="21590" algn="ctr">
                        <a:lnSpc>
                          <a:spcPct val="115000"/>
                        </a:lnSpc>
                        <a:spcAft>
                          <a:spcPts val="0"/>
                        </a:spcAft>
                      </a:pPr>
                      <a:r>
                        <a:rPr lang="en-NZ" sz="2000" b="0" dirty="0">
                          <a:effectLst/>
                        </a:rPr>
                        <a:t>NE ENC: 32</a:t>
                      </a:r>
                      <a:endParaRPr lang="en-NZ" sz="2000" b="0" dirty="0">
                        <a:effectLst/>
                        <a:latin typeface="Times New Roman"/>
                        <a:ea typeface="Times New Roman"/>
                      </a:endParaRPr>
                    </a:p>
                  </a:txBody>
                  <a:tcPr marL="68580" marR="68580" marT="0" marB="0"/>
                </a:tc>
                <a:tc>
                  <a:txBody>
                    <a:bodyPr/>
                    <a:lstStyle/>
                    <a:p>
                      <a:pPr algn="ctr">
                        <a:lnSpc>
                          <a:spcPct val="115000"/>
                        </a:lnSpc>
                        <a:spcAft>
                          <a:spcPts val="0"/>
                        </a:spcAft>
                      </a:pPr>
                      <a:r>
                        <a:rPr lang="en-NZ" sz="2000" b="0" dirty="0">
                          <a:effectLst/>
                        </a:rPr>
                        <a:t>Antarctica</a:t>
                      </a:r>
                    </a:p>
                    <a:p>
                      <a:pPr marL="21590" algn="ctr">
                        <a:lnSpc>
                          <a:spcPct val="115000"/>
                        </a:lnSpc>
                        <a:spcAft>
                          <a:spcPts val="0"/>
                        </a:spcAft>
                      </a:pPr>
                      <a:r>
                        <a:rPr lang="en-NZ" sz="2000" b="0" dirty="0">
                          <a:effectLst/>
                        </a:rPr>
                        <a:t>Total: 0</a:t>
                      </a:r>
                    </a:p>
                    <a:p>
                      <a:pPr algn="ctr">
                        <a:lnSpc>
                          <a:spcPct val="115000"/>
                        </a:lnSpc>
                        <a:spcAft>
                          <a:spcPts val="0"/>
                        </a:spcAft>
                      </a:pPr>
                      <a:r>
                        <a:rPr lang="en-NZ" sz="2000" b="0" dirty="0">
                          <a:effectLst/>
                        </a:rPr>
                        <a:t>New ENC: 0</a:t>
                      </a:r>
                    </a:p>
                    <a:p>
                      <a:pPr marL="21590" algn="ctr">
                        <a:lnSpc>
                          <a:spcPct val="115000"/>
                        </a:lnSpc>
                        <a:spcAft>
                          <a:spcPts val="0"/>
                        </a:spcAft>
                      </a:pPr>
                      <a:r>
                        <a:rPr lang="en-NZ" sz="2000" b="0" dirty="0">
                          <a:effectLst/>
                        </a:rPr>
                        <a:t>NE ENC: 0</a:t>
                      </a:r>
                      <a:endParaRPr lang="en-NZ" sz="2000" b="0" dirty="0">
                        <a:effectLst/>
                        <a:latin typeface="Times New Roman"/>
                        <a:ea typeface="Times New Roman"/>
                      </a:endParaRPr>
                    </a:p>
                  </a:txBody>
                  <a:tcPr marL="68580" marR="68580" marT="0" marB="0"/>
                </a:tc>
                <a:tc>
                  <a:txBody>
                    <a:bodyPr/>
                    <a:lstStyle/>
                    <a:p>
                      <a:pPr algn="ctr">
                        <a:lnSpc>
                          <a:spcPct val="115000"/>
                        </a:lnSpc>
                        <a:spcAft>
                          <a:spcPts val="0"/>
                        </a:spcAft>
                      </a:pPr>
                      <a:r>
                        <a:rPr lang="en-NZ" sz="2000" b="0" dirty="0">
                          <a:effectLst/>
                        </a:rPr>
                        <a:t>INT</a:t>
                      </a:r>
                    </a:p>
                    <a:p>
                      <a:pPr algn="ctr">
                        <a:lnSpc>
                          <a:spcPct val="115000"/>
                        </a:lnSpc>
                        <a:spcAft>
                          <a:spcPts val="0"/>
                        </a:spcAft>
                      </a:pPr>
                      <a:r>
                        <a:rPr lang="en-NZ" sz="2000" b="0" dirty="0">
                          <a:effectLst/>
                        </a:rPr>
                        <a:t>Total: 0</a:t>
                      </a:r>
                    </a:p>
                    <a:p>
                      <a:pPr algn="ctr">
                        <a:lnSpc>
                          <a:spcPct val="115000"/>
                        </a:lnSpc>
                        <a:spcAft>
                          <a:spcPts val="0"/>
                        </a:spcAft>
                      </a:pPr>
                      <a:r>
                        <a:rPr lang="en-NZ" sz="2000" b="0" dirty="0">
                          <a:effectLst/>
                        </a:rPr>
                        <a:t>New ENC: 0</a:t>
                      </a:r>
                    </a:p>
                    <a:p>
                      <a:pPr algn="ctr">
                        <a:lnSpc>
                          <a:spcPct val="115000"/>
                        </a:lnSpc>
                        <a:spcAft>
                          <a:spcPts val="0"/>
                        </a:spcAft>
                      </a:pPr>
                      <a:r>
                        <a:rPr lang="en-NZ" sz="2000" b="0" dirty="0">
                          <a:effectLst/>
                        </a:rPr>
                        <a:t>NE ENC: 0</a:t>
                      </a:r>
                      <a:endParaRPr lang="en-NZ" sz="2000" b="0" dirty="0">
                        <a:effectLst/>
                        <a:latin typeface="Times New Roman"/>
                        <a:ea typeface="Times New Roman"/>
                      </a:endParaRPr>
                    </a:p>
                  </a:txBody>
                  <a:tcPr marL="68580" marR="68580" marT="0" marB="0"/>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44970693"/>
              </p:ext>
            </p:extLst>
          </p:nvPr>
        </p:nvGraphicFramePr>
        <p:xfrm>
          <a:off x="838200" y="3638352"/>
          <a:ext cx="10515600" cy="1990551"/>
        </p:xfrm>
        <a:graphic>
          <a:graphicData uri="http://schemas.openxmlformats.org/drawingml/2006/table">
            <a:tbl>
              <a:tblPr firstRow="1" firstCol="1" lastRow="1" lastCol="1" bandRow="1" bandCol="1">
                <a:tableStyleId>{72833802-FEF1-4C79-8D5D-14CF1EAF98D9}</a:tableStyleId>
              </a:tblPr>
              <a:tblGrid>
                <a:gridCol w="2849023">
                  <a:extLst>
                    <a:ext uri="{9D8B030D-6E8A-4147-A177-3AD203B41FA5}">
                      <a16:colId xmlns:a16="http://schemas.microsoft.com/office/drawing/2014/main" xmlns="" val="20000"/>
                    </a:ext>
                  </a:extLst>
                </a:gridCol>
                <a:gridCol w="3210026">
                  <a:extLst>
                    <a:ext uri="{9D8B030D-6E8A-4147-A177-3AD203B41FA5}">
                      <a16:colId xmlns:a16="http://schemas.microsoft.com/office/drawing/2014/main" xmlns="" val="20001"/>
                    </a:ext>
                  </a:extLst>
                </a:gridCol>
                <a:gridCol w="2530787">
                  <a:extLst>
                    <a:ext uri="{9D8B030D-6E8A-4147-A177-3AD203B41FA5}">
                      <a16:colId xmlns:a16="http://schemas.microsoft.com/office/drawing/2014/main" xmlns="" val="20002"/>
                    </a:ext>
                  </a:extLst>
                </a:gridCol>
                <a:gridCol w="1925764">
                  <a:extLst>
                    <a:ext uri="{9D8B030D-6E8A-4147-A177-3AD203B41FA5}">
                      <a16:colId xmlns:a16="http://schemas.microsoft.com/office/drawing/2014/main" xmlns="" val="20003"/>
                    </a:ext>
                  </a:extLst>
                </a:gridCol>
              </a:tblGrid>
              <a:tr h="382571">
                <a:tc gridSpan="4">
                  <a:txBody>
                    <a:bodyPr/>
                    <a:lstStyle/>
                    <a:p>
                      <a:pPr algn="ctr">
                        <a:lnSpc>
                          <a:spcPct val="115000"/>
                        </a:lnSpc>
                        <a:spcAft>
                          <a:spcPts val="0"/>
                        </a:spcAft>
                      </a:pPr>
                      <a:r>
                        <a:rPr lang="en-NZ" sz="2000" dirty="0">
                          <a:effectLst/>
                        </a:rPr>
                        <a:t>New Zealand </a:t>
                      </a:r>
                      <a:r>
                        <a:rPr lang="en-NZ" sz="2000" dirty="0">
                          <a:solidFill>
                            <a:srgbClr val="FFC000"/>
                          </a:solidFill>
                          <a:effectLst>
                            <a:outerShdw blurRad="38100" dist="38100" dir="2700000" algn="tl">
                              <a:srgbClr val="000000">
                                <a:alpha val="43137"/>
                              </a:srgbClr>
                            </a:outerShdw>
                          </a:effectLst>
                        </a:rPr>
                        <a:t>Paper Charts </a:t>
                      </a:r>
                      <a:r>
                        <a:rPr lang="en-NZ" sz="2000" dirty="0">
                          <a:effectLst/>
                        </a:rPr>
                        <a:t>published since the SWPHC15 Meeting</a:t>
                      </a:r>
                      <a:endParaRPr lang="en-NZ" sz="2000" dirty="0">
                        <a:effectLst/>
                        <a:latin typeface="Times New Roman"/>
                        <a:ea typeface="Times New Roman"/>
                      </a:endParaRPr>
                    </a:p>
                  </a:txBody>
                  <a:tcPr marL="68580" marR="68580" marT="0" marB="0"/>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xmlns="" val="10000"/>
                  </a:ext>
                </a:extLst>
              </a:tr>
              <a:tr h="1607980">
                <a:tc>
                  <a:txBody>
                    <a:bodyPr/>
                    <a:lstStyle/>
                    <a:p>
                      <a:pPr algn="ctr">
                        <a:lnSpc>
                          <a:spcPct val="115000"/>
                        </a:lnSpc>
                        <a:spcAft>
                          <a:spcPts val="0"/>
                        </a:spcAft>
                      </a:pPr>
                      <a:r>
                        <a:rPr lang="en-NZ" sz="2000" b="0" dirty="0">
                          <a:effectLst/>
                        </a:rPr>
                        <a:t>New Zealand</a:t>
                      </a:r>
                    </a:p>
                    <a:p>
                      <a:pPr algn="ctr">
                        <a:lnSpc>
                          <a:spcPct val="115000"/>
                        </a:lnSpc>
                        <a:spcAft>
                          <a:spcPts val="0"/>
                        </a:spcAft>
                      </a:pPr>
                      <a:r>
                        <a:rPr lang="en-NZ" sz="2000" b="0" dirty="0">
                          <a:effectLst/>
                        </a:rPr>
                        <a:t>Total: 23</a:t>
                      </a:r>
                    </a:p>
                    <a:p>
                      <a:pPr algn="ctr">
                        <a:lnSpc>
                          <a:spcPct val="115000"/>
                        </a:lnSpc>
                        <a:spcAft>
                          <a:spcPts val="0"/>
                        </a:spcAft>
                      </a:pPr>
                      <a:r>
                        <a:rPr lang="en-NZ" sz="2000" b="0" dirty="0">
                          <a:effectLst/>
                        </a:rPr>
                        <a:t>NC</a:t>
                      </a:r>
                      <a:r>
                        <a:rPr lang="en-NZ" sz="2000" b="0" baseline="0" dirty="0">
                          <a:effectLst/>
                        </a:rPr>
                        <a:t>: 1</a:t>
                      </a:r>
                      <a:endParaRPr lang="en-NZ" sz="2000" b="0" dirty="0">
                        <a:effectLst/>
                      </a:endParaRPr>
                    </a:p>
                    <a:p>
                      <a:pPr algn="ctr">
                        <a:lnSpc>
                          <a:spcPct val="115000"/>
                        </a:lnSpc>
                        <a:spcAft>
                          <a:spcPts val="0"/>
                        </a:spcAft>
                      </a:pPr>
                      <a:r>
                        <a:rPr lang="en-NZ" sz="2000" b="0" dirty="0">
                          <a:effectLst/>
                        </a:rPr>
                        <a:t>NE: 22</a:t>
                      </a:r>
                      <a:endParaRPr lang="en-NZ" sz="2000" b="0" dirty="0">
                        <a:effectLst/>
                        <a:latin typeface="Times New Roman"/>
                        <a:ea typeface="Times New Roman"/>
                      </a:endParaRPr>
                    </a:p>
                  </a:txBody>
                  <a:tcPr marL="68580" marR="68580" marT="0" marB="0"/>
                </a:tc>
                <a:tc>
                  <a:txBody>
                    <a:bodyPr/>
                    <a:lstStyle/>
                    <a:p>
                      <a:pPr algn="ctr">
                        <a:lnSpc>
                          <a:spcPct val="115000"/>
                        </a:lnSpc>
                        <a:spcAft>
                          <a:spcPts val="0"/>
                        </a:spcAft>
                      </a:pPr>
                      <a:r>
                        <a:rPr lang="en-NZ" sz="2000" b="0" dirty="0">
                          <a:effectLst/>
                        </a:rPr>
                        <a:t>South West Pacific</a:t>
                      </a:r>
                    </a:p>
                    <a:p>
                      <a:pPr marL="21590" algn="ctr">
                        <a:lnSpc>
                          <a:spcPct val="115000"/>
                        </a:lnSpc>
                        <a:spcAft>
                          <a:spcPts val="0"/>
                        </a:spcAft>
                      </a:pPr>
                      <a:r>
                        <a:rPr lang="en-NZ" sz="2000" b="0" dirty="0">
                          <a:effectLst/>
                        </a:rPr>
                        <a:t>Total: 9</a:t>
                      </a:r>
                    </a:p>
                    <a:p>
                      <a:pPr algn="ctr">
                        <a:lnSpc>
                          <a:spcPct val="115000"/>
                        </a:lnSpc>
                        <a:spcAft>
                          <a:spcPts val="0"/>
                        </a:spcAft>
                      </a:pPr>
                      <a:r>
                        <a:rPr lang="en-NZ" sz="2000" b="0" dirty="0">
                          <a:effectLst/>
                        </a:rPr>
                        <a:t>NC: 0</a:t>
                      </a:r>
                    </a:p>
                    <a:p>
                      <a:pPr marL="21590" algn="ctr">
                        <a:lnSpc>
                          <a:spcPct val="115000"/>
                        </a:lnSpc>
                        <a:spcAft>
                          <a:spcPts val="0"/>
                        </a:spcAft>
                      </a:pPr>
                      <a:r>
                        <a:rPr lang="en-NZ" sz="2000" b="0" dirty="0">
                          <a:effectLst/>
                        </a:rPr>
                        <a:t>NE: 9</a:t>
                      </a:r>
                      <a:endParaRPr lang="en-NZ" sz="2000" b="0" dirty="0">
                        <a:effectLst/>
                        <a:latin typeface="Times New Roman"/>
                        <a:ea typeface="Times New Roman"/>
                      </a:endParaRPr>
                    </a:p>
                  </a:txBody>
                  <a:tcPr marL="68580" marR="68580" marT="0" marB="0"/>
                </a:tc>
                <a:tc>
                  <a:txBody>
                    <a:bodyPr/>
                    <a:lstStyle/>
                    <a:p>
                      <a:pPr algn="ctr">
                        <a:lnSpc>
                          <a:spcPct val="115000"/>
                        </a:lnSpc>
                        <a:spcAft>
                          <a:spcPts val="0"/>
                        </a:spcAft>
                      </a:pPr>
                      <a:r>
                        <a:rPr lang="en-NZ" sz="2000" b="0" dirty="0">
                          <a:effectLst/>
                        </a:rPr>
                        <a:t>Antarctica</a:t>
                      </a:r>
                    </a:p>
                    <a:p>
                      <a:pPr marL="21590" algn="ctr">
                        <a:lnSpc>
                          <a:spcPct val="115000"/>
                        </a:lnSpc>
                        <a:spcAft>
                          <a:spcPts val="0"/>
                        </a:spcAft>
                      </a:pPr>
                      <a:r>
                        <a:rPr lang="en-NZ" sz="2000" b="0" dirty="0">
                          <a:effectLst/>
                        </a:rPr>
                        <a:t>Total: 0</a:t>
                      </a:r>
                    </a:p>
                    <a:p>
                      <a:pPr algn="ctr">
                        <a:lnSpc>
                          <a:spcPct val="115000"/>
                        </a:lnSpc>
                        <a:spcAft>
                          <a:spcPts val="0"/>
                        </a:spcAft>
                      </a:pPr>
                      <a:r>
                        <a:rPr lang="en-NZ" sz="2000" b="0" dirty="0">
                          <a:effectLst/>
                        </a:rPr>
                        <a:t>NC: 0</a:t>
                      </a:r>
                    </a:p>
                    <a:p>
                      <a:pPr marL="21590" algn="ctr">
                        <a:lnSpc>
                          <a:spcPct val="115000"/>
                        </a:lnSpc>
                        <a:spcAft>
                          <a:spcPts val="0"/>
                        </a:spcAft>
                      </a:pPr>
                      <a:r>
                        <a:rPr lang="en-NZ" sz="2000" b="0" dirty="0">
                          <a:effectLst/>
                        </a:rPr>
                        <a:t>NE: 0</a:t>
                      </a:r>
                      <a:endParaRPr lang="en-NZ" sz="2000" b="0" dirty="0">
                        <a:effectLst/>
                        <a:latin typeface="Times New Roman"/>
                        <a:ea typeface="Times New Roman"/>
                      </a:endParaRPr>
                    </a:p>
                  </a:txBody>
                  <a:tcPr marL="68580" marR="68580" marT="0" marB="0"/>
                </a:tc>
                <a:tc>
                  <a:txBody>
                    <a:bodyPr/>
                    <a:lstStyle/>
                    <a:p>
                      <a:pPr algn="ctr">
                        <a:lnSpc>
                          <a:spcPct val="115000"/>
                        </a:lnSpc>
                        <a:spcAft>
                          <a:spcPts val="0"/>
                        </a:spcAft>
                      </a:pPr>
                      <a:r>
                        <a:rPr lang="en-NZ" sz="2000" b="0" dirty="0">
                          <a:effectLst/>
                        </a:rPr>
                        <a:t>INT</a:t>
                      </a:r>
                    </a:p>
                    <a:p>
                      <a:pPr algn="ctr">
                        <a:lnSpc>
                          <a:spcPct val="115000"/>
                        </a:lnSpc>
                        <a:spcAft>
                          <a:spcPts val="0"/>
                        </a:spcAft>
                      </a:pPr>
                      <a:r>
                        <a:rPr lang="en-NZ" sz="2000" b="0" dirty="0">
                          <a:effectLst/>
                        </a:rPr>
                        <a:t>Total: 0</a:t>
                      </a:r>
                    </a:p>
                    <a:p>
                      <a:pPr algn="ctr">
                        <a:lnSpc>
                          <a:spcPct val="115000"/>
                        </a:lnSpc>
                        <a:spcAft>
                          <a:spcPts val="0"/>
                        </a:spcAft>
                      </a:pPr>
                      <a:r>
                        <a:rPr lang="en-NZ" sz="2000" b="0" dirty="0">
                          <a:effectLst/>
                        </a:rPr>
                        <a:t>NC: 0</a:t>
                      </a:r>
                    </a:p>
                    <a:p>
                      <a:pPr algn="ctr">
                        <a:lnSpc>
                          <a:spcPct val="115000"/>
                        </a:lnSpc>
                        <a:spcAft>
                          <a:spcPts val="0"/>
                        </a:spcAft>
                      </a:pPr>
                      <a:r>
                        <a:rPr lang="en-NZ" sz="2000" b="0" dirty="0">
                          <a:effectLst/>
                        </a:rPr>
                        <a:t>NE: 0</a:t>
                      </a:r>
                      <a:endParaRPr lang="en-NZ" sz="2000" b="0" dirty="0">
                        <a:effectLst/>
                        <a:latin typeface="Times New Roman"/>
                        <a:ea typeface="Times New Roman"/>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6765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surveys, </a:t>
            </a:r>
            <a:r>
              <a:rPr lang="en-US" b="1" dirty="0">
                <a:effectLst>
                  <a:outerShdw blurRad="38100" dist="38100" dir="2700000" algn="tl">
                    <a:srgbClr val="000000">
                      <a:alpha val="43137"/>
                    </a:srgbClr>
                  </a:outerShdw>
                </a:effectLst>
              </a:rPr>
              <a:t>charting</a:t>
            </a:r>
            <a:r>
              <a:rPr lang="en-US" dirty="0"/>
              <a:t> and MSI</a:t>
            </a:r>
          </a:p>
        </p:txBody>
      </p:sp>
      <p:sp>
        <p:nvSpPr>
          <p:cNvPr id="3" name="Content Placeholder 2"/>
          <p:cNvSpPr>
            <a:spLocks noGrp="1"/>
          </p:cNvSpPr>
          <p:nvPr>
            <p:ph idx="1"/>
          </p:nvPr>
        </p:nvSpPr>
        <p:spPr>
          <a:xfrm>
            <a:off x="838203" y="1454150"/>
            <a:ext cx="7049240" cy="4422776"/>
          </a:xfrm>
        </p:spPr>
        <p:txBody>
          <a:bodyPr>
            <a:noAutofit/>
          </a:bodyPr>
          <a:lstStyle/>
          <a:p>
            <a:r>
              <a:rPr lang="en-US" dirty="0"/>
              <a:t>New charts for Tonga and Niue</a:t>
            </a:r>
          </a:p>
          <a:p>
            <a:r>
              <a:rPr lang="en-US" dirty="0"/>
              <a:t>3 new charts replacing 5 fathoms charts (Tonga)</a:t>
            </a:r>
          </a:p>
          <a:p>
            <a:r>
              <a:rPr lang="en-US" dirty="0"/>
              <a:t>New chart for Niue, including large scale plan of Beveridge Reef</a:t>
            </a:r>
          </a:p>
          <a:p>
            <a:r>
              <a:rPr lang="en-US" dirty="0"/>
              <a:t>All incorporating new data from SDB, ALB and MBES </a:t>
            </a:r>
          </a:p>
          <a:p>
            <a:endParaRPr lang="en-US" dirty="0"/>
          </a:p>
          <a:p>
            <a:endParaRPr lang="en-US" dirty="0"/>
          </a:p>
          <a:p>
            <a:endParaRPr lang="en-US" dirty="0"/>
          </a:p>
          <a:p>
            <a:endParaRPr lang="en-US" dirty="0"/>
          </a:p>
          <a:p>
            <a:endParaRPr lang="en-US" dirty="0"/>
          </a:p>
          <a:p>
            <a:endParaRPr lang="en-US" dirty="0"/>
          </a:p>
          <a:p>
            <a:endParaRPr lang="en-US" dirty="0"/>
          </a:p>
          <a:p>
            <a:pPr marL="0" indent="0">
              <a:spcBef>
                <a:spcPts val="0"/>
              </a:spcBef>
              <a:buNone/>
              <a:tabLst>
                <a:tab pos="180954" algn="l"/>
              </a:tabLst>
            </a:pPr>
            <a:r>
              <a:rPr lang="en-GB" dirty="0"/>
              <a:t>	</a:t>
            </a:r>
            <a:endParaRPr lang="en-US" dirty="0"/>
          </a:p>
          <a:p>
            <a:endParaRPr lang="en-US" dirty="0"/>
          </a:p>
          <a:p>
            <a:endParaRPr lang="en-NZ" sz="1400" dirty="0"/>
          </a:p>
          <a:p>
            <a:pPr marL="0" indent="0">
              <a:buNone/>
            </a:pP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18</a:t>
            </a:fld>
            <a:endParaRPr lang="en-US" dirty="0"/>
          </a:p>
        </p:txBody>
      </p:sp>
      <p:pic>
        <p:nvPicPr>
          <p:cNvPr id="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7442" y="935624"/>
            <a:ext cx="40957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98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surveys, charting and </a:t>
            </a:r>
            <a:r>
              <a:rPr lang="en-US" b="1" dirty="0">
                <a:effectLst>
                  <a:outerShdw blurRad="38100" dist="38100" dir="2700000" algn="tl">
                    <a:srgbClr val="000000">
                      <a:alpha val="43137"/>
                    </a:srgbClr>
                  </a:outerShdw>
                </a:effectLst>
              </a:rPr>
              <a:t>MSI</a:t>
            </a:r>
          </a:p>
        </p:txBody>
      </p:sp>
      <p:sp>
        <p:nvSpPr>
          <p:cNvPr id="3" name="Content Placeholder 2"/>
          <p:cNvSpPr>
            <a:spLocks noGrp="1"/>
          </p:cNvSpPr>
          <p:nvPr>
            <p:ph idx="1"/>
          </p:nvPr>
        </p:nvSpPr>
        <p:spPr>
          <a:xfrm>
            <a:off x="838202" y="1454150"/>
            <a:ext cx="10515599" cy="4422776"/>
          </a:xfrm>
        </p:spPr>
        <p:txBody>
          <a:bodyPr>
            <a:noAutofit/>
          </a:bodyPr>
          <a:lstStyle/>
          <a:p>
            <a:r>
              <a:rPr lang="en-US" dirty="0"/>
              <a:t>Maritime New Zealand (MNZ) is the NAVAREA XIV Coordinator</a:t>
            </a:r>
          </a:p>
          <a:p>
            <a:r>
              <a:rPr lang="en-US" dirty="0"/>
              <a:t>Six monthly communications checks with the National Coordinators</a:t>
            </a:r>
          </a:p>
          <a:p>
            <a:r>
              <a:rPr lang="en-US" dirty="0"/>
              <a:t>National reports received from National Coordinators</a:t>
            </a:r>
          </a:p>
          <a:p>
            <a:r>
              <a:rPr lang="en-US" dirty="0"/>
              <a:t>Good engagement</a:t>
            </a:r>
          </a:p>
          <a:p>
            <a:r>
              <a:rPr lang="en-US" dirty="0"/>
              <a:t>LINZ &amp; MNZ hosted IHO CB funded MSI training workshop, Aug 2018</a:t>
            </a:r>
          </a:p>
          <a:p>
            <a:r>
              <a:rPr lang="en-US" dirty="0"/>
              <a:t>Sunil Kumar (MSAF) joined the training team</a:t>
            </a:r>
          </a:p>
          <a:p>
            <a:r>
              <a:rPr lang="en-US" dirty="0"/>
              <a:t>CB submission for further MSI training &amp; train-the-trainer</a:t>
            </a:r>
          </a:p>
          <a:p>
            <a:pPr lvl="1"/>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spcBef>
                <a:spcPts val="0"/>
              </a:spcBef>
              <a:buNone/>
              <a:tabLst>
                <a:tab pos="180954" algn="l"/>
              </a:tabLst>
            </a:pPr>
            <a:r>
              <a:rPr lang="en-GB" dirty="0"/>
              <a:t>	</a:t>
            </a:r>
            <a:endParaRPr lang="en-US" dirty="0"/>
          </a:p>
          <a:p>
            <a:endParaRPr lang="en-US" dirty="0"/>
          </a:p>
          <a:p>
            <a:endParaRPr lang="en-NZ" sz="1400" dirty="0"/>
          </a:p>
          <a:p>
            <a:pPr marL="0" indent="0">
              <a:buNone/>
            </a:pP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19</a:t>
            </a:fld>
            <a:endParaRPr lang="en-US" dirty="0"/>
          </a:p>
        </p:txBody>
      </p:sp>
    </p:spTree>
    <p:extLst>
      <p:ext uri="{BB962C8B-B14F-4D97-AF65-F5344CB8AC3E}">
        <p14:creationId xmlns:p14="http://schemas.microsoft.com/office/powerpoint/2010/main" val="302356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 achievements during the year</a:t>
            </a:r>
          </a:p>
        </p:txBody>
      </p:sp>
      <p:sp>
        <p:nvSpPr>
          <p:cNvPr id="5" name="Slide Number Placeholder 4"/>
          <p:cNvSpPr>
            <a:spLocks noGrp="1"/>
          </p:cNvSpPr>
          <p:nvPr>
            <p:ph type="sldNum" sz="quarter" idx="12"/>
          </p:nvPr>
        </p:nvSpPr>
        <p:spPr>
          <a:xfrm>
            <a:off x="4700294" y="6028978"/>
            <a:ext cx="2743200" cy="365125"/>
          </a:xfrm>
        </p:spPr>
        <p:txBody>
          <a:bodyPr/>
          <a:lstStyle/>
          <a:p>
            <a:fld id="{EC878826-814C-4FD2-96B3-D147818A5C89}" type="slidenum">
              <a:rPr lang="en-US" smtClean="0"/>
              <a:t>2</a:t>
            </a:fld>
            <a:endParaRPr lang="en-US" dirty="0"/>
          </a:p>
        </p:txBody>
      </p:sp>
      <p:pic>
        <p:nvPicPr>
          <p:cNvPr id="15" name="Picture 26"/>
          <p:cNvPicPr>
            <a:picLocks noChangeAspect="1"/>
          </p:cNvPicPr>
          <p:nvPr/>
        </p:nvPicPr>
        <p:blipFill>
          <a:blip r:embed="rId2" cstate="email">
            <a:extLst>
              <a:ext uri="{28A0092B-C50C-407E-A947-70E740481C1C}">
                <a14:useLocalDpi xmlns:a14="http://schemas.microsoft.com/office/drawing/2010/main"/>
              </a:ext>
            </a:extLst>
          </a:blip>
          <a:srcRect r="-12935"/>
          <a:stretch>
            <a:fillRect/>
          </a:stretch>
        </p:blipFill>
        <p:spPr bwMode="auto">
          <a:xfrm>
            <a:off x="1" y="-14288"/>
            <a:ext cx="1378725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ad.linz.govt.nz\dfs\opa\redirectedfolders\gbyrom\Desktop\POWER-OF-WHERE-6.png"/>
          <p:cNvPicPr>
            <a:picLocks noChangeAspect="1" noChangeArrowheads="1"/>
          </p:cNvPicPr>
          <p:nvPr/>
        </p:nvPicPr>
        <p:blipFill>
          <a:blip r:embed="rId3" cstate="email">
            <a:grayscl/>
            <a:biLevel thresh="50000"/>
            <a:extLst>
              <a:ext uri="{28A0092B-C50C-407E-A947-70E740481C1C}">
                <a14:useLocalDpi xmlns:a14="http://schemas.microsoft.com/office/drawing/2010/main"/>
              </a:ext>
            </a:extLst>
          </a:blip>
          <a:srcRect/>
          <a:stretch>
            <a:fillRect/>
          </a:stretch>
        </p:blipFill>
        <p:spPr bwMode="auto">
          <a:xfrm>
            <a:off x="108075" y="709530"/>
            <a:ext cx="14525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bwMode="auto">
          <a:xfrm>
            <a:off x="681188" y="2159625"/>
            <a:ext cx="1376362" cy="984250"/>
          </a:xfrm>
          <a:prstGeom prst="roundRect">
            <a:avLst/>
          </a:prstGeom>
          <a:solidFill>
            <a:srgbClr val="17346F"/>
          </a:solidFill>
          <a:ln w="9525" cap="flat" cmpd="sng" algn="ctr">
            <a:noFill/>
            <a:prstDash val="solid"/>
            <a:round/>
            <a:headEnd type="none" w="med" len="med"/>
            <a:tailEnd type="none" w="med" len="med"/>
          </a:ln>
          <a:effectLst/>
          <a:extLst/>
        </p:spPr>
        <p:txBody>
          <a:bodyPr lIns="91430" tIns="45714" rIns="91430" bIns="45714"/>
          <a:lstStyle/>
          <a:p>
            <a:pPr eaLnBrk="1" hangingPunct="1">
              <a:defRPr/>
            </a:pPr>
            <a:endParaRPr lang="en-NZ" baseline="-25000">
              <a:solidFill>
                <a:srgbClr val="000000"/>
              </a:solidFill>
              <a:cs typeface="+mn-cs"/>
            </a:endParaRPr>
          </a:p>
        </p:txBody>
      </p:sp>
      <p:sp>
        <p:nvSpPr>
          <p:cNvPr id="19" name="Rounded Rectangle 18"/>
          <p:cNvSpPr/>
          <p:nvPr/>
        </p:nvSpPr>
        <p:spPr bwMode="auto">
          <a:xfrm>
            <a:off x="2450501" y="2156451"/>
            <a:ext cx="1377950" cy="982663"/>
          </a:xfrm>
          <a:prstGeom prst="roundRect">
            <a:avLst/>
          </a:prstGeom>
          <a:solidFill>
            <a:srgbClr val="17346F"/>
          </a:solidFill>
          <a:ln w="9525" cap="flat" cmpd="sng" algn="ctr">
            <a:solidFill>
              <a:schemeClr val="tx1"/>
            </a:solidFill>
            <a:prstDash val="solid"/>
            <a:round/>
            <a:headEnd type="none" w="med" len="med"/>
            <a:tailEnd type="none" w="med" len="med"/>
          </a:ln>
          <a:effectLst/>
          <a:extLst/>
        </p:spPr>
        <p:txBody>
          <a:bodyPr lIns="91430" tIns="45714" rIns="91430" bIns="45714"/>
          <a:lstStyle/>
          <a:p>
            <a:pPr eaLnBrk="1" hangingPunct="1">
              <a:defRPr/>
            </a:pPr>
            <a:endParaRPr lang="en-NZ" baseline="-25000">
              <a:solidFill>
                <a:srgbClr val="000000"/>
              </a:solidFill>
              <a:cs typeface="+mn-cs"/>
            </a:endParaRPr>
          </a:p>
        </p:txBody>
      </p:sp>
      <p:sp>
        <p:nvSpPr>
          <p:cNvPr id="20" name="TextBox 19"/>
          <p:cNvSpPr txBox="1"/>
          <p:nvPr/>
        </p:nvSpPr>
        <p:spPr>
          <a:xfrm>
            <a:off x="2450501" y="3023225"/>
            <a:ext cx="1377950" cy="2092869"/>
          </a:xfrm>
          <a:prstGeom prst="rect">
            <a:avLst/>
          </a:prstGeom>
          <a:solidFill>
            <a:srgbClr val="17346F"/>
          </a:solidFill>
        </p:spPr>
        <p:txBody>
          <a:bodyPr lIns="91430" tIns="45714" rIns="91430" bIns="45714">
            <a:spAutoFit/>
          </a:bodyPr>
          <a:lstStyle/>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Positioning and Resilience</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Topography</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Hydrography</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Data Services</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Integrated Property Service &amp; Addressing</a:t>
            </a:r>
          </a:p>
          <a:p>
            <a:pPr algn="ctr" eaLnBrk="1" hangingPunct="1">
              <a:defRPr/>
            </a:pPr>
            <a:endParaRPr lang="en-NZ" sz="1500" baseline="-25000" dirty="0" err="1">
              <a:solidFill>
                <a:srgbClr val="FFFFFF"/>
              </a:solidFill>
            </a:endParaRPr>
          </a:p>
        </p:txBody>
      </p:sp>
      <p:sp>
        <p:nvSpPr>
          <p:cNvPr id="21" name="Rounded Rectangle 20"/>
          <p:cNvSpPr/>
          <p:nvPr/>
        </p:nvSpPr>
        <p:spPr bwMode="auto">
          <a:xfrm>
            <a:off x="9830463" y="2138988"/>
            <a:ext cx="1377950" cy="1003300"/>
          </a:xfrm>
          <a:prstGeom prst="roundRect">
            <a:avLst/>
          </a:prstGeom>
          <a:solidFill>
            <a:srgbClr val="17346F"/>
          </a:solidFill>
          <a:ln w="9525" cap="flat" cmpd="sng" algn="ctr">
            <a:noFill/>
            <a:prstDash val="solid"/>
            <a:round/>
            <a:headEnd type="none" w="med" len="med"/>
            <a:tailEnd type="none" w="med" len="med"/>
          </a:ln>
          <a:effectLst/>
          <a:extLst/>
        </p:spPr>
        <p:txBody>
          <a:bodyPr lIns="91430" tIns="45714" rIns="91430" bIns="45714"/>
          <a:lstStyle/>
          <a:p>
            <a:pPr eaLnBrk="1" hangingPunct="1">
              <a:defRPr/>
            </a:pPr>
            <a:endParaRPr lang="en-NZ" baseline="-25000">
              <a:solidFill>
                <a:srgbClr val="000000"/>
              </a:solidFill>
              <a:cs typeface="+mn-cs"/>
            </a:endParaRPr>
          </a:p>
        </p:txBody>
      </p:sp>
      <p:sp>
        <p:nvSpPr>
          <p:cNvPr id="22" name="Rounded Rectangle 21"/>
          <p:cNvSpPr/>
          <p:nvPr/>
        </p:nvSpPr>
        <p:spPr bwMode="auto">
          <a:xfrm>
            <a:off x="4319638" y="2138988"/>
            <a:ext cx="1376362" cy="982662"/>
          </a:xfrm>
          <a:prstGeom prst="roundRect">
            <a:avLst/>
          </a:prstGeom>
          <a:solidFill>
            <a:srgbClr val="17346F"/>
          </a:solidFill>
          <a:ln w="9525" cap="flat" cmpd="sng" algn="ctr">
            <a:noFill/>
            <a:prstDash val="solid"/>
            <a:round/>
            <a:headEnd type="none" w="med" len="med"/>
            <a:tailEnd type="none" w="med" len="med"/>
          </a:ln>
          <a:effectLst/>
          <a:extLst/>
        </p:spPr>
        <p:txBody>
          <a:bodyPr lIns="91430" tIns="45714" rIns="91430" bIns="45714"/>
          <a:lstStyle/>
          <a:p>
            <a:pPr eaLnBrk="1" hangingPunct="1">
              <a:defRPr/>
            </a:pPr>
            <a:endParaRPr lang="en-NZ" baseline="-25000">
              <a:solidFill>
                <a:srgbClr val="000000"/>
              </a:solidFill>
              <a:cs typeface="+mn-cs"/>
            </a:endParaRPr>
          </a:p>
        </p:txBody>
      </p:sp>
      <p:sp>
        <p:nvSpPr>
          <p:cNvPr id="23" name="Rounded Rectangle 22"/>
          <p:cNvSpPr/>
          <p:nvPr/>
        </p:nvSpPr>
        <p:spPr bwMode="auto">
          <a:xfrm>
            <a:off x="8004888" y="2138990"/>
            <a:ext cx="1377950" cy="955675"/>
          </a:xfrm>
          <a:prstGeom prst="roundRect">
            <a:avLst/>
          </a:prstGeom>
          <a:solidFill>
            <a:srgbClr val="17346F"/>
          </a:solidFill>
          <a:ln w="9525" cap="flat" cmpd="sng" algn="ctr">
            <a:noFill/>
            <a:prstDash val="solid"/>
            <a:round/>
            <a:headEnd type="none" w="med" len="med"/>
            <a:tailEnd type="none" w="med" len="med"/>
          </a:ln>
          <a:effectLst/>
          <a:extLst/>
        </p:spPr>
        <p:txBody>
          <a:bodyPr lIns="91430" tIns="45714" rIns="91430" bIns="45714"/>
          <a:lstStyle/>
          <a:p>
            <a:pPr eaLnBrk="1" hangingPunct="1">
              <a:defRPr/>
            </a:pPr>
            <a:endParaRPr lang="en-NZ" baseline="-25000">
              <a:solidFill>
                <a:srgbClr val="000000"/>
              </a:solidFill>
              <a:cs typeface="+mn-cs"/>
            </a:endParaRPr>
          </a:p>
        </p:txBody>
      </p:sp>
      <p:sp>
        <p:nvSpPr>
          <p:cNvPr id="24" name="TextBox 23"/>
          <p:cNvSpPr txBox="1"/>
          <p:nvPr/>
        </p:nvSpPr>
        <p:spPr>
          <a:xfrm>
            <a:off x="681188" y="3023225"/>
            <a:ext cx="1376362" cy="3093142"/>
          </a:xfrm>
          <a:prstGeom prst="rect">
            <a:avLst/>
          </a:prstGeom>
          <a:solidFill>
            <a:srgbClr val="17346F"/>
          </a:solidFill>
        </p:spPr>
        <p:txBody>
          <a:bodyPr lIns="91430" tIns="45714" rIns="91430" bIns="45714">
            <a:spAutoFit/>
          </a:bodyPr>
          <a:lstStyle/>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Office of Surveyor General/Geographic</a:t>
            </a:r>
          </a:p>
          <a:p>
            <a:pPr algn="ctr" eaLnBrk="1" hangingPunct="1">
              <a:defRPr/>
            </a:pPr>
            <a:r>
              <a:rPr lang="en-NZ" sz="1500" baseline="-25000" dirty="0">
                <a:solidFill>
                  <a:srgbClr val="FFFFFF"/>
                </a:solidFill>
              </a:rPr>
              <a:t>Board</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Registrar General of Land</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Office of the Valuer General</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Business with Maori</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Customer Insights</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Organisational Strategy </a:t>
            </a:r>
          </a:p>
          <a:p>
            <a:pPr eaLnBrk="1" hangingPunct="1">
              <a:defRPr/>
            </a:pPr>
            <a:endParaRPr lang="en-NZ" sz="1500" dirty="0">
              <a:solidFill>
                <a:srgbClr val="FFFFFF"/>
              </a:solidFill>
            </a:endParaRPr>
          </a:p>
          <a:p>
            <a:pPr eaLnBrk="1" hangingPunct="1">
              <a:defRPr/>
            </a:pPr>
            <a:endParaRPr lang="en-NZ" sz="1500" baseline="-25000" dirty="0">
              <a:solidFill>
                <a:srgbClr val="FFFFFF"/>
              </a:solidFill>
            </a:endParaRPr>
          </a:p>
        </p:txBody>
      </p:sp>
      <p:sp>
        <p:nvSpPr>
          <p:cNvPr id="25" name="TextBox 24"/>
          <p:cNvSpPr txBox="1"/>
          <p:nvPr/>
        </p:nvSpPr>
        <p:spPr>
          <a:xfrm>
            <a:off x="4325988" y="3023226"/>
            <a:ext cx="1377950" cy="3170086"/>
          </a:xfrm>
          <a:prstGeom prst="rect">
            <a:avLst/>
          </a:prstGeom>
          <a:solidFill>
            <a:srgbClr val="17346F"/>
          </a:solidFill>
        </p:spPr>
        <p:txBody>
          <a:bodyPr lIns="91430" tIns="45714" rIns="91430" bIns="45714">
            <a:spAutoFit/>
          </a:bodyPr>
          <a:lstStyle/>
          <a:p>
            <a:pP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Operations</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Property Rights Advisory</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Property Rights Support</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Technical Capability</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Survey Title Enhancement Programme</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Engagement</a:t>
            </a:r>
          </a:p>
          <a:p>
            <a:pPr algn="ctr" eaLnBrk="1" hangingPunct="1">
              <a:defRPr/>
            </a:pPr>
            <a:endParaRPr lang="en-NZ" sz="1500" baseline="-25000" dirty="0">
              <a:solidFill>
                <a:srgbClr val="FFFFFF"/>
              </a:solidFill>
            </a:endParaRPr>
          </a:p>
          <a:p>
            <a:pPr algn="ctr" eaLnBrk="1" hangingPunct="1">
              <a:defRPr/>
            </a:pPr>
            <a:r>
              <a:rPr lang="en-NZ" sz="1500" baseline="-25000" dirty="0" err="1">
                <a:solidFill>
                  <a:srgbClr val="FFFFFF"/>
                </a:solidFill>
              </a:rPr>
              <a:t>Landonline</a:t>
            </a:r>
            <a:r>
              <a:rPr lang="en-NZ" sz="1500" baseline="-25000" dirty="0">
                <a:solidFill>
                  <a:srgbClr val="FFFFFF"/>
                </a:solidFill>
              </a:rPr>
              <a:t> Transition</a:t>
            </a:r>
          </a:p>
          <a:p>
            <a:pPr algn="ctr" eaLnBrk="1" hangingPunct="1">
              <a:defRPr/>
            </a:pPr>
            <a:endParaRPr lang="en-NZ" sz="1500" baseline="-25000" dirty="0">
              <a:solidFill>
                <a:srgbClr val="FFFFFF"/>
              </a:solidFill>
            </a:endParaRPr>
          </a:p>
          <a:p>
            <a:pPr eaLnBrk="1" hangingPunct="1">
              <a:defRPr/>
            </a:pPr>
            <a:endParaRPr lang="en-NZ" sz="1500" baseline="-25000" dirty="0">
              <a:solidFill>
                <a:srgbClr val="FFFFFF"/>
              </a:solidFill>
            </a:endParaRPr>
          </a:p>
        </p:txBody>
      </p:sp>
      <p:sp>
        <p:nvSpPr>
          <p:cNvPr id="26" name="TextBox 25"/>
          <p:cNvSpPr txBox="1"/>
          <p:nvPr/>
        </p:nvSpPr>
        <p:spPr>
          <a:xfrm>
            <a:off x="8004888" y="3007350"/>
            <a:ext cx="1377950" cy="1477315"/>
          </a:xfrm>
          <a:prstGeom prst="rect">
            <a:avLst/>
          </a:prstGeom>
          <a:solidFill>
            <a:srgbClr val="17346F"/>
          </a:solidFill>
        </p:spPr>
        <p:txBody>
          <a:bodyPr lIns="91430" tIns="45714" rIns="91430" bIns="45714">
            <a:spAutoFit/>
          </a:bodyPr>
          <a:lstStyle/>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OIO Operational Policy</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Policy &amp; Frameworks</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Applications</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Enforcement</a:t>
            </a:r>
          </a:p>
          <a:p>
            <a:pPr algn="ctr" eaLnBrk="1" hangingPunct="1">
              <a:defRPr/>
            </a:pPr>
            <a:endParaRPr lang="en-NZ" sz="1500" baseline="-25000" dirty="0">
              <a:solidFill>
                <a:srgbClr val="FFFFFF"/>
              </a:solidFill>
            </a:endParaRPr>
          </a:p>
        </p:txBody>
      </p:sp>
      <p:sp>
        <p:nvSpPr>
          <p:cNvPr id="27" name="TextBox 26"/>
          <p:cNvSpPr txBox="1"/>
          <p:nvPr/>
        </p:nvSpPr>
        <p:spPr>
          <a:xfrm>
            <a:off x="2440976" y="2138988"/>
            <a:ext cx="1377950" cy="502690"/>
          </a:xfrm>
          <a:prstGeom prst="rect">
            <a:avLst/>
          </a:prstGeom>
          <a:noFill/>
        </p:spPr>
        <p:txBody>
          <a:bodyPr lIns="91430" tIns="45714" rIns="91430" bIns="45714">
            <a:spAutoFit/>
          </a:bodyPr>
          <a:lstStyle/>
          <a:p>
            <a:pPr algn="ctr" eaLnBrk="1" hangingPunct="1">
              <a:defRPr/>
            </a:pPr>
            <a:r>
              <a:rPr lang="en-NZ" sz="2000" b="1" baseline="-25000" dirty="0">
                <a:solidFill>
                  <a:srgbClr val="FFFFFF"/>
                </a:solidFill>
              </a:rPr>
              <a:t>Location Information</a:t>
            </a:r>
          </a:p>
        </p:txBody>
      </p:sp>
      <p:sp>
        <p:nvSpPr>
          <p:cNvPr id="28" name="TextBox 27"/>
          <p:cNvSpPr txBox="1"/>
          <p:nvPr/>
        </p:nvSpPr>
        <p:spPr>
          <a:xfrm>
            <a:off x="4319638" y="2138990"/>
            <a:ext cx="1376362" cy="502690"/>
          </a:xfrm>
          <a:prstGeom prst="rect">
            <a:avLst/>
          </a:prstGeom>
          <a:noFill/>
        </p:spPr>
        <p:txBody>
          <a:bodyPr lIns="91430" tIns="45714" rIns="91430" bIns="45714">
            <a:spAutoFit/>
          </a:bodyPr>
          <a:lstStyle/>
          <a:p>
            <a:pPr algn="ctr" eaLnBrk="1" hangingPunct="1">
              <a:defRPr/>
            </a:pPr>
            <a:r>
              <a:rPr lang="en-NZ" sz="2000" b="1" baseline="-25000" dirty="0">
                <a:solidFill>
                  <a:srgbClr val="FFFFFF"/>
                </a:solidFill>
              </a:rPr>
              <a:t>Property</a:t>
            </a:r>
          </a:p>
          <a:p>
            <a:pPr algn="ctr" eaLnBrk="1" hangingPunct="1">
              <a:defRPr/>
            </a:pPr>
            <a:r>
              <a:rPr lang="en-NZ" sz="2000" b="1" baseline="-25000" dirty="0">
                <a:solidFill>
                  <a:srgbClr val="FFFFFF"/>
                </a:solidFill>
              </a:rPr>
              <a:t>Rights</a:t>
            </a:r>
          </a:p>
        </p:txBody>
      </p:sp>
      <p:sp>
        <p:nvSpPr>
          <p:cNvPr id="29" name="TextBox 28"/>
          <p:cNvSpPr txBox="1"/>
          <p:nvPr/>
        </p:nvSpPr>
        <p:spPr>
          <a:xfrm>
            <a:off x="9849513" y="2148514"/>
            <a:ext cx="1377950" cy="297505"/>
          </a:xfrm>
          <a:prstGeom prst="rect">
            <a:avLst/>
          </a:prstGeom>
          <a:noFill/>
        </p:spPr>
        <p:txBody>
          <a:bodyPr lIns="91430" tIns="45714" rIns="91430" bIns="45714">
            <a:spAutoFit/>
          </a:bodyPr>
          <a:lstStyle/>
          <a:p>
            <a:pPr algn="ctr" eaLnBrk="1" hangingPunct="1">
              <a:defRPr/>
            </a:pPr>
            <a:r>
              <a:rPr lang="en-NZ" sz="2000" b="1" baseline="-25000" dirty="0">
                <a:solidFill>
                  <a:srgbClr val="FFFFFF"/>
                </a:solidFill>
              </a:rPr>
              <a:t>Corporate</a:t>
            </a:r>
          </a:p>
        </p:txBody>
      </p:sp>
      <p:sp>
        <p:nvSpPr>
          <p:cNvPr id="30" name="TextBox 29"/>
          <p:cNvSpPr txBox="1"/>
          <p:nvPr/>
        </p:nvSpPr>
        <p:spPr>
          <a:xfrm>
            <a:off x="8004888" y="2138990"/>
            <a:ext cx="1377950" cy="707874"/>
          </a:xfrm>
          <a:prstGeom prst="rect">
            <a:avLst/>
          </a:prstGeom>
          <a:noFill/>
        </p:spPr>
        <p:txBody>
          <a:bodyPr lIns="91430" tIns="45714" rIns="91430" bIns="45714">
            <a:spAutoFit/>
          </a:bodyPr>
          <a:lstStyle/>
          <a:p>
            <a:pPr algn="ctr" eaLnBrk="1" hangingPunct="1">
              <a:defRPr/>
            </a:pPr>
            <a:r>
              <a:rPr lang="en-NZ" sz="2000" b="1" baseline="-25000" dirty="0">
                <a:solidFill>
                  <a:srgbClr val="FFFFFF"/>
                </a:solidFill>
              </a:rPr>
              <a:t>Policy &amp; Overseas Investment</a:t>
            </a:r>
          </a:p>
        </p:txBody>
      </p:sp>
      <p:sp>
        <p:nvSpPr>
          <p:cNvPr id="31" name="TextBox 30"/>
          <p:cNvSpPr txBox="1"/>
          <p:nvPr/>
        </p:nvSpPr>
        <p:spPr>
          <a:xfrm>
            <a:off x="681188" y="2137400"/>
            <a:ext cx="1376362" cy="502690"/>
          </a:xfrm>
          <a:prstGeom prst="rect">
            <a:avLst/>
          </a:prstGeom>
          <a:noFill/>
        </p:spPr>
        <p:txBody>
          <a:bodyPr lIns="91430" tIns="45714" rIns="91430" bIns="45714">
            <a:spAutoFit/>
          </a:bodyPr>
          <a:lstStyle/>
          <a:p>
            <a:pPr algn="ctr" eaLnBrk="1" hangingPunct="1">
              <a:defRPr/>
            </a:pPr>
            <a:r>
              <a:rPr lang="en-NZ" sz="2000" b="1" baseline="-25000" dirty="0">
                <a:solidFill>
                  <a:srgbClr val="FFFFFF"/>
                </a:solidFill>
              </a:rPr>
              <a:t>Strategy &amp; Stewardship</a:t>
            </a:r>
          </a:p>
        </p:txBody>
      </p:sp>
      <p:sp>
        <p:nvSpPr>
          <p:cNvPr id="32" name="TextBox 31"/>
          <p:cNvSpPr txBox="1"/>
          <p:nvPr/>
        </p:nvSpPr>
        <p:spPr>
          <a:xfrm>
            <a:off x="9830463" y="3005764"/>
            <a:ext cx="1377950" cy="2554533"/>
          </a:xfrm>
          <a:prstGeom prst="rect">
            <a:avLst/>
          </a:prstGeom>
          <a:solidFill>
            <a:srgbClr val="17346F"/>
          </a:solidFill>
        </p:spPr>
        <p:txBody>
          <a:bodyPr lIns="91430" tIns="45714" rIns="91430" bIns="45714">
            <a:spAutoFit/>
          </a:bodyPr>
          <a:lstStyle/>
          <a:p>
            <a:pP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Finance</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Human Resources</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Information Technology</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EPMO</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Strategic Communications and Digital Services</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Risk &amp; Assurance</a:t>
            </a:r>
          </a:p>
          <a:p>
            <a:pPr eaLnBrk="1" hangingPunct="1">
              <a:defRPr/>
            </a:pPr>
            <a:endParaRPr lang="en-NZ" sz="1500" baseline="-25000" dirty="0">
              <a:solidFill>
                <a:srgbClr val="FFFFFF"/>
              </a:solidFill>
            </a:endParaRPr>
          </a:p>
        </p:txBody>
      </p:sp>
      <p:sp>
        <p:nvSpPr>
          <p:cNvPr id="33" name="Rounded Rectangle 32"/>
          <p:cNvSpPr/>
          <p:nvPr/>
        </p:nvSpPr>
        <p:spPr bwMode="auto">
          <a:xfrm>
            <a:off x="2439389" y="2156450"/>
            <a:ext cx="1389062" cy="774700"/>
          </a:xfrm>
          <a:prstGeom prst="roundRect">
            <a:avLst/>
          </a:prstGeom>
          <a:noFill/>
          <a:ln w="57150" cap="flat" cmpd="sng" algn="ctr">
            <a:solidFill>
              <a:srgbClr val="FF0000"/>
            </a:solidFill>
            <a:prstDash val="solid"/>
            <a:round/>
            <a:headEnd type="none" w="med" len="med"/>
            <a:tailEnd type="none" w="med" len="med"/>
          </a:ln>
          <a:effectLst/>
          <a:extLst/>
        </p:spPr>
        <p:txBody>
          <a:bodyPr lIns="91430" tIns="45714" rIns="91430" bIns="45714"/>
          <a:lstStyle/>
          <a:p>
            <a:pPr eaLnBrk="1" hangingPunct="1">
              <a:defRPr/>
            </a:pPr>
            <a:endParaRPr lang="en-NZ" baseline="-25000">
              <a:solidFill>
                <a:srgbClr val="000000"/>
              </a:solidFill>
              <a:cs typeface="+mn-cs"/>
            </a:endParaRPr>
          </a:p>
        </p:txBody>
      </p:sp>
      <p:sp>
        <p:nvSpPr>
          <p:cNvPr id="34" name="Rounded Rectangle 33"/>
          <p:cNvSpPr/>
          <p:nvPr/>
        </p:nvSpPr>
        <p:spPr bwMode="auto">
          <a:xfrm>
            <a:off x="2637033" y="3976791"/>
            <a:ext cx="1054100" cy="301625"/>
          </a:xfrm>
          <a:prstGeom prst="roundRect">
            <a:avLst/>
          </a:prstGeom>
          <a:noFill/>
          <a:ln w="38100" cap="flat" cmpd="sng" algn="ctr">
            <a:solidFill>
              <a:srgbClr val="FFFF00"/>
            </a:solidFill>
            <a:prstDash val="solid"/>
            <a:round/>
            <a:headEnd type="none" w="med" len="med"/>
            <a:tailEnd type="none" w="med" len="med"/>
          </a:ln>
          <a:effectLst/>
          <a:extLst/>
        </p:spPr>
        <p:txBody>
          <a:bodyPr lIns="91430" tIns="45714" rIns="91430" bIns="45714"/>
          <a:lstStyle/>
          <a:p>
            <a:pPr eaLnBrk="1" hangingPunct="1">
              <a:defRPr/>
            </a:pPr>
            <a:endParaRPr lang="en-NZ" baseline="-25000">
              <a:solidFill>
                <a:srgbClr val="000000"/>
              </a:solidFill>
              <a:cs typeface="+mn-cs"/>
            </a:endParaRPr>
          </a:p>
        </p:txBody>
      </p:sp>
      <p:sp>
        <p:nvSpPr>
          <p:cNvPr id="35" name="Rounded Rectangle 34"/>
          <p:cNvSpPr/>
          <p:nvPr/>
        </p:nvSpPr>
        <p:spPr bwMode="auto">
          <a:xfrm>
            <a:off x="6128702" y="2138989"/>
            <a:ext cx="1377950" cy="960437"/>
          </a:xfrm>
          <a:prstGeom prst="roundRect">
            <a:avLst/>
          </a:prstGeom>
          <a:solidFill>
            <a:srgbClr val="17346F"/>
          </a:solidFill>
          <a:ln w="9525" cap="flat" cmpd="sng" algn="ctr">
            <a:noFill/>
            <a:prstDash val="solid"/>
            <a:round/>
            <a:headEnd type="none" w="med" len="med"/>
            <a:tailEnd type="none" w="med" len="med"/>
          </a:ln>
          <a:effectLst/>
          <a:extLst/>
        </p:spPr>
        <p:txBody>
          <a:bodyPr lIns="91430" tIns="45714" rIns="91430" bIns="45714"/>
          <a:lstStyle/>
          <a:p>
            <a:pPr eaLnBrk="1" hangingPunct="1">
              <a:defRPr/>
            </a:pPr>
            <a:endParaRPr lang="en-NZ" baseline="-25000">
              <a:solidFill>
                <a:srgbClr val="000000"/>
              </a:solidFill>
              <a:cs typeface="+mn-cs"/>
            </a:endParaRPr>
          </a:p>
        </p:txBody>
      </p:sp>
      <p:sp>
        <p:nvSpPr>
          <p:cNvPr id="36" name="TextBox 35"/>
          <p:cNvSpPr txBox="1"/>
          <p:nvPr/>
        </p:nvSpPr>
        <p:spPr>
          <a:xfrm>
            <a:off x="6128702" y="3010526"/>
            <a:ext cx="1377950" cy="2400645"/>
          </a:xfrm>
          <a:prstGeom prst="rect">
            <a:avLst/>
          </a:prstGeom>
          <a:solidFill>
            <a:srgbClr val="17346F"/>
          </a:solidFill>
        </p:spPr>
        <p:txBody>
          <a:bodyPr lIns="91430" tIns="45714" rIns="91430" bIns="45714">
            <a:spAutoFit/>
          </a:bodyPr>
          <a:lstStyle/>
          <a:p>
            <a:pP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Crown Property</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Canterbury Recovery</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Clearances</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Legal Services</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Crown Engagement</a:t>
            </a:r>
          </a:p>
          <a:p>
            <a:pPr algn="ctr" eaLnBrk="1" hangingPunct="1">
              <a:defRPr/>
            </a:pPr>
            <a:endParaRPr lang="en-NZ" sz="1500" i="1" baseline="-25000" dirty="0">
              <a:solidFill>
                <a:srgbClr val="FFFFFF"/>
              </a:solidFill>
            </a:endParaRPr>
          </a:p>
          <a:p>
            <a:pPr algn="ctr" eaLnBrk="1" hangingPunct="1">
              <a:defRPr/>
            </a:pPr>
            <a:r>
              <a:rPr lang="en-NZ" sz="1500" baseline="-25000" dirty="0">
                <a:solidFill>
                  <a:srgbClr val="FFFFFF"/>
                </a:solidFill>
              </a:rPr>
              <a:t>Commissioner of Crown Lands</a:t>
            </a:r>
          </a:p>
          <a:p>
            <a:pPr algn="ctr" eaLnBrk="1" hangingPunct="1">
              <a:defRPr/>
            </a:pPr>
            <a:endParaRPr lang="en-NZ" sz="1500" baseline="-25000" dirty="0">
              <a:solidFill>
                <a:srgbClr val="FFFFFF"/>
              </a:solidFill>
            </a:endParaRPr>
          </a:p>
          <a:p>
            <a:pPr algn="ctr" eaLnBrk="1" hangingPunct="1">
              <a:defRPr/>
            </a:pPr>
            <a:r>
              <a:rPr lang="en-NZ" sz="1500" baseline="-25000" dirty="0">
                <a:solidFill>
                  <a:srgbClr val="FFFFFF"/>
                </a:solidFill>
              </a:rPr>
              <a:t>Residential Red Zone</a:t>
            </a:r>
          </a:p>
        </p:txBody>
      </p:sp>
      <p:sp>
        <p:nvSpPr>
          <p:cNvPr id="37" name="TextBox 36"/>
          <p:cNvSpPr txBox="1"/>
          <p:nvPr/>
        </p:nvSpPr>
        <p:spPr>
          <a:xfrm>
            <a:off x="6114414" y="2138990"/>
            <a:ext cx="1377950" cy="502690"/>
          </a:xfrm>
          <a:prstGeom prst="rect">
            <a:avLst/>
          </a:prstGeom>
          <a:noFill/>
        </p:spPr>
        <p:txBody>
          <a:bodyPr lIns="91430" tIns="45714" rIns="91430" bIns="45714">
            <a:spAutoFit/>
          </a:bodyPr>
          <a:lstStyle/>
          <a:p>
            <a:pPr algn="ctr" eaLnBrk="1" hangingPunct="1">
              <a:defRPr/>
            </a:pPr>
            <a:r>
              <a:rPr lang="en-NZ" sz="2000" b="1" baseline="-25000" dirty="0">
                <a:solidFill>
                  <a:srgbClr val="FFFFFF"/>
                </a:solidFill>
              </a:rPr>
              <a:t>Crown</a:t>
            </a:r>
          </a:p>
          <a:p>
            <a:pPr algn="ctr" eaLnBrk="1" hangingPunct="1">
              <a:defRPr/>
            </a:pPr>
            <a:r>
              <a:rPr lang="en-NZ" sz="2000" b="1" baseline="-25000" dirty="0">
                <a:solidFill>
                  <a:srgbClr val="FFFFFF"/>
                </a:solidFill>
              </a:rPr>
              <a:t>Property</a:t>
            </a:r>
          </a:p>
        </p:txBody>
      </p:sp>
      <p:pic>
        <p:nvPicPr>
          <p:cNvPr id="39" name="Picture 5" descr="C:\Users\jford\AppData\Local\Microsoft\Windows\Temporary Internet Files\Content.Outlook\S37BFCHJ\LINZ_logo_whit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55876" y="84983"/>
            <a:ext cx="2232248" cy="79208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91312" y="188640"/>
            <a:ext cx="7297888" cy="584775"/>
          </a:xfrm>
          <a:prstGeom prst="rect">
            <a:avLst/>
          </a:prstGeom>
          <a:noFill/>
        </p:spPr>
        <p:txBody>
          <a:bodyPr wrap="square" lIns="0" rIns="0">
            <a:spAutoFit/>
          </a:bodyPr>
          <a:lstStyle/>
          <a:p>
            <a:pPr fontAlgn="auto">
              <a:spcBef>
                <a:spcPts val="0"/>
              </a:spcBef>
              <a:spcAft>
                <a:spcPts val="0"/>
              </a:spcAft>
              <a:defRPr/>
            </a:pPr>
            <a:r>
              <a:rPr lang="en-NZ" sz="3200" b="1" baseline="0" dirty="0">
                <a:solidFill>
                  <a:schemeClr val="bg1"/>
                </a:solidFill>
                <a:latin typeface="+mj-lt"/>
              </a:rPr>
              <a:t>Land Information New Zealand (LINZ)</a:t>
            </a:r>
            <a:endParaRPr lang="en-NZ" sz="3600" b="1" baseline="0" dirty="0">
              <a:solidFill>
                <a:schemeClr val="bg1"/>
              </a:solidFill>
              <a:latin typeface="+mj-lt"/>
            </a:endParaRPr>
          </a:p>
        </p:txBody>
      </p:sp>
    </p:spTree>
    <p:extLst>
      <p:ext uri="{BB962C8B-B14F-4D97-AF65-F5344CB8AC3E}">
        <p14:creationId xmlns:p14="http://schemas.microsoft.com/office/powerpoint/2010/main" val="2833477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surveys, charting and </a:t>
            </a:r>
            <a:r>
              <a:rPr lang="en-US" b="1" dirty="0"/>
              <a:t>MSI</a:t>
            </a:r>
          </a:p>
        </p:txBody>
      </p:sp>
      <p:sp>
        <p:nvSpPr>
          <p:cNvPr id="5" name="Slide Number Placeholder 4"/>
          <p:cNvSpPr>
            <a:spLocks noGrp="1"/>
          </p:cNvSpPr>
          <p:nvPr>
            <p:ph type="sldNum" sz="quarter" idx="12"/>
          </p:nvPr>
        </p:nvSpPr>
        <p:spPr/>
        <p:txBody>
          <a:bodyPr/>
          <a:lstStyle/>
          <a:p>
            <a:fld id="{EC878826-814C-4FD2-96B3-D147818A5C89}" type="slidenum">
              <a:rPr lang="en-US" smtClean="0"/>
              <a:t>20</a:t>
            </a:fld>
            <a:endParaRPr lang="en-US" dirty="0"/>
          </a:p>
        </p:txBody>
      </p:sp>
      <p:graphicFrame>
        <p:nvGraphicFramePr>
          <p:cNvPr id="7" name="Table 6">
            <a:extLst>
              <a:ext uri="{FF2B5EF4-FFF2-40B4-BE49-F238E27FC236}">
                <a16:creationId xmlns:a16="http://schemas.microsoft.com/office/drawing/2014/main" xmlns="" id="{A4DCEEEB-8C4B-4C7D-8E50-1DC4132BC32C}"/>
              </a:ext>
            </a:extLst>
          </p:cNvPr>
          <p:cNvGraphicFramePr>
            <a:graphicFrameLocks noGrp="1"/>
          </p:cNvGraphicFramePr>
          <p:nvPr>
            <p:extLst>
              <p:ext uri="{D42A27DB-BD31-4B8C-83A1-F6EECF244321}">
                <p14:modId xmlns:p14="http://schemas.microsoft.com/office/powerpoint/2010/main" val="205837032"/>
              </p:ext>
            </p:extLst>
          </p:nvPr>
        </p:nvGraphicFramePr>
        <p:xfrm>
          <a:off x="838199" y="1184223"/>
          <a:ext cx="10515598" cy="4763707"/>
        </p:xfrm>
        <a:graphic>
          <a:graphicData uri="http://schemas.openxmlformats.org/drawingml/2006/table">
            <a:tbl>
              <a:tblPr firstRow="1" firstCol="1" bandRow="1">
                <a:tableStyleId>{5C22544A-7EE6-4342-B048-85BDC9FD1C3A}</a:tableStyleId>
              </a:tblPr>
              <a:tblGrid>
                <a:gridCol w="2309735">
                  <a:extLst>
                    <a:ext uri="{9D8B030D-6E8A-4147-A177-3AD203B41FA5}">
                      <a16:colId xmlns:a16="http://schemas.microsoft.com/office/drawing/2014/main" xmlns="" val="1377106240"/>
                    </a:ext>
                  </a:extLst>
                </a:gridCol>
                <a:gridCol w="2083633">
                  <a:extLst>
                    <a:ext uri="{9D8B030D-6E8A-4147-A177-3AD203B41FA5}">
                      <a16:colId xmlns:a16="http://schemas.microsoft.com/office/drawing/2014/main" xmlns="" val="3665380612"/>
                    </a:ext>
                  </a:extLst>
                </a:gridCol>
                <a:gridCol w="3312826">
                  <a:extLst>
                    <a:ext uri="{9D8B030D-6E8A-4147-A177-3AD203B41FA5}">
                      <a16:colId xmlns:a16="http://schemas.microsoft.com/office/drawing/2014/main" xmlns="" val="2708275175"/>
                    </a:ext>
                  </a:extLst>
                </a:gridCol>
                <a:gridCol w="2809404">
                  <a:extLst>
                    <a:ext uri="{9D8B030D-6E8A-4147-A177-3AD203B41FA5}">
                      <a16:colId xmlns:a16="http://schemas.microsoft.com/office/drawing/2014/main" xmlns="" val="283493061"/>
                    </a:ext>
                  </a:extLst>
                </a:gridCol>
              </a:tblGrid>
              <a:tr h="540405">
                <a:tc>
                  <a:txBody>
                    <a:bodyPr/>
                    <a:lstStyle/>
                    <a:p>
                      <a:pPr>
                        <a:lnSpc>
                          <a:spcPct val="115000"/>
                        </a:lnSpc>
                        <a:spcAft>
                          <a:spcPts val="1000"/>
                        </a:spcAft>
                      </a:pPr>
                      <a:r>
                        <a:rPr lang="en-GB"/>
                        <a:t>Coastal State/Country</a:t>
                      </a:r>
                      <a:endParaRPr lang="en-NZ"/>
                    </a:p>
                  </a:txBody>
                  <a:tcPr marL="68580" marR="68580" marT="0" marB="0" anchor="ctr"/>
                </a:tc>
                <a:tc>
                  <a:txBody>
                    <a:bodyPr/>
                    <a:lstStyle/>
                    <a:p>
                      <a:pPr algn="ctr">
                        <a:lnSpc>
                          <a:spcPct val="115000"/>
                        </a:lnSpc>
                        <a:spcAft>
                          <a:spcPts val="1000"/>
                        </a:spcAft>
                      </a:pPr>
                      <a:r>
                        <a:rPr lang="en-GB"/>
                        <a:t>Number of MSI messages</a:t>
                      </a:r>
                      <a:endParaRPr lang="en-NZ"/>
                    </a:p>
                  </a:txBody>
                  <a:tcPr marL="68580" marR="68580" marT="0" marB="0" anchor="ctr"/>
                </a:tc>
                <a:tc>
                  <a:txBody>
                    <a:bodyPr/>
                    <a:lstStyle/>
                    <a:p>
                      <a:pPr>
                        <a:lnSpc>
                          <a:spcPct val="115000"/>
                        </a:lnSpc>
                        <a:spcAft>
                          <a:spcPts val="1000"/>
                        </a:spcAft>
                      </a:pPr>
                      <a:r>
                        <a:rPr lang="en-GB"/>
                        <a:t>Topics/Subjects of messages</a:t>
                      </a:r>
                      <a:endParaRPr lang="en-NZ"/>
                    </a:p>
                  </a:txBody>
                  <a:tcPr marL="68580" marR="68580" marT="0" marB="0" anchor="ctr"/>
                </a:tc>
                <a:tc>
                  <a:txBody>
                    <a:bodyPr/>
                    <a:lstStyle/>
                    <a:p>
                      <a:pPr>
                        <a:lnSpc>
                          <a:spcPct val="115000"/>
                        </a:lnSpc>
                        <a:spcAft>
                          <a:spcPts val="1000"/>
                        </a:spcAft>
                      </a:pPr>
                      <a:r>
                        <a:rPr lang="en-GB"/>
                        <a:t>IHO CB Funded MSI Courses Attended</a:t>
                      </a:r>
                      <a:endParaRPr lang="en-NZ"/>
                    </a:p>
                  </a:txBody>
                  <a:tcPr marL="68580" marR="68580" marT="0" marB="0"/>
                </a:tc>
                <a:extLst>
                  <a:ext uri="{0D108BD9-81ED-4DB2-BD59-A6C34878D82A}">
                    <a16:rowId xmlns:a16="http://schemas.microsoft.com/office/drawing/2014/main" xmlns="" val="2892655723"/>
                  </a:ext>
                </a:extLst>
              </a:tr>
              <a:tr h="451908">
                <a:tc>
                  <a:txBody>
                    <a:bodyPr/>
                    <a:lstStyle/>
                    <a:p>
                      <a:pPr>
                        <a:lnSpc>
                          <a:spcPct val="115000"/>
                        </a:lnSpc>
                        <a:spcAft>
                          <a:spcPts val="1000"/>
                        </a:spcAft>
                      </a:pPr>
                      <a:r>
                        <a:rPr lang="en-GB" dirty="0"/>
                        <a:t>Cook Islands</a:t>
                      </a:r>
                      <a:endParaRPr lang="en-NZ" dirty="0"/>
                    </a:p>
                  </a:txBody>
                  <a:tcPr marL="68580" marR="68580" marT="0" marB="0" anchor="ctr"/>
                </a:tc>
                <a:tc>
                  <a:txBody>
                    <a:bodyPr/>
                    <a:lstStyle/>
                    <a:p>
                      <a:pPr algn="ctr">
                        <a:lnSpc>
                          <a:spcPct val="115000"/>
                        </a:lnSpc>
                        <a:spcAft>
                          <a:spcPts val="1000"/>
                        </a:spcAft>
                      </a:pPr>
                      <a:r>
                        <a:rPr lang="en-GB" dirty="0"/>
                        <a:t>2</a:t>
                      </a:r>
                      <a:endParaRPr lang="en-NZ" dirty="0"/>
                    </a:p>
                  </a:txBody>
                  <a:tcPr marL="68580" marR="68580" marT="0" marB="0" anchor="ctr"/>
                </a:tc>
                <a:tc>
                  <a:txBody>
                    <a:bodyPr/>
                    <a:lstStyle/>
                    <a:p>
                      <a:pPr>
                        <a:lnSpc>
                          <a:spcPct val="115000"/>
                        </a:lnSpc>
                        <a:spcAft>
                          <a:spcPts val="1000"/>
                        </a:spcAft>
                      </a:pPr>
                      <a:r>
                        <a:rPr lang="en-GB" dirty="0"/>
                        <a:t>Wrecks</a:t>
                      </a:r>
                      <a:endParaRPr lang="en-NZ" dirty="0"/>
                    </a:p>
                  </a:txBody>
                  <a:tcPr marL="68580" marR="68580" marT="0" marB="0" anchor="ctr"/>
                </a:tc>
                <a:tc>
                  <a:txBody>
                    <a:bodyPr/>
                    <a:lstStyle/>
                    <a:p>
                      <a:pPr>
                        <a:lnSpc>
                          <a:spcPct val="115000"/>
                        </a:lnSpc>
                        <a:spcAft>
                          <a:spcPts val="1000"/>
                        </a:spcAft>
                      </a:pPr>
                      <a:r>
                        <a:rPr lang="en-GB" dirty="0"/>
                        <a:t>2010, 2014, 2016, 2018</a:t>
                      </a:r>
                      <a:endParaRPr lang="en-NZ" dirty="0"/>
                    </a:p>
                  </a:txBody>
                  <a:tcPr marL="68580" marR="68580" marT="0" marB="0"/>
                </a:tc>
                <a:extLst>
                  <a:ext uri="{0D108BD9-81ED-4DB2-BD59-A6C34878D82A}">
                    <a16:rowId xmlns:a16="http://schemas.microsoft.com/office/drawing/2014/main" xmlns="" val="3322039783"/>
                  </a:ext>
                </a:extLst>
              </a:tr>
              <a:tr h="332745">
                <a:tc>
                  <a:txBody>
                    <a:bodyPr/>
                    <a:lstStyle/>
                    <a:p>
                      <a:pPr>
                        <a:lnSpc>
                          <a:spcPct val="115000"/>
                        </a:lnSpc>
                        <a:spcAft>
                          <a:spcPts val="1000"/>
                        </a:spcAft>
                      </a:pPr>
                      <a:r>
                        <a:rPr lang="en-GB"/>
                        <a:t>Fiji</a:t>
                      </a:r>
                      <a:endParaRPr lang="en-NZ"/>
                    </a:p>
                  </a:txBody>
                  <a:tcPr marL="68580" marR="68580" marT="0" marB="0" anchor="ctr"/>
                </a:tc>
                <a:tc>
                  <a:txBody>
                    <a:bodyPr/>
                    <a:lstStyle/>
                    <a:p>
                      <a:pPr algn="ctr">
                        <a:lnSpc>
                          <a:spcPct val="115000"/>
                        </a:lnSpc>
                        <a:spcAft>
                          <a:spcPts val="1000"/>
                        </a:spcAft>
                      </a:pPr>
                      <a:r>
                        <a:rPr lang="en-GB"/>
                        <a:t>64</a:t>
                      </a:r>
                      <a:endParaRPr lang="en-NZ"/>
                    </a:p>
                  </a:txBody>
                  <a:tcPr marL="68580" marR="68580" marT="0" marB="0" anchor="ctr"/>
                </a:tc>
                <a:tc>
                  <a:txBody>
                    <a:bodyPr/>
                    <a:lstStyle/>
                    <a:p>
                      <a:pPr>
                        <a:lnSpc>
                          <a:spcPct val="115000"/>
                        </a:lnSpc>
                        <a:spcAft>
                          <a:spcPts val="1000"/>
                        </a:spcAft>
                      </a:pPr>
                      <a:r>
                        <a:rPr lang="en-GB" dirty="0" err="1"/>
                        <a:t>AtoN</a:t>
                      </a:r>
                      <a:r>
                        <a:rPr lang="en-GB" dirty="0"/>
                        <a:t>, Cable laying ops, Pipeline installations, Wrecks</a:t>
                      </a:r>
                      <a:endParaRPr lang="en-NZ" dirty="0"/>
                    </a:p>
                  </a:txBody>
                  <a:tcPr marL="68580" marR="68580" marT="0" marB="0" anchor="ctr"/>
                </a:tc>
                <a:tc>
                  <a:txBody>
                    <a:bodyPr/>
                    <a:lstStyle/>
                    <a:p>
                      <a:pPr>
                        <a:lnSpc>
                          <a:spcPct val="115000"/>
                        </a:lnSpc>
                        <a:spcAft>
                          <a:spcPts val="1000"/>
                        </a:spcAft>
                      </a:pPr>
                      <a:r>
                        <a:rPr lang="en-GB"/>
                        <a:t>2010, 2014, 2016, 2018</a:t>
                      </a:r>
                      <a:endParaRPr lang="en-NZ"/>
                    </a:p>
                  </a:txBody>
                  <a:tcPr marL="68580" marR="68580" marT="0" marB="0"/>
                </a:tc>
                <a:extLst>
                  <a:ext uri="{0D108BD9-81ED-4DB2-BD59-A6C34878D82A}">
                    <a16:rowId xmlns:a16="http://schemas.microsoft.com/office/drawing/2014/main" xmlns="" val="1706729996"/>
                  </a:ext>
                </a:extLst>
              </a:tr>
              <a:tr h="451907">
                <a:tc>
                  <a:txBody>
                    <a:bodyPr/>
                    <a:lstStyle/>
                    <a:p>
                      <a:pPr>
                        <a:lnSpc>
                          <a:spcPct val="115000"/>
                        </a:lnSpc>
                        <a:spcAft>
                          <a:spcPts val="1000"/>
                        </a:spcAft>
                      </a:pPr>
                      <a:r>
                        <a:rPr lang="en-GB"/>
                        <a:t>French Polynesia</a:t>
                      </a:r>
                      <a:endParaRPr lang="en-NZ"/>
                    </a:p>
                  </a:txBody>
                  <a:tcPr marL="68580" marR="68580" marT="0" marB="0" anchor="ctr"/>
                </a:tc>
                <a:tc>
                  <a:txBody>
                    <a:bodyPr/>
                    <a:lstStyle/>
                    <a:p>
                      <a:pPr algn="ctr">
                        <a:lnSpc>
                          <a:spcPct val="115000"/>
                        </a:lnSpc>
                        <a:spcAft>
                          <a:spcPts val="1000"/>
                        </a:spcAft>
                      </a:pPr>
                      <a:r>
                        <a:rPr lang="en-GB"/>
                        <a:t>37</a:t>
                      </a:r>
                      <a:endParaRPr lang="en-NZ"/>
                    </a:p>
                  </a:txBody>
                  <a:tcPr marL="68580" marR="68580" marT="0" marB="0" anchor="ctr"/>
                </a:tc>
                <a:tc>
                  <a:txBody>
                    <a:bodyPr/>
                    <a:lstStyle/>
                    <a:p>
                      <a:pPr>
                        <a:lnSpc>
                          <a:spcPct val="115000"/>
                        </a:lnSpc>
                        <a:spcAft>
                          <a:spcPts val="1000"/>
                        </a:spcAft>
                      </a:pPr>
                      <a:r>
                        <a:rPr lang="en-GB" dirty="0"/>
                        <a:t>Military exercises, Space debris</a:t>
                      </a:r>
                      <a:endParaRPr lang="en-NZ" dirty="0"/>
                    </a:p>
                  </a:txBody>
                  <a:tcPr marL="68580" marR="68580" marT="0" marB="0" anchor="ctr"/>
                </a:tc>
                <a:tc>
                  <a:txBody>
                    <a:bodyPr/>
                    <a:lstStyle/>
                    <a:p>
                      <a:pPr>
                        <a:lnSpc>
                          <a:spcPct val="115000"/>
                        </a:lnSpc>
                        <a:spcAft>
                          <a:spcPts val="1000"/>
                        </a:spcAft>
                      </a:pPr>
                      <a:r>
                        <a:rPr lang="en-GB"/>
                        <a:t>2010, 2014, 2016, 2018</a:t>
                      </a:r>
                      <a:endParaRPr lang="en-NZ"/>
                    </a:p>
                  </a:txBody>
                  <a:tcPr marL="68580" marR="68580" marT="0" marB="0"/>
                </a:tc>
                <a:extLst>
                  <a:ext uri="{0D108BD9-81ED-4DB2-BD59-A6C34878D82A}">
                    <a16:rowId xmlns:a16="http://schemas.microsoft.com/office/drawing/2014/main" xmlns="" val="1685556976"/>
                  </a:ext>
                </a:extLst>
              </a:tr>
              <a:tr h="389744">
                <a:tc>
                  <a:txBody>
                    <a:bodyPr/>
                    <a:lstStyle/>
                    <a:p>
                      <a:pPr>
                        <a:lnSpc>
                          <a:spcPct val="115000"/>
                        </a:lnSpc>
                        <a:spcAft>
                          <a:spcPts val="1000"/>
                        </a:spcAft>
                      </a:pPr>
                      <a:r>
                        <a:rPr lang="en-GB"/>
                        <a:t>New Caledonia</a:t>
                      </a:r>
                      <a:endParaRPr lang="en-NZ"/>
                    </a:p>
                  </a:txBody>
                  <a:tcPr marL="68580" marR="68580" marT="0" marB="0" anchor="ctr"/>
                </a:tc>
                <a:tc>
                  <a:txBody>
                    <a:bodyPr/>
                    <a:lstStyle/>
                    <a:p>
                      <a:pPr algn="ctr">
                        <a:lnSpc>
                          <a:spcPct val="115000"/>
                        </a:lnSpc>
                        <a:spcAft>
                          <a:spcPts val="1000"/>
                        </a:spcAft>
                      </a:pPr>
                      <a:r>
                        <a:rPr lang="en-GB"/>
                        <a:t>28</a:t>
                      </a:r>
                      <a:endParaRPr lang="en-NZ"/>
                    </a:p>
                  </a:txBody>
                  <a:tcPr marL="68580" marR="68580" marT="0" marB="0" anchor="ctr"/>
                </a:tc>
                <a:tc>
                  <a:txBody>
                    <a:bodyPr/>
                    <a:lstStyle/>
                    <a:p>
                      <a:pPr>
                        <a:lnSpc>
                          <a:spcPct val="115000"/>
                        </a:lnSpc>
                        <a:spcAft>
                          <a:spcPts val="1000"/>
                        </a:spcAft>
                      </a:pPr>
                      <a:r>
                        <a:rPr lang="en-GB"/>
                        <a:t>Military exercises</a:t>
                      </a:r>
                      <a:endParaRPr lang="en-NZ"/>
                    </a:p>
                  </a:txBody>
                  <a:tcPr marL="68580" marR="68580" marT="0" marB="0" anchor="ctr"/>
                </a:tc>
                <a:tc>
                  <a:txBody>
                    <a:bodyPr/>
                    <a:lstStyle/>
                    <a:p>
                      <a:pPr>
                        <a:lnSpc>
                          <a:spcPct val="115000"/>
                        </a:lnSpc>
                        <a:spcAft>
                          <a:spcPts val="1000"/>
                        </a:spcAft>
                      </a:pPr>
                      <a:r>
                        <a:rPr lang="en-GB"/>
                        <a:t>2010, 2014, 2016, 2018</a:t>
                      </a:r>
                      <a:endParaRPr lang="en-NZ"/>
                    </a:p>
                  </a:txBody>
                  <a:tcPr marL="68580" marR="68580" marT="0" marB="0"/>
                </a:tc>
                <a:extLst>
                  <a:ext uri="{0D108BD9-81ED-4DB2-BD59-A6C34878D82A}">
                    <a16:rowId xmlns:a16="http://schemas.microsoft.com/office/drawing/2014/main" xmlns="" val="2764932202"/>
                  </a:ext>
                </a:extLst>
              </a:tr>
              <a:tr h="261356">
                <a:tc>
                  <a:txBody>
                    <a:bodyPr/>
                    <a:lstStyle/>
                    <a:p>
                      <a:pPr>
                        <a:lnSpc>
                          <a:spcPct val="115000"/>
                        </a:lnSpc>
                        <a:spcAft>
                          <a:spcPts val="1000"/>
                        </a:spcAft>
                      </a:pPr>
                      <a:r>
                        <a:rPr lang="en-GB" dirty="0"/>
                        <a:t>Niue</a:t>
                      </a:r>
                      <a:endParaRPr lang="en-NZ" dirty="0"/>
                    </a:p>
                  </a:txBody>
                  <a:tcPr marL="68580" marR="68580" marT="0" marB="0" anchor="ctr"/>
                </a:tc>
                <a:tc>
                  <a:txBody>
                    <a:bodyPr/>
                    <a:lstStyle/>
                    <a:p>
                      <a:pPr algn="ctr">
                        <a:lnSpc>
                          <a:spcPct val="115000"/>
                        </a:lnSpc>
                        <a:spcAft>
                          <a:spcPts val="1000"/>
                        </a:spcAft>
                      </a:pPr>
                      <a:r>
                        <a:rPr lang="en-GB" dirty="0"/>
                        <a:t>1</a:t>
                      </a:r>
                      <a:endParaRPr lang="en-NZ" dirty="0"/>
                    </a:p>
                  </a:txBody>
                  <a:tcPr marL="68580" marR="68580" marT="0" marB="0" anchor="ctr"/>
                </a:tc>
                <a:tc>
                  <a:txBody>
                    <a:bodyPr/>
                    <a:lstStyle/>
                    <a:p>
                      <a:pPr>
                        <a:lnSpc>
                          <a:spcPct val="115000"/>
                        </a:lnSpc>
                        <a:spcAft>
                          <a:spcPts val="1000"/>
                        </a:spcAft>
                      </a:pPr>
                      <a:r>
                        <a:rPr lang="en-GB"/>
                        <a:t> </a:t>
                      </a:r>
                      <a:endParaRPr lang="en-NZ"/>
                    </a:p>
                  </a:txBody>
                  <a:tcPr marL="68580" marR="68580" marT="0" marB="0" anchor="ctr"/>
                </a:tc>
                <a:tc>
                  <a:txBody>
                    <a:bodyPr/>
                    <a:lstStyle/>
                    <a:p>
                      <a:pPr>
                        <a:lnSpc>
                          <a:spcPct val="115000"/>
                        </a:lnSpc>
                        <a:spcAft>
                          <a:spcPts val="1000"/>
                        </a:spcAft>
                      </a:pPr>
                      <a:r>
                        <a:rPr lang="en-GB"/>
                        <a:t>2016, 2018</a:t>
                      </a:r>
                      <a:endParaRPr lang="en-NZ"/>
                    </a:p>
                  </a:txBody>
                  <a:tcPr marL="68580" marR="68580" marT="0" marB="0"/>
                </a:tc>
                <a:extLst>
                  <a:ext uri="{0D108BD9-81ED-4DB2-BD59-A6C34878D82A}">
                    <a16:rowId xmlns:a16="http://schemas.microsoft.com/office/drawing/2014/main" xmlns="" val="4135279788"/>
                  </a:ext>
                </a:extLst>
              </a:tr>
              <a:tr h="261356">
                <a:tc>
                  <a:txBody>
                    <a:bodyPr/>
                    <a:lstStyle/>
                    <a:p>
                      <a:pPr>
                        <a:lnSpc>
                          <a:spcPct val="115000"/>
                        </a:lnSpc>
                        <a:spcAft>
                          <a:spcPts val="1000"/>
                        </a:spcAft>
                      </a:pPr>
                      <a:r>
                        <a:rPr lang="en-GB"/>
                        <a:t>Samoa</a:t>
                      </a:r>
                      <a:endParaRPr lang="en-NZ"/>
                    </a:p>
                  </a:txBody>
                  <a:tcPr marL="68580" marR="68580" marT="0" marB="0" anchor="ctr"/>
                </a:tc>
                <a:tc>
                  <a:txBody>
                    <a:bodyPr/>
                    <a:lstStyle/>
                    <a:p>
                      <a:pPr algn="ctr">
                        <a:lnSpc>
                          <a:spcPct val="115000"/>
                        </a:lnSpc>
                        <a:spcAft>
                          <a:spcPts val="1000"/>
                        </a:spcAft>
                      </a:pPr>
                      <a:r>
                        <a:rPr lang="en-GB"/>
                        <a:t>1</a:t>
                      </a:r>
                      <a:endParaRPr lang="en-NZ"/>
                    </a:p>
                  </a:txBody>
                  <a:tcPr marL="68580" marR="68580" marT="0" marB="0" anchor="ctr"/>
                </a:tc>
                <a:tc>
                  <a:txBody>
                    <a:bodyPr/>
                    <a:lstStyle/>
                    <a:p>
                      <a:pPr>
                        <a:lnSpc>
                          <a:spcPct val="115000"/>
                        </a:lnSpc>
                        <a:spcAft>
                          <a:spcPts val="1000"/>
                        </a:spcAft>
                      </a:pPr>
                      <a:r>
                        <a:rPr lang="en-GB"/>
                        <a:t>AtoN</a:t>
                      </a:r>
                      <a:endParaRPr lang="en-NZ"/>
                    </a:p>
                  </a:txBody>
                  <a:tcPr marL="68580" marR="68580" marT="0" marB="0" anchor="ctr"/>
                </a:tc>
                <a:tc>
                  <a:txBody>
                    <a:bodyPr/>
                    <a:lstStyle/>
                    <a:p>
                      <a:pPr>
                        <a:lnSpc>
                          <a:spcPct val="115000"/>
                        </a:lnSpc>
                        <a:spcAft>
                          <a:spcPts val="1000"/>
                        </a:spcAft>
                      </a:pPr>
                      <a:r>
                        <a:rPr lang="en-GB"/>
                        <a:t>2016, 2018</a:t>
                      </a:r>
                      <a:endParaRPr lang="en-NZ"/>
                    </a:p>
                  </a:txBody>
                  <a:tcPr marL="68580" marR="68580" marT="0" marB="0"/>
                </a:tc>
                <a:extLst>
                  <a:ext uri="{0D108BD9-81ED-4DB2-BD59-A6C34878D82A}">
                    <a16:rowId xmlns:a16="http://schemas.microsoft.com/office/drawing/2014/main" xmlns="" val="4157816042"/>
                  </a:ext>
                </a:extLst>
              </a:tr>
              <a:tr h="261356">
                <a:tc>
                  <a:txBody>
                    <a:bodyPr/>
                    <a:lstStyle/>
                    <a:p>
                      <a:pPr>
                        <a:lnSpc>
                          <a:spcPct val="115000"/>
                        </a:lnSpc>
                        <a:spcAft>
                          <a:spcPts val="1000"/>
                        </a:spcAft>
                      </a:pPr>
                      <a:r>
                        <a:rPr lang="en-GB"/>
                        <a:t>Tonga</a:t>
                      </a:r>
                      <a:endParaRPr lang="en-NZ"/>
                    </a:p>
                  </a:txBody>
                  <a:tcPr marL="68580" marR="68580" marT="0" marB="0" anchor="ctr"/>
                </a:tc>
                <a:tc>
                  <a:txBody>
                    <a:bodyPr/>
                    <a:lstStyle/>
                    <a:p>
                      <a:pPr algn="ctr">
                        <a:lnSpc>
                          <a:spcPct val="115000"/>
                        </a:lnSpc>
                        <a:spcAft>
                          <a:spcPts val="1000"/>
                        </a:spcAft>
                      </a:pPr>
                      <a:r>
                        <a:rPr lang="en-GB"/>
                        <a:t>6</a:t>
                      </a:r>
                      <a:endParaRPr lang="en-NZ"/>
                    </a:p>
                  </a:txBody>
                  <a:tcPr marL="68580" marR="68580" marT="0" marB="0" anchor="ctr"/>
                </a:tc>
                <a:tc>
                  <a:txBody>
                    <a:bodyPr/>
                    <a:lstStyle/>
                    <a:p>
                      <a:pPr>
                        <a:lnSpc>
                          <a:spcPct val="115000"/>
                        </a:lnSpc>
                        <a:spcAft>
                          <a:spcPts val="1000"/>
                        </a:spcAft>
                      </a:pPr>
                      <a:r>
                        <a:rPr lang="en-GB"/>
                        <a:t>AtoN, Wrecks, Shoal</a:t>
                      </a:r>
                      <a:endParaRPr lang="en-NZ"/>
                    </a:p>
                  </a:txBody>
                  <a:tcPr marL="68580" marR="68580" marT="0" marB="0" anchor="ctr"/>
                </a:tc>
                <a:tc>
                  <a:txBody>
                    <a:bodyPr/>
                    <a:lstStyle/>
                    <a:p>
                      <a:pPr>
                        <a:lnSpc>
                          <a:spcPct val="115000"/>
                        </a:lnSpc>
                        <a:spcAft>
                          <a:spcPts val="1000"/>
                        </a:spcAft>
                      </a:pPr>
                      <a:r>
                        <a:rPr lang="en-GB"/>
                        <a:t>2016, 2018</a:t>
                      </a:r>
                      <a:endParaRPr lang="en-NZ"/>
                    </a:p>
                  </a:txBody>
                  <a:tcPr marL="68580" marR="68580" marT="0" marB="0"/>
                </a:tc>
                <a:extLst>
                  <a:ext uri="{0D108BD9-81ED-4DB2-BD59-A6C34878D82A}">
                    <a16:rowId xmlns:a16="http://schemas.microsoft.com/office/drawing/2014/main" xmlns="" val="2273201063"/>
                  </a:ext>
                </a:extLst>
              </a:tr>
              <a:tr h="261356">
                <a:tc>
                  <a:txBody>
                    <a:bodyPr/>
                    <a:lstStyle/>
                    <a:p>
                      <a:pPr>
                        <a:lnSpc>
                          <a:spcPct val="115000"/>
                        </a:lnSpc>
                        <a:spcAft>
                          <a:spcPts val="1000"/>
                        </a:spcAft>
                      </a:pPr>
                      <a:r>
                        <a:rPr lang="en-GB"/>
                        <a:t>Tuvalu</a:t>
                      </a:r>
                      <a:endParaRPr lang="en-NZ"/>
                    </a:p>
                  </a:txBody>
                  <a:tcPr marL="68580" marR="68580" marT="0" marB="0" anchor="ctr"/>
                </a:tc>
                <a:tc>
                  <a:txBody>
                    <a:bodyPr/>
                    <a:lstStyle/>
                    <a:p>
                      <a:pPr algn="ctr">
                        <a:lnSpc>
                          <a:spcPct val="115000"/>
                        </a:lnSpc>
                        <a:spcAft>
                          <a:spcPts val="1000"/>
                        </a:spcAft>
                      </a:pPr>
                      <a:r>
                        <a:rPr lang="en-GB"/>
                        <a:t>1</a:t>
                      </a:r>
                      <a:endParaRPr lang="en-NZ"/>
                    </a:p>
                  </a:txBody>
                  <a:tcPr marL="68580" marR="68580" marT="0" marB="0" anchor="ctr"/>
                </a:tc>
                <a:tc>
                  <a:txBody>
                    <a:bodyPr/>
                    <a:lstStyle/>
                    <a:p>
                      <a:pPr>
                        <a:lnSpc>
                          <a:spcPct val="115000"/>
                        </a:lnSpc>
                        <a:spcAft>
                          <a:spcPts val="1000"/>
                        </a:spcAft>
                      </a:pPr>
                      <a:r>
                        <a:rPr lang="en-GB"/>
                        <a:t>AtoN</a:t>
                      </a:r>
                      <a:endParaRPr lang="en-NZ"/>
                    </a:p>
                  </a:txBody>
                  <a:tcPr marL="68580" marR="68580" marT="0" marB="0" anchor="ctr"/>
                </a:tc>
                <a:tc>
                  <a:txBody>
                    <a:bodyPr/>
                    <a:lstStyle/>
                    <a:p>
                      <a:pPr>
                        <a:lnSpc>
                          <a:spcPct val="115000"/>
                        </a:lnSpc>
                        <a:spcAft>
                          <a:spcPts val="1000"/>
                        </a:spcAft>
                      </a:pPr>
                      <a:r>
                        <a:rPr lang="en-GB"/>
                        <a:t>2016, 2018</a:t>
                      </a:r>
                      <a:endParaRPr lang="en-NZ"/>
                    </a:p>
                  </a:txBody>
                  <a:tcPr marL="68580" marR="68580" marT="0" marB="0"/>
                </a:tc>
                <a:extLst>
                  <a:ext uri="{0D108BD9-81ED-4DB2-BD59-A6C34878D82A}">
                    <a16:rowId xmlns:a16="http://schemas.microsoft.com/office/drawing/2014/main" xmlns="" val="58510067"/>
                  </a:ext>
                </a:extLst>
              </a:tr>
              <a:tr h="0">
                <a:tc>
                  <a:txBody>
                    <a:bodyPr/>
                    <a:lstStyle/>
                    <a:p>
                      <a:pPr>
                        <a:lnSpc>
                          <a:spcPct val="115000"/>
                        </a:lnSpc>
                        <a:spcAft>
                          <a:spcPts val="1000"/>
                        </a:spcAft>
                      </a:pPr>
                      <a:r>
                        <a:rPr lang="en-GB"/>
                        <a:t>Wallis &amp; Futuna</a:t>
                      </a:r>
                      <a:endParaRPr lang="en-NZ"/>
                    </a:p>
                  </a:txBody>
                  <a:tcPr marL="68580" marR="68580" marT="0" marB="0" anchor="ctr"/>
                </a:tc>
                <a:tc>
                  <a:txBody>
                    <a:bodyPr/>
                    <a:lstStyle/>
                    <a:p>
                      <a:pPr algn="ctr">
                        <a:lnSpc>
                          <a:spcPct val="115000"/>
                        </a:lnSpc>
                        <a:spcAft>
                          <a:spcPts val="1000"/>
                        </a:spcAft>
                      </a:pPr>
                      <a:r>
                        <a:rPr lang="en-GB"/>
                        <a:t>Covered by New Caledonia</a:t>
                      </a:r>
                      <a:endParaRPr lang="en-NZ"/>
                    </a:p>
                  </a:txBody>
                  <a:tcPr marL="68580" marR="68580" marT="0" marB="0" anchor="ctr"/>
                </a:tc>
                <a:tc>
                  <a:txBody>
                    <a:bodyPr/>
                    <a:lstStyle/>
                    <a:p>
                      <a:pPr>
                        <a:lnSpc>
                          <a:spcPct val="115000"/>
                        </a:lnSpc>
                        <a:spcAft>
                          <a:spcPts val="1000"/>
                        </a:spcAft>
                      </a:pPr>
                      <a:r>
                        <a:rPr lang="en-GB" dirty="0"/>
                        <a:t> </a:t>
                      </a:r>
                      <a:endParaRPr lang="en-NZ" dirty="0"/>
                    </a:p>
                  </a:txBody>
                  <a:tcPr marL="68580" marR="68580" marT="0" marB="0" anchor="ctr"/>
                </a:tc>
                <a:tc>
                  <a:txBody>
                    <a:bodyPr/>
                    <a:lstStyle/>
                    <a:p>
                      <a:pPr>
                        <a:lnSpc>
                          <a:spcPct val="115000"/>
                        </a:lnSpc>
                        <a:spcAft>
                          <a:spcPts val="1000"/>
                        </a:spcAft>
                      </a:pPr>
                      <a:r>
                        <a:rPr lang="en-GB"/>
                        <a:t>Covered by New Caledonia</a:t>
                      </a:r>
                      <a:endParaRPr lang="en-NZ"/>
                    </a:p>
                  </a:txBody>
                  <a:tcPr marL="68580" marR="68580" marT="0" marB="0"/>
                </a:tc>
                <a:extLst>
                  <a:ext uri="{0D108BD9-81ED-4DB2-BD59-A6C34878D82A}">
                    <a16:rowId xmlns:a16="http://schemas.microsoft.com/office/drawing/2014/main" xmlns="" val="2295965485"/>
                  </a:ext>
                </a:extLst>
              </a:tr>
              <a:tr h="261356">
                <a:tc>
                  <a:txBody>
                    <a:bodyPr/>
                    <a:lstStyle/>
                    <a:p>
                      <a:pPr>
                        <a:lnSpc>
                          <a:spcPct val="115000"/>
                        </a:lnSpc>
                        <a:spcAft>
                          <a:spcPts val="1000"/>
                        </a:spcAft>
                      </a:pPr>
                      <a:r>
                        <a:rPr lang="en-GB"/>
                        <a:t>Kiribati</a:t>
                      </a:r>
                      <a:endParaRPr lang="en-NZ"/>
                    </a:p>
                  </a:txBody>
                  <a:tcPr marL="68580" marR="68580" marT="0" marB="0" anchor="ctr"/>
                </a:tc>
                <a:tc>
                  <a:txBody>
                    <a:bodyPr/>
                    <a:lstStyle/>
                    <a:p>
                      <a:pPr algn="ctr">
                        <a:lnSpc>
                          <a:spcPct val="115000"/>
                        </a:lnSpc>
                        <a:spcAft>
                          <a:spcPts val="1000"/>
                        </a:spcAft>
                      </a:pPr>
                      <a:r>
                        <a:rPr lang="en-GB"/>
                        <a:t>3</a:t>
                      </a:r>
                      <a:endParaRPr lang="en-NZ"/>
                    </a:p>
                  </a:txBody>
                  <a:tcPr marL="68580" marR="68580" marT="0" marB="0" anchor="ctr"/>
                </a:tc>
                <a:tc>
                  <a:txBody>
                    <a:bodyPr/>
                    <a:lstStyle/>
                    <a:p>
                      <a:pPr>
                        <a:lnSpc>
                          <a:spcPct val="115000"/>
                        </a:lnSpc>
                        <a:spcAft>
                          <a:spcPts val="1000"/>
                        </a:spcAft>
                      </a:pPr>
                      <a:r>
                        <a:rPr lang="en-GB" dirty="0" err="1"/>
                        <a:t>AtoN</a:t>
                      </a:r>
                      <a:endParaRPr lang="en-NZ" dirty="0"/>
                    </a:p>
                  </a:txBody>
                  <a:tcPr marL="68580" marR="68580" marT="0" marB="0" anchor="ctr"/>
                </a:tc>
                <a:tc>
                  <a:txBody>
                    <a:bodyPr/>
                    <a:lstStyle/>
                    <a:p>
                      <a:pPr>
                        <a:lnSpc>
                          <a:spcPct val="115000"/>
                        </a:lnSpc>
                        <a:spcAft>
                          <a:spcPts val="1000"/>
                        </a:spcAft>
                      </a:pPr>
                      <a:r>
                        <a:rPr lang="en-GB" dirty="0"/>
                        <a:t>2016, 2018</a:t>
                      </a:r>
                      <a:endParaRPr lang="en-NZ" dirty="0"/>
                    </a:p>
                  </a:txBody>
                  <a:tcPr marL="68580" marR="68580" marT="0" marB="0"/>
                </a:tc>
                <a:extLst>
                  <a:ext uri="{0D108BD9-81ED-4DB2-BD59-A6C34878D82A}">
                    <a16:rowId xmlns:a16="http://schemas.microsoft.com/office/drawing/2014/main" xmlns="" val="221998933"/>
                  </a:ext>
                </a:extLst>
              </a:tr>
            </a:tbl>
          </a:graphicData>
        </a:graphic>
      </p:graphicFrame>
    </p:spTree>
    <p:extLst>
      <p:ext uri="{BB962C8B-B14F-4D97-AF65-F5344CB8AC3E}">
        <p14:creationId xmlns:p14="http://schemas.microsoft.com/office/powerpoint/2010/main" val="4154301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755D3A2-1D6B-430E-A6EE-FC3EEB18F5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8336" y="1156282"/>
            <a:ext cx="7664046" cy="5026624"/>
          </a:xfrm>
          <a:prstGeom prst="rect">
            <a:avLst/>
          </a:prstGeom>
        </p:spPr>
      </p:pic>
      <p:sp>
        <p:nvSpPr>
          <p:cNvPr id="2" name="Title 1"/>
          <p:cNvSpPr>
            <a:spLocks noGrp="1"/>
          </p:cNvSpPr>
          <p:nvPr>
            <p:ph type="title"/>
          </p:nvPr>
        </p:nvSpPr>
        <p:spPr/>
        <p:txBody>
          <a:bodyPr>
            <a:normAutofit fontScale="90000"/>
          </a:bodyPr>
          <a:lstStyle/>
          <a:p>
            <a:r>
              <a:rPr lang="en-US" dirty="0"/>
              <a:t>Contributions to the IHO DCDB and GEBCO</a:t>
            </a:r>
          </a:p>
        </p:txBody>
      </p:sp>
      <p:sp>
        <p:nvSpPr>
          <p:cNvPr id="3" name="Content Placeholder 2"/>
          <p:cNvSpPr>
            <a:spLocks noGrp="1"/>
          </p:cNvSpPr>
          <p:nvPr>
            <p:ph idx="1"/>
          </p:nvPr>
        </p:nvSpPr>
        <p:spPr>
          <a:xfrm>
            <a:off x="838200" y="1510833"/>
            <a:ext cx="7724182" cy="4755645"/>
          </a:xfrm>
        </p:spPr>
        <p:txBody>
          <a:bodyPr>
            <a:normAutofit/>
          </a:bodyPr>
          <a:lstStyle/>
          <a:p>
            <a:r>
              <a:rPr lang="en-US" dirty="0">
                <a:effectLst>
                  <a:outerShdw blurRad="38100" dist="38100" dir="2700000" algn="tl">
                    <a:srgbClr val="000000">
                      <a:alpha val="43137"/>
                    </a:srgbClr>
                  </a:outerShdw>
                </a:effectLst>
              </a:rPr>
              <a:t>GEBCO Seabed 2030</a:t>
            </a:r>
          </a:p>
          <a:p>
            <a:pPr lvl="1"/>
            <a:r>
              <a:rPr lang="en-NZ" dirty="0">
                <a:effectLst>
                  <a:outerShdw blurRad="38100" dist="38100" dir="2700000" algn="tl">
                    <a:srgbClr val="000000">
                      <a:alpha val="43137"/>
                    </a:srgbClr>
                  </a:outerShdw>
                </a:effectLst>
              </a:rPr>
              <a:t>NZ is the Seabed2030 Regional Data Assembly and Coordination Centre (RDACC) for the South and West Pacific Ocean</a:t>
            </a:r>
          </a:p>
          <a:p>
            <a:pPr lvl="1"/>
            <a:r>
              <a:rPr lang="en-NZ" dirty="0">
                <a:effectLst>
                  <a:outerShdw blurRad="38100" dist="38100" dir="2700000" algn="tl">
                    <a:srgbClr val="000000">
                      <a:alpha val="43137"/>
                    </a:srgbClr>
                  </a:outerShdw>
                </a:effectLst>
              </a:rPr>
              <a:t>Operates the South and West Pacific Data Assembly Centre (</a:t>
            </a:r>
            <a:r>
              <a:rPr lang="en-NZ" dirty="0" err="1">
                <a:effectLst>
                  <a:outerShdw blurRad="38100" dist="38100" dir="2700000" algn="tl">
                    <a:srgbClr val="000000">
                      <a:alpha val="43137"/>
                    </a:srgbClr>
                  </a:outerShdw>
                </a:effectLst>
              </a:rPr>
              <a:t>SaWPac</a:t>
            </a:r>
            <a:r>
              <a:rPr lang="en-NZ" dirty="0">
                <a:effectLst>
                  <a:outerShdw blurRad="38100" dist="38100" dir="2700000" algn="tl">
                    <a:srgbClr val="000000">
                      <a:alpha val="43137"/>
                    </a:srgbClr>
                  </a:outerShdw>
                </a:effectLst>
              </a:rPr>
              <a:t>). </a:t>
            </a:r>
          </a:p>
          <a:p>
            <a:pPr lvl="1"/>
            <a:r>
              <a:rPr lang="en-NZ" dirty="0">
                <a:effectLst>
                  <a:outerShdw blurRad="38100" dist="38100" dir="2700000" algn="tl">
                    <a:srgbClr val="000000">
                      <a:alpha val="43137"/>
                    </a:srgbClr>
                  </a:outerShdw>
                </a:effectLst>
              </a:rPr>
              <a:t>Run jointly by NIWA/GNS/LINZ</a:t>
            </a:r>
          </a:p>
          <a:p>
            <a:pPr lvl="1"/>
            <a:r>
              <a:rPr lang="en-NZ" dirty="0">
                <a:effectLst>
                  <a:outerShdw blurRad="38100" dist="38100" dir="2700000" algn="tl">
                    <a:srgbClr val="000000">
                      <a:alpha val="43137"/>
                    </a:srgbClr>
                  </a:outerShdw>
                </a:effectLst>
              </a:rPr>
              <a:t>First batch of data from </a:t>
            </a:r>
            <a:r>
              <a:rPr lang="en-NZ" dirty="0" err="1">
                <a:effectLst>
                  <a:outerShdw blurRad="38100" dist="38100" dir="2700000" algn="tl">
                    <a:srgbClr val="000000">
                      <a:alpha val="43137"/>
                    </a:srgbClr>
                  </a:outerShdw>
                </a:effectLst>
              </a:rPr>
              <a:t>SaWPac</a:t>
            </a:r>
            <a:r>
              <a:rPr lang="en-NZ" dirty="0">
                <a:effectLst>
                  <a:outerShdw blurRad="38100" dist="38100" dir="2700000" algn="tl">
                    <a:srgbClr val="000000">
                      <a:alpha val="43137"/>
                    </a:srgbClr>
                  </a:outerShdw>
                </a:effectLst>
              </a:rPr>
              <a:t> was delivered to the Global GEBCO data centre in November 2018</a:t>
            </a:r>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21</a:t>
            </a:fld>
            <a:endParaRPr lang="en-US" dirty="0"/>
          </a:p>
        </p:txBody>
      </p:sp>
    </p:spTree>
    <p:extLst>
      <p:ext uri="{BB962C8B-B14F-4D97-AF65-F5344CB8AC3E}">
        <p14:creationId xmlns:p14="http://schemas.microsoft.com/office/powerpoint/2010/main" val="3475146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MSDI</a:t>
            </a:r>
          </a:p>
        </p:txBody>
      </p:sp>
      <p:sp>
        <p:nvSpPr>
          <p:cNvPr id="3" name="Content Placeholder 2"/>
          <p:cNvSpPr>
            <a:spLocks noGrp="1"/>
          </p:cNvSpPr>
          <p:nvPr>
            <p:ph idx="1"/>
          </p:nvPr>
        </p:nvSpPr>
        <p:spPr>
          <a:xfrm>
            <a:off x="838199" y="1374441"/>
            <a:ext cx="11099801" cy="4456733"/>
          </a:xfrm>
        </p:spPr>
        <p:txBody>
          <a:bodyPr/>
          <a:lstStyle/>
          <a:p>
            <a:r>
              <a:rPr lang="en-NZ" dirty="0"/>
              <a:t>Forming a National Working Group on Maritime Geospatial Information (MGI)</a:t>
            </a:r>
          </a:p>
          <a:p>
            <a:r>
              <a:rPr lang="en-NZ" dirty="0"/>
              <a:t>LINZ is undertaking a national stocktake to identify other marine geospatial datasets</a:t>
            </a:r>
          </a:p>
          <a:p>
            <a:r>
              <a:rPr lang="en-NZ" dirty="0"/>
              <a:t>March 2019: IHO MSDIWG, OGC Marine WG and UNGGIM Marine WG</a:t>
            </a:r>
          </a:p>
          <a:p>
            <a:r>
              <a:rPr lang="en-NZ" dirty="0"/>
              <a:t>LINZ will respond to the OGC MSDI Concept Development Study request for information</a:t>
            </a:r>
          </a:p>
          <a:p>
            <a:r>
              <a:rPr lang="en-NZ" dirty="0"/>
              <a:t>In 2018 LINZ established a coordinator role to access ocean datasets collected by UNCLOS Marine Science Research (MSR) vessels within New Zealand's EEZ.</a:t>
            </a: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22</a:t>
            </a:fld>
            <a:endParaRPr lang="en-US" dirty="0"/>
          </a:p>
        </p:txBody>
      </p:sp>
    </p:spTree>
    <p:extLst>
      <p:ext uri="{BB962C8B-B14F-4D97-AF65-F5344CB8AC3E}">
        <p14:creationId xmlns:p14="http://schemas.microsoft.com/office/powerpoint/2010/main" val="306515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 y="0"/>
            <a:ext cx="12192000" cy="105273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4" name="Picture 5" descr="C:\Users\jford\AppData\Local\Microsoft\Windows\Temporary Internet Files\Content.Outlook\S37BFCHJ\LINZ_logo_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80309" y="103528"/>
            <a:ext cx="2976331"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1691" y="188641"/>
            <a:ext cx="9730517" cy="584775"/>
          </a:xfrm>
          <a:prstGeom prst="rect">
            <a:avLst/>
          </a:prstGeom>
          <a:noFill/>
        </p:spPr>
        <p:txBody>
          <a:bodyPr wrap="square" lIns="0" rIns="0">
            <a:spAutoFit/>
          </a:bodyPr>
          <a:lstStyle/>
          <a:p>
            <a:pPr fontAlgn="auto">
              <a:spcBef>
                <a:spcPts val="0"/>
              </a:spcBef>
              <a:spcAft>
                <a:spcPts val="0"/>
              </a:spcAft>
              <a:defRPr/>
            </a:pPr>
            <a:r>
              <a:rPr lang="en-NZ" sz="3200" b="1" baseline="0" dirty="0">
                <a:solidFill>
                  <a:schemeClr val="bg1"/>
                </a:solidFill>
                <a:latin typeface="+mj-lt"/>
              </a:rPr>
              <a:t>National MGI-WG</a:t>
            </a:r>
            <a:endParaRPr lang="en-NZ" sz="3600" b="1" baseline="0" dirty="0">
              <a:solidFill>
                <a:schemeClr val="bg1"/>
              </a:solidFill>
              <a:latin typeface="+mj-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7382" y="1268760"/>
            <a:ext cx="2038085" cy="180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88991" y="1412776"/>
            <a:ext cx="58801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831"/>
          <a:stretch/>
        </p:blipFill>
        <p:spPr bwMode="auto">
          <a:xfrm>
            <a:off x="499600" y="5517232"/>
            <a:ext cx="4992899" cy="97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42251" y="3861049"/>
            <a:ext cx="34925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03979" y="4536256"/>
            <a:ext cx="1555179" cy="196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69091" y="2814522"/>
            <a:ext cx="2558109" cy="97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53875" y="5301208"/>
            <a:ext cx="3602765" cy="150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565647" y="1508026"/>
            <a:ext cx="24892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1" name="Picture 1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30293" y="2650919"/>
            <a:ext cx="4411959" cy="104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2" name="Picture 1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599723" y="4033540"/>
            <a:ext cx="1690224" cy="1267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3" name="Picture 15"/>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903979" y="3861049"/>
            <a:ext cx="286173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4" name="Picture 16"/>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57564" y="3403675"/>
            <a:ext cx="2868569" cy="77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5" name="Picture 1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4313" y="4423792"/>
            <a:ext cx="201506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92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1371" y="1455069"/>
            <a:ext cx="5388659" cy="481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25700" y="2902632"/>
            <a:ext cx="429208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descr="Ho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3240" y="1270670"/>
            <a:ext cx="3645369" cy="13779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36427" y="2818430"/>
            <a:ext cx="1966221" cy="147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84299" y="6165304"/>
            <a:ext cx="2049043" cy="55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IHO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02616" y="2708921"/>
            <a:ext cx="1980995" cy="148574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Image result for unggim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07282" y="4284958"/>
            <a:ext cx="3357337" cy="16643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1" y="0"/>
            <a:ext cx="12192000" cy="105273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17" name="Picture 5" descr="C:\Users\jford\AppData\Local\Microsoft\Windows\Temporary Internet Files\Content.Outlook\S37BFCHJ\LINZ_logo_whit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880309" y="103528"/>
            <a:ext cx="2976331" cy="7920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41691" y="188641"/>
            <a:ext cx="9730517" cy="584775"/>
          </a:xfrm>
          <a:prstGeom prst="rect">
            <a:avLst/>
          </a:prstGeom>
          <a:noFill/>
        </p:spPr>
        <p:txBody>
          <a:bodyPr wrap="square" lIns="0" rIns="0">
            <a:spAutoFit/>
          </a:bodyPr>
          <a:lstStyle/>
          <a:p>
            <a:pPr fontAlgn="auto">
              <a:spcBef>
                <a:spcPts val="0"/>
              </a:spcBef>
              <a:spcAft>
                <a:spcPts val="0"/>
              </a:spcAft>
              <a:defRPr/>
            </a:pPr>
            <a:r>
              <a:rPr lang="en-NZ" sz="3200" b="1" baseline="0" dirty="0">
                <a:solidFill>
                  <a:schemeClr val="bg1"/>
                </a:solidFill>
                <a:latin typeface="+mj-lt"/>
              </a:rPr>
              <a:t>Data re-use</a:t>
            </a:r>
            <a:endParaRPr lang="en-NZ" sz="3600" b="1" baseline="0" dirty="0">
              <a:solidFill>
                <a:schemeClr val="bg1"/>
              </a:solidFill>
              <a:latin typeface="+mj-lt"/>
            </a:endParaRPr>
          </a:p>
        </p:txBody>
      </p:sp>
    </p:spTree>
    <p:extLst>
      <p:ext uri="{BB962C8B-B14F-4D97-AF65-F5344CB8AC3E}">
        <p14:creationId xmlns:p14="http://schemas.microsoft.com/office/powerpoint/2010/main" val="360873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linz.govt.nz\dfs\opa\redirectedfolders\jford\Desktop\Industry_Briefing_Powerpoint\Chart_Area_Jpegs\NZ_EEZ.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760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3503712" y="1855470"/>
            <a:ext cx="7799288" cy="3589354"/>
            <a:chOff x="2627784" y="1855470"/>
            <a:chExt cx="5849466" cy="3589354"/>
          </a:xfrm>
        </p:grpSpPr>
        <p:sp>
          <p:nvSpPr>
            <p:cNvPr id="2" name="Rectangle 1"/>
            <p:cNvSpPr/>
            <p:nvPr/>
          </p:nvSpPr>
          <p:spPr bwMode="auto">
            <a:xfrm>
              <a:off x="2627784" y="2348880"/>
              <a:ext cx="144016" cy="14401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25000">
                <a:ln>
                  <a:noFill/>
                </a:ln>
                <a:solidFill>
                  <a:schemeClr val="tx1"/>
                </a:solidFill>
                <a:effectLst/>
                <a:latin typeface="Verdana" pitchFamily="34" charset="0"/>
              </a:endParaRPr>
            </a:p>
          </p:txBody>
        </p:sp>
        <p:grpSp>
          <p:nvGrpSpPr>
            <p:cNvPr id="30" name="Group 29"/>
            <p:cNvGrpSpPr/>
            <p:nvPr/>
          </p:nvGrpSpPr>
          <p:grpSpPr>
            <a:xfrm>
              <a:off x="2627784" y="1855470"/>
              <a:ext cx="5849466" cy="3589354"/>
              <a:chOff x="2627784" y="1855470"/>
              <a:chExt cx="5849466" cy="3589354"/>
            </a:xfrm>
          </p:grpSpPr>
          <p:cxnSp>
            <p:nvCxnSpPr>
              <p:cNvPr id="9" name="Straight Connector 8"/>
              <p:cNvCxnSpPr/>
              <p:nvPr/>
            </p:nvCxnSpPr>
            <p:spPr bwMode="auto">
              <a:xfrm flipV="1">
                <a:off x="2771800" y="2285256"/>
                <a:ext cx="5184576" cy="63624"/>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flipV="1">
                <a:off x="2627784" y="1916832"/>
                <a:ext cx="2520280" cy="43204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a:stCxn id="2" idx="1"/>
              </p:cNvCxnSpPr>
              <p:nvPr/>
            </p:nvCxnSpPr>
            <p:spPr bwMode="auto">
              <a:xfrm>
                <a:off x="2627784" y="2420888"/>
                <a:ext cx="5832648" cy="3023936"/>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627784" y="2492896"/>
                <a:ext cx="360039" cy="2016224"/>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Freeform 27"/>
              <p:cNvSpPr/>
              <p:nvPr/>
            </p:nvSpPr>
            <p:spPr bwMode="auto">
              <a:xfrm>
                <a:off x="2961394" y="1855470"/>
                <a:ext cx="5515856" cy="3589020"/>
              </a:xfrm>
              <a:custGeom>
                <a:avLst/>
                <a:gdLst>
                  <a:gd name="connsiteX0" fmla="*/ 0 w 5494020"/>
                  <a:gd name="connsiteY0" fmla="*/ 2647950 h 3589020"/>
                  <a:gd name="connsiteX1" fmla="*/ 487680 w 5494020"/>
                  <a:gd name="connsiteY1" fmla="*/ 1223010 h 3589020"/>
                  <a:gd name="connsiteX2" fmla="*/ 537210 w 5494020"/>
                  <a:gd name="connsiteY2" fmla="*/ 1181100 h 3589020"/>
                  <a:gd name="connsiteX3" fmla="*/ 2125980 w 5494020"/>
                  <a:gd name="connsiteY3" fmla="*/ 72390 h 3589020"/>
                  <a:gd name="connsiteX4" fmla="*/ 2194560 w 5494020"/>
                  <a:gd name="connsiteY4" fmla="*/ 41910 h 3589020"/>
                  <a:gd name="connsiteX5" fmla="*/ 2358390 w 5494020"/>
                  <a:gd name="connsiteY5" fmla="*/ 0 h 3589020"/>
                  <a:gd name="connsiteX6" fmla="*/ 4960620 w 5494020"/>
                  <a:gd name="connsiteY6" fmla="*/ 400050 h 3589020"/>
                  <a:gd name="connsiteX7" fmla="*/ 5093970 w 5494020"/>
                  <a:gd name="connsiteY7" fmla="*/ 449580 h 3589020"/>
                  <a:gd name="connsiteX8" fmla="*/ 5494020 w 5494020"/>
                  <a:gd name="connsiteY8" fmla="*/ 3589020 h 3589020"/>
                  <a:gd name="connsiteX9" fmla="*/ 3406140 w 5494020"/>
                  <a:gd name="connsiteY9" fmla="*/ 3577590 h 3589020"/>
                  <a:gd name="connsiteX10" fmla="*/ 1135380 w 5494020"/>
                  <a:gd name="connsiteY10" fmla="*/ 3017520 h 3589020"/>
                  <a:gd name="connsiteX11" fmla="*/ 0 w 5494020"/>
                  <a:gd name="connsiteY11" fmla="*/ 2647950 h 3589020"/>
                  <a:gd name="connsiteX0" fmla="*/ 0 w 5494020"/>
                  <a:gd name="connsiteY0" fmla="*/ 2647950 h 3589020"/>
                  <a:gd name="connsiteX1" fmla="*/ 9906 w 5494020"/>
                  <a:gd name="connsiteY1" fmla="*/ 2649474 h 3589020"/>
                  <a:gd name="connsiteX2" fmla="*/ 487680 w 5494020"/>
                  <a:gd name="connsiteY2" fmla="*/ 1223010 h 3589020"/>
                  <a:gd name="connsiteX3" fmla="*/ 537210 w 5494020"/>
                  <a:gd name="connsiteY3" fmla="*/ 1181100 h 3589020"/>
                  <a:gd name="connsiteX4" fmla="*/ 2125980 w 5494020"/>
                  <a:gd name="connsiteY4" fmla="*/ 72390 h 3589020"/>
                  <a:gd name="connsiteX5" fmla="*/ 2194560 w 5494020"/>
                  <a:gd name="connsiteY5" fmla="*/ 41910 h 3589020"/>
                  <a:gd name="connsiteX6" fmla="*/ 2358390 w 5494020"/>
                  <a:gd name="connsiteY6" fmla="*/ 0 h 3589020"/>
                  <a:gd name="connsiteX7" fmla="*/ 4960620 w 5494020"/>
                  <a:gd name="connsiteY7" fmla="*/ 400050 h 3589020"/>
                  <a:gd name="connsiteX8" fmla="*/ 5093970 w 5494020"/>
                  <a:gd name="connsiteY8" fmla="*/ 449580 h 3589020"/>
                  <a:gd name="connsiteX9" fmla="*/ 5494020 w 5494020"/>
                  <a:gd name="connsiteY9" fmla="*/ 3589020 h 3589020"/>
                  <a:gd name="connsiteX10" fmla="*/ 3406140 w 5494020"/>
                  <a:gd name="connsiteY10" fmla="*/ 3577590 h 3589020"/>
                  <a:gd name="connsiteX11" fmla="*/ 1135380 w 5494020"/>
                  <a:gd name="connsiteY11" fmla="*/ 3017520 h 3589020"/>
                  <a:gd name="connsiteX12" fmla="*/ 0 w 5494020"/>
                  <a:gd name="connsiteY12" fmla="*/ 2647950 h 3589020"/>
                  <a:gd name="connsiteX0" fmla="*/ 0 w 5512308"/>
                  <a:gd name="connsiteY0" fmla="*/ 2373630 h 3589020"/>
                  <a:gd name="connsiteX1" fmla="*/ 28194 w 5512308"/>
                  <a:gd name="connsiteY1" fmla="*/ 2649474 h 3589020"/>
                  <a:gd name="connsiteX2" fmla="*/ 505968 w 5512308"/>
                  <a:gd name="connsiteY2" fmla="*/ 1223010 h 3589020"/>
                  <a:gd name="connsiteX3" fmla="*/ 555498 w 5512308"/>
                  <a:gd name="connsiteY3" fmla="*/ 1181100 h 3589020"/>
                  <a:gd name="connsiteX4" fmla="*/ 2144268 w 5512308"/>
                  <a:gd name="connsiteY4" fmla="*/ 72390 h 3589020"/>
                  <a:gd name="connsiteX5" fmla="*/ 2212848 w 5512308"/>
                  <a:gd name="connsiteY5" fmla="*/ 41910 h 3589020"/>
                  <a:gd name="connsiteX6" fmla="*/ 2376678 w 5512308"/>
                  <a:gd name="connsiteY6" fmla="*/ 0 h 3589020"/>
                  <a:gd name="connsiteX7" fmla="*/ 4978908 w 5512308"/>
                  <a:gd name="connsiteY7" fmla="*/ 400050 h 3589020"/>
                  <a:gd name="connsiteX8" fmla="*/ 5112258 w 5512308"/>
                  <a:gd name="connsiteY8" fmla="*/ 449580 h 3589020"/>
                  <a:gd name="connsiteX9" fmla="*/ 5512308 w 5512308"/>
                  <a:gd name="connsiteY9" fmla="*/ 3589020 h 3589020"/>
                  <a:gd name="connsiteX10" fmla="*/ 3424428 w 5512308"/>
                  <a:gd name="connsiteY10" fmla="*/ 3577590 h 3589020"/>
                  <a:gd name="connsiteX11" fmla="*/ 1153668 w 5512308"/>
                  <a:gd name="connsiteY11" fmla="*/ 3017520 h 3589020"/>
                  <a:gd name="connsiteX12" fmla="*/ 0 w 5512308"/>
                  <a:gd name="connsiteY12" fmla="*/ 2373630 h 3589020"/>
                  <a:gd name="connsiteX0" fmla="*/ 124206 w 5484114"/>
                  <a:gd name="connsiteY0" fmla="*/ 2800350 h 3589020"/>
                  <a:gd name="connsiteX1" fmla="*/ 0 w 5484114"/>
                  <a:gd name="connsiteY1" fmla="*/ 2649474 h 3589020"/>
                  <a:gd name="connsiteX2" fmla="*/ 477774 w 5484114"/>
                  <a:gd name="connsiteY2" fmla="*/ 1223010 h 3589020"/>
                  <a:gd name="connsiteX3" fmla="*/ 527304 w 5484114"/>
                  <a:gd name="connsiteY3" fmla="*/ 1181100 h 3589020"/>
                  <a:gd name="connsiteX4" fmla="*/ 2116074 w 5484114"/>
                  <a:gd name="connsiteY4" fmla="*/ 72390 h 3589020"/>
                  <a:gd name="connsiteX5" fmla="*/ 2184654 w 5484114"/>
                  <a:gd name="connsiteY5" fmla="*/ 41910 h 3589020"/>
                  <a:gd name="connsiteX6" fmla="*/ 2348484 w 5484114"/>
                  <a:gd name="connsiteY6" fmla="*/ 0 h 3589020"/>
                  <a:gd name="connsiteX7" fmla="*/ 4950714 w 5484114"/>
                  <a:gd name="connsiteY7" fmla="*/ 400050 h 3589020"/>
                  <a:gd name="connsiteX8" fmla="*/ 5084064 w 5484114"/>
                  <a:gd name="connsiteY8" fmla="*/ 449580 h 3589020"/>
                  <a:gd name="connsiteX9" fmla="*/ 5484114 w 5484114"/>
                  <a:gd name="connsiteY9" fmla="*/ 3589020 h 3589020"/>
                  <a:gd name="connsiteX10" fmla="*/ 3396234 w 5484114"/>
                  <a:gd name="connsiteY10" fmla="*/ 3577590 h 3589020"/>
                  <a:gd name="connsiteX11" fmla="*/ 1125474 w 5484114"/>
                  <a:gd name="connsiteY11" fmla="*/ 3017520 h 3589020"/>
                  <a:gd name="connsiteX12" fmla="*/ 124206 w 5484114"/>
                  <a:gd name="connsiteY12" fmla="*/ 2800350 h 3589020"/>
                  <a:gd name="connsiteX0" fmla="*/ 124206 w 5484114"/>
                  <a:gd name="connsiteY0" fmla="*/ 2800350 h 3589020"/>
                  <a:gd name="connsiteX1" fmla="*/ 0 w 5484114"/>
                  <a:gd name="connsiteY1" fmla="*/ 2649474 h 3589020"/>
                  <a:gd name="connsiteX2" fmla="*/ 0 w 5484114"/>
                  <a:gd name="connsiteY2" fmla="*/ 2350770 h 3589020"/>
                  <a:gd name="connsiteX3" fmla="*/ 477774 w 5484114"/>
                  <a:gd name="connsiteY3" fmla="*/ 1223010 h 3589020"/>
                  <a:gd name="connsiteX4" fmla="*/ 527304 w 5484114"/>
                  <a:gd name="connsiteY4" fmla="*/ 1181100 h 3589020"/>
                  <a:gd name="connsiteX5" fmla="*/ 2116074 w 5484114"/>
                  <a:gd name="connsiteY5" fmla="*/ 72390 h 3589020"/>
                  <a:gd name="connsiteX6" fmla="*/ 2184654 w 5484114"/>
                  <a:gd name="connsiteY6" fmla="*/ 41910 h 3589020"/>
                  <a:gd name="connsiteX7" fmla="*/ 2348484 w 5484114"/>
                  <a:gd name="connsiteY7" fmla="*/ 0 h 3589020"/>
                  <a:gd name="connsiteX8" fmla="*/ 4950714 w 5484114"/>
                  <a:gd name="connsiteY8" fmla="*/ 400050 h 3589020"/>
                  <a:gd name="connsiteX9" fmla="*/ 5084064 w 5484114"/>
                  <a:gd name="connsiteY9" fmla="*/ 449580 h 3589020"/>
                  <a:gd name="connsiteX10" fmla="*/ 5484114 w 5484114"/>
                  <a:gd name="connsiteY10" fmla="*/ 3589020 h 3589020"/>
                  <a:gd name="connsiteX11" fmla="*/ 3396234 w 5484114"/>
                  <a:gd name="connsiteY11" fmla="*/ 3577590 h 3589020"/>
                  <a:gd name="connsiteX12" fmla="*/ 1125474 w 5484114"/>
                  <a:gd name="connsiteY12" fmla="*/ 3017520 h 3589020"/>
                  <a:gd name="connsiteX13" fmla="*/ 124206 w 5484114"/>
                  <a:gd name="connsiteY13" fmla="*/ 2800350 h 3589020"/>
                  <a:gd name="connsiteX0" fmla="*/ 520446 w 5484114"/>
                  <a:gd name="connsiteY0" fmla="*/ 2684526 h 3589020"/>
                  <a:gd name="connsiteX1" fmla="*/ 0 w 5484114"/>
                  <a:gd name="connsiteY1" fmla="*/ 2649474 h 3589020"/>
                  <a:gd name="connsiteX2" fmla="*/ 0 w 5484114"/>
                  <a:gd name="connsiteY2" fmla="*/ 2350770 h 3589020"/>
                  <a:gd name="connsiteX3" fmla="*/ 477774 w 5484114"/>
                  <a:gd name="connsiteY3" fmla="*/ 1223010 h 3589020"/>
                  <a:gd name="connsiteX4" fmla="*/ 527304 w 5484114"/>
                  <a:gd name="connsiteY4" fmla="*/ 1181100 h 3589020"/>
                  <a:gd name="connsiteX5" fmla="*/ 2116074 w 5484114"/>
                  <a:gd name="connsiteY5" fmla="*/ 72390 h 3589020"/>
                  <a:gd name="connsiteX6" fmla="*/ 2184654 w 5484114"/>
                  <a:gd name="connsiteY6" fmla="*/ 41910 h 3589020"/>
                  <a:gd name="connsiteX7" fmla="*/ 2348484 w 5484114"/>
                  <a:gd name="connsiteY7" fmla="*/ 0 h 3589020"/>
                  <a:gd name="connsiteX8" fmla="*/ 4950714 w 5484114"/>
                  <a:gd name="connsiteY8" fmla="*/ 400050 h 3589020"/>
                  <a:gd name="connsiteX9" fmla="*/ 5084064 w 5484114"/>
                  <a:gd name="connsiteY9" fmla="*/ 449580 h 3589020"/>
                  <a:gd name="connsiteX10" fmla="*/ 5484114 w 5484114"/>
                  <a:gd name="connsiteY10" fmla="*/ 3589020 h 3589020"/>
                  <a:gd name="connsiteX11" fmla="*/ 3396234 w 5484114"/>
                  <a:gd name="connsiteY11" fmla="*/ 3577590 h 3589020"/>
                  <a:gd name="connsiteX12" fmla="*/ 1125474 w 5484114"/>
                  <a:gd name="connsiteY12" fmla="*/ 3017520 h 3589020"/>
                  <a:gd name="connsiteX13" fmla="*/ 520446 w 5484114"/>
                  <a:gd name="connsiteY13" fmla="*/ 2684526 h 3589020"/>
                  <a:gd name="connsiteX0" fmla="*/ 1125474 w 5484114"/>
                  <a:gd name="connsiteY0" fmla="*/ 3017520 h 3589020"/>
                  <a:gd name="connsiteX1" fmla="*/ 0 w 5484114"/>
                  <a:gd name="connsiteY1" fmla="*/ 2649474 h 3589020"/>
                  <a:gd name="connsiteX2" fmla="*/ 0 w 5484114"/>
                  <a:gd name="connsiteY2" fmla="*/ 2350770 h 3589020"/>
                  <a:gd name="connsiteX3" fmla="*/ 477774 w 5484114"/>
                  <a:gd name="connsiteY3" fmla="*/ 1223010 h 3589020"/>
                  <a:gd name="connsiteX4" fmla="*/ 527304 w 5484114"/>
                  <a:gd name="connsiteY4" fmla="*/ 1181100 h 3589020"/>
                  <a:gd name="connsiteX5" fmla="*/ 2116074 w 5484114"/>
                  <a:gd name="connsiteY5" fmla="*/ 72390 h 3589020"/>
                  <a:gd name="connsiteX6" fmla="*/ 2184654 w 5484114"/>
                  <a:gd name="connsiteY6" fmla="*/ 41910 h 3589020"/>
                  <a:gd name="connsiteX7" fmla="*/ 2348484 w 5484114"/>
                  <a:gd name="connsiteY7" fmla="*/ 0 h 3589020"/>
                  <a:gd name="connsiteX8" fmla="*/ 4950714 w 5484114"/>
                  <a:gd name="connsiteY8" fmla="*/ 400050 h 3589020"/>
                  <a:gd name="connsiteX9" fmla="*/ 5084064 w 5484114"/>
                  <a:gd name="connsiteY9" fmla="*/ 449580 h 3589020"/>
                  <a:gd name="connsiteX10" fmla="*/ 5484114 w 5484114"/>
                  <a:gd name="connsiteY10" fmla="*/ 3589020 h 3589020"/>
                  <a:gd name="connsiteX11" fmla="*/ 3396234 w 5484114"/>
                  <a:gd name="connsiteY11" fmla="*/ 3577590 h 3589020"/>
                  <a:gd name="connsiteX12" fmla="*/ 1125474 w 5484114"/>
                  <a:gd name="connsiteY12" fmla="*/ 3017520 h 3589020"/>
                  <a:gd name="connsiteX0" fmla="*/ 1149858 w 5508498"/>
                  <a:gd name="connsiteY0" fmla="*/ 3017520 h 3589020"/>
                  <a:gd name="connsiteX1" fmla="*/ 0 w 5508498"/>
                  <a:gd name="connsiteY1" fmla="*/ 2649474 h 3589020"/>
                  <a:gd name="connsiteX2" fmla="*/ 24384 w 5508498"/>
                  <a:gd name="connsiteY2" fmla="*/ 2350770 h 3589020"/>
                  <a:gd name="connsiteX3" fmla="*/ 502158 w 5508498"/>
                  <a:gd name="connsiteY3" fmla="*/ 1223010 h 3589020"/>
                  <a:gd name="connsiteX4" fmla="*/ 551688 w 5508498"/>
                  <a:gd name="connsiteY4" fmla="*/ 1181100 h 3589020"/>
                  <a:gd name="connsiteX5" fmla="*/ 2140458 w 5508498"/>
                  <a:gd name="connsiteY5" fmla="*/ 72390 h 3589020"/>
                  <a:gd name="connsiteX6" fmla="*/ 2209038 w 5508498"/>
                  <a:gd name="connsiteY6" fmla="*/ 41910 h 3589020"/>
                  <a:gd name="connsiteX7" fmla="*/ 2372868 w 5508498"/>
                  <a:gd name="connsiteY7" fmla="*/ 0 h 3589020"/>
                  <a:gd name="connsiteX8" fmla="*/ 4975098 w 5508498"/>
                  <a:gd name="connsiteY8" fmla="*/ 400050 h 3589020"/>
                  <a:gd name="connsiteX9" fmla="*/ 5108448 w 5508498"/>
                  <a:gd name="connsiteY9" fmla="*/ 449580 h 3589020"/>
                  <a:gd name="connsiteX10" fmla="*/ 5508498 w 5508498"/>
                  <a:gd name="connsiteY10" fmla="*/ 3589020 h 3589020"/>
                  <a:gd name="connsiteX11" fmla="*/ 3420618 w 5508498"/>
                  <a:gd name="connsiteY11" fmla="*/ 3577590 h 3589020"/>
                  <a:gd name="connsiteX12" fmla="*/ 1149858 w 5508498"/>
                  <a:gd name="connsiteY12" fmla="*/ 3017520 h 3589020"/>
                  <a:gd name="connsiteX0" fmla="*/ 1157216 w 5515856"/>
                  <a:gd name="connsiteY0" fmla="*/ 3017520 h 3589020"/>
                  <a:gd name="connsiteX1" fmla="*/ 7358 w 5515856"/>
                  <a:gd name="connsiteY1" fmla="*/ 2649474 h 3589020"/>
                  <a:gd name="connsiteX2" fmla="*/ 1262 w 5515856"/>
                  <a:gd name="connsiteY2" fmla="*/ 2369058 h 3589020"/>
                  <a:gd name="connsiteX3" fmla="*/ 31742 w 5515856"/>
                  <a:gd name="connsiteY3" fmla="*/ 2350770 h 3589020"/>
                  <a:gd name="connsiteX4" fmla="*/ 509516 w 5515856"/>
                  <a:gd name="connsiteY4" fmla="*/ 1223010 h 3589020"/>
                  <a:gd name="connsiteX5" fmla="*/ 559046 w 5515856"/>
                  <a:gd name="connsiteY5" fmla="*/ 1181100 h 3589020"/>
                  <a:gd name="connsiteX6" fmla="*/ 2147816 w 5515856"/>
                  <a:gd name="connsiteY6" fmla="*/ 72390 h 3589020"/>
                  <a:gd name="connsiteX7" fmla="*/ 2216396 w 5515856"/>
                  <a:gd name="connsiteY7" fmla="*/ 41910 h 3589020"/>
                  <a:gd name="connsiteX8" fmla="*/ 2380226 w 5515856"/>
                  <a:gd name="connsiteY8" fmla="*/ 0 h 3589020"/>
                  <a:gd name="connsiteX9" fmla="*/ 4982456 w 5515856"/>
                  <a:gd name="connsiteY9" fmla="*/ 400050 h 3589020"/>
                  <a:gd name="connsiteX10" fmla="*/ 5115806 w 5515856"/>
                  <a:gd name="connsiteY10" fmla="*/ 449580 h 3589020"/>
                  <a:gd name="connsiteX11" fmla="*/ 5515856 w 5515856"/>
                  <a:gd name="connsiteY11" fmla="*/ 3589020 h 3589020"/>
                  <a:gd name="connsiteX12" fmla="*/ 3427976 w 5515856"/>
                  <a:gd name="connsiteY12" fmla="*/ 3577590 h 3589020"/>
                  <a:gd name="connsiteX13" fmla="*/ 1157216 w 5515856"/>
                  <a:gd name="connsiteY13" fmla="*/ 3017520 h 3589020"/>
                  <a:gd name="connsiteX0" fmla="*/ 1157216 w 5515856"/>
                  <a:gd name="connsiteY0" fmla="*/ 3017520 h 3589020"/>
                  <a:gd name="connsiteX1" fmla="*/ 7358 w 5515856"/>
                  <a:gd name="connsiteY1" fmla="*/ 2649474 h 3589020"/>
                  <a:gd name="connsiteX2" fmla="*/ 1262 w 5515856"/>
                  <a:gd name="connsiteY2" fmla="*/ 2369058 h 3589020"/>
                  <a:gd name="connsiteX3" fmla="*/ 509516 w 5515856"/>
                  <a:gd name="connsiteY3" fmla="*/ 1223010 h 3589020"/>
                  <a:gd name="connsiteX4" fmla="*/ 559046 w 5515856"/>
                  <a:gd name="connsiteY4" fmla="*/ 1181100 h 3589020"/>
                  <a:gd name="connsiteX5" fmla="*/ 2147816 w 5515856"/>
                  <a:gd name="connsiteY5" fmla="*/ 72390 h 3589020"/>
                  <a:gd name="connsiteX6" fmla="*/ 2216396 w 5515856"/>
                  <a:gd name="connsiteY6" fmla="*/ 41910 h 3589020"/>
                  <a:gd name="connsiteX7" fmla="*/ 2380226 w 5515856"/>
                  <a:gd name="connsiteY7" fmla="*/ 0 h 3589020"/>
                  <a:gd name="connsiteX8" fmla="*/ 4982456 w 5515856"/>
                  <a:gd name="connsiteY8" fmla="*/ 400050 h 3589020"/>
                  <a:gd name="connsiteX9" fmla="*/ 5115806 w 5515856"/>
                  <a:gd name="connsiteY9" fmla="*/ 449580 h 3589020"/>
                  <a:gd name="connsiteX10" fmla="*/ 5515856 w 5515856"/>
                  <a:gd name="connsiteY10" fmla="*/ 3589020 h 3589020"/>
                  <a:gd name="connsiteX11" fmla="*/ 3427976 w 5515856"/>
                  <a:gd name="connsiteY11" fmla="*/ 3577590 h 3589020"/>
                  <a:gd name="connsiteX12" fmla="*/ 1157216 w 5515856"/>
                  <a:gd name="connsiteY12" fmla="*/ 3017520 h 358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5856" h="3589020">
                    <a:moveTo>
                      <a:pt x="1157216" y="3017520"/>
                    </a:moveTo>
                    <a:lnTo>
                      <a:pt x="7358" y="2649474"/>
                    </a:lnTo>
                    <a:cubicBezTo>
                      <a:pt x="13454" y="2558034"/>
                      <a:pt x="-4834" y="2460498"/>
                      <a:pt x="1262" y="2369058"/>
                    </a:cubicBezTo>
                    <a:lnTo>
                      <a:pt x="509516" y="1223010"/>
                    </a:lnTo>
                    <a:lnTo>
                      <a:pt x="559046" y="1181100"/>
                    </a:lnTo>
                    <a:lnTo>
                      <a:pt x="2147816" y="72390"/>
                    </a:lnTo>
                    <a:lnTo>
                      <a:pt x="2216396" y="41910"/>
                    </a:lnTo>
                    <a:lnTo>
                      <a:pt x="2380226" y="0"/>
                    </a:lnTo>
                    <a:lnTo>
                      <a:pt x="4982456" y="400050"/>
                    </a:lnTo>
                    <a:lnTo>
                      <a:pt x="5115806" y="449580"/>
                    </a:lnTo>
                    <a:lnTo>
                      <a:pt x="5515856" y="3589020"/>
                    </a:lnTo>
                    <a:lnTo>
                      <a:pt x="3427976" y="3577590"/>
                    </a:lnTo>
                    <a:lnTo>
                      <a:pt x="1157216" y="3017520"/>
                    </a:lnTo>
                    <a:close/>
                  </a:path>
                </a:pathLst>
              </a:custGeom>
              <a:solidFill>
                <a:schemeClr val="bg1">
                  <a:alpha val="61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25000">
                  <a:ln>
                    <a:noFill/>
                  </a:ln>
                  <a:solidFill>
                    <a:schemeClr val="tx1"/>
                  </a:solidFill>
                  <a:effectLst/>
                  <a:latin typeface="Verdana" pitchFamily="34" charset="0"/>
                </a:endParaRPr>
              </a:p>
            </p:txBody>
          </p:sp>
        </p:grpSp>
      </p:grpSp>
      <p:pic>
        <p:nvPicPr>
          <p:cNvPr id="22530" name="Picture 2" descr="C:\Processing\transparency\Kermadec_Science_Bathy_ALPH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5941" y="1822374"/>
            <a:ext cx="8851215" cy="36000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bwMode="auto">
          <a:xfrm>
            <a:off x="-1" y="0"/>
            <a:ext cx="12196800" cy="105273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38" name="Picture 5" descr="C:\Users\jford\AppData\Local\Microsoft\Windows\Temporary Internet Files\Content.Outlook\S37BFCHJ\LINZ_logo_whit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80309" y="103528"/>
            <a:ext cx="2976331" cy="792088"/>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1"/>
          <p:cNvSpPr>
            <a:spLocks noGrp="1"/>
          </p:cNvSpPr>
          <p:nvPr>
            <p:ph type="title"/>
          </p:nvPr>
        </p:nvSpPr>
        <p:spPr>
          <a:xfrm>
            <a:off x="431371" y="109520"/>
            <a:ext cx="9041771" cy="836712"/>
          </a:xfrm>
        </p:spPr>
        <p:txBody>
          <a:bodyPr/>
          <a:lstStyle/>
          <a:p>
            <a:r>
              <a:rPr lang="en-NZ" sz="3200" dirty="0">
                <a:solidFill>
                  <a:schemeClr val="bg1"/>
                </a:solidFill>
              </a:rPr>
              <a:t>UNCLOS MSR Vessels</a:t>
            </a:r>
          </a:p>
        </p:txBody>
      </p:sp>
      <p:sp>
        <p:nvSpPr>
          <p:cNvPr id="41" name="Title 1"/>
          <p:cNvSpPr txBox="1">
            <a:spLocks/>
          </p:cNvSpPr>
          <p:nvPr/>
        </p:nvSpPr>
        <p:spPr bwMode="auto">
          <a:xfrm>
            <a:off x="178987" y="6264216"/>
            <a:ext cx="9041771"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rgbClr val="00ACCD"/>
                </a:solidFill>
                <a:latin typeface="+mj-lt"/>
                <a:ea typeface="+mj-ea"/>
                <a:cs typeface="+mj-cs"/>
              </a:defRPr>
            </a:lvl1pPr>
            <a:lvl2pPr algn="l" rtl="0" eaLnBrk="1" fontAlgn="base" hangingPunct="1">
              <a:spcBef>
                <a:spcPct val="0"/>
              </a:spcBef>
              <a:spcAft>
                <a:spcPct val="0"/>
              </a:spcAft>
              <a:defRPr sz="2400" b="1">
                <a:solidFill>
                  <a:srgbClr val="00ACCD"/>
                </a:solidFill>
                <a:latin typeface="Verdana" pitchFamily="34" charset="0"/>
              </a:defRPr>
            </a:lvl2pPr>
            <a:lvl3pPr algn="l" rtl="0" eaLnBrk="1" fontAlgn="base" hangingPunct="1">
              <a:spcBef>
                <a:spcPct val="0"/>
              </a:spcBef>
              <a:spcAft>
                <a:spcPct val="0"/>
              </a:spcAft>
              <a:defRPr sz="2400" b="1">
                <a:solidFill>
                  <a:srgbClr val="00ACCD"/>
                </a:solidFill>
                <a:latin typeface="Verdana" pitchFamily="34" charset="0"/>
              </a:defRPr>
            </a:lvl3pPr>
            <a:lvl4pPr algn="l" rtl="0" eaLnBrk="1" fontAlgn="base" hangingPunct="1">
              <a:spcBef>
                <a:spcPct val="0"/>
              </a:spcBef>
              <a:spcAft>
                <a:spcPct val="0"/>
              </a:spcAft>
              <a:defRPr sz="2400" b="1">
                <a:solidFill>
                  <a:srgbClr val="00ACCD"/>
                </a:solidFill>
                <a:latin typeface="Verdana" pitchFamily="34" charset="0"/>
              </a:defRPr>
            </a:lvl4pPr>
            <a:lvl5pPr algn="l" rtl="0" eaLnBrk="1" fontAlgn="base" hangingPunct="1">
              <a:spcBef>
                <a:spcPct val="0"/>
              </a:spcBef>
              <a:spcAft>
                <a:spcPct val="0"/>
              </a:spcAft>
              <a:defRPr sz="2400" b="1">
                <a:solidFill>
                  <a:srgbClr val="00ACCD"/>
                </a:solidFill>
                <a:latin typeface="Verdana" pitchFamily="34" charset="0"/>
              </a:defRPr>
            </a:lvl5pPr>
            <a:lvl6pPr marL="457200" algn="l" rtl="0" eaLnBrk="1" fontAlgn="base" hangingPunct="1">
              <a:spcBef>
                <a:spcPct val="0"/>
              </a:spcBef>
              <a:spcAft>
                <a:spcPct val="0"/>
              </a:spcAft>
              <a:defRPr sz="2400" b="1">
                <a:solidFill>
                  <a:srgbClr val="00ACCD"/>
                </a:solidFill>
                <a:latin typeface="Verdana" pitchFamily="34" charset="0"/>
              </a:defRPr>
            </a:lvl6pPr>
            <a:lvl7pPr marL="914400" algn="l" rtl="0" eaLnBrk="1" fontAlgn="base" hangingPunct="1">
              <a:spcBef>
                <a:spcPct val="0"/>
              </a:spcBef>
              <a:spcAft>
                <a:spcPct val="0"/>
              </a:spcAft>
              <a:defRPr sz="2400" b="1">
                <a:solidFill>
                  <a:srgbClr val="00ACCD"/>
                </a:solidFill>
                <a:latin typeface="Verdana" pitchFamily="34" charset="0"/>
              </a:defRPr>
            </a:lvl7pPr>
            <a:lvl8pPr marL="1371600" algn="l" rtl="0" eaLnBrk="1" fontAlgn="base" hangingPunct="1">
              <a:spcBef>
                <a:spcPct val="0"/>
              </a:spcBef>
              <a:spcAft>
                <a:spcPct val="0"/>
              </a:spcAft>
              <a:defRPr sz="2400" b="1">
                <a:solidFill>
                  <a:srgbClr val="00ACCD"/>
                </a:solidFill>
                <a:latin typeface="Verdana" pitchFamily="34" charset="0"/>
              </a:defRPr>
            </a:lvl8pPr>
            <a:lvl9pPr marL="1828800" algn="l" rtl="0" eaLnBrk="1" fontAlgn="base" hangingPunct="1">
              <a:spcBef>
                <a:spcPct val="0"/>
              </a:spcBef>
              <a:spcAft>
                <a:spcPct val="0"/>
              </a:spcAft>
              <a:defRPr sz="2400" b="1">
                <a:solidFill>
                  <a:srgbClr val="00ACCD"/>
                </a:solidFill>
                <a:latin typeface="Verdana" pitchFamily="34" charset="0"/>
              </a:defRPr>
            </a:lvl9pPr>
          </a:lstStyle>
          <a:p>
            <a:r>
              <a:rPr lang="en-NZ" sz="1200" i="1" kern="0" baseline="0" dirty="0">
                <a:solidFill>
                  <a:srgbClr val="212165"/>
                </a:solidFill>
                <a:latin typeface="+mn-lt"/>
              </a:rPr>
              <a:t>Tangaroa Cruise 2007 </a:t>
            </a:r>
          </a:p>
        </p:txBody>
      </p:sp>
    </p:spTree>
    <p:extLst>
      <p:ext uri="{BB962C8B-B14F-4D97-AF65-F5344CB8AC3E}">
        <p14:creationId xmlns:p14="http://schemas.microsoft.com/office/powerpoint/2010/main" val="1149053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MSDI</a:t>
            </a:r>
          </a:p>
        </p:txBody>
      </p:sp>
      <p:sp>
        <p:nvSpPr>
          <p:cNvPr id="3" name="Content Placeholder 2"/>
          <p:cNvSpPr>
            <a:spLocks noGrp="1"/>
          </p:cNvSpPr>
          <p:nvPr>
            <p:ph idx="1"/>
          </p:nvPr>
        </p:nvSpPr>
        <p:spPr>
          <a:xfrm>
            <a:off x="838199" y="1374441"/>
            <a:ext cx="11099801" cy="4456733"/>
          </a:xfrm>
        </p:spPr>
        <p:txBody>
          <a:bodyPr/>
          <a:lstStyle/>
          <a:p>
            <a:r>
              <a:rPr lang="en-NZ" dirty="0"/>
              <a:t>The former New Zealand Geospatial Office (NZGO) developed a comprehensive work programme for the implementation of a national Spatial Data Infrastructure</a:t>
            </a:r>
          </a:p>
          <a:p>
            <a:r>
              <a:rPr lang="en-NZ" dirty="0"/>
              <a:t>NZHA bathymetric data holdings discoverable and available through LINZ Data Service</a:t>
            </a:r>
          </a:p>
          <a:p>
            <a:r>
              <a:rPr lang="en-NZ" dirty="0"/>
              <a:t>NZ is a participant in the </a:t>
            </a:r>
            <a:r>
              <a:rPr lang="en-NZ" dirty="0" err="1"/>
              <a:t>AusSeabed</a:t>
            </a:r>
            <a:r>
              <a:rPr lang="en-NZ" dirty="0"/>
              <a:t> programme led by Geoscience Australia</a:t>
            </a:r>
          </a:p>
          <a:p>
            <a:r>
              <a:rPr lang="en-NZ" dirty="0"/>
              <a:t>Mapping NZ 2025</a:t>
            </a:r>
          </a:p>
          <a:p>
            <a:r>
              <a:rPr lang="en-NZ" dirty="0"/>
              <a:t>NZ national survey programme, HYPLAN - partnerships</a:t>
            </a:r>
          </a:p>
        </p:txBody>
      </p:sp>
      <p:sp>
        <p:nvSpPr>
          <p:cNvPr id="5" name="Slide Number Placeholder 4"/>
          <p:cNvSpPr>
            <a:spLocks noGrp="1"/>
          </p:cNvSpPr>
          <p:nvPr>
            <p:ph type="sldNum" sz="quarter" idx="12"/>
          </p:nvPr>
        </p:nvSpPr>
        <p:spPr/>
        <p:txBody>
          <a:bodyPr/>
          <a:lstStyle/>
          <a:p>
            <a:fld id="{EC878826-814C-4FD2-96B3-D147818A5C89}" type="slidenum">
              <a:rPr lang="en-US" smtClean="0"/>
              <a:t>26</a:t>
            </a:fld>
            <a:endParaRPr lang="en-US" dirty="0"/>
          </a:p>
        </p:txBody>
      </p:sp>
    </p:spTree>
    <p:extLst>
      <p:ext uri="{BB962C8B-B14F-4D97-AF65-F5344CB8AC3E}">
        <p14:creationId xmlns:p14="http://schemas.microsoft.com/office/powerpoint/2010/main" val="1908249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3173214" y="-2119846"/>
            <a:ext cx="5845576" cy="1219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bwMode="auto">
          <a:xfrm>
            <a:off x="-1" y="0"/>
            <a:ext cx="12196800" cy="105273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38" name="Picture 5" descr="C:\Users\jford\AppData\Local\Microsoft\Windows\Temporary Internet Files\Content.Outlook\S37BFCHJ\LINZ_logo_wh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80309" y="103528"/>
            <a:ext cx="2976331" cy="792088"/>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1"/>
          <p:cNvSpPr>
            <a:spLocks noGrp="1"/>
          </p:cNvSpPr>
          <p:nvPr>
            <p:ph type="title"/>
          </p:nvPr>
        </p:nvSpPr>
        <p:spPr>
          <a:xfrm>
            <a:off x="431371" y="109520"/>
            <a:ext cx="9041771" cy="836712"/>
          </a:xfrm>
        </p:spPr>
        <p:txBody>
          <a:bodyPr/>
          <a:lstStyle/>
          <a:p>
            <a:r>
              <a:rPr lang="en-NZ" sz="3200" b="1" dirty="0">
                <a:solidFill>
                  <a:schemeClr val="bg1"/>
                </a:solidFill>
              </a:rPr>
              <a:t>Mapping NZ 2025</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962" y="1362076"/>
            <a:ext cx="10174690" cy="4668015"/>
          </a:xfrm>
          <a:prstGeom prst="rect">
            <a:avLst/>
          </a:prstGeom>
        </p:spPr>
      </p:pic>
    </p:spTree>
    <p:extLst>
      <p:ext uri="{BB962C8B-B14F-4D97-AF65-F5344CB8AC3E}">
        <p14:creationId xmlns:p14="http://schemas.microsoft.com/office/powerpoint/2010/main" val="2898453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 y="0"/>
            <a:ext cx="12192000" cy="105273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4" name="Picture 5" descr="C:\Users\jford\AppData\Local\Microsoft\Windows\Temporary Internet Files\Content.Outlook\S37BFCHJ\LINZ_logo_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80309" y="103528"/>
            <a:ext cx="2976331"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8043" y="188640"/>
            <a:ext cx="9393312" cy="584775"/>
          </a:xfrm>
          <a:prstGeom prst="rect">
            <a:avLst/>
          </a:prstGeom>
          <a:noFill/>
        </p:spPr>
        <p:txBody>
          <a:bodyPr wrap="square" lIns="0" rIns="0">
            <a:spAutoFit/>
          </a:bodyPr>
          <a:lstStyle/>
          <a:p>
            <a:pPr fontAlgn="auto">
              <a:spcBef>
                <a:spcPts val="0"/>
              </a:spcBef>
              <a:spcAft>
                <a:spcPts val="0"/>
              </a:spcAft>
              <a:defRPr/>
            </a:pPr>
            <a:r>
              <a:rPr lang="en-NZ" sz="3200" b="1" baseline="0" dirty="0">
                <a:solidFill>
                  <a:schemeClr val="bg1"/>
                </a:solidFill>
                <a:latin typeface="+mj-lt"/>
              </a:rPr>
              <a:t>Collect Once Use Many Times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339" y="1429096"/>
            <a:ext cx="11978987" cy="459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31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MSDI</a:t>
            </a:r>
          </a:p>
        </p:txBody>
      </p:sp>
      <p:sp>
        <p:nvSpPr>
          <p:cNvPr id="5" name="Slide Number Placeholder 4"/>
          <p:cNvSpPr>
            <a:spLocks noGrp="1"/>
          </p:cNvSpPr>
          <p:nvPr>
            <p:ph type="sldNum" sz="quarter" idx="12"/>
          </p:nvPr>
        </p:nvSpPr>
        <p:spPr/>
        <p:txBody>
          <a:bodyPr/>
          <a:lstStyle/>
          <a:p>
            <a:fld id="{EC878826-814C-4FD2-96B3-D147818A5C89}" type="slidenum">
              <a:rPr lang="en-US" smtClean="0"/>
              <a:t>29</a:t>
            </a:fld>
            <a:endParaRPr lang="en-US" dirty="0"/>
          </a:p>
        </p:txBody>
      </p:sp>
      <p:pic>
        <p:nvPicPr>
          <p:cNvPr id="8" name="Picture 7">
            <a:extLst>
              <a:ext uri="{FF2B5EF4-FFF2-40B4-BE49-F238E27FC236}">
                <a16:creationId xmlns:a16="http://schemas.microsoft.com/office/drawing/2014/main" xmlns="" id="{93C3F55E-6E0A-49D3-9B0D-4A6525A979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778" y="1020060"/>
            <a:ext cx="6398318" cy="3213273"/>
          </a:xfrm>
          <a:prstGeom prst="rect">
            <a:avLst/>
          </a:prstGeom>
        </p:spPr>
      </p:pic>
      <p:pic>
        <p:nvPicPr>
          <p:cNvPr id="9" name="Picture 8">
            <a:extLst>
              <a:ext uri="{FF2B5EF4-FFF2-40B4-BE49-F238E27FC236}">
                <a16:creationId xmlns:a16="http://schemas.microsoft.com/office/drawing/2014/main" xmlns="" id="{FC2CCDCA-A5A7-4F66-A6B8-296D282BBD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804" y="1694359"/>
            <a:ext cx="6848061" cy="3469282"/>
          </a:xfrm>
          <a:prstGeom prst="rect">
            <a:avLst/>
          </a:prstGeom>
        </p:spPr>
      </p:pic>
      <p:pic>
        <p:nvPicPr>
          <p:cNvPr id="10" name="Picture 9">
            <a:extLst>
              <a:ext uri="{FF2B5EF4-FFF2-40B4-BE49-F238E27FC236}">
                <a16:creationId xmlns:a16="http://schemas.microsoft.com/office/drawing/2014/main" xmlns="" id="{8517DE4C-9887-49EA-B93A-B6F5C4A03A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1626" y="2105612"/>
            <a:ext cx="7213602" cy="3609447"/>
          </a:xfrm>
          <a:prstGeom prst="rect">
            <a:avLst/>
          </a:prstGeom>
        </p:spPr>
      </p:pic>
      <p:pic>
        <p:nvPicPr>
          <p:cNvPr id="11" name="Picture 10">
            <a:extLst>
              <a:ext uri="{FF2B5EF4-FFF2-40B4-BE49-F238E27FC236}">
                <a16:creationId xmlns:a16="http://schemas.microsoft.com/office/drawing/2014/main" xmlns="" id="{0147023F-0036-45B5-AAB1-59EB1111C2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27095" y="2545635"/>
            <a:ext cx="6823971" cy="3442136"/>
          </a:xfrm>
          <a:prstGeom prst="rect">
            <a:avLst/>
          </a:prstGeom>
        </p:spPr>
      </p:pic>
    </p:spTree>
    <p:extLst>
      <p:ext uri="{BB962C8B-B14F-4D97-AF65-F5344CB8AC3E}">
        <p14:creationId xmlns:p14="http://schemas.microsoft.com/office/powerpoint/2010/main" val="2639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0"/>
            <a:ext cx="12192001" cy="1124744"/>
          </a:xfrm>
          <a:prstGeom prst="rect">
            <a:avLst/>
          </a:prstGeom>
          <a:solidFill>
            <a:srgbClr val="00984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25000" smtClean="0">
              <a:ln>
                <a:noFill/>
              </a:ln>
              <a:solidFill>
                <a:schemeClr val="tx1"/>
              </a:solidFill>
              <a:effectLst/>
              <a:latin typeface="Verdana" pitchFamily="34" charset="0"/>
            </a:endParaRPr>
          </a:p>
        </p:txBody>
      </p:sp>
      <p:sp>
        <p:nvSpPr>
          <p:cNvPr id="3" name="Rectangle 2"/>
          <p:cNvSpPr/>
          <p:nvPr/>
        </p:nvSpPr>
        <p:spPr bwMode="auto">
          <a:xfrm>
            <a:off x="-1" y="0"/>
            <a:ext cx="12192000" cy="105273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5" name="Picture 5" descr="C:\Users\jford\AppData\Local\Microsoft\Windows\Temporary Internet Files\Content.Outlook\S37BFCHJ\LINZ_logo_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80309" y="103528"/>
            <a:ext cx="2976331" cy="7920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5083" y="188641"/>
            <a:ext cx="9730517" cy="584775"/>
          </a:xfrm>
          <a:prstGeom prst="rect">
            <a:avLst/>
          </a:prstGeom>
          <a:noFill/>
        </p:spPr>
        <p:txBody>
          <a:bodyPr wrap="square" lIns="0" rIns="0">
            <a:spAutoFit/>
          </a:bodyPr>
          <a:lstStyle/>
          <a:p>
            <a:pPr fontAlgn="auto">
              <a:spcBef>
                <a:spcPts val="0"/>
              </a:spcBef>
              <a:spcAft>
                <a:spcPts val="0"/>
              </a:spcAft>
              <a:defRPr/>
            </a:pPr>
            <a:r>
              <a:rPr lang="en-NZ" sz="3200" b="1" baseline="0" dirty="0" smtClean="0">
                <a:solidFill>
                  <a:schemeClr val="bg1"/>
                </a:solidFill>
                <a:latin typeface="+mj-lt"/>
              </a:rPr>
              <a:t>Outcomes Framework</a:t>
            </a:r>
            <a:endParaRPr lang="en-NZ" sz="3600" b="1" baseline="0" dirty="0">
              <a:solidFill>
                <a:schemeClr val="bg1"/>
              </a:solidFill>
              <a:latin typeface="+mj-lt"/>
            </a:endParaRPr>
          </a:p>
        </p:txBody>
      </p:sp>
      <p:pic>
        <p:nvPicPr>
          <p:cNvPr id="205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6365" y="1110418"/>
            <a:ext cx="8020878" cy="258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6366" y="3689806"/>
            <a:ext cx="8020878" cy="237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988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Plans that affect the region</a:t>
            </a:r>
          </a:p>
        </p:txBody>
      </p:sp>
      <p:sp>
        <p:nvSpPr>
          <p:cNvPr id="3" name="Content Placeholder 2"/>
          <p:cNvSpPr>
            <a:spLocks noGrp="1"/>
          </p:cNvSpPr>
          <p:nvPr>
            <p:ph idx="1"/>
          </p:nvPr>
        </p:nvSpPr>
        <p:spPr>
          <a:xfrm>
            <a:off x="838200" y="1341779"/>
            <a:ext cx="9359348" cy="4154556"/>
          </a:xfrm>
        </p:spPr>
        <p:txBody>
          <a:bodyPr>
            <a:normAutofit/>
          </a:bodyPr>
          <a:lstStyle/>
          <a:p>
            <a:r>
              <a:rPr lang="en-US" dirty="0" smtClean="0">
                <a:hlinkClick r:id="rId2"/>
              </a:rPr>
              <a:t>Pacific Regional Navigation Initiative (PRNI)</a:t>
            </a:r>
            <a:endParaRPr lang="en-US" dirty="0" smtClean="0"/>
          </a:p>
          <a:p>
            <a:r>
              <a:rPr lang="en-US" dirty="0" smtClean="0">
                <a:hlinkClick r:id="rId3"/>
              </a:rPr>
              <a:t>Pacific Maritime Safety Programme (PMSP)</a:t>
            </a:r>
            <a:endParaRPr lang="en-US" dirty="0" smtClean="0"/>
          </a:p>
          <a:p>
            <a:pPr lvl="1">
              <a:spcBef>
                <a:spcPts val="1200"/>
              </a:spcBef>
              <a:spcAft>
                <a:spcPts val="600"/>
              </a:spcAft>
            </a:pPr>
            <a:r>
              <a:rPr lang="en-NZ" dirty="0" smtClean="0"/>
              <a:t>The </a:t>
            </a:r>
            <a:r>
              <a:rPr lang="en-NZ" dirty="0"/>
              <a:t>PMSP is a New Zealand Aid-funded programme, administered by the Ministry of Foreign Affairs and Trade (MFAT) and delivered by Maritime NZ.</a:t>
            </a:r>
          </a:p>
          <a:p>
            <a:pPr lvl="1">
              <a:spcBef>
                <a:spcPts val="1200"/>
              </a:spcBef>
              <a:spcAft>
                <a:spcPts val="600"/>
              </a:spcAft>
            </a:pPr>
            <a:r>
              <a:rPr lang="en-NZ" dirty="0" smtClean="0"/>
              <a:t>MFAT </a:t>
            </a:r>
            <a:r>
              <a:rPr lang="en-NZ" dirty="0"/>
              <a:t>established the programme in </a:t>
            </a:r>
            <a:r>
              <a:rPr lang="en-NZ" dirty="0" smtClean="0"/>
              <a:t>2011. The </a:t>
            </a:r>
            <a:r>
              <a:rPr lang="en-NZ" dirty="0"/>
              <a:t>programme has continued to grow and the third phase was approved in </a:t>
            </a:r>
            <a:r>
              <a:rPr lang="en-NZ" dirty="0" smtClean="0"/>
              <a:t>2018.</a:t>
            </a:r>
            <a:endParaRPr lang="en-NZ" dirty="0"/>
          </a:p>
          <a:p>
            <a:pPr lvl="1">
              <a:spcBef>
                <a:spcPts val="1200"/>
              </a:spcBef>
              <a:spcAft>
                <a:spcPts val="600"/>
              </a:spcAft>
            </a:pPr>
            <a:r>
              <a:rPr lang="en-NZ" dirty="0" smtClean="0"/>
              <a:t>The </a:t>
            </a:r>
            <a:r>
              <a:rPr lang="en-NZ" dirty="0"/>
              <a:t>countries currently involved </a:t>
            </a:r>
            <a:r>
              <a:rPr lang="en-NZ" dirty="0" smtClean="0"/>
              <a:t>are </a:t>
            </a:r>
            <a:r>
              <a:rPr lang="en-NZ" dirty="0"/>
              <a:t>Kiribati, Niue, Tuvalu, Tokelau, Cook Islands, Samoa and Tonga</a:t>
            </a:r>
            <a:r>
              <a:rPr lang="en-NZ" dirty="0" smtClean="0"/>
              <a:t>.</a:t>
            </a:r>
          </a:p>
        </p:txBody>
      </p:sp>
      <p:sp>
        <p:nvSpPr>
          <p:cNvPr id="5" name="Slide Number Placeholder 4"/>
          <p:cNvSpPr>
            <a:spLocks noGrp="1"/>
          </p:cNvSpPr>
          <p:nvPr>
            <p:ph type="sldNum" sz="quarter" idx="12"/>
          </p:nvPr>
        </p:nvSpPr>
        <p:spPr/>
        <p:txBody>
          <a:bodyPr/>
          <a:lstStyle/>
          <a:p>
            <a:fld id="{EC878826-814C-4FD2-96B3-D147818A5C89}" type="slidenum">
              <a:rPr lang="en-US" smtClean="0"/>
              <a:t>30</a:t>
            </a:fld>
            <a:endParaRPr lang="en-US" dirty="0"/>
          </a:p>
        </p:txBody>
      </p:sp>
    </p:spTree>
    <p:extLst>
      <p:ext uri="{BB962C8B-B14F-4D97-AF65-F5344CB8AC3E}">
        <p14:creationId xmlns:p14="http://schemas.microsoft.com/office/powerpoint/2010/main" val="3339967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Lessons learned to share</a:t>
            </a:r>
          </a:p>
        </p:txBody>
      </p:sp>
      <p:sp>
        <p:nvSpPr>
          <p:cNvPr id="3" name="Content Placeholder 2"/>
          <p:cNvSpPr>
            <a:spLocks noGrp="1"/>
          </p:cNvSpPr>
          <p:nvPr>
            <p:ph idx="1"/>
          </p:nvPr>
        </p:nvSpPr>
        <p:spPr>
          <a:xfrm>
            <a:off x="838201" y="1388533"/>
            <a:ext cx="10371666" cy="4317999"/>
          </a:xfrm>
        </p:spPr>
        <p:txBody>
          <a:bodyPr/>
          <a:lstStyle/>
          <a:p>
            <a:r>
              <a:rPr lang="en-US" dirty="0"/>
              <a:t>Use of risk assessment to identify and </a:t>
            </a:r>
            <a:r>
              <a:rPr lang="en-US" dirty="0" err="1"/>
              <a:t>prioritise</a:t>
            </a:r>
            <a:r>
              <a:rPr lang="en-US" dirty="0"/>
              <a:t> survey &amp; charting </a:t>
            </a:r>
            <a:r>
              <a:rPr lang="en-US" dirty="0" err="1"/>
              <a:t>programmes</a:t>
            </a:r>
            <a:r>
              <a:rPr lang="en-US" dirty="0"/>
              <a:t> is critical</a:t>
            </a:r>
          </a:p>
          <a:p>
            <a:r>
              <a:rPr lang="en-US" dirty="0"/>
              <a:t>Combined use of SDB, ALB and MBES with review stages</a:t>
            </a:r>
          </a:p>
          <a:p>
            <a:r>
              <a:rPr lang="en-US" dirty="0"/>
              <a:t>Benefits of Supplier Panel for survey services:</a:t>
            </a:r>
          </a:p>
          <a:p>
            <a:pPr lvl="1"/>
            <a:r>
              <a:rPr lang="en-US" sz="2800" dirty="0"/>
              <a:t>Reduced procurement effort</a:t>
            </a:r>
          </a:p>
          <a:p>
            <a:pPr lvl="1"/>
            <a:r>
              <a:rPr lang="en-US" sz="2800" dirty="0"/>
              <a:t>Change from transactional to partner relationship</a:t>
            </a:r>
          </a:p>
          <a:p>
            <a:pPr lvl="1"/>
            <a:r>
              <a:rPr lang="en-US" sz="2800" dirty="0"/>
              <a:t>Certainty for Suppliers and LINZ</a:t>
            </a:r>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31</a:t>
            </a:fld>
            <a:endParaRPr lang="en-US" dirty="0"/>
          </a:p>
        </p:txBody>
      </p:sp>
    </p:spTree>
    <p:extLst>
      <p:ext uri="{BB962C8B-B14F-4D97-AF65-F5344CB8AC3E}">
        <p14:creationId xmlns:p14="http://schemas.microsoft.com/office/powerpoint/2010/main" val="279269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Success stories to share</a:t>
            </a:r>
          </a:p>
        </p:txBody>
      </p:sp>
      <p:sp>
        <p:nvSpPr>
          <p:cNvPr id="3" name="Content Placeholder 2"/>
          <p:cNvSpPr>
            <a:spLocks noGrp="1"/>
          </p:cNvSpPr>
          <p:nvPr>
            <p:ph idx="1"/>
          </p:nvPr>
        </p:nvSpPr>
        <p:spPr>
          <a:xfrm>
            <a:off x="838200" y="1385361"/>
            <a:ext cx="10515599" cy="4507439"/>
          </a:xfrm>
        </p:spPr>
        <p:txBody>
          <a:bodyPr>
            <a:normAutofit/>
          </a:bodyPr>
          <a:lstStyle/>
          <a:p>
            <a:r>
              <a:rPr lang="en-NZ" dirty="0"/>
              <a:t>Cat-A </a:t>
            </a:r>
            <a:r>
              <a:rPr lang="en-NZ" dirty="0" err="1"/>
              <a:t>Hydrogaphic</a:t>
            </a:r>
            <a:r>
              <a:rPr lang="en-NZ" dirty="0"/>
              <a:t> Surveyor recruited Sept 2018</a:t>
            </a:r>
            <a:endParaRPr lang="en-US" dirty="0"/>
          </a:p>
          <a:p>
            <a:r>
              <a:rPr lang="en-US" dirty="0"/>
              <a:t>Prototype </a:t>
            </a:r>
            <a:r>
              <a:rPr lang="en-US" dirty="0" err="1"/>
              <a:t>hdENC</a:t>
            </a:r>
            <a:endParaRPr lang="en-US" dirty="0"/>
          </a:p>
          <a:p>
            <a:r>
              <a:rPr lang="en-US" dirty="0"/>
              <a:t>NZ ENC Distribution Service</a:t>
            </a:r>
          </a:p>
          <a:p>
            <a:r>
              <a:rPr lang="en-US" dirty="0"/>
              <a:t>Automated Notice to Mariners publication</a:t>
            </a:r>
          </a:p>
          <a:p>
            <a:r>
              <a:rPr lang="en-US" dirty="0"/>
              <a:t>Combination of SDB, ALB &amp; MBES – Cook Islands, Niue, </a:t>
            </a:r>
            <a:r>
              <a:rPr lang="en-US" dirty="0" err="1"/>
              <a:t>Tokelua</a:t>
            </a:r>
            <a:r>
              <a:rPr lang="en-US" dirty="0"/>
              <a:t> and Tonga</a:t>
            </a:r>
          </a:p>
          <a:p>
            <a:r>
              <a:rPr lang="en-US" dirty="0"/>
              <a:t>Involving Tongan Government official with establishing survey control</a:t>
            </a:r>
          </a:p>
          <a:p>
            <a:r>
              <a:rPr lang="en-US" dirty="0"/>
              <a:t>ALB in Tonga – more than hydrography</a:t>
            </a:r>
          </a:p>
          <a:p>
            <a:r>
              <a:rPr lang="en-US" dirty="0"/>
              <a:t>Successful use Unmanned Surface Vessel (USV)</a:t>
            </a:r>
          </a:p>
        </p:txBody>
      </p:sp>
      <p:sp>
        <p:nvSpPr>
          <p:cNvPr id="5" name="Slide Number Placeholder 4"/>
          <p:cNvSpPr>
            <a:spLocks noGrp="1"/>
          </p:cNvSpPr>
          <p:nvPr>
            <p:ph type="sldNum" sz="quarter" idx="12"/>
          </p:nvPr>
        </p:nvSpPr>
        <p:spPr/>
        <p:txBody>
          <a:bodyPr/>
          <a:lstStyle/>
          <a:p>
            <a:fld id="{EC878826-814C-4FD2-96B3-D147818A5C89}" type="slidenum">
              <a:rPr lang="en-US" smtClean="0"/>
              <a:t>32</a:t>
            </a:fld>
            <a:endParaRPr lang="en-US" dirty="0"/>
          </a:p>
        </p:txBody>
      </p:sp>
    </p:spTree>
    <p:extLst>
      <p:ext uri="{BB962C8B-B14F-4D97-AF65-F5344CB8AC3E}">
        <p14:creationId xmlns:p14="http://schemas.microsoft.com/office/powerpoint/2010/main" val="343978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0"/>
            <a:ext cx="12192001" cy="1124744"/>
          </a:xfrm>
          <a:prstGeom prst="rect">
            <a:avLst/>
          </a:prstGeom>
          <a:solidFill>
            <a:srgbClr val="00984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25000" smtClean="0">
              <a:ln>
                <a:noFill/>
              </a:ln>
              <a:solidFill>
                <a:schemeClr val="tx1"/>
              </a:solidFill>
              <a:effectLst/>
              <a:latin typeface="Verdana" pitchFamily="34" charset="0"/>
            </a:endParaRPr>
          </a:p>
        </p:txBody>
      </p:sp>
      <p:sp>
        <p:nvSpPr>
          <p:cNvPr id="3" name="Rectangle 2"/>
          <p:cNvSpPr/>
          <p:nvPr/>
        </p:nvSpPr>
        <p:spPr bwMode="auto">
          <a:xfrm>
            <a:off x="-1" y="0"/>
            <a:ext cx="12192000" cy="105273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5" name="Picture 5" descr="C:\Users\jford\AppData\Local\Microsoft\Windows\Temporary Internet Files\Content.Outlook\S37BFCHJ\LINZ_logo_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80309" y="103528"/>
            <a:ext cx="2976331" cy="7920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5083" y="188641"/>
            <a:ext cx="9730517" cy="584775"/>
          </a:xfrm>
          <a:prstGeom prst="rect">
            <a:avLst/>
          </a:prstGeom>
          <a:noFill/>
        </p:spPr>
        <p:txBody>
          <a:bodyPr wrap="square" lIns="0" rIns="0">
            <a:spAutoFit/>
          </a:bodyPr>
          <a:lstStyle/>
          <a:p>
            <a:pPr fontAlgn="auto">
              <a:spcBef>
                <a:spcPts val="0"/>
              </a:spcBef>
              <a:spcAft>
                <a:spcPts val="0"/>
              </a:spcAft>
              <a:defRPr/>
            </a:pPr>
            <a:r>
              <a:rPr lang="en-NZ" sz="3200" b="1" baseline="0" dirty="0" smtClean="0">
                <a:solidFill>
                  <a:schemeClr val="bg1"/>
                </a:solidFill>
                <a:latin typeface="+mj-lt"/>
              </a:rPr>
              <a:t>Outcomes Framework</a:t>
            </a:r>
            <a:endParaRPr lang="en-NZ" sz="3600" b="1" baseline="0" dirty="0">
              <a:solidFill>
                <a:schemeClr val="bg1"/>
              </a:solidFill>
              <a:latin typeface="+mj-lt"/>
            </a:endParaRP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55735" y="1993679"/>
            <a:ext cx="7260745" cy="3963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58009" y="1197509"/>
            <a:ext cx="1187779" cy="84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55736" y="1174376"/>
            <a:ext cx="7260746" cy="81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675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0"/>
            <a:ext cx="12192001" cy="1124744"/>
          </a:xfrm>
          <a:prstGeom prst="rect">
            <a:avLst/>
          </a:prstGeom>
          <a:solidFill>
            <a:srgbClr val="00984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25000" smtClean="0">
              <a:ln>
                <a:noFill/>
              </a:ln>
              <a:solidFill>
                <a:schemeClr val="tx1"/>
              </a:solidFill>
              <a:effectLst/>
              <a:latin typeface="Verdana" pitchFamily="34" charset="0"/>
            </a:endParaRPr>
          </a:p>
        </p:txBody>
      </p:sp>
      <p:sp>
        <p:nvSpPr>
          <p:cNvPr id="3" name="Rectangle 2"/>
          <p:cNvSpPr/>
          <p:nvPr/>
        </p:nvSpPr>
        <p:spPr bwMode="auto">
          <a:xfrm>
            <a:off x="-1" y="0"/>
            <a:ext cx="12192000" cy="105273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5" name="Picture 5" descr="C:\Users\jford\AppData\Local\Microsoft\Windows\Temporary Internet Files\Content.Outlook\S37BFCHJ\LINZ_logo_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80309" y="103528"/>
            <a:ext cx="2976331" cy="7920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5083" y="188641"/>
            <a:ext cx="9730517" cy="584775"/>
          </a:xfrm>
          <a:prstGeom prst="rect">
            <a:avLst/>
          </a:prstGeom>
          <a:noFill/>
        </p:spPr>
        <p:txBody>
          <a:bodyPr wrap="square" lIns="0" rIns="0">
            <a:spAutoFit/>
          </a:bodyPr>
          <a:lstStyle/>
          <a:p>
            <a:pPr fontAlgn="auto">
              <a:spcBef>
                <a:spcPts val="0"/>
              </a:spcBef>
              <a:spcAft>
                <a:spcPts val="0"/>
              </a:spcAft>
              <a:defRPr/>
            </a:pPr>
            <a:r>
              <a:rPr lang="en-NZ" sz="3200" b="1" baseline="0" dirty="0" smtClean="0">
                <a:solidFill>
                  <a:schemeClr val="bg1"/>
                </a:solidFill>
                <a:latin typeface="+mj-lt"/>
              </a:rPr>
              <a:t>Outcomes Framework</a:t>
            </a:r>
            <a:endParaRPr lang="en-NZ" sz="3600" b="1" baseline="0" dirty="0">
              <a:solidFill>
                <a:schemeClr val="bg1"/>
              </a:solidFill>
              <a:latin typeface="+mj-lt"/>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854" y="1844825"/>
            <a:ext cx="10704442" cy="340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80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34825" y="113966"/>
            <a:ext cx="7888056" cy="424959"/>
          </a:xfrm>
          <a:prstGeom prst="rect">
            <a:avLst/>
          </a:prstGeom>
        </p:spPr>
        <p:txBody>
          <a:bodyPr vert="horz" wrap="square" lIns="0" tIns="9369" rIns="0" bIns="0" rtlCol="0">
            <a:spAutoFit/>
          </a:bodyPr>
          <a:lstStyle/>
          <a:p>
            <a:pPr marL="9369">
              <a:spcBef>
                <a:spcPts val="74"/>
              </a:spcBef>
            </a:pPr>
            <a:r>
              <a:rPr spc="-89" dirty="0">
                <a:solidFill>
                  <a:srgbClr val="00839C"/>
                </a:solidFill>
                <a:latin typeface="Verdana" panose="020B0604030504040204" pitchFamily="34" charset="0"/>
                <a:ea typeface="Verdana" panose="020B0604030504040204" pitchFamily="34" charset="0"/>
                <a:cs typeface="Verdana" panose="020B0604030504040204" pitchFamily="34" charset="0"/>
              </a:rPr>
              <a:t>New </a:t>
            </a:r>
            <a:r>
              <a:rPr spc="-84" dirty="0">
                <a:solidFill>
                  <a:srgbClr val="00839C"/>
                </a:solidFill>
                <a:latin typeface="Verdana" panose="020B0604030504040204" pitchFamily="34" charset="0"/>
                <a:ea typeface="Verdana" panose="020B0604030504040204" pitchFamily="34" charset="0"/>
                <a:cs typeface="Verdana" panose="020B0604030504040204" pitchFamily="34" charset="0"/>
              </a:rPr>
              <a:t>Zealand Hydrographic</a:t>
            </a:r>
            <a:r>
              <a:rPr spc="-77" dirty="0">
                <a:solidFill>
                  <a:srgbClr val="00839C"/>
                </a:solidFill>
                <a:latin typeface="Verdana" panose="020B0604030504040204" pitchFamily="34" charset="0"/>
                <a:ea typeface="Verdana" panose="020B0604030504040204" pitchFamily="34" charset="0"/>
                <a:cs typeface="Verdana" panose="020B0604030504040204" pitchFamily="34" charset="0"/>
              </a:rPr>
              <a:t> Authority</a:t>
            </a:r>
          </a:p>
        </p:txBody>
      </p:sp>
      <p:sp>
        <p:nvSpPr>
          <p:cNvPr id="6" name="object 6"/>
          <p:cNvSpPr txBox="1"/>
          <p:nvPr/>
        </p:nvSpPr>
        <p:spPr>
          <a:xfrm>
            <a:off x="475800" y="1263627"/>
            <a:ext cx="4084684" cy="919966"/>
          </a:xfrm>
          <a:prstGeom prst="rect">
            <a:avLst/>
          </a:prstGeom>
        </p:spPr>
        <p:txBody>
          <a:bodyPr vert="horz" wrap="square" lIns="0" tIns="9369" rIns="0" bIns="0" rtlCol="0">
            <a:spAutoFit/>
          </a:bodyPr>
          <a:lstStyle/>
          <a:p>
            <a:pPr algn="ctr" defTabSz="674524">
              <a:lnSpc>
                <a:spcPts val="3099"/>
              </a:lnSpc>
              <a:spcBef>
                <a:spcPts val="74"/>
              </a:spcBef>
            </a:pPr>
            <a:r>
              <a:rPr sz="2700" b="1" spc="-74" dirty="0">
                <a:solidFill>
                  <a:srgbClr val="F15622"/>
                </a:solidFill>
                <a:latin typeface="Verdana" panose="020B0604030504040204" pitchFamily="34" charset="0"/>
                <a:ea typeface="Verdana" panose="020B0604030504040204" pitchFamily="34" charset="0"/>
                <a:cs typeface="Verdana" panose="020B0604030504040204" pitchFamily="34" charset="0"/>
              </a:rPr>
              <a:t>Our</a:t>
            </a:r>
            <a:r>
              <a:rPr sz="2700" b="1" spc="-81" dirty="0">
                <a:solidFill>
                  <a:srgbClr val="F15622"/>
                </a:solidFill>
                <a:latin typeface="Verdana" panose="020B0604030504040204" pitchFamily="34" charset="0"/>
                <a:ea typeface="Verdana" panose="020B0604030504040204" pitchFamily="34" charset="0"/>
                <a:cs typeface="Verdana" panose="020B0604030504040204" pitchFamily="34" charset="0"/>
              </a:rPr>
              <a:t> Vision</a:t>
            </a:r>
            <a:endParaRPr sz="27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674524">
              <a:lnSpc>
                <a:spcPts val="2036"/>
              </a:lnSpc>
            </a:pPr>
            <a:r>
              <a:rPr b="1" spc="-55" dirty="0">
                <a:solidFill>
                  <a:srgbClr val="00839C"/>
                </a:solidFill>
                <a:latin typeface="Verdana" panose="020B0604030504040204" pitchFamily="34" charset="0"/>
                <a:ea typeface="Verdana" panose="020B0604030504040204" pitchFamily="34" charset="0"/>
                <a:cs typeface="Verdana" panose="020B0604030504040204" pitchFamily="34" charset="0"/>
              </a:rPr>
              <a:t>Navigating </a:t>
            </a:r>
            <a:r>
              <a:rPr b="1" spc="-59" dirty="0">
                <a:solidFill>
                  <a:srgbClr val="00839C"/>
                </a:solidFill>
                <a:latin typeface="Verdana" panose="020B0604030504040204" pitchFamily="34" charset="0"/>
                <a:ea typeface="Verdana" panose="020B0604030504040204" pitchFamily="34" charset="0"/>
                <a:cs typeface="Verdana" panose="020B0604030504040204" pitchFamily="34" charset="0"/>
              </a:rPr>
              <a:t>New </a:t>
            </a:r>
            <a:r>
              <a:rPr b="1" spc="-55" dirty="0">
                <a:solidFill>
                  <a:srgbClr val="00839C"/>
                </a:solidFill>
                <a:latin typeface="Verdana" panose="020B0604030504040204" pitchFamily="34" charset="0"/>
                <a:ea typeface="Verdana" panose="020B0604030504040204" pitchFamily="34" charset="0"/>
                <a:cs typeface="Verdana" panose="020B0604030504040204" pitchFamily="34" charset="0"/>
              </a:rPr>
              <a:t>Zealand </a:t>
            </a:r>
            <a:r>
              <a:rPr b="1" spc="-63" dirty="0">
                <a:solidFill>
                  <a:srgbClr val="00839C"/>
                </a:solidFill>
                <a:latin typeface="Verdana" panose="020B0604030504040204" pitchFamily="34" charset="0"/>
                <a:ea typeface="Verdana" panose="020B0604030504040204" pitchFamily="34" charset="0"/>
                <a:cs typeface="Verdana" panose="020B0604030504040204" pitchFamily="34" charset="0"/>
              </a:rPr>
              <a:t>to</a:t>
            </a:r>
            <a:r>
              <a:rPr b="1" spc="-59" dirty="0">
                <a:solidFill>
                  <a:srgbClr val="00839C"/>
                </a:solidFill>
                <a:latin typeface="Verdana" panose="020B0604030504040204" pitchFamily="34" charset="0"/>
                <a:ea typeface="Verdana" panose="020B0604030504040204" pitchFamily="34" charset="0"/>
                <a:cs typeface="Verdana" panose="020B0604030504040204" pitchFamily="34" charset="0"/>
              </a:rPr>
              <a:t> </a:t>
            </a:r>
            <a:r>
              <a:rPr b="1" spc="-48" dirty="0">
                <a:solidFill>
                  <a:srgbClr val="00839C"/>
                </a:solidFill>
                <a:latin typeface="Verdana" panose="020B0604030504040204" pitchFamily="34" charset="0"/>
                <a:ea typeface="Verdana" panose="020B0604030504040204" pitchFamily="34" charset="0"/>
                <a:cs typeface="Verdana" panose="020B0604030504040204" pitchFamily="34" charset="0"/>
              </a:rPr>
              <a:t>a</a:t>
            </a:r>
            <a:r>
              <a:rPr lang="en-NZ" b="1" spc="-48" dirty="0">
                <a:solidFill>
                  <a:srgbClr val="00839C"/>
                </a:solidFill>
                <a:latin typeface="Verdana" panose="020B0604030504040204" pitchFamily="34" charset="0"/>
                <a:ea typeface="Verdana" panose="020B0604030504040204" pitchFamily="34" charset="0"/>
                <a:cs typeface="Verdana" panose="020B0604030504040204" pitchFamily="34" charset="0"/>
              </a:rPr>
              <a:t> </a:t>
            </a:r>
            <a:r>
              <a:rPr b="1" spc="-48" dirty="0">
                <a:solidFill>
                  <a:srgbClr val="00839C"/>
                </a:solidFill>
                <a:latin typeface="Verdana" panose="020B0604030504040204" pitchFamily="34" charset="0"/>
                <a:ea typeface="Verdana" panose="020B0604030504040204" pitchFamily="34" charset="0"/>
                <a:cs typeface="Verdana" panose="020B0604030504040204" pitchFamily="34" charset="0"/>
              </a:rPr>
              <a:t>thriving blue</a:t>
            </a:r>
            <a:r>
              <a:rPr b="1" spc="-66" dirty="0">
                <a:solidFill>
                  <a:srgbClr val="00839C"/>
                </a:solidFill>
                <a:latin typeface="Verdana" panose="020B0604030504040204" pitchFamily="34" charset="0"/>
                <a:ea typeface="Verdana" panose="020B0604030504040204" pitchFamily="34" charset="0"/>
                <a:cs typeface="Verdana" panose="020B0604030504040204" pitchFamily="34" charset="0"/>
              </a:rPr>
              <a:t> </a:t>
            </a:r>
            <a:r>
              <a:rPr b="1" spc="-55" dirty="0">
                <a:solidFill>
                  <a:srgbClr val="00839C"/>
                </a:solidFill>
                <a:latin typeface="Verdana" panose="020B0604030504040204" pitchFamily="34" charset="0"/>
                <a:ea typeface="Verdana" panose="020B0604030504040204" pitchFamily="34" charset="0"/>
                <a:cs typeface="Verdana" panose="020B0604030504040204" pitchFamily="34" charset="0"/>
              </a:rPr>
              <a:t>economy</a:t>
            </a:r>
            <a:endParaRPr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bject 7"/>
          <p:cNvSpPr txBox="1"/>
          <p:nvPr/>
        </p:nvSpPr>
        <p:spPr>
          <a:xfrm>
            <a:off x="7447254" y="1156680"/>
            <a:ext cx="4493218" cy="1176447"/>
          </a:xfrm>
          <a:prstGeom prst="rect">
            <a:avLst/>
          </a:prstGeom>
        </p:spPr>
        <p:txBody>
          <a:bodyPr vert="horz" wrap="square" lIns="0" tIns="9369" rIns="0" bIns="0" rtlCol="0">
            <a:spAutoFit/>
          </a:bodyPr>
          <a:lstStyle/>
          <a:p>
            <a:pPr marL="15224" indent="-15224" algn="ctr" defTabSz="132328">
              <a:lnSpc>
                <a:spcPts val="3099"/>
              </a:lnSpc>
              <a:spcBef>
                <a:spcPts val="74"/>
              </a:spcBef>
            </a:pPr>
            <a:r>
              <a:rPr sz="2700" b="1" spc="-74" dirty="0">
                <a:solidFill>
                  <a:srgbClr val="F15622"/>
                </a:solidFill>
                <a:latin typeface="Verdana" panose="020B0604030504040204" pitchFamily="34" charset="0"/>
                <a:ea typeface="Verdana" panose="020B0604030504040204" pitchFamily="34" charset="0"/>
                <a:cs typeface="Verdana" panose="020B0604030504040204" pitchFamily="34" charset="0"/>
              </a:rPr>
              <a:t>Our</a:t>
            </a:r>
            <a:r>
              <a:rPr sz="2700" b="1" spc="-81" dirty="0">
                <a:solidFill>
                  <a:srgbClr val="F15622"/>
                </a:solidFill>
                <a:latin typeface="Verdana" panose="020B0604030504040204" pitchFamily="34" charset="0"/>
                <a:ea typeface="Verdana" panose="020B0604030504040204" pitchFamily="34" charset="0"/>
                <a:cs typeface="Verdana" panose="020B0604030504040204" pitchFamily="34" charset="0"/>
              </a:rPr>
              <a:t> </a:t>
            </a:r>
            <a:r>
              <a:rPr sz="2700" b="1" spc="-77" dirty="0">
                <a:solidFill>
                  <a:srgbClr val="F15622"/>
                </a:solidFill>
                <a:latin typeface="Verdana" panose="020B0604030504040204" pitchFamily="34" charset="0"/>
                <a:ea typeface="Verdana" panose="020B0604030504040204" pitchFamily="34" charset="0"/>
                <a:cs typeface="Verdana" panose="020B0604030504040204" pitchFamily="34" charset="0"/>
              </a:rPr>
              <a:t>Mission</a:t>
            </a:r>
            <a:endParaRPr sz="27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8878" algn="ctr" defTabSz="674524">
              <a:lnSpc>
                <a:spcPts val="2036"/>
              </a:lnSpc>
            </a:pPr>
            <a:r>
              <a:rPr b="1" spc="-96" dirty="0">
                <a:solidFill>
                  <a:srgbClr val="00839C"/>
                </a:solidFill>
                <a:latin typeface="Verdana" panose="020B0604030504040204" pitchFamily="34" charset="0"/>
                <a:ea typeface="Verdana" panose="020B0604030504040204" pitchFamily="34" charset="0"/>
                <a:cs typeface="Verdana" panose="020B0604030504040204" pitchFamily="34" charset="0"/>
              </a:rPr>
              <a:t>We </a:t>
            </a:r>
            <a:r>
              <a:rPr b="1" spc="-52" dirty="0">
                <a:solidFill>
                  <a:srgbClr val="00839C"/>
                </a:solidFill>
                <a:latin typeface="Verdana" panose="020B0604030504040204" pitchFamily="34" charset="0"/>
                <a:ea typeface="Verdana" panose="020B0604030504040204" pitchFamily="34" charset="0"/>
                <a:cs typeface="Verdana" panose="020B0604030504040204" pitchFamily="34" charset="0"/>
              </a:rPr>
              <a:t>collect, </a:t>
            </a:r>
            <a:r>
              <a:rPr b="1" spc="-48" dirty="0">
                <a:solidFill>
                  <a:srgbClr val="00839C"/>
                </a:solidFill>
                <a:latin typeface="Verdana" panose="020B0604030504040204" pitchFamily="34" charset="0"/>
                <a:ea typeface="Verdana" panose="020B0604030504040204" pitchFamily="34" charset="0"/>
                <a:cs typeface="Verdana" panose="020B0604030504040204" pitchFamily="34" charset="0"/>
              </a:rPr>
              <a:t>manage and </a:t>
            </a:r>
            <a:r>
              <a:rPr b="1" spc="-55" dirty="0">
                <a:solidFill>
                  <a:srgbClr val="00839C"/>
                </a:solidFill>
                <a:latin typeface="Verdana" panose="020B0604030504040204" pitchFamily="34" charset="0"/>
                <a:ea typeface="Verdana" panose="020B0604030504040204" pitchFamily="34" charset="0"/>
                <a:cs typeface="Verdana" panose="020B0604030504040204" pitchFamily="34" charset="0"/>
              </a:rPr>
              <a:t>share</a:t>
            </a:r>
            <a:r>
              <a:rPr lang="en-NZ" b="1" spc="-55" dirty="0">
                <a:solidFill>
                  <a:srgbClr val="00839C"/>
                </a:solidFill>
                <a:latin typeface="Verdana" panose="020B0604030504040204" pitchFamily="34" charset="0"/>
                <a:ea typeface="Verdana" panose="020B0604030504040204" pitchFamily="34" charset="0"/>
                <a:cs typeface="Verdana" panose="020B0604030504040204" pitchFamily="34" charset="0"/>
              </a:rPr>
              <a:t> </a:t>
            </a:r>
            <a:r>
              <a:rPr b="1" spc="-48" dirty="0">
                <a:solidFill>
                  <a:srgbClr val="00839C"/>
                </a:solidFill>
                <a:latin typeface="Verdana" panose="020B0604030504040204" pitchFamily="34" charset="0"/>
                <a:ea typeface="Verdana" panose="020B0604030504040204" pitchFamily="34" charset="0"/>
                <a:cs typeface="Verdana" panose="020B0604030504040204" pitchFamily="34" charset="0"/>
              </a:rPr>
              <a:t>marine </a:t>
            </a:r>
            <a:r>
              <a:rPr b="1" spc="-52" dirty="0">
                <a:solidFill>
                  <a:srgbClr val="00839C"/>
                </a:solidFill>
                <a:latin typeface="Verdana" panose="020B0604030504040204" pitchFamily="34" charset="0"/>
                <a:ea typeface="Verdana" panose="020B0604030504040204" pitchFamily="34" charset="0"/>
                <a:cs typeface="Verdana" panose="020B0604030504040204" pitchFamily="34" charset="0"/>
              </a:rPr>
              <a:t>geospatial information </a:t>
            </a:r>
            <a:r>
              <a:rPr b="1" spc="-55" dirty="0">
                <a:solidFill>
                  <a:srgbClr val="00839C"/>
                </a:solidFill>
                <a:latin typeface="Verdana" panose="020B0604030504040204" pitchFamily="34" charset="0"/>
                <a:ea typeface="Verdana" panose="020B0604030504040204" pitchFamily="34" charset="0"/>
                <a:cs typeface="Verdana" panose="020B0604030504040204" pitchFamily="34" charset="0"/>
              </a:rPr>
              <a:t>for </a:t>
            </a:r>
            <a:r>
              <a:rPr b="1" spc="-48" dirty="0">
                <a:solidFill>
                  <a:srgbClr val="00839C"/>
                </a:solidFill>
                <a:latin typeface="Verdana" panose="020B0604030504040204" pitchFamily="34" charset="0"/>
                <a:ea typeface="Verdana" panose="020B0604030504040204" pitchFamily="34" charset="0"/>
                <a:cs typeface="Verdana" panose="020B0604030504040204" pitchFamily="34" charset="0"/>
              </a:rPr>
              <a:t>the benefit of </a:t>
            </a:r>
            <a:r>
              <a:rPr b="1" spc="-59" dirty="0">
                <a:solidFill>
                  <a:srgbClr val="00839C"/>
                </a:solidFill>
                <a:latin typeface="Verdana" panose="020B0604030504040204" pitchFamily="34" charset="0"/>
                <a:ea typeface="Verdana" panose="020B0604030504040204" pitchFamily="34" charset="0"/>
                <a:cs typeface="Verdana" panose="020B0604030504040204" pitchFamily="34" charset="0"/>
              </a:rPr>
              <a:t>New</a:t>
            </a:r>
            <a:r>
              <a:rPr b="1" spc="-103" dirty="0">
                <a:solidFill>
                  <a:srgbClr val="00839C"/>
                </a:solidFill>
                <a:latin typeface="Verdana" panose="020B0604030504040204" pitchFamily="34" charset="0"/>
                <a:ea typeface="Verdana" panose="020B0604030504040204" pitchFamily="34" charset="0"/>
                <a:cs typeface="Verdana" panose="020B0604030504040204" pitchFamily="34" charset="0"/>
              </a:rPr>
              <a:t> </a:t>
            </a:r>
            <a:r>
              <a:rPr b="1" spc="-55" dirty="0">
                <a:solidFill>
                  <a:srgbClr val="00839C"/>
                </a:solidFill>
                <a:latin typeface="Verdana" panose="020B0604030504040204" pitchFamily="34" charset="0"/>
                <a:ea typeface="Verdana" panose="020B0604030504040204" pitchFamily="34" charset="0"/>
                <a:cs typeface="Verdana" panose="020B0604030504040204" pitchFamily="34" charset="0"/>
              </a:rPr>
              <a:t>Zealand</a:t>
            </a:r>
            <a:endParaRPr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bject 8"/>
          <p:cNvSpPr txBox="1"/>
          <p:nvPr/>
        </p:nvSpPr>
        <p:spPr>
          <a:xfrm>
            <a:off x="322461" y="2776887"/>
            <a:ext cx="4975072" cy="1180617"/>
          </a:xfrm>
          <a:prstGeom prst="rect">
            <a:avLst/>
          </a:prstGeom>
        </p:spPr>
        <p:txBody>
          <a:bodyPr vert="horz" wrap="square" lIns="0" tIns="56679" rIns="0" bIns="0" rtlCol="0">
            <a:spAutoFit/>
          </a:bodyPr>
          <a:lstStyle/>
          <a:p>
            <a:pPr marL="9369" defTabSz="674524">
              <a:spcBef>
                <a:spcPts val="446"/>
              </a:spcBef>
            </a:pPr>
            <a:r>
              <a:rPr sz="1500" b="1" spc="-55" dirty="0">
                <a:solidFill>
                  <a:srgbClr val="00839C"/>
                </a:solidFill>
                <a:latin typeface="Verdana" panose="020B0604030504040204" pitchFamily="34" charset="0"/>
                <a:ea typeface="Verdana" panose="020B0604030504040204" pitchFamily="34" charset="0"/>
                <a:cs typeface="Verdana" panose="020B0604030504040204" pitchFamily="34" charset="0"/>
              </a:rPr>
              <a:t>What </a:t>
            </a:r>
            <a:r>
              <a:rPr sz="1500" b="1" spc="-48" dirty="0">
                <a:solidFill>
                  <a:srgbClr val="00839C"/>
                </a:solidFill>
                <a:latin typeface="Verdana" panose="020B0604030504040204" pitchFamily="34" charset="0"/>
                <a:ea typeface="Verdana" panose="020B0604030504040204" pitchFamily="34" charset="0"/>
                <a:cs typeface="Verdana" panose="020B0604030504040204" pitchFamily="34" charset="0"/>
              </a:rPr>
              <a:t>is </a:t>
            </a:r>
            <a:r>
              <a:rPr sz="1500" b="1" spc="-52" dirty="0">
                <a:solidFill>
                  <a:srgbClr val="00839C"/>
                </a:solidFill>
                <a:latin typeface="Verdana" panose="020B0604030504040204" pitchFamily="34" charset="0"/>
                <a:ea typeface="Verdana" panose="020B0604030504040204" pitchFamily="34" charset="0"/>
                <a:cs typeface="Verdana" panose="020B0604030504040204" pitchFamily="34" charset="0"/>
              </a:rPr>
              <a:t>important </a:t>
            </a:r>
            <a:r>
              <a:rPr sz="1500" b="1" spc="-63" dirty="0">
                <a:solidFill>
                  <a:srgbClr val="00839C"/>
                </a:solidFill>
                <a:latin typeface="Verdana" panose="020B0604030504040204" pitchFamily="34" charset="0"/>
                <a:ea typeface="Verdana" panose="020B0604030504040204" pitchFamily="34" charset="0"/>
                <a:cs typeface="Verdana" panose="020B0604030504040204" pitchFamily="34" charset="0"/>
              </a:rPr>
              <a:t>to</a:t>
            </a:r>
            <a:r>
              <a:rPr sz="1500" b="1" spc="-70" dirty="0">
                <a:solidFill>
                  <a:srgbClr val="00839C"/>
                </a:solidFill>
                <a:latin typeface="Verdana" panose="020B0604030504040204" pitchFamily="34" charset="0"/>
                <a:ea typeface="Verdana" panose="020B0604030504040204" pitchFamily="34" charset="0"/>
                <a:cs typeface="Verdana" panose="020B0604030504040204" pitchFamily="34" charset="0"/>
              </a:rPr>
              <a:t> </a:t>
            </a:r>
            <a:r>
              <a:rPr sz="1500" b="1" spc="-48" dirty="0">
                <a:solidFill>
                  <a:srgbClr val="00839C"/>
                </a:solidFill>
                <a:latin typeface="Verdana" panose="020B0604030504040204" pitchFamily="34" charset="0"/>
                <a:ea typeface="Verdana" panose="020B0604030504040204" pitchFamily="34" charset="0"/>
                <a:cs typeface="Verdana" panose="020B0604030504040204" pitchFamily="34" charset="0"/>
              </a:rPr>
              <a:t>us</a:t>
            </a:r>
            <a:endParaRPr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6631" indent="-168631" defTabSz="674524">
              <a:spcBef>
                <a:spcPts val="280"/>
              </a:spcBef>
              <a:buFontTx/>
              <a:buChar char="•"/>
              <a:tabLst>
                <a:tab pos="346631" algn="l"/>
                <a:tab pos="347097" algn="l"/>
              </a:tabLst>
            </a:pPr>
            <a:r>
              <a:rPr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People </a:t>
            </a:r>
            <a:r>
              <a:rPr sz="1200" dirty="0">
                <a:solidFill>
                  <a:srgbClr val="231F20"/>
                </a:solidFill>
                <a:latin typeface="Verdana" panose="020B0604030504040204" pitchFamily="34" charset="0"/>
                <a:ea typeface="Verdana" panose="020B0604030504040204" pitchFamily="34" charset="0"/>
                <a:cs typeface="Verdana" panose="020B0604030504040204" pitchFamily="34" charset="0"/>
              </a:rPr>
              <a:t>can </a:t>
            </a:r>
            <a:r>
              <a:rPr sz="1200" spc="-7" dirty="0">
                <a:solidFill>
                  <a:srgbClr val="231F20"/>
                </a:solidFill>
                <a:latin typeface="Verdana" panose="020B0604030504040204" pitchFamily="34" charset="0"/>
                <a:ea typeface="Verdana" panose="020B0604030504040204" pitchFamily="34" charset="0"/>
                <a:cs typeface="Verdana" panose="020B0604030504040204" pitchFamily="34" charset="0"/>
              </a:rPr>
              <a:t>navigate</a:t>
            </a:r>
            <a:r>
              <a:rPr sz="1200" spc="-26" dirty="0">
                <a:solidFill>
                  <a:srgbClr val="231F20"/>
                </a:solidFill>
                <a:latin typeface="Verdana" panose="020B0604030504040204" pitchFamily="34" charset="0"/>
                <a:ea typeface="Verdana" panose="020B0604030504040204" pitchFamily="34" charset="0"/>
                <a:cs typeface="Verdana" panose="020B0604030504040204" pitchFamily="34" charset="0"/>
              </a:rPr>
              <a:t> </a:t>
            </a:r>
            <a:r>
              <a:rPr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safely</a:t>
            </a:r>
            <a:endParaRPr lang="en-NZ" sz="1200" spc="-4" dirty="0">
              <a:solidFill>
                <a:srgbClr val="231F20"/>
              </a:solidFill>
              <a:latin typeface="Verdana" panose="020B0604030504040204" pitchFamily="34" charset="0"/>
              <a:ea typeface="Verdana" panose="020B0604030504040204" pitchFamily="34" charset="0"/>
              <a:cs typeface="Verdana" panose="020B0604030504040204" pitchFamily="34" charset="0"/>
            </a:endParaRPr>
          </a:p>
          <a:p>
            <a:pPr marL="346631" indent="-168631" defTabSz="674524">
              <a:spcBef>
                <a:spcPts val="280"/>
              </a:spcBef>
              <a:buFontTx/>
              <a:buChar char="•"/>
              <a:tabLst>
                <a:tab pos="346631" algn="l"/>
                <a:tab pos="347097" algn="l"/>
              </a:tabLst>
            </a:pPr>
            <a:r>
              <a:rPr lang="en-NZ" sz="1200" dirty="0">
                <a:solidFill>
                  <a:prstClr val="black"/>
                </a:solidFill>
                <a:latin typeface="Verdana" panose="020B0604030504040204" pitchFamily="34" charset="0"/>
                <a:ea typeface="Verdana" panose="020B0604030504040204" pitchFamily="34" charset="0"/>
                <a:cs typeface="Verdana" panose="020B0604030504040204" pitchFamily="34" charset="0"/>
              </a:rPr>
              <a:t>The marine environment is managed sustainably</a:t>
            </a:r>
          </a:p>
          <a:p>
            <a:pPr marL="346631" indent="-168631" defTabSz="674524">
              <a:spcBef>
                <a:spcPts val="280"/>
              </a:spcBef>
              <a:buFontTx/>
              <a:buChar char="•"/>
              <a:tabLst>
                <a:tab pos="346631" algn="l"/>
                <a:tab pos="347097" algn="l"/>
              </a:tabLst>
            </a:pPr>
            <a:r>
              <a:rPr lang="en-NZ" sz="1200" dirty="0">
                <a:solidFill>
                  <a:prstClr val="black"/>
                </a:solidFill>
                <a:latin typeface="Verdana" panose="020B0604030504040204" pitchFamily="34" charset="0"/>
                <a:ea typeface="Verdana" panose="020B0604030504040204" pitchFamily="34" charset="0"/>
                <a:cs typeface="Verdana" panose="020B0604030504040204" pitchFamily="34" charset="0"/>
              </a:rPr>
              <a:t>The value of marine geospatial information is realised</a:t>
            </a:r>
          </a:p>
          <a:p>
            <a:pPr marL="346631" indent="-168631" defTabSz="674524">
              <a:spcBef>
                <a:spcPts val="280"/>
              </a:spcBef>
              <a:buFontTx/>
              <a:buChar char="•"/>
              <a:tabLst>
                <a:tab pos="346631" algn="l"/>
                <a:tab pos="347097" algn="l"/>
              </a:tabLst>
            </a:pPr>
            <a:r>
              <a:rPr lang="en-NZ" sz="1200" dirty="0">
                <a:solidFill>
                  <a:prstClr val="black"/>
                </a:solidFill>
                <a:latin typeface="Verdana" panose="020B0604030504040204" pitchFamily="34" charset="0"/>
                <a:ea typeface="Verdana" panose="020B0604030504040204" pitchFamily="34" charset="0"/>
                <a:cs typeface="Verdana" panose="020B0604030504040204" pitchFamily="34" charset="0"/>
              </a:rPr>
              <a:t>Key datasets are accessible to key users</a:t>
            </a:r>
          </a:p>
        </p:txBody>
      </p:sp>
      <p:sp>
        <p:nvSpPr>
          <p:cNvPr id="10" name="object 10"/>
          <p:cNvSpPr txBox="1"/>
          <p:nvPr/>
        </p:nvSpPr>
        <p:spPr>
          <a:xfrm>
            <a:off x="7324415" y="2762353"/>
            <a:ext cx="4616059" cy="2829786"/>
          </a:xfrm>
          <a:prstGeom prst="rect">
            <a:avLst/>
          </a:prstGeom>
        </p:spPr>
        <p:txBody>
          <a:bodyPr vert="horz" wrap="square" lIns="0" tIns="56679" rIns="0" bIns="0" rtlCol="0">
            <a:spAutoFit/>
          </a:bodyPr>
          <a:lstStyle/>
          <a:p>
            <a:pPr marL="9369" defTabSz="674524">
              <a:spcBef>
                <a:spcPts val="446"/>
              </a:spcBef>
            </a:pPr>
            <a:r>
              <a:rPr sz="1500" b="1" spc="-48" dirty="0">
                <a:solidFill>
                  <a:srgbClr val="00839C"/>
                </a:solidFill>
                <a:latin typeface="Verdana" panose="020B0604030504040204" pitchFamily="34" charset="0"/>
                <a:ea typeface="Verdana" panose="020B0604030504040204" pitchFamily="34" charset="0"/>
                <a:cs typeface="Verdana" panose="020B0604030504040204" pitchFamily="34" charset="0"/>
              </a:rPr>
              <a:t>Our </a:t>
            </a:r>
            <a:r>
              <a:rPr sz="1500" b="1" spc="-52" dirty="0">
                <a:solidFill>
                  <a:srgbClr val="00839C"/>
                </a:solidFill>
                <a:latin typeface="Verdana" panose="020B0604030504040204" pitchFamily="34" charset="0"/>
                <a:ea typeface="Verdana" panose="020B0604030504040204" pitchFamily="34" charset="0"/>
                <a:cs typeface="Verdana" panose="020B0604030504040204" pitchFamily="34" charset="0"/>
              </a:rPr>
              <a:t>focus </a:t>
            </a:r>
            <a:r>
              <a:rPr sz="1500" b="1" spc="-55" dirty="0">
                <a:solidFill>
                  <a:srgbClr val="00839C"/>
                </a:solidFill>
                <a:latin typeface="Verdana" panose="020B0604030504040204" pitchFamily="34" charset="0"/>
                <a:ea typeface="Verdana" panose="020B0604030504040204" pitchFamily="34" charset="0"/>
                <a:cs typeface="Verdana" panose="020B0604030504040204" pitchFamily="34" charset="0"/>
              </a:rPr>
              <a:t>areas</a:t>
            </a:r>
            <a:endParaRPr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6631" indent="-168631" defTabSz="674524">
              <a:spcBef>
                <a:spcPts val="280"/>
              </a:spcBef>
              <a:buFontTx/>
              <a:buChar char="•"/>
              <a:tabLst>
                <a:tab pos="346161" algn="l"/>
                <a:tab pos="346631" algn="l"/>
              </a:tabLst>
            </a:pPr>
            <a:r>
              <a:rPr sz="1200" dirty="0">
                <a:solidFill>
                  <a:srgbClr val="231F20"/>
                </a:solidFill>
                <a:latin typeface="Verdana" panose="020B0604030504040204" pitchFamily="34" charset="0"/>
                <a:ea typeface="Verdana" panose="020B0604030504040204" pitchFamily="34" charset="0"/>
                <a:cs typeface="Verdana" panose="020B0604030504040204" pitchFamily="34" charset="0"/>
              </a:rPr>
              <a:t>Mapping NZ</a:t>
            </a:r>
            <a:r>
              <a:rPr sz="1200" spc="-7" dirty="0">
                <a:solidFill>
                  <a:srgbClr val="231F20"/>
                </a:solidFill>
                <a:latin typeface="Verdana" panose="020B0604030504040204" pitchFamily="34" charset="0"/>
                <a:ea typeface="Verdana" panose="020B0604030504040204" pitchFamily="34" charset="0"/>
                <a:cs typeface="Verdana" panose="020B0604030504040204" pitchFamily="34" charset="0"/>
              </a:rPr>
              <a:t> </a:t>
            </a:r>
            <a:r>
              <a:rPr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2025</a:t>
            </a:r>
            <a:endParaRPr lang="en-NZ" sz="1200" spc="-4" dirty="0">
              <a:solidFill>
                <a:srgbClr val="231F20"/>
              </a:solidFill>
              <a:latin typeface="Verdana" panose="020B0604030504040204" pitchFamily="34" charset="0"/>
              <a:ea typeface="Verdana" panose="020B0604030504040204" pitchFamily="34" charset="0"/>
              <a:cs typeface="Verdana" panose="020B0604030504040204" pitchFamily="34" charset="0"/>
            </a:endParaRPr>
          </a:p>
          <a:p>
            <a:pPr marL="726050" lvl="1" indent="-210789" defTabSz="674524">
              <a:spcBef>
                <a:spcPts val="280"/>
              </a:spcBef>
              <a:buFont typeface="Courier New" panose="02070309020205020404" pitchFamily="49" charset="0"/>
              <a:buChar char="o"/>
              <a:tabLst>
                <a:tab pos="346161" algn="l"/>
                <a:tab pos="346631" algn="l"/>
              </a:tabLst>
            </a:pPr>
            <a:r>
              <a:rPr lang="en-NZ" sz="1000" spc="-4" dirty="0">
                <a:solidFill>
                  <a:srgbClr val="231F20"/>
                </a:solidFill>
                <a:latin typeface="Verdana" panose="020B0604030504040204" pitchFamily="34" charset="0"/>
                <a:ea typeface="Verdana" panose="020B0604030504040204" pitchFamily="34" charset="0"/>
                <a:cs typeface="Verdana" panose="020B0604030504040204" pitchFamily="34" charset="0"/>
              </a:rPr>
              <a:t>Coastal mapping</a:t>
            </a:r>
          </a:p>
          <a:p>
            <a:pPr marL="726050" lvl="1" indent="-210789" defTabSz="674524">
              <a:spcBef>
                <a:spcPts val="280"/>
              </a:spcBef>
              <a:buFont typeface="Courier New" panose="02070309020205020404" pitchFamily="49" charset="0"/>
              <a:buChar char="o"/>
              <a:tabLst>
                <a:tab pos="346161" algn="l"/>
                <a:tab pos="346631" algn="l"/>
              </a:tabLst>
            </a:pPr>
            <a:r>
              <a:rPr lang="en-NZ" sz="1000" spc="-4" dirty="0">
                <a:solidFill>
                  <a:srgbClr val="231F20"/>
                </a:solidFill>
                <a:latin typeface="Verdana" panose="020B0604030504040204" pitchFamily="34" charset="0"/>
                <a:ea typeface="Verdana" panose="020B0604030504040204" pitchFamily="34" charset="0"/>
                <a:cs typeface="Verdana" panose="020B0604030504040204" pitchFamily="34" charset="0"/>
              </a:rPr>
              <a:t>Joining Land and Sea (JLAS)</a:t>
            </a:r>
          </a:p>
          <a:p>
            <a:pPr marL="726050" lvl="1" indent="-210789" defTabSz="674524">
              <a:spcBef>
                <a:spcPts val="280"/>
              </a:spcBef>
              <a:buFont typeface="Courier New" panose="02070309020205020404" pitchFamily="49" charset="0"/>
              <a:buChar char="o"/>
              <a:tabLst>
                <a:tab pos="346161" algn="l"/>
                <a:tab pos="346631" algn="l"/>
              </a:tabLst>
            </a:pPr>
            <a:r>
              <a:rPr lang="en-NZ" sz="1000" spc="-4" dirty="0">
                <a:solidFill>
                  <a:srgbClr val="231F20"/>
                </a:solidFill>
                <a:latin typeface="Verdana" panose="020B0604030504040204" pitchFamily="34" charset="0"/>
                <a:ea typeface="Verdana" panose="020B0604030504040204" pitchFamily="34" charset="0"/>
                <a:cs typeface="Verdana" panose="020B0604030504040204" pitchFamily="34" charset="0"/>
              </a:rPr>
              <a:t>Improved bathymetry</a:t>
            </a:r>
            <a:endParaRPr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6631" indent="-168631" defTabSz="674524">
              <a:spcBef>
                <a:spcPts val="369"/>
              </a:spcBef>
              <a:buFontTx/>
              <a:buChar char="•"/>
              <a:tabLst>
                <a:tab pos="346161" algn="l"/>
                <a:tab pos="346631" algn="l"/>
              </a:tabLst>
            </a:pPr>
            <a:r>
              <a:rPr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Resilience</a:t>
            </a:r>
            <a:endParaRPr lang="en-NZ" sz="1200" spc="-4" dirty="0">
              <a:solidFill>
                <a:srgbClr val="231F20"/>
              </a:solidFill>
              <a:latin typeface="Verdana" panose="020B0604030504040204" pitchFamily="34" charset="0"/>
              <a:ea typeface="Verdana" panose="020B0604030504040204" pitchFamily="34" charset="0"/>
              <a:cs typeface="Verdana" panose="020B0604030504040204" pitchFamily="34" charset="0"/>
            </a:endParaRPr>
          </a:p>
          <a:p>
            <a:pPr marL="726050" lvl="1" indent="-210789" defTabSz="674524">
              <a:spcBef>
                <a:spcPts val="280"/>
              </a:spcBef>
              <a:buFont typeface="Courier New" panose="02070309020205020404" pitchFamily="49" charset="0"/>
              <a:buChar char="o"/>
              <a:tabLst>
                <a:tab pos="346161" algn="l"/>
                <a:tab pos="346631" algn="l"/>
              </a:tabLst>
            </a:pPr>
            <a:r>
              <a:rPr lang="en-NZ" sz="1000" spc="-4" dirty="0">
                <a:solidFill>
                  <a:srgbClr val="231F20"/>
                </a:solidFill>
                <a:latin typeface="Verdana" panose="020B0604030504040204" pitchFamily="34" charset="0"/>
                <a:ea typeface="Verdana" panose="020B0604030504040204" pitchFamily="34" charset="0"/>
                <a:cs typeface="Verdana" panose="020B0604030504040204" pitchFamily="34" charset="0"/>
              </a:rPr>
              <a:t>Share data that enables others to:</a:t>
            </a:r>
          </a:p>
          <a:p>
            <a:pPr marL="1063311" lvl="2" indent="-210789" defTabSz="674524">
              <a:buFont typeface="Arial" panose="020B0604020202020204" pitchFamily="34" charset="0"/>
              <a:buChar char="•"/>
              <a:tabLst>
                <a:tab pos="346161" algn="l"/>
                <a:tab pos="346631" algn="l"/>
              </a:tabLst>
            </a:pPr>
            <a:r>
              <a:rPr lang="en-NZ" sz="1000" spc="-4" dirty="0">
                <a:solidFill>
                  <a:srgbClr val="231F20"/>
                </a:solidFill>
                <a:latin typeface="Verdana" panose="020B0604030504040204" pitchFamily="34" charset="0"/>
                <a:ea typeface="Verdana" panose="020B0604030504040204" pitchFamily="34" charset="0"/>
                <a:cs typeface="Verdana" panose="020B0604030504040204" pitchFamily="34" charset="0"/>
              </a:rPr>
              <a:t>Assess risk</a:t>
            </a:r>
          </a:p>
          <a:p>
            <a:pPr marL="1063311" lvl="2" indent="-210789" defTabSz="674524">
              <a:buFont typeface="Arial" panose="020B0604020202020204" pitchFamily="34" charset="0"/>
              <a:buChar char="•"/>
              <a:tabLst>
                <a:tab pos="346161" algn="l"/>
                <a:tab pos="346631" algn="l"/>
              </a:tabLst>
            </a:pPr>
            <a:r>
              <a:rPr lang="en-NZ" sz="1000" spc="-4" dirty="0">
                <a:solidFill>
                  <a:srgbClr val="231F20"/>
                </a:solidFill>
                <a:latin typeface="Verdana" panose="020B0604030504040204" pitchFamily="34" charset="0"/>
                <a:ea typeface="Verdana" panose="020B0604030504040204" pitchFamily="34" charset="0"/>
                <a:cs typeface="Verdana" panose="020B0604030504040204" pitchFamily="34" charset="0"/>
              </a:rPr>
              <a:t>Understand impacts of climate change</a:t>
            </a:r>
          </a:p>
          <a:p>
            <a:pPr marL="726050" lvl="1" indent="-210789" defTabSz="674524">
              <a:spcBef>
                <a:spcPts val="280"/>
              </a:spcBef>
              <a:buFont typeface="Courier New" panose="02070309020205020404" pitchFamily="49" charset="0"/>
              <a:buChar char="o"/>
              <a:tabLst>
                <a:tab pos="346161" algn="l"/>
                <a:tab pos="346631" algn="l"/>
              </a:tabLst>
            </a:pPr>
            <a:r>
              <a:rPr lang="en-NZ" sz="1000" spc="-4" dirty="0">
                <a:solidFill>
                  <a:srgbClr val="231F20"/>
                </a:solidFill>
                <a:latin typeface="Verdana" panose="020B0604030504040204" pitchFamily="34" charset="0"/>
                <a:ea typeface="Verdana" panose="020B0604030504040204" pitchFamily="34" charset="0"/>
                <a:cs typeface="Verdana" panose="020B0604030504040204" pitchFamily="34" charset="0"/>
              </a:rPr>
              <a:t>Respond to events</a:t>
            </a:r>
            <a:endParaRPr sz="1000" spc="-4" dirty="0">
              <a:solidFill>
                <a:srgbClr val="231F20"/>
              </a:solidFill>
              <a:latin typeface="Verdana" panose="020B0604030504040204" pitchFamily="34" charset="0"/>
              <a:ea typeface="Verdana" panose="020B0604030504040204" pitchFamily="34" charset="0"/>
              <a:cs typeface="Verdana" panose="020B0604030504040204" pitchFamily="34" charset="0"/>
            </a:endParaRPr>
          </a:p>
          <a:p>
            <a:pPr marL="346631" indent="-168631" defTabSz="674524">
              <a:spcBef>
                <a:spcPts val="369"/>
              </a:spcBef>
              <a:buFontTx/>
              <a:buChar char="•"/>
              <a:tabLst>
                <a:tab pos="346161" algn="l"/>
                <a:tab pos="346631" algn="l"/>
              </a:tabLst>
            </a:pPr>
            <a:r>
              <a:rPr sz="1200" spc="-11" dirty="0">
                <a:solidFill>
                  <a:srgbClr val="231F20"/>
                </a:solidFill>
                <a:latin typeface="Verdana" panose="020B0604030504040204" pitchFamily="34" charset="0"/>
                <a:ea typeface="Verdana" panose="020B0604030504040204" pitchFamily="34" charset="0"/>
                <a:cs typeface="Verdana" panose="020B0604030504040204" pitchFamily="34" charset="0"/>
              </a:rPr>
              <a:t>Growing </a:t>
            </a:r>
            <a:r>
              <a:rPr sz="1200" dirty="0">
                <a:solidFill>
                  <a:srgbClr val="231F20"/>
                </a:solidFill>
                <a:latin typeface="Verdana" panose="020B0604030504040204" pitchFamily="34" charset="0"/>
                <a:ea typeface="Verdana" panose="020B0604030504040204" pitchFamily="34" charset="0"/>
                <a:cs typeface="Verdana" panose="020B0604030504040204" pitchFamily="34" charset="0"/>
              </a:rPr>
              <a:t>Marine </a:t>
            </a:r>
            <a:r>
              <a:rPr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Geospatial</a:t>
            </a:r>
            <a:r>
              <a:rPr sz="1200" dirty="0">
                <a:solidFill>
                  <a:srgbClr val="231F20"/>
                </a:solidFill>
                <a:latin typeface="Verdana" panose="020B0604030504040204" pitchFamily="34" charset="0"/>
                <a:ea typeface="Verdana" panose="020B0604030504040204" pitchFamily="34" charset="0"/>
                <a:cs typeface="Verdana" panose="020B0604030504040204" pitchFamily="34" charset="0"/>
              </a:rPr>
              <a:t> </a:t>
            </a:r>
            <a:r>
              <a:rPr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Information</a:t>
            </a:r>
            <a:endParaRPr lang="en-NZ" sz="1200" spc="-4" dirty="0">
              <a:solidFill>
                <a:srgbClr val="231F20"/>
              </a:solidFill>
              <a:latin typeface="Verdana" panose="020B0604030504040204" pitchFamily="34" charset="0"/>
              <a:ea typeface="Verdana" panose="020B0604030504040204" pitchFamily="34" charset="0"/>
              <a:cs typeface="Verdana" panose="020B0604030504040204" pitchFamily="34" charset="0"/>
            </a:endParaRPr>
          </a:p>
          <a:p>
            <a:pPr marL="726050" lvl="1" indent="-210789" defTabSz="674524">
              <a:spcBef>
                <a:spcPts val="280"/>
              </a:spcBef>
              <a:buFont typeface="Courier New" panose="02070309020205020404" pitchFamily="49" charset="0"/>
              <a:buChar char="o"/>
              <a:tabLst>
                <a:tab pos="346161" algn="l"/>
                <a:tab pos="346631" algn="l"/>
              </a:tabLst>
            </a:pPr>
            <a:r>
              <a:rPr lang="en-NZ" sz="1000" spc="-4" dirty="0">
                <a:solidFill>
                  <a:srgbClr val="231F20"/>
                </a:solidFill>
                <a:latin typeface="Verdana" panose="020B0604030504040204" pitchFamily="34" charset="0"/>
                <a:ea typeface="Verdana" panose="020B0604030504040204" pitchFamily="34" charset="0"/>
                <a:cs typeface="Verdana" panose="020B0604030504040204" pitchFamily="34" charset="0"/>
              </a:rPr>
              <a:t>Promote our data</a:t>
            </a:r>
          </a:p>
          <a:p>
            <a:pPr marL="726050" lvl="1" indent="-210789" defTabSz="674524">
              <a:spcBef>
                <a:spcPts val="280"/>
              </a:spcBef>
              <a:buFont typeface="Courier New" panose="02070309020205020404" pitchFamily="49" charset="0"/>
              <a:buChar char="o"/>
              <a:tabLst>
                <a:tab pos="346161" algn="l"/>
                <a:tab pos="346631" algn="l"/>
              </a:tabLst>
            </a:pPr>
            <a:r>
              <a:rPr lang="en-NZ" sz="1000" spc="-4" dirty="0">
                <a:solidFill>
                  <a:srgbClr val="231F20"/>
                </a:solidFill>
                <a:latin typeface="Verdana" panose="020B0604030504040204" pitchFamily="34" charset="0"/>
                <a:ea typeface="Verdana" panose="020B0604030504040204" pitchFamily="34" charset="0"/>
                <a:cs typeface="Verdana" panose="020B0604030504040204" pitchFamily="34" charset="0"/>
              </a:rPr>
              <a:t>Encourage others to release marine data</a:t>
            </a:r>
          </a:p>
          <a:p>
            <a:pPr marL="726050" lvl="1" indent="-210789" defTabSz="674524">
              <a:spcBef>
                <a:spcPts val="280"/>
              </a:spcBef>
              <a:buFont typeface="Courier New" panose="02070309020205020404" pitchFamily="49" charset="0"/>
              <a:buChar char="o"/>
              <a:tabLst>
                <a:tab pos="346161" algn="l"/>
                <a:tab pos="346631" algn="l"/>
              </a:tabLst>
            </a:pPr>
            <a:r>
              <a:rPr lang="en-NZ" sz="1000" spc="-4" dirty="0">
                <a:solidFill>
                  <a:srgbClr val="231F20"/>
                </a:solidFill>
                <a:latin typeface="Verdana" panose="020B0604030504040204" pitchFamily="34" charset="0"/>
                <a:ea typeface="Verdana" panose="020B0604030504040204" pitchFamily="34" charset="0"/>
                <a:cs typeface="Verdana" panose="020B0604030504040204" pitchFamily="34" charset="0"/>
              </a:rPr>
              <a:t>Enable others to reuse marine geospatial data</a:t>
            </a:r>
            <a:endParaRPr sz="1000" spc="-4" dirty="0">
              <a:solidFill>
                <a:srgbClr val="231F2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object 11"/>
          <p:cNvSpPr txBox="1"/>
          <p:nvPr/>
        </p:nvSpPr>
        <p:spPr>
          <a:xfrm>
            <a:off x="322460" y="4406388"/>
            <a:ext cx="4324518" cy="1942364"/>
          </a:xfrm>
          <a:prstGeom prst="rect">
            <a:avLst/>
          </a:prstGeom>
        </p:spPr>
        <p:txBody>
          <a:bodyPr vert="horz" wrap="square" lIns="0" tIns="56679" rIns="0" bIns="0" rtlCol="0">
            <a:spAutoFit/>
          </a:bodyPr>
          <a:lstStyle/>
          <a:p>
            <a:pPr marL="9369" defTabSz="674524">
              <a:spcBef>
                <a:spcPts val="446"/>
              </a:spcBef>
            </a:pPr>
            <a:r>
              <a:rPr sz="1500" b="1" spc="-63" dirty="0">
                <a:solidFill>
                  <a:srgbClr val="00839C"/>
                </a:solidFill>
                <a:latin typeface="Verdana" panose="020B0604030504040204" pitchFamily="34" charset="0"/>
                <a:ea typeface="Verdana" panose="020B0604030504040204" pitchFamily="34" charset="0"/>
                <a:cs typeface="Verdana" panose="020B0604030504040204" pitchFamily="34" charset="0"/>
              </a:rPr>
              <a:t>How </a:t>
            </a:r>
            <a:r>
              <a:rPr sz="1500" b="1" spc="-70" dirty="0">
                <a:solidFill>
                  <a:srgbClr val="00839C"/>
                </a:solidFill>
                <a:latin typeface="Verdana" panose="020B0604030504040204" pitchFamily="34" charset="0"/>
                <a:ea typeface="Verdana" panose="020B0604030504040204" pitchFamily="34" charset="0"/>
                <a:cs typeface="Verdana" panose="020B0604030504040204" pitchFamily="34" charset="0"/>
              </a:rPr>
              <a:t>we </a:t>
            </a:r>
            <a:r>
              <a:rPr sz="1500" b="1" spc="-48" dirty="0">
                <a:solidFill>
                  <a:srgbClr val="00839C"/>
                </a:solidFill>
                <a:latin typeface="Verdana" panose="020B0604030504040204" pitchFamily="34" charset="0"/>
                <a:ea typeface="Verdana" panose="020B0604030504040204" pitchFamily="34" charset="0"/>
                <a:cs typeface="Verdana" panose="020B0604030504040204" pitchFamily="34" charset="0"/>
              </a:rPr>
              <a:t>will</a:t>
            </a:r>
            <a:r>
              <a:rPr sz="1500" b="1" spc="-18" dirty="0">
                <a:solidFill>
                  <a:srgbClr val="00839C"/>
                </a:solidFill>
                <a:latin typeface="Verdana" panose="020B0604030504040204" pitchFamily="34" charset="0"/>
                <a:ea typeface="Verdana" panose="020B0604030504040204" pitchFamily="34" charset="0"/>
                <a:cs typeface="Verdana" panose="020B0604030504040204" pitchFamily="34" charset="0"/>
              </a:rPr>
              <a:t> </a:t>
            </a:r>
            <a:r>
              <a:rPr sz="1500" b="1" spc="-59" dirty="0">
                <a:solidFill>
                  <a:srgbClr val="00839C"/>
                </a:solidFill>
                <a:latin typeface="Verdana" panose="020B0604030504040204" pitchFamily="34" charset="0"/>
                <a:ea typeface="Verdana" panose="020B0604030504040204" pitchFamily="34" charset="0"/>
                <a:cs typeface="Verdana" panose="020B0604030504040204" pitchFamily="34" charset="0"/>
              </a:rPr>
              <a:t>work</a:t>
            </a:r>
            <a:endParaRPr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6631" indent="-168631" defTabSz="674524">
              <a:spcBef>
                <a:spcPts val="280"/>
              </a:spcBef>
              <a:buFontTx/>
              <a:buChar char="•"/>
              <a:tabLst>
                <a:tab pos="346161" algn="l"/>
                <a:tab pos="346631" algn="l"/>
              </a:tabLst>
            </a:pPr>
            <a:r>
              <a:rPr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Meet </a:t>
            </a:r>
            <a:r>
              <a:rPr sz="1200" dirty="0">
                <a:solidFill>
                  <a:srgbClr val="231F20"/>
                </a:solidFill>
                <a:latin typeface="Verdana" panose="020B0604030504040204" pitchFamily="34" charset="0"/>
                <a:ea typeface="Verdana" panose="020B0604030504040204" pitchFamily="34" charset="0"/>
                <a:cs typeface="Verdana" panose="020B0604030504040204" pitchFamily="34" charset="0"/>
              </a:rPr>
              <a:t>our maritime </a:t>
            </a:r>
            <a:r>
              <a:rPr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obligations</a:t>
            </a:r>
            <a:endParaRPr lang="en-NZ" sz="1200" spc="-4" dirty="0">
              <a:solidFill>
                <a:srgbClr val="231F20"/>
              </a:solidFill>
              <a:latin typeface="Verdana" panose="020B0604030504040204" pitchFamily="34" charset="0"/>
              <a:ea typeface="Verdana" panose="020B0604030504040204" pitchFamily="34" charset="0"/>
              <a:cs typeface="Verdana" panose="020B0604030504040204" pitchFamily="34" charset="0"/>
            </a:endParaRPr>
          </a:p>
          <a:p>
            <a:pPr marL="346631" indent="-168631" defTabSz="674524">
              <a:spcBef>
                <a:spcPts val="280"/>
              </a:spcBef>
              <a:buFontTx/>
              <a:buChar char="•"/>
              <a:tabLst>
                <a:tab pos="346161" algn="l"/>
                <a:tab pos="346631" algn="l"/>
              </a:tabLst>
            </a:pPr>
            <a:r>
              <a:rPr lang="en-NZ"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Be digital first, data-centric</a:t>
            </a:r>
          </a:p>
          <a:p>
            <a:pPr marL="346631" indent="-168631" defTabSz="674524">
              <a:spcBef>
                <a:spcPts val="280"/>
              </a:spcBef>
              <a:buFontTx/>
              <a:buChar char="•"/>
              <a:tabLst>
                <a:tab pos="346161" algn="l"/>
                <a:tab pos="346631" algn="l"/>
              </a:tabLst>
            </a:pPr>
            <a:r>
              <a:rPr lang="en-NZ"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Understand our customers</a:t>
            </a:r>
          </a:p>
          <a:p>
            <a:pPr marL="346631" indent="-168631" defTabSz="674524">
              <a:spcBef>
                <a:spcPts val="280"/>
              </a:spcBef>
              <a:buFontTx/>
              <a:buChar char="•"/>
              <a:tabLst>
                <a:tab pos="346161" algn="l"/>
                <a:tab pos="346631" algn="l"/>
              </a:tabLst>
            </a:pPr>
            <a:r>
              <a:rPr lang="en-NZ"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Partner / work collaboratively</a:t>
            </a:r>
          </a:p>
          <a:p>
            <a:pPr marL="346631" indent="-168631" defTabSz="674524">
              <a:spcBef>
                <a:spcPts val="280"/>
              </a:spcBef>
              <a:buFontTx/>
              <a:buChar char="•"/>
              <a:tabLst>
                <a:tab pos="346161" algn="l"/>
                <a:tab pos="346631" algn="l"/>
              </a:tabLst>
            </a:pPr>
            <a:r>
              <a:rPr lang="en-NZ"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Apply fresh thinking and be innovative</a:t>
            </a:r>
          </a:p>
          <a:p>
            <a:pPr marL="346631" indent="-168631" defTabSz="674524">
              <a:spcBef>
                <a:spcPts val="280"/>
              </a:spcBef>
              <a:buFontTx/>
              <a:buChar char="•"/>
              <a:tabLst>
                <a:tab pos="346161" algn="l"/>
                <a:tab pos="346631" algn="l"/>
              </a:tabLst>
            </a:pPr>
            <a:r>
              <a:rPr lang="en-NZ" sz="1200" spc="-4" dirty="0">
                <a:solidFill>
                  <a:srgbClr val="231F20"/>
                </a:solidFill>
                <a:latin typeface="Verdana" panose="020B0604030504040204" pitchFamily="34" charset="0"/>
                <a:ea typeface="Verdana" panose="020B0604030504040204" pitchFamily="34" charset="0"/>
                <a:cs typeface="Verdana" panose="020B0604030504040204" pitchFamily="34" charset="0"/>
              </a:rPr>
              <a:t>Being our BEST</a:t>
            </a:r>
          </a:p>
          <a:p>
            <a:pPr marL="346631" indent="-168631" defTabSz="674524">
              <a:spcBef>
                <a:spcPts val="280"/>
              </a:spcBef>
              <a:buFontTx/>
              <a:buChar char="•"/>
              <a:tabLst>
                <a:tab pos="346161" algn="l"/>
                <a:tab pos="346631" algn="l"/>
              </a:tabLst>
            </a:pPr>
            <a:endParaRPr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object 31"/>
          <p:cNvSpPr txBox="1"/>
          <p:nvPr/>
        </p:nvSpPr>
        <p:spPr>
          <a:xfrm>
            <a:off x="238138" y="515436"/>
            <a:ext cx="9174581" cy="240293"/>
          </a:xfrm>
          <a:prstGeom prst="rect">
            <a:avLst/>
          </a:prstGeom>
        </p:spPr>
        <p:txBody>
          <a:bodyPr vert="horz" wrap="square" lIns="0" tIns="9369" rIns="0" bIns="0" rtlCol="0">
            <a:spAutoFit/>
          </a:bodyPr>
          <a:lstStyle/>
          <a:p>
            <a:pPr marL="9369" defTabSz="674524">
              <a:spcBef>
                <a:spcPts val="74"/>
              </a:spcBef>
            </a:pPr>
            <a:r>
              <a:rPr sz="1500" dirty="0">
                <a:solidFill>
                  <a:srgbClr val="038799"/>
                </a:solidFill>
                <a:latin typeface="Verdana" panose="020B0604030504040204" pitchFamily="34" charset="0"/>
                <a:ea typeface="Verdana" panose="020B0604030504040204" pitchFamily="34" charset="0"/>
                <a:cs typeface="Verdana" panose="020B0604030504040204" pitchFamily="34" charset="0"/>
              </a:rPr>
              <a:t>Our </a:t>
            </a:r>
            <a:r>
              <a:rPr sz="1500" spc="-4" dirty="0">
                <a:solidFill>
                  <a:srgbClr val="038799"/>
                </a:solidFill>
                <a:latin typeface="Verdana" panose="020B0604030504040204" pitchFamily="34" charset="0"/>
                <a:ea typeface="Verdana" panose="020B0604030504040204" pitchFamily="34" charset="0"/>
                <a:cs typeface="Verdana" panose="020B0604030504040204" pitchFamily="34" charset="0"/>
              </a:rPr>
              <a:t>contribution </a:t>
            </a:r>
            <a:r>
              <a:rPr sz="1500" spc="-11" dirty="0">
                <a:solidFill>
                  <a:srgbClr val="038799"/>
                </a:solidFill>
                <a:latin typeface="Verdana" panose="020B0604030504040204" pitchFamily="34" charset="0"/>
                <a:ea typeface="Verdana" panose="020B0604030504040204" pitchFamily="34" charset="0"/>
                <a:cs typeface="Verdana" panose="020B0604030504040204" pitchFamily="34" charset="0"/>
              </a:rPr>
              <a:t>to </a:t>
            </a:r>
            <a:r>
              <a:rPr sz="1500" dirty="0">
                <a:solidFill>
                  <a:srgbClr val="038799"/>
                </a:solidFill>
                <a:latin typeface="Verdana" panose="020B0604030504040204" pitchFamily="34" charset="0"/>
                <a:ea typeface="Verdana" panose="020B0604030504040204" pitchFamily="34" charset="0"/>
                <a:cs typeface="Verdana" panose="020B0604030504040204" pitchFamily="34" charset="0"/>
              </a:rPr>
              <a:t>the </a:t>
            </a:r>
            <a:r>
              <a:rPr sz="1500" b="1" spc="-59" dirty="0">
                <a:solidFill>
                  <a:srgbClr val="038799"/>
                </a:solidFill>
                <a:latin typeface="Verdana" panose="020B0604030504040204" pitchFamily="34" charset="0"/>
                <a:ea typeface="Verdana" panose="020B0604030504040204" pitchFamily="34" charset="0"/>
                <a:cs typeface="Verdana" panose="020B0604030504040204" pitchFamily="34" charset="0"/>
              </a:rPr>
              <a:t>power </a:t>
            </a:r>
            <a:r>
              <a:rPr sz="1500" b="1" spc="-44" dirty="0">
                <a:solidFill>
                  <a:srgbClr val="038799"/>
                </a:solidFill>
                <a:latin typeface="Verdana" panose="020B0604030504040204" pitchFamily="34" charset="0"/>
                <a:ea typeface="Verdana" panose="020B0604030504040204" pitchFamily="34" charset="0"/>
                <a:cs typeface="Verdana" panose="020B0604030504040204" pitchFamily="34" charset="0"/>
              </a:rPr>
              <a:t>of </a:t>
            </a:r>
            <a:r>
              <a:rPr sz="1500" b="1" spc="-48" dirty="0">
                <a:solidFill>
                  <a:srgbClr val="038799"/>
                </a:solidFill>
                <a:latin typeface="Verdana" panose="020B0604030504040204" pitchFamily="34" charset="0"/>
                <a:ea typeface="Verdana" panose="020B0604030504040204" pitchFamily="34" charset="0"/>
                <a:cs typeface="Verdana" panose="020B0604030504040204" pitchFamily="34" charset="0"/>
              </a:rPr>
              <a:t>where </a:t>
            </a:r>
            <a:r>
              <a:rPr sz="1500" dirty="0">
                <a:solidFill>
                  <a:srgbClr val="038799"/>
                </a:solidFill>
                <a:latin typeface="Verdana" panose="020B0604030504040204" pitchFamily="34" charset="0"/>
                <a:ea typeface="Verdana" panose="020B0604030504040204" pitchFamily="34" charset="0"/>
                <a:cs typeface="Verdana" panose="020B0604030504040204" pitchFamily="34" charset="0"/>
              </a:rPr>
              <a:t>and </a:t>
            </a:r>
            <a:r>
              <a:rPr sz="1500" b="1" spc="-44" dirty="0">
                <a:solidFill>
                  <a:srgbClr val="038799"/>
                </a:solidFill>
                <a:latin typeface="Verdana" panose="020B0604030504040204" pitchFamily="34" charset="0"/>
                <a:ea typeface="Verdana" panose="020B0604030504040204" pitchFamily="34" charset="0"/>
                <a:cs typeface="Verdana" panose="020B0604030504040204" pitchFamily="34" charset="0"/>
              </a:rPr>
              <a:t>high </a:t>
            </a:r>
            <a:r>
              <a:rPr sz="1500" b="1" spc="-52" dirty="0">
                <a:solidFill>
                  <a:srgbClr val="038799"/>
                </a:solidFill>
                <a:latin typeface="Verdana" panose="020B0604030504040204" pitchFamily="34" charset="0"/>
                <a:ea typeface="Verdana" panose="020B0604030504040204" pitchFamily="34" charset="0"/>
                <a:cs typeface="Verdana" panose="020B0604030504040204" pitchFamily="34" charset="0"/>
              </a:rPr>
              <a:t>value </a:t>
            </a:r>
            <a:r>
              <a:rPr sz="1500" b="1" spc="-48" dirty="0">
                <a:solidFill>
                  <a:srgbClr val="038799"/>
                </a:solidFill>
                <a:latin typeface="Verdana" panose="020B0604030504040204" pitchFamily="34" charset="0"/>
                <a:ea typeface="Verdana" panose="020B0604030504040204" pitchFamily="34" charset="0"/>
                <a:cs typeface="Verdana" panose="020B0604030504040204" pitchFamily="34" charset="0"/>
              </a:rPr>
              <a:t>geographic</a:t>
            </a:r>
            <a:r>
              <a:rPr sz="1500" b="1" spc="48" dirty="0">
                <a:solidFill>
                  <a:srgbClr val="038799"/>
                </a:solidFill>
                <a:latin typeface="Verdana" panose="020B0604030504040204" pitchFamily="34" charset="0"/>
                <a:ea typeface="Verdana" panose="020B0604030504040204" pitchFamily="34" charset="0"/>
                <a:cs typeface="Verdana" panose="020B0604030504040204" pitchFamily="34" charset="0"/>
              </a:rPr>
              <a:t> </a:t>
            </a:r>
            <a:r>
              <a:rPr sz="1500" b="1" spc="-48" dirty="0">
                <a:solidFill>
                  <a:srgbClr val="038799"/>
                </a:solidFill>
                <a:latin typeface="Verdana" panose="020B0604030504040204" pitchFamily="34" charset="0"/>
                <a:ea typeface="Verdana" panose="020B0604030504040204" pitchFamily="34" charset="0"/>
                <a:cs typeface="Verdana" panose="020B0604030504040204" pitchFamily="34" charset="0"/>
              </a:rPr>
              <a:t>information</a:t>
            </a:r>
            <a:endParaRPr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47" name="Picture 4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9820" y="203622"/>
            <a:ext cx="2220653" cy="407827"/>
          </a:xfrm>
          <a:prstGeom prst="rect">
            <a:avLst/>
          </a:prstGeom>
        </p:spPr>
      </p:pic>
    </p:spTree>
    <p:extLst>
      <p:ext uri="{BB962C8B-B14F-4D97-AF65-F5344CB8AC3E}">
        <p14:creationId xmlns:p14="http://schemas.microsoft.com/office/powerpoint/2010/main" val="25623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 achievements during the year</a:t>
            </a:r>
          </a:p>
        </p:txBody>
      </p:sp>
      <p:sp>
        <p:nvSpPr>
          <p:cNvPr id="5" name="Slide Number Placeholder 4"/>
          <p:cNvSpPr>
            <a:spLocks noGrp="1"/>
          </p:cNvSpPr>
          <p:nvPr>
            <p:ph type="sldNum" sz="quarter" idx="12"/>
          </p:nvPr>
        </p:nvSpPr>
        <p:spPr/>
        <p:txBody>
          <a:bodyPr/>
          <a:lstStyle/>
          <a:p>
            <a:fld id="{EC878826-814C-4FD2-96B3-D147818A5C89}" type="slidenum">
              <a:rPr lang="en-US" smtClean="0"/>
              <a:t>7</a:t>
            </a:fld>
            <a:endParaRPr lang="en-US" dirty="0"/>
          </a:p>
        </p:txBody>
      </p:sp>
      <p:pic>
        <p:nvPicPr>
          <p:cNvPr id="15" name="Picture 2" descr="\\ad.linz.govt.nz\dfs\opa\redirectedfolders\jford\Desktop\Industry_Briefing_Powerpoint\Chart_Area_Jpegs\NZ_EEZ.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4860032" y="2132856"/>
            <a:ext cx="7331968" cy="449995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17" name="TextBox 16"/>
          <p:cNvSpPr txBox="1"/>
          <p:nvPr/>
        </p:nvSpPr>
        <p:spPr>
          <a:xfrm>
            <a:off x="5012714" y="2172901"/>
            <a:ext cx="6997315" cy="4308872"/>
          </a:xfrm>
          <a:prstGeom prst="rect">
            <a:avLst/>
          </a:prstGeom>
          <a:noFill/>
        </p:spPr>
        <p:txBody>
          <a:bodyPr wrap="square" rtlCol="0">
            <a:spAutoFit/>
          </a:bodyPr>
          <a:lstStyle/>
          <a:p>
            <a:r>
              <a:rPr lang="en-NZ" sz="3200" dirty="0">
                <a:solidFill>
                  <a:schemeClr val="bg1"/>
                </a:solidFill>
                <a:latin typeface="+mj-lt"/>
              </a:rPr>
              <a:t>EEZ</a:t>
            </a:r>
          </a:p>
          <a:p>
            <a:endParaRPr lang="en-NZ" sz="2200" dirty="0">
              <a:solidFill>
                <a:schemeClr val="bg1"/>
              </a:solidFill>
              <a:latin typeface="+mj-lt"/>
            </a:endParaRPr>
          </a:p>
          <a:p>
            <a:r>
              <a:rPr lang="en-NZ" sz="2200" dirty="0">
                <a:solidFill>
                  <a:schemeClr val="bg1"/>
                </a:solidFill>
                <a:latin typeface="+mj-lt"/>
              </a:rPr>
              <a:t>New Zealand’s exclusive economic zone is the 5th largest in the world, spanning over 4 million square kilometres and hosting numerous activities important to New Zealand domestically and internationally. Such as: </a:t>
            </a:r>
          </a:p>
          <a:p>
            <a:endParaRPr lang="en-NZ" sz="2200" dirty="0">
              <a:solidFill>
                <a:schemeClr val="bg1"/>
              </a:solidFill>
              <a:latin typeface="+mj-lt"/>
            </a:endParaRPr>
          </a:p>
          <a:p>
            <a:pPr marL="342900" indent="-342900">
              <a:buFont typeface="Courier New" panose="02070309020205020404" pitchFamily="49" charset="0"/>
              <a:buChar char="o"/>
            </a:pPr>
            <a:r>
              <a:rPr lang="en-NZ" sz="2200" dirty="0">
                <a:solidFill>
                  <a:schemeClr val="bg1"/>
                </a:solidFill>
                <a:latin typeface="+mj-lt"/>
              </a:rPr>
              <a:t>Fisheries</a:t>
            </a:r>
          </a:p>
          <a:p>
            <a:pPr marL="342900" indent="-342900">
              <a:buFont typeface="Courier New" panose="02070309020205020404" pitchFamily="49" charset="0"/>
              <a:buChar char="o"/>
            </a:pPr>
            <a:r>
              <a:rPr lang="en-NZ" sz="2200" dirty="0">
                <a:solidFill>
                  <a:schemeClr val="bg1"/>
                </a:solidFill>
                <a:latin typeface="+mj-lt"/>
              </a:rPr>
              <a:t>Tourism</a:t>
            </a:r>
          </a:p>
          <a:p>
            <a:pPr marL="342900" indent="-342900">
              <a:buFont typeface="Courier New" panose="02070309020205020404" pitchFamily="49" charset="0"/>
              <a:buChar char="o"/>
            </a:pPr>
            <a:r>
              <a:rPr lang="en-NZ" sz="2200" dirty="0">
                <a:solidFill>
                  <a:schemeClr val="bg1"/>
                </a:solidFill>
                <a:latin typeface="+mj-lt"/>
              </a:rPr>
              <a:t>Mineral exploration</a:t>
            </a:r>
          </a:p>
          <a:p>
            <a:pPr marL="342900" indent="-342900">
              <a:buFont typeface="Courier New" panose="02070309020205020404" pitchFamily="49" charset="0"/>
              <a:buChar char="o"/>
            </a:pPr>
            <a:r>
              <a:rPr lang="en-NZ" sz="2200" dirty="0">
                <a:solidFill>
                  <a:schemeClr val="bg1"/>
                </a:solidFill>
                <a:latin typeface="+mj-lt"/>
              </a:rPr>
              <a:t>Conservation</a:t>
            </a:r>
          </a:p>
          <a:p>
            <a:pPr marL="342900" indent="-342900">
              <a:buFont typeface="Courier New" panose="02070309020205020404" pitchFamily="49" charset="0"/>
              <a:buChar char="o"/>
            </a:pPr>
            <a:r>
              <a:rPr lang="en-NZ" sz="2200" dirty="0">
                <a:solidFill>
                  <a:schemeClr val="bg1"/>
                </a:solidFill>
                <a:latin typeface="+mj-lt"/>
              </a:rPr>
              <a:t>Scientific discovery</a:t>
            </a:r>
          </a:p>
        </p:txBody>
      </p:sp>
      <p:sp>
        <p:nvSpPr>
          <p:cNvPr id="18" name="Rectangle 17"/>
          <p:cNvSpPr/>
          <p:nvPr/>
        </p:nvSpPr>
        <p:spPr bwMode="auto">
          <a:xfrm>
            <a:off x="-2" y="0"/>
            <a:ext cx="12192001" cy="10527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19" name="Picture 5" descr="C:\Users\jford\AppData\Local\Microsoft\Windows\Temporary Internet Files\Content.Outlook\S37BFCHJ\LINZ_logo_wh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49091" y="70338"/>
            <a:ext cx="2232248" cy="7920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46160" y="188640"/>
            <a:ext cx="7297888" cy="584775"/>
          </a:xfrm>
          <a:prstGeom prst="rect">
            <a:avLst/>
          </a:prstGeom>
          <a:noFill/>
        </p:spPr>
        <p:txBody>
          <a:bodyPr wrap="square" lIns="0" rIns="0">
            <a:spAutoFit/>
          </a:bodyPr>
          <a:lstStyle/>
          <a:p>
            <a:pPr fontAlgn="auto">
              <a:spcBef>
                <a:spcPts val="0"/>
              </a:spcBef>
              <a:spcAft>
                <a:spcPts val="0"/>
              </a:spcAft>
              <a:defRPr/>
            </a:pPr>
            <a:r>
              <a:rPr lang="en-NZ" sz="3200" b="1" baseline="0" dirty="0">
                <a:solidFill>
                  <a:schemeClr val="bg1"/>
                </a:solidFill>
                <a:latin typeface="+mj-lt"/>
              </a:rPr>
              <a:t>Area of Responsibility</a:t>
            </a:r>
            <a:endParaRPr lang="en-NZ" sz="3600" b="1" baseline="0" dirty="0">
              <a:solidFill>
                <a:schemeClr val="bg1"/>
              </a:solidFill>
              <a:latin typeface="+mj-lt"/>
            </a:endParaRPr>
          </a:p>
        </p:txBody>
      </p:sp>
    </p:spTree>
    <p:extLst>
      <p:ext uri="{BB962C8B-B14F-4D97-AF65-F5344CB8AC3E}">
        <p14:creationId xmlns:p14="http://schemas.microsoft.com/office/powerpoint/2010/main" val="229285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pic>
        <p:nvPicPr>
          <p:cNvPr id="7" name="Picture 2" descr="\\ad.linz.govt.nz\dfs\opa\redirectedfolders\jford\Desktop\Industry_Briefing_Powerpoint\Chart_Area_Jpegs\NZ_Charting_Area_&amp;_EEZ.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1999"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6346208" y="2337576"/>
            <a:ext cx="5845791" cy="36004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9" name="TextBox 8"/>
          <p:cNvSpPr txBox="1"/>
          <p:nvPr/>
        </p:nvSpPr>
        <p:spPr>
          <a:xfrm>
            <a:off x="6550925" y="2636912"/>
            <a:ext cx="5540990" cy="3139321"/>
          </a:xfrm>
          <a:prstGeom prst="rect">
            <a:avLst/>
          </a:prstGeom>
          <a:noFill/>
        </p:spPr>
        <p:txBody>
          <a:bodyPr wrap="square" rtlCol="0">
            <a:spAutoFit/>
          </a:bodyPr>
          <a:lstStyle/>
          <a:p>
            <a:r>
              <a:rPr lang="en-NZ" sz="3200" b="1" dirty="0">
                <a:solidFill>
                  <a:schemeClr val="bg1"/>
                </a:solidFill>
                <a:latin typeface="+mj-lt"/>
              </a:rPr>
              <a:t>Mapping the Seas</a:t>
            </a:r>
          </a:p>
          <a:p>
            <a:endParaRPr lang="en-NZ" sz="2200" dirty="0">
              <a:solidFill>
                <a:schemeClr val="bg1"/>
              </a:solidFill>
              <a:latin typeface="+mj-lt"/>
            </a:endParaRPr>
          </a:p>
          <a:p>
            <a:r>
              <a:rPr lang="en-NZ" sz="2400" dirty="0">
                <a:solidFill>
                  <a:schemeClr val="bg1"/>
                </a:solidFill>
                <a:latin typeface="+mj-lt"/>
              </a:rPr>
              <a:t>New Zealand is responsible for charting nearly 25 million square kilometres of ocean, from coastal New Zealand, to the Cook Islands, to the South Pacific east of the Chatham Islands, down to the Ross Sea in Antarctica.</a:t>
            </a:r>
          </a:p>
        </p:txBody>
      </p:sp>
      <p:sp>
        <p:nvSpPr>
          <p:cNvPr id="11" name="Rectangle 10"/>
          <p:cNvSpPr/>
          <p:nvPr/>
        </p:nvSpPr>
        <p:spPr bwMode="auto">
          <a:xfrm>
            <a:off x="-2" y="0"/>
            <a:ext cx="12192001" cy="10527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12" name="Picture 5" descr="C:\Users\jford\AppData\Local\Microsoft\Windows\Temporary Internet Files\Content.Outlook\S37BFCHJ\LINZ_logo_wh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49091" y="70338"/>
            <a:ext cx="2232248" cy="7920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46160" y="188640"/>
            <a:ext cx="7297888" cy="584775"/>
          </a:xfrm>
          <a:prstGeom prst="rect">
            <a:avLst/>
          </a:prstGeom>
          <a:noFill/>
        </p:spPr>
        <p:txBody>
          <a:bodyPr wrap="square" lIns="0" rIns="0">
            <a:spAutoFit/>
          </a:bodyPr>
          <a:lstStyle/>
          <a:p>
            <a:pPr fontAlgn="auto">
              <a:spcBef>
                <a:spcPts val="0"/>
              </a:spcBef>
              <a:spcAft>
                <a:spcPts val="0"/>
              </a:spcAft>
              <a:defRPr/>
            </a:pPr>
            <a:r>
              <a:rPr lang="en-NZ" sz="3200" b="1" baseline="0" dirty="0">
                <a:solidFill>
                  <a:schemeClr val="bg1"/>
                </a:solidFill>
                <a:latin typeface="+mj-lt"/>
              </a:rPr>
              <a:t>Area of Responsibility</a:t>
            </a:r>
            <a:endParaRPr lang="en-NZ" sz="3600" b="1" baseline="0" dirty="0">
              <a:solidFill>
                <a:schemeClr val="bg1"/>
              </a:solidFill>
              <a:latin typeface="+mj-lt"/>
            </a:endParaRPr>
          </a:p>
        </p:txBody>
      </p:sp>
    </p:spTree>
    <p:extLst>
      <p:ext uri="{BB962C8B-B14F-4D97-AF65-F5344CB8AC3E}">
        <p14:creationId xmlns:p14="http://schemas.microsoft.com/office/powerpoint/2010/main" val="3176634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6118" y="1087197"/>
            <a:ext cx="4171518" cy="476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Main achievements during the year</a:t>
            </a:r>
          </a:p>
        </p:txBody>
      </p:sp>
      <p:sp>
        <p:nvSpPr>
          <p:cNvPr id="4" name="Rectangle 3"/>
          <p:cNvSpPr/>
          <p:nvPr/>
        </p:nvSpPr>
        <p:spPr>
          <a:xfrm>
            <a:off x="838200" y="1133475"/>
            <a:ext cx="4161312" cy="4732935"/>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lide Number Placeholder 4"/>
          <p:cNvSpPr>
            <a:spLocks noGrp="1"/>
          </p:cNvSpPr>
          <p:nvPr>
            <p:ph type="sldNum" sz="quarter" idx="12"/>
          </p:nvPr>
        </p:nvSpPr>
        <p:spPr/>
        <p:txBody>
          <a:bodyPr/>
          <a:lstStyle/>
          <a:p>
            <a:fld id="{EC878826-814C-4FD2-96B3-D147818A5C89}" type="slidenum">
              <a:rPr lang="en-US" smtClean="0"/>
              <a:t>9</a:t>
            </a:fld>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2447" y="1133475"/>
            <a:ext cx="4258105" cy="300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39863" y="3181622"/>
            <a:ext cx="2236597" cy="295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857251" y="1420745"/>
            <a:ext cx="6905196" cy="4715222"/>
          </a:xfrm>
        </p:spPr>
        <p:txBody>
          <a:bodyPr>
            <a:noAutofit/>
          </a:bodyPr>
          <a:lstStyle/>
          <a:p>
            <a:r>
              <a:rPr lang="en-US" dirty="0"/>
              <a:t>On-line chart catalogue launched </a:t>
            </a:r>
          </a:p>
          <a:p>
            <a:r>
              <a:rPr lang="en-US" dirty="0"/>
              <a:t>Notices to Mariners publication automated</a:t>
            </a:r>
          </a:p>
          <a:p>
            <a:r>
              <a:rPr lang="en-US" dirty="0"/>
              <a:t>NZ ENC distribution service trial</a:t>
            </a:r>
          </a:p>
          <a:p>
            <a:r>
              <a:rPr lang="en-US" dirty="0" err="1"/>
              <a:t>hdENC</a:t>
            </a:r>
            <a:r>
              <a:rPr lang="en-US" dirty="0"/>
              <a:t> prototype</a:t>
            </a:r>
          </a:p>
          <a:p>
            <a:r>
              <a:rPr lang="en-NZ" dirty="0"/>
              <a:t>Full ENC coverage of New Zealand waters</a:t>
            </a:r>
            <a:endParaRPr lang="en-US" dirty="0"/>
          </a:p>
          <a:p>
            <a:r>
              <a:rPr lang="en-US" dirty="0"/>
              <a:t>SDB, ALB and MBES data collection</a:t>
            </a:r>
          </a:p>
          <a:p>
            <a:r>
              <a:rPr lang="en-US" dirty="0"/>
              <a:t>32 ENCs released for PICs</a:t>
            </a:r>
          </a:p>
          <a:p>
            <a:r>
              <a:rPr lang="en-US" dirty="0"/>
              <a:t>Bilateral signed with Tonga</a:t>
            </a:r>
          </a:p>
        </p:txBody>
      </p:sp>
    </p:spTree>
    <p:extLst>
      <p:ext uri="{BB962C8B-B14F-4D97-AF65-F5344CB8AC3E}">
        <p14:creationId xmlns:p14="http://schemas.microsoft.com/office/powerpoint/2010/main" val="3135391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4409</TotalTime>
  <Words>1887</Words>
  <Application>Microsoft Office PowerPoint</Application>
  <PresentationFormat>Widescreen</PresentationFormat>
  <Paragraphs>448</Paragraphs>
  <Slides>32</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Light</vt:lpstr>
      <vt:lpstr>Courier New</vt:lpstr>
      <vt:lpstr>Gotham Narrow Bold</vt:lpstr>
      <vt:lpstr>Gotham Narrow Book</vt:lpstr>
      <vt:lpstr>Times New Roman</vt:lpstr>
      <vt:lpstr>Verdana</vt:lpstr>
      <vt:lpstr>IHO_Presentations_template-Blank</vt:lpstr>
      <vt:lpstr>Office Theme</vt:lpstr>
      <vt:lpstr>16th Meeting of the  South West Pacific Hydrographic Commission  National Report by</vt:lpstr>
      <vt:lpstr>Main achievements during the year</vt:lpstr>
      <vt:lpstr>PowerPoint Presentation</vt:lpstr>
      <vt:lpstr>PowerPoint Presentation</vt:lpstr>
      <vt:lpstr>PowerPoint Presentation</vt:lpstr>
      <vt:lpstr>New Zealand Hydrographic Authority</vt:lpstr>
      <vt:lpstr>Main achievements during the year</vt:lpstr>
      <vt:lpstr>PowerPoint Presentation</vt:lpstr>
      <vt:lpstr>Main achievements during the year</vt:lpstr>
      <vt:lpstr>Main challenges and/or obstructions</vt:lpstr>
      <vt:lpstr>Progress on surveys, charting and MSI</vt:lpstr>
      <vt:lpstr>Progress on surveys, charting and MSI</vt:lpstr>
      <vt:lpstr>Progress on surveys</vt:lpstr>
      <vt:lpstr>Progress on surveys</vt:lpstr>
      <vt:lpstr>Progress on surveys</vt:lpstr>
      <vt:lpstr>Progress on surveys, charting and MSI</vt:lpstr>
      <vt:lpstr>Progress on surveys, charting and MSI</vt:lpstr>
      <vt:lpstr>Progress on surveys, charting and MSI</vt:lpstr>
      <vt:lpstr>Progress on surveys, charting and MSI</vt:lpstr>
      <vt:lpstr>Progress on surveys, charting and MSI</vt:lpstr>
      <vt:lpstr>Contributions to the IHO DCDB and GEBCO</vt:lpstr>
      <vt:lpstr>Progress on MSDI</vt:lpstr>
      <vt:lpstr>PowerPoint Presentation</vt:lpstr>
      <vt:lpstr>PowerPoint Presentation</vt:lpstr>
      <vt:lpstr>UNCLOS MSR Vessels</vt:lpstr>
      <vt:lpstr>Progress on MSDI</vt:lpstr>
      <vt:lpstr>Mapping NZ 2025</vt:lpstr>
      <vt:lpstr>PowerPoint Presentation</vt:lpstr>
      <vt:lpstr>Progress on MSDI</vt:lpstr>
      <vt:lpstr>Plans that affect the region</vt:lpstr>
      <vt:lpstr>Lessons learned to share</vt:lpstr>
      <vt:lpstr>Success stories to share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Alberto Costa Neves</cp:lastModifiedBy>
  <cp:revision>150</cp:revision>
  <dcterms:created xsi:type="dcterms:W3CDTF">2017-10-26T13:07:26Z</dcterms:created>
  <dcterms:modified xsi:type="dcterms:W3CDTF">2019-02-15T22:03:40Z</dcterms:modified>
</cp:coreProperties>
</file>