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77" r:id="rId2"/>
    <p:sldId id="308" r:id="rId3"/>
    <p:sldId id="573" r:id="rId4"/>
    <p:sldId id="265" r:id="rId5"/>
    <p:sldId id="545" r:id="rId6"/>
    <p:sldId id="557" r:id="rId7"/>
    <p:sldId id="558" r:id="rId8"/>
    <p:sldId id="319" r:id="rId9"/>
    <p:sldId id="307" r:id="rId10"/>
    <p:sldId id="559" r:id="rId11"/>
    <p:sldId id="511" r:id="rId12"/>
    <p:sldId id="268" r:id="rId13"/>
    <p:sldId id="270" r:id="rId14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772"/>
    <a:srgbClr val="2A4671"/>
    <a:srgbClr val="314C6E"/>
    <a:srgbClr val="3FDBFB"/>
    <a:srgbClr val="456490"/>
    <a:srgbClr val="3B5E8B"/>
    <a:srgbClr val="85516F"/>
    <a:srgbClr val="247371"/>
    <a:srgbClr val="3680BB"/>
    <a:srgbClr val="6A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65" autoAdjust="0"/>
  </p:normalViewPr>
  <p:slideViewPr>
    <p:cSldViewPr snapToGrid="0" snapToObjects="1">
      <p:cViewPr varScale="1">
        <p:scale>
          <a:sx n="58" d="100"/>
          <a:sy n="58" d="100"/>
        </p:scale>
        <p:origin x="28" y="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07C62-E722-9C45-A001-F629AE0E0ADA}" type="datetimeFigureOut">
              <a:rPr lang="en-US" smtClean="0"/>
              <a:t>17/02/2019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DC77-1AD4-8A41-9D58-E4AB7E76E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6220-F64B-4065-BF93-ED90C57155D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3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6220-F64B-4065-BF93-ED90C57155D1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2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4A6A-F0CA-431D-A05F-9FDD3FAC3A7C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747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6220-F64B-4065-BF93-ED90C57155D1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98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98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F917EA-967B-754A-A291-5C47FEA15CD9}" type="datetimeFigureOut">
              <a:rPr lang="en-US" smtClean="0"/>
              <a:t>17/02/2019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72E49-3988-B043-A7E4-A0C7E69DD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F917EA-967B-754A-A291-5C47FEA15CD9}" type="datetimeFigureOut">
              <a:rPr lang="en-US" smtClean="0"/>
              <a:t>17/02/2019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72E49-3988-B043-A7E4-A0C7E69DD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44F2B-D3E3-432F-A296-BA5AD44F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3" y="325822"/>
            <a:ext cx="7924800" cy="10195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208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20" y="978323"/>
            <a:ext cx="6643294" cy="636951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9" y="6259488"/>
            <a:ext cx="2276861" cy="137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863" y="4713474"/>
            <a:ext cx="1042418" cy="164287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1000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00"/>
              </a:spcBef>
              <a:buNone/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928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oter-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44F2B-D3E3-432F-A296-BA5AD44F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778" y="303460"/>
            <a:ext cx="7781731" cy="9205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FFC237-E535-4268-A4E4-91954A927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8525" y="1935163"/>
            <a:ext cx="10455275" cy="36988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070C0"/>
                </a:solidFill>
              </a:defRPr>
            </a:lvl4pPr>
            <a:lvl5pPr>
              <a:defRPr sz="20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96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0969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8402" y="136525"/>
            <a:ext cx="8013254" cy="1339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911" y="183296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286" y="18288"/>
            <a:ext cx="1255667" cy="558209"/>
            <a:chOff x="-2" y="0"/>
            <a:chExt cx="1131516" cy="55820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0"/>
              <a:ext cx="563265" cy="5582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283" y="0"/>
              <a:ext cx="555231" cy="558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1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9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eabed2030.gebco.net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dx.doi.org/10.3390/geosciences802006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hyperlink" Target="mailto:pacific@seabed2030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eabed2030.gebco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acific@seabed2030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CDB605-FF58-422C-979A-E52D6743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150813"/>
            <a:ext cx="8357112" cy="1325563"/>
          </a:xfrm>
        </p:spPr>
        <p:txBody>
          <a:bodyPr>
            <a:normAutofit/>
          </a:bodyPr>
          <a:lstStyle/>
          <a:p>
            <a:pPr algn="ctr"/>
            <a:r>
              <a:rPr lang="en-NZ" sz="3200" b="1" dirty="0">
                <a:latin typeface="+mn-lt"/>
              </a:rPr>
              <a:t>The South and West Pacific Centre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E49BFCE-6B80-4AF3-BA15-E0EFA58DD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97" y="2917827"/>
            <a:ext cx="6780461" cy="3165474"/>
          </a:xfrm>
        </p:spPr>
      </p:pic>
      <p:pic>
        <p:nvPicPr>
          <p:cNvPr id="4" name="Picture 3" descr="O:\COPR1604\Working\Poster\Kapiti_Geoscience_2015 EJM_Folder\Links\LINZ_Logo.jpg">
            <a:extLst>
              <a:ext uri="{FF2B5EF4-FFF2-40B4-BE49-F238E27FC236}">
                <a16:creationId xmlns="" xmlns:a16="http://schemas.microsoft.com/office/drawing/2014/main" id="{C2E3A001-E060-493A-A57C-FFA82BE5F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279" y="1960776"/>
            <a:ext cx="2260253" cy="6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5242E1-8406-4723-977F-1F479683F6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97" y="1870724"/>
            <a:ext cx="2260252" cy="823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2CCDA8-5A88-41D0-81B7-1CC6B5C023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062" y="1863399"/>
            <a:ext cx="508938" cy="837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8A1FA2-EEF5-4D64-AB76-75E81DA18A28}"/>
              </a:ext>
            </a:extLst>
          </p:cNvPr>
          <p:cNvSpPr txBox="1"/>
          <p:nvPr/>
        </p:nvSpPr>
        <p:spPr>
          <a:xfrm>
            <a:off x="7141089" y="2819801"/>
            <a:ext cx="5337814" cy="284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123,515,000 km</a:t>
            </a:r>
            <a:r>
              <a:rPr kumimoji="0" lang="en-NZ" sz="2000" b="0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2 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of ocean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67,000,000 km</a:t>
            </a:r>
            <a:r>
              <a:rPr kumimoji="0" lang="en-NZ" sz="2000" b="0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2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outside national jurisdiction</a:t>
            </a:r>
          </a:p>
          <a:p>
            <a:pPr>
              <a:spcBef>
                <a:spcPts val="1000"/>
              </a:spcBef>
              <a:defRPr/>
            </a:pPr>
            <a:r>
              <a:rPr lang="en-NZ" sz="2000" dirty="0">
                <a:solidFill>
                  <a:srgbClr val="1F497D"/>
                </a:solidFill>
              </a:rPr>
              <a:t>39 countries and territories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~80% deeper than 3000 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Includes the two deepest ocean trenches: 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	Mariana Trench (10,994 m)</a:t>
            </a: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	</a:t>
            </a: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Kermadec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Trench (10,047 m)</a:t>
            </a:r>
          </a:p>
        </p:txBody>
      </p:sp>
    </p:spTree>
    <p:extLst>
      <p:ext uri="{BB962C8B-B14F-4D97-AF65-F5344CB8AC3E}">
        <p14:creationId xmlns:p14="http://schemas.microsoft.com/office/powerpoint/2010/main" val="38541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16344" y="59195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dirty="0">
                <a:solidFill>
                  <a:schemeClr val="bg1"/>
                </a:solidFill>
                <a:latin typeface="+mj-lt"/>
              </a:rPr>
              <a:t>Call to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755" y="2403449"/>
            <a:ext cx="112243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Support data availability at Seabed 2030 target resolution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Facilitate legal availability at Seabed 2030 target resolution</a:t>
            </a:r>
          </a:p>
          <a:p>
            <a:pPr lvl="1"/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Engage with Regional </a:t>
            </a:r>
            <a:r>
              <a:rPr lang="en-GB" sz="3200" dirty="0" err="1"/>
              <a:t>Centers</a:t>
            </a:r>
            <a:r>
              <a:rPr lang="en-GB" sz="3200" dirty="0"/>
              <a:t> or Global </a:t>
            </a:r>
            <a:r>
              <a:rPr lang="en-GB" sz="3200" dirty="0" err="1"/>
              <a:t>Center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Support &amp; promote GEBCO activities &amp; products</a:t>
            </a:r>
            <a:r>
              <a:rPr lang="en-US" sz="3200" dirty="0">
                <a:solidFill>
                  <a:srgbClr val="2A4772"/>
                </a:solidFill>
              </a:rPr>
              <a:t>	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384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dpi.com/data/covers/geosciences/cover-geosciences-v8-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441" y="2682359"/>
            <a:ext cx="2892890" cy="40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923" y="102022"/>
            <a:ext cx="4018083" cy="914400"/>
          </a:xfrm>
        </p:spPr>
        <p:txBody>
          <a:bodyPr>
            <a:normAutofit/>
          </a:bodyPr>
          <a:lstStyle/>
          <a:p>
            <a:r>
              <a:rPr lang="en-US" dirty="0"/>
              <a:t>Key Documents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57665" y="558800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Roadmap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https://seabed2030.gebco.net/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38458" y="1759029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Technical paper</a:t>
            </a:r>
          </a:p>
          <a:p>
            <a:r>
              <a:rPr lang="en-US" dirty="0">
                <a:solidFill>
                  <a:prstClr val="black"/>
                </a:solidFill>
                <a:hlinkClick r:id="rId3"/>
              </a:rPr>
              <a:t>https://seabed2030.gebco.net/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GB" dirty="0"/>
              <a:t>doi:</a:t>
            </a:r>
            <a:r>
              <a:rPr lang="en-GB" dirty="0">
                <a:hlinkClick r:id="rId4"/>
              </a:rPr>
              <a:t>10.3390/geosciences8020063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30" y="2275768"/>
            <a:ext cx="2736303" cy="4197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27980" y="183317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10 year Business Plan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3842F5-2343-4B46-9A12-9D66ACF8377A}"/>
              </a:ext>
            </a:extLst>
          </p:cNvPr>
          <p:cNvSpPr/>
          <p:nvPr/>
        </p:nvSpPr>
        <p:spPr>
          <a:xfrm>
            <a:off x="494270" y="1090564"/>
            <a:ext cx="3268653" cy="74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11" y="1121627"/>
            <a:ext cx="3149971" cy="44663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91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0342" y="1588219"/>
            <a:ext cx="6673850" cy="3147410"/>
          </a:xfrm>
        </p:spPr>
        <p:txBody>
          <a:bodyPr/>
          <a:lstStyle/>
          <a:p>
            <a:endParaRPr lang="en-NZ" dirty="0"/>
          </a:p>
          <a:p>
            <a:endParaRPr lang="en-NZ" dirty="0"/>
          </a:p>
          <a:p>
            <a:r>
              <a:rPr lang="en-US" dirty="0"/>
              <a:t>Centre Head:</a:t>
            </a:r>
            <a:endParaRPr lang="en-NZ" dirty="0"/>
          </a:p>
          <a:p>
            <a:r>
              <a:rPr lang="en-NZ" b="0" dirty="0"/>
              <a:t>Geoffroy Lamarche</a:t>
            </a:r>
          </a:p>
          <a:p>
            <a:pPr lvl="1"/>
            <a:r>
              <a:rPr lang="en-NZ" dirty="0"/>
              <a:t>+64 21 1895 732</a:t>
            </a:r>
          </a:p>
          <a:p>
            <a:pPr lvl="1"/>
            <a:r>
              <a:rPr lang="en-NZ" dirty="0"/>
              <a:t>geoffroy.lamarche@niwa.co.nz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D925D51-8084-410F-8687-EC9E7E6CD4EB}"/>
              </a:ext>
            </a:extLst>
          </p:cNvPr>
          <p:cNvGrpSpPr/>
          <p:nvPr/>
        </p:nvGrpSpPr>
        <p:grpSpPr>
          <a:xfrm>
            <a:off x="2843017" y="5094847"/>
            <a:ext cx="7301108" cy="761313"/>
            <a:chOff x="265794" y="5783868"/>
            <a:chExt cx="9303920" cy="970153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1130C7D0-5606-4B55-A8DC-5020AFDEA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794" y="5783868"/>
              <a:ext cx="964447" cy="9701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F9194F5-8BA6-468F-B246-6CAC2AB21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301" y="5783868"/>
              <a:ext cx="970153" cy="9701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18544F1-944D-4326-8EAA-3BA83365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514" y="5783868"/>
              <a:ext cx="698511" cy="9701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D0E88CF-BAA6-4102-B3B8-A38A3D94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3085" y="5790739"/>
              <a:ext cx="1830483" cy="9564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E9777BC-6203-4EAC-A95D-77036BE48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3662" y="5832285"/>
              <a:ext cx="549589" cy="8733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8F80D65E-7BE9-40CE-A447-A6176B469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314" y="5946012"/>
              <a:ext cx="2268400" cy="645865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FCDE016-4E7E-4B7F-9A59-18BB04BC092F}"/>
              </a:ext>
            </a:extLst>
          </p:cNvPr>
          <p:cNvSpPr/>
          <p:nvPr/>
        </p:nvSpPr>
        <p:spPr>
          <a:xfrm>
            <a:off x="7148914" y="978323"/>
            <a:ext cx="3791935" cy="1075316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59F3E7E-551E-4E43-9073-5FC605513ABC}"/>
              </a:ext>
            </a:extLst>
          </p:cNvPr>
          <p:cNvSpPr/>
          <p:nvPr/>
        </p:nvSpPr>
        <p:spPr>
          <a:xfrm>
            <a:off x="7179470" y="1327166"/>
            <a:ext cx="3323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u="sng" dirty="0">
                <a:hlinkClick r:id="rId9"/>
              </a:rPr>
              <a:t>pacific@seabed2030.org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803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139710"/>
              </p:ext>
            </p:extLst>
          </p:nvPr>
        </p:nvGraphicFramePr>
        <p:xfrm>
          <a:off x="1085850" y="2634775"/>
          <a:ext cx="9153526" cy="33164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172200">
                  <a:extLst>
                    <a:ext uri="{9D8B030D-6E8A-4147-A177-3AD203B41FA5}">
                      <a16:colId xmlns="" xmlns:a16="http://schemas.microsoft.com/office/drawing/2014/main" val="2195528292"/>
                    </a:ext>
                  </a:extLst>
                </a:gridCol>
                <a:gridCol w="1495425">
                  <a:extLst>
                    <a:ext uri="{9D8B030D-6E8A-4147-A177-3AD203B41FA5}">
                      <a16:colId xmlns="" xmlns:a16="http://schemas.microsoft.com/office/drawing/2014/main" val="2207159414"/>
                    </a:ext>
                  </a:extLst>
                </a:gridCol>
                <a:gridCol w="1485901">
                  <a:extLst>
                    <a:ext uri="{9D8B030D-6E8A-4147-A177-3AD203B41FA5}">
                      <a16:colId xmlns="" xmlns:a16="http://schemas.microsoft.com/office/drawing/2014/main" val="4204111275"/>
                    </a:ext>
                  </a:extLst>
                </a:gridCol>
              </a:tblGrid>
              <a:tr h="346738">
                <a:tc>
                  <a:txBody>
                    <a:bodyPr/>
                    <a:lstStyle/>
                    <a:p>
                      <a:r>
                        <a:rPr lang="en-GB" dirty="0"/>
                        <a:t>Grid cell type (30 arc-second)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GEBCO_2014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 grid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255578"/>
                  </a:ext>
                </a:extLst>
              </a:tr>
              <a:tr h="390365">
                <a:tc>
                  <a:txBody>
                    <a:bodyPr/>
                    <a:lstStyle/>
                    <a:p>
                      <a:r>
                        <a:rPr lang="en-GB" dirty="0"/>
                        <a:t>Interpolation</a:t>
                      </a:r>
                      <a:r>
                        <a:rPr lang="en-GB" baseline="0" dirty="0"/>
                        <a:t> guided by satellite-derived gravity 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08561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dirty="0"/>
                        <a:t>Interpolation guided by computer programme,</a:t>
                      </a:r>
                      <a:r>
                        <a:rPr lang="en-GB" baseline="0" dirty="0"/>
                        <a:t> e.g. GMT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498376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GB" dirty="0" err="1"/>
                        <a:t>Multibeam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5415102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GB" dirty="0"/>
                        <a:t>Single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8241863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GB" dirty="0"/>
                        <a:t>Pre-generated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3282564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GB" dirty="0"/>
                        <a:t>Unidentified</a:t>
                      </a:r>
                      <a:r>
                        <a:rPr lang="en-GB" baseline="0" dirty="0"/>
                        <a:t> track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929763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r>
                        <a:rPr lang="en-GB" dirty="0"/>
                        <a:t>Isolated soundings,</a:t>
                      </a:r>
                      <a:r>
                        <a:rPr lang="en-GB" baseline="0" dirty="0"/>
                        <a:t> e.g. ENC soundings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8136845"/>
                  </a:ext>
                </a:extLst>
              </a:tr>
              <a:tr h="346738">
                <a:tc>
                  <a:txBody>
                    <a:bodyPr/>
                    <a:lstStyle/>
                    <a:p>
                      <a:r>
                        <a:rPr lang="en-GB" dirty="0"/>
                        <a:t>Contours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57028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1056" y="333375"/>
            <a:ext cx="5500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Break down of the source of data types that the GEBCO grid is based on</a:t>
            </a:r>
          </a:p>
        </p:txBody>
      </p:sp>
    </p:spTree>
    <p:extLst>
      <p:ext uri="{BB962C8B-B14F-4D97-AF65-F5344CB8AC3E}">
        <p14:creationId xmlns:p14="http://schemas.microsoft.com/office/powerpoint/2010/main" val="40175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15AE7-85BE-4A4E-AB41-34684B78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148" y="187845"/>
            <a:ext cx="6700183" cy="1349093"/>
          </a:xfrm>
        </p:spPr>
        <p:txBody>
          <a:bodyPr>
            <a:normAutofit/>
          </a:bodyPr>
          <a:lstStyle/>
          <a:p>
            <a:pPr algn="ctr"/>
            <a:r>
              <a:rPr lang="en-NZ" sz="3200" dirty="0">
                <a:latin typeface="+mn-lt"/>
              </a:rPr>
              <a:t>The South and West Pacific Centre</a:t>
            </a:r>
            <a:br>
              <a:rPr lang="en-NZ" sz="3200" dirty="0">
                <a:latin typeface="+mn-lt"/>
              </a:rPr>
            </a:br>
            <a:r>
              <a:rPr lang="en-US" sz="3200" dirty="0">
                <a:latin typeface="+mn-lt"/>
              </a:rPr>
              <a:t>Data coverage</a:t>
            </a:r>
            <a:endParaRPr lang="en-NZ" sz="32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4A3B47-9C6D-4FB1-834C-184E6EC8A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366" y="1952446"/>
            <a:ext cx="10455275" cy="6063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Based on Oct 2018 Gap analysis </a:t>
            </a:r>
            <a:endParaRPr lang="en-NZ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BE0763A-E84D-4269-B378-430817BA4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27741"/>
              </p:ext>
            </p:extLst>
          </p:nvPr>
        </p:nvGraphicFramePr>
        <p:xfrm>
          <a:off x="4185681" y="2505673"/>
          <a:ext cx="7449953" cy="3696102"/>
        </p:xfrm>
        <a:graphic>
          <a:graphicData uri="http://schemas.openxmlformats.org/drawingml/2006/table">
            <a:tbl>
              <a:tblPr/>
              <a:tblGrid>
                <a:gridCol w="1477973">
                  <a:extLst>
                    <a:ext uri="{9D8B030D-6E8A-4147-A177-3AD203B41FA5}">
                      <a16:colId xmlns="" xmlns:a16="http://schemas.microsoft.com/office/drawing/2014/main" val="126135912"/>
                    </a:ext>
                  </a:extLst>
                </a:gridCol>
                <a:gridCol w="1408674">
                  <a:extLst>
                    <a:ext uri="{9D8B030D-6E8A-4147-A177-3AD203B41FA5}">
                      <a16:colId xmlns="" xmlns:a16="http://schemas.microsoft.com/office/drawing/2014/main" val="1375807361"/>
                    </a:ext>
                  </a:extLst>
                </a:gridCol>
                <a:gridCol w="1011863">
                  <a:extLst>
                    <a:ext uri="{9D8B030D-6E8A-4147-A177-3AD203B41FA5}">
                      <a16:colId xmlns="" xmlns:a16="http://schemas.microsoft.com/office/drawing/2014/main" val="1726045331"/>
                    </a:ext>
                  </a:extLst>
                </a:gridCol>
                <a:gridCol w="297607">
                  <a:extLst>
                    <a:ext uri="{9D8B030D-6E8A-4147-A177-3AD203B41FA5}">
                      <a16:colId xmlns="" xmlns:a16="http://schemas.microsoft.com/office/drawing/2014/main" val="2520313438"/>
                    </a:ext>
                  </a:extLst>
                </a:gridCol>
                <a:gridCol w="1607077">
                  <a:extLst>
                    <a:ext uri="{9D8B030D-6E8A-4147-A177-3AD203B41FA5}">
                      <a16:colId xmlns="" xmlns:a16="http://schemas.microsoft.com/office/drawing/2014/main" val="1267109036"/>
                    </a:ext>
                  </a:extLst>
                </a:gridCol>
                <a:gridCol w="1646759">
                  <a:extLst>
                    <a:ext uri="{9D8B030D-6E8A-4147-A177-3AD203B41FA5}">
                      <a16:colId xmlns="" xmlns:a16="http://schemas.microsoft.com/office/drawing/2014/main" val="1992301204"/>
                    </a:ext>
                  </a:extLst>
                </a:gridCol>
              </a:tblGrid>
              <a:tr h="760962"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</a:p>
                    <a:p>
                      <a:pPr algn="ctr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(km</a:t>
                      </a:r>
                      <a:r>
                        <a:rPr lang="en-NZ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area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 Data (km</a:t>
                      </a:r>
                      <a:r>
                        <a:rPr lang="en-NZ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Available Data (% of area)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0247043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0 - 200 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4,989,826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1,342,377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9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2588225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200 - 1500 m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5,258,836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2,156,631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321647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1500 - 3000 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13,068,933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4,600,667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7639828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3000 - 5750 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93,198,225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2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2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19,692,187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2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2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888507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5750 - 11000 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6,999,943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2,919,090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848519"/>
                  </a:ext>
                </a:extLst>
              </a:tr>
              <a:tr h="489190"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123,515,763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30,710,952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3995390"/>
                  </a:ext>
                </a:extLst>
              </a:tr>
            </a:tbl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3C56E368-D29B-4ADF-9214-997BD646416A}"/>
              </a:ext>
            </a:extLst>
          </p:cNvPr>
          <p:cNvSpPr txBox="1">
            <a:spLocks/>
          </p:cNvSpPr>
          <p:nvPr/>
        </p:nvSpPr>
        <p:spPr>
          <a:xfrm>
            <a:off x="793526" y="4905554"/>
            <a:ext cx="3751340" cy="60639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+mn-lt"/>
              </a:rPr>
              <a:t>SaWPaC</a:t>
            </a:r>
            <a:r>
              <a:rPr lang="en-US" dirty="0">
                <a:latin typeface="+mn-lt"/>
              </a:rPr>
              <a:t> mainly deep water -&gt;</a:t>
            </a:r>
            <a:endParaRPr lang="en-N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443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5" y="150813"/>
            <a:ext cx="8494020" cy="1325563"/>
          </a:xfrm>
        </p:spPr>
        <p:txBody>
          <a:bodyPr/>
          <a:lstStyle/>
          <a:p>
            <a:pPr algn="ctr"/>
            <a:r>
              <a:rPr lang="en-GB" b="1" dirty="0"/>
              <a:t>Seabed 2030 Phases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9675" y="2887997"/>
            <a:ext cx="10181967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5400" dirty="0"/>
              <a:t>       X     +     Y      +     Z         = 100%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EF1D8A5-4E94-4D31-BB54-0AF4C4F3B931}"/>
              </a:ext>
            </a:extLst>
          </p:cNvPr>
          <p:cNvGrpSpPr/>
          <p:nvPr/>
        </p:nvGrpSpPr>
        <p:grpSpPr>
          <a:xfrm>
            <a:off x="1209675" y="4328922"/>
            <a:ext cx="2636184" cy="833718"/>
            <a:chOff x="1209675" y="4204447"/>
            <a:chExt cx="2636184" cy="83371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BD2DAAA2-06B0-4C5F-8985-A20929006576}"/>
                </a:ext>
              </a:extLst>
            </p:cNvPr>
            <p:cNvSpPr/>
            <p:nvPr/>
          </p:nvSpPr>
          <p:spPr>
            <a:xfrm>
              <a:off x="1209675" y="4204447"/>
              <a:ext cx="2636184" cy="8337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6397" y="4328922"/>
              <a:ext cx="2394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GEBCO_2014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17FA4C5-C0D3-4320-9FAC-A5B00CBC7F78}"/>
              </a:ext>
            </a:extLst>
          </p:cNvPr>
          <p:cNvGrpSpPr/>
          <p:nvPr/>
        </p:nvGrpSpPr>
        <p:grpSpPr>
          <a:xfrm>
            <a:off x="6300658" y="3960955"/>
            <a:ext cx="1776025" cy="1655019"/>
            <a:chOff x="6300658" y="3836480"/>
            <a:chExt cx="1776025" cy="165501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C8DF3FEE-39F9-485C-8EFB-89A481B070B2}"/>
                </a:ext>
              </a:extLst>
            </p:cNvPr>
            <p:cNvSpPr/>
            <p:nvPr/>
          </p:nvSpPr>
          <p:spPr>
            <a:xfrm>
              <a:off x="6529624" y="3836480"/>
              <a:ext cx="1318092" cy="16550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00658" y="3836480"/>
              <a:ext cx="17760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/>
                <a:t>Map </a:t>
              </a:r>
            </a:p>
            <a:p>
              <a:pPr algn="ctr"/>
              <a:r>
                <a:rPr lang="en-GB" sz="3200" dirty="0"/>
                <a:t>the </a:t>
              </a:r>
            </a:p>
            <a:p>
              <a:pPr algn="ctr"/>
              <a:r>
                <a:rPr lang="en-GB" sz="3200" dirty="0"/>
                <a:t>Gaps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822E627-D42D-4D88-B997-E0FE803301CE}"/>
              </a:ext>
            </a:extLst>
          </p:cNvPr>
          <p:cNvGrpSpPr/>
          <p:nvPr/>
        </p:nvGrpSpPr>
        <p:grpSpPr>
          <a:xfrm>
            <a:off x="4191430" y="3954536"/>
            <a:ext cx="1318092" cy="1655019"/>
            <a:chOff x="4191430" y="3830061"/>
            <a:chExt cx="1318092" cy="165501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5E3CBDD2-6177-44A9-88AD-6DCA34A32AF6}"/>
                </a:ext>
              </a:extLst>
            </p:cNvPr>
            <p:cNvSpPr/>
            <p:nvPr/>
          </p:nvSpPr>
          <p:spPr>
            <a:xfrm>
              <a:off x="4191430" y="3830061"/>
              <a:ext cx="1318092" cy="165501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430" y="3836480"/>
              <a:ext cx="130195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Data</a:t>
              </a:r>
            </a:p>
            <a:p>
              <a:pPr algn="ctr"/>
              <a:r>
                <a:rPr lang="en-GB" sz="3200" dirty="0"/>
                <a:t>NOT</a:t>
              </a:r>
              <a:br>
                <a:rPr lang="en-GB" sz="3200" dirty="0"/>
              </a:br>
              <a:r>
                <a:rPr lang="en-GB" sz="3200" dirty="0"/>
                <a:t>in Grid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09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AC4C12-894C-48BC-9FC5-6FE6912A2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BB9E05-95D0-42D4-95E6-048F0C967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A2500E-DB6B-4E39-96EF-953CEFA40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5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701220" y="478413"/>
            <a:ext cx="687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How to complete the GEBCO Grid?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28226" y="4386590"/>
            <a:ext cx="2825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Facilitate crowd sourced data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28226" y="6458034"/>
            <a:ext cx="2643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charset="0"/>
              </a:rPr>
              <a:t>New mapping technologies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13643" y="2043332"/>
            <a:ext cx="1110650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/>
              <a:t>Coordinate and inspire mapping expeditions/surveys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Global ocean mapping </a:t>
            </a:r>
            <a:r>
              <a:rPr lang="en-GB" sz="2400" b="1" dirty="0"/>
              <a:t>community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Vast amounts of </a:t>
            </a:r>
            <a:r>
              <a:rPr lang="en-GB" sz="2400" b="1" dirty="0"/>
              <a:t>data collected </a:t>
            </a:r>
            <a:r>
              <a:rPr lang="en-GB" sz="2400" dirty="0"/>
              <a:t>but yet NOT available for the GEBCO Grid (Y)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Build on </a:t>
            </a:r>
            <a:r>
              <a:rPr lang="en-GB" sz="2400" b="1" dirty="0"/>
              <a:t>SCRUM</a:t>
            </a:r>
            <a:r>
              <a:rPr lang="en-GB" sz="2400" dirty="0"/>
              <a:t> as GEBCO regional mapping model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Build on </a:t>
            </a:r>
            <a:r>
              <a:rPr lang="en-GB" sz="2400" b="1" dirty="0"/>
              <a:t>TSCOM</a:t>
            </a:r>
            <a:r>
              <a:rPr lang="en-GB" sz="2400" dirty="0"/>
              <a:t> for technical advances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b="1" dirty="0"/>
              <a:t>Technology innovation</a:t>
            </a:r>
            <a:endParaRPr lang="en-GB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Human </a:t>
            </a:r>
            <a:r>
              <a:rPr lang="en-GB" sz="2400" b="1" dirty="0"/>
              <a:t>capacity development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9125587" y="1435716"/>
            <a:ext cx="27540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  <a:latin typeface="Arial" charset="0"/>
              </a:rPr>
              <a:t>Illustration: Marine Dep. Malaysia</a:t>
            </a:r>
          </a:p>
        </p:txBody>
      </p:sp>
    </p:spTree>
    <p:extLst>
      <p:ext uri="{BB962C8B-B14F-4D97-AF65-F5344CB8AC3E}">
        <p14:creationId xmlns:p14="http://schemas.microsoft.com/office/powerpoint/2010/main" val="18882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3565" y="528089"/>
            <a:ext cx="7238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chemeClr val="bg1"/>
                </a:solidFill>
              </a:rPr>
              <a:t>Seabed 2030  Preferred Data Flow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61A3170-2A9E-4231-9C03-3209F618554A}"/>
              </a:ext>
            </a:extLst>
          </p:cNvPr>
          <p:cNvGrpSpPr/>
          <p:nvPr/>
        </p:nvGrpSpPr>
        <p:grpSpPr>
          <a:xfrm>
            <a:off x="1068757" y="1805040"/>
            <a:ext cx="7432696" cy="4796814"/>
            <a:chOff x="1511325" y="1818170"/>
            <a:chExt cx="7432696" cy="47968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1325" y="1818170"/>
              <a:ext cx="7432696" cy="4722673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2231405" y="3666522"/>
              <a:ext cx="64807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542140" y="3638902"/>
              <a:ext cx="648072" cy="36004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ADD2439-D473-44D4-A64F-6BC355019778}"/>
                </a:ext>
              </a:extLst>
            </p:cNvPr>
            <p:cNvSpPr/>
            <p:nvPr/>
          </p:nvSpPr>
          <p:spPr>
            <a:xfrm>
              <a:off x="6466703" y="5189838"/>
              <a:ext cx="2477318" cy="1425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/>
                <a:t>n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E8F43F4-BB95-4A1C-AC90-FC72320FD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891" y="4431087"/>
            <a:ext cx="2479009" cy="18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3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054" y="2199243"/>
            <a:ext cx="838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Options to submitting data directly to Regional or Global </a:t>
            </a:r>
            <a:r>
              <a:rPr lang="en-GB" sz="2000" dirty="0" err="1"/>
              <a:t>Centers</a:t>
            </a:r>
            <a:r>
              <a:rPr lang="en-GB" sz="20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6BDC90-FC43-4C73-908B-2BB516050369}"/>
              </a:ext>
            </a:extLst>
          </p:cNvPr>
          <p:cNvSpPr txBox="1"/>
          <p:nvPr/>
        </p:nvSpPr>
        <p:spPr>
          <a:xfrm>
            <a:off x="4265038" y="2875296"/>
            <a:ext cx="85737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000" b="1" dirty="0"/>
              <a:t>Public data access </a:t>
            </a:r>
            <a:r>
              <a:rPr lang="en-GB" sz="2000" b="1" i="1" dirty="0"/>
              <a:t>(preferred)</a:t>
            </a:r>
          </a:p>
          <a:p>
            <a:r>
              <a:rPr lang="en-GB" sz="2000" dirty="0"/>
              <a:t>Data forwarded to IHO-DCDB for archive and public access</a:t>
            </a:r>
          </a:p>
          <a:p>
            <a:endParaRPr lang="en-GB" sz="2000" b="1" dirty="0"/>
          </a:p>
          <a:p>
            <a:pPr marL="457200" indent="-457200">
              <a:buFont typeface="+mj-lt"/>
              <a:buAutoNum type="arabicParenR" startAt="2"/>
            </a:pPr>
            <a:r>
              <a:rPr lang="en-GB" sz="2000" b="1" dirty="0"/>
              <a:t>Restricted data access</a:t>
            </a:r>
          </a:p>
          <a:p>
            <a:r>
              <a:rPr lang="en-GB" sz="2000" dirty="0"/>
              <a:t>Data forwarded to IHO-DCDB for archive and restricted access</a:t>
            </a:r>
          </a:p>
          <a:p>
            <a:endParaRPr lang="en-GB" sz="2000" b="1" dirty="0"/>
          </a:p>
          <a:p>
            <a:pPr marL="457200" indent="-457200">
              <a:buFont typeface="+mj-lt"/>
              <a:buAutoNum type="arabicParenR" startAt="3"/>
            </a:pPr>
            <a:r>
              <a:rPr lang="en-GB" sz="2000" b="1" dirty="0"/>
              <a:t>Private data access</a:t>
            </a:r>
          </a:p>
          <a:p>
            <a:r>
              <a:rPr lang="en-GB" sz="2000" dirty="0"/>
              <a:t>Data not forwarded to IHO-DCDB, archived at Seabed 2030 </a:t>
            </a:r>
            <a:r>
              <a:rPr lang="en-GB" sz="2000" dirty="0" err="1"/>
              <a:t>Center</a:t>
            </a:r>
            <a:endParaRPr lang="en-GB" sz="2000" dirty="0"/>
          </a:p>
          <a:p>
            <a:r>
              <a:rPr lang="en-GB" sz="2000" dirty="0"/>
              <a:t>Usage restricted to only inclusion in GEBCO Products; </a:t>
            </a:r>
          </a:p>
          <a:p>
            <a:r>
              <a:rPr lang="en-GB" sz="2000" dirty="0"/>
              <a:t>no distribution of data</a:t>
            </a:r>
          </a:p>
          <a:p>
            <a:endParaRPr lang="en-GB" sz="2000" dirty="0"/>
          </a:p>
          <a:p>
            <a:pPr marL="742950" lvl="1" indent="-285750">
              <a:buFontTx/>
              <a:buChar char="-"/>
            </a:pPr>
            <a:endParaRPr lang="en-US" sz="2000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866DFFAE-AFAE-458F-9ECA-84CD7102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Other supported data flows</a:t>
            </a:r>
            <a:endParaRPr lang="en-NZ" sz="3200" dirty="0">
              <a:latin typeface="+mn-lt"/>
            </a:endParaRPr>
          </a:p>
        </p:txBody>
      </p:sp>
      <p:sp>
        <p:nvSpPr>
          <p:cNvPr id="10" name="Google Shape;90;p13">
            <a:extLst>
              <a:ext uri="{FF2B5EF4-FFF2-40B4-BE49-F238E27FC236}">
                <a16:creationId xmlns="" xmlns:a16="http://schemas.microsoft.com/office/drawing/2014/main" id="{096FFB26-841A-4EBA-8A8D-8EAFBD05A495}"/>
              </a:ext>
            </a:extLst>
          </p:cNvPr>
          <p:cNvSpPr/>
          <p:nvPr/>
        </p:nvSpPr>
        <p:spPr>
          <a:xfrm>
            <a:off x="294968" y="1673588"/>
            <a:ext cx="2920180" cy="5033599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96;p13">
            <a:extLst>
              <a:ext uri="{FF2B5EF4-FFF2-40B4-BE49-F238E27FC236}">
                <a16:creationId xmlns="" xmlns:a16="http://schemas.microsoft.com/office/drawing/2014/main" id="{3DFBA09E-6E25-4633-B012-C3F657DCEB7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20" y="5703907"/>
            <a:ext cx="997226" cy="99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;p13" descr="arc_bad.png">
            <a:extLst>
              <a:ext uri="{FF2B5EF4-FFF2-40B4-BE49-F238E27FC236}">
                <a16:creationId xmlns="" xmlns:a16="http://schemas.microsoft.com/office/drawing/2014/main" id="{45A16431-53BF-452F-9474-CD59C193EEBD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47" y="2316444"/>
            <a:ext cx="1415799" cy="98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0;p13">
            <a:extLst>
              <a:ext uri="{FF2B5EF4-FFF2-40B4-BE49-F238E27FC236}">
                <a16:creationId xmlns="" xmlns:a16="http://schemas.microsoft.com/office/drawing/2014/main" id="{219572E6-DA57-4B7C-9747-4EE0AC2D3E97}"/>
              </a:ext>
            </a:extLst>
          </p:cNvPr>
          <p:cNvSpPr txBox="1"/>
          <p:nvPr/>
        </p:nvSpPr>
        <p:spPr>
          <a:xfrm>
            <a:off x="1956034" y="2331817"/>
            <a:ext cx="1662956" cy="91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Raw &amp; </a:t>
            </a:r>
            <a:b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Processed </a:t>
            </a:r>
            <a:endParaRPr sz="160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Swath Files</a:t>
            </a:r>
            <a:endParaRPr sz="1600" dirty="0"/>
          </a:p>
        </p:txBody>
      </p:sp>
      <p:sp>
        <p:nvSpPr>
          <p:cNvPr id="14" name="Google Shape;101;p13">
            <a:extLst>
              <a:ext uri="{FF2B5EF4-FFF2-40B4-BE49-F238E27FC236}">
                <a16:creationId xmlns="" xmlns:a16="http://schemas.microsoft.com/office/drawing/2014/main" id="{E7958233-5B57-4047-A850-9A1FC1F7202C}"/>
              </a:ext>
            </a:extLst>
          </p:cNvPr>
          <p:cNvSpPr txBox="1"/>
          <p:nvPr/>
        </p:nvSpPr>
        <p:spPr>
          <a:xfrm>
            <a:off x="1956034" y="5963854"/>
            <a:ext cx="1412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Gridded data</a:t>
            </a:r>
            <a:endParaRPr sz="1600" dirty="0"/>
          </a:p>
        </p:txBody>
      </p:sp>
      <p:sp>
        <p:nvSpPr>
          <p:cNvPr id="16" name="Google Shape;104;p13">
            <a:extLst>
              <a:ext uri="{FF2B5EF4-FFF2-40B4-BE49-F238E27FC236}">
                <a16:creationId xmlns="" xmlns:a16="http://schemas.microsoft.com/office/drawing/2014/main" id="{F9258F50-867D-44B5-A9FC-7B3E952F25B3}"/>
              </a:ext>
            </a:extLst>
          </p:cNvPr>
          <p:cNvSpPr/>
          <p:nvPr/>
        </p:nvSpPr>
        <p:spPr>
          <a:xfrm>
            <a:off x="1956034" y="4918201"/>
            <a:ext cx="12121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Single-beam</a:t>
            </a:r>
            <a:endParaRPr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8;p13">
            <a:extLst>
              <a:ext uri="{FF2B5EF4-FFF2-40B4-BE49-F238E27FC236}">
                <a16:creationId xmlns="" xmlns:a16="http://schemas.microsoft.com/office/drawing/2014/main" id="{6C0D8B6F-57E0-4AD2-9594-3FE91FFE920C}"/>
              </a:ext>
            </a:extLst>
          </p:cNvPr>
          <p:cNvSpPr/>
          <p:nvPr/>
        </p:nvSpPr>
        <p:spPr>
          <a:xfrm>
            <a:off x="-375915" y="1792600"/>
            <a:ext cx="441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Sources</a:t>
            </a:r>
            <a:endParaRPr dirty="0"/>
          </a:p>
        </p:txBody>
      </p:sp>
      <p:pic>
        <p:nvPicPr>
          <p:cNvPr id="18" name="Google Shape;117;p13">
            <a:extLst>
              <a:ext uri="{FF2B5EF4-FFF2-40B4-BE49-F238E27FC236}">
                <a16:creationId xmlns="" xmlns:a16="http://schemas.microsoft.com/office/drawing/2014/main" id="{9A2E20CB-9E12-4986-BE76-A75864E2B3FB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368" y="3422665"/>
            <a:ext cx="1280956" cy="99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18;p13">
            <a:extLst>
              <a:ext uri="{FF2B5EF4-FFF2-40B4-BE49-F238E27FC236}">
                <a16:creationId xmlns="" xmlns:a16="http://schemas.microsoft.com/office/drawing/2014/main" id="{3F1BE460-E78F-44D5-B9CA-04829D862D18}"/>
              </a:ext>
            </a:extLst>
          </p:cNvPr>
          <p:cNvSpPr txBox="1"/>
          <p:nvPr/>
        </p:nvSpPr>
        <p:spPr>
          <a:xfrm>
            <a:off x="1956034" y="3669634"/>
            <a:ext cx="8354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ENC </a:t>
            </a:r>
            <a:r>
              <a:rPr lang="en-US" sz="1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xyz</a:t>
            </a:r>
            <a:endParaRPr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A68EAF0-6E93-443B-B5D1-3F40F14A9440}"/>
              </a:ext>
            </a:extLst>
          </p:cNvPr>
          <p:cNvGrpSpPr/>
          <p:nvPr/>
        </p:nvGrpSpPr>
        <p:grpSpPr>
          <a:xfrm>
            <a:off x="303288" y="4542138"/>
            <a:ext cx="1989690" cy="1272372"/>
            <a:chOff x="4010512" y="6473771"/>
            <a:chExt cx="1989690" cy="1272372"/>
          </a:xfrm>
        </p:grpSpPr>
        <p:pic>
          <p:nvPicPr>
            <p:cNvPr id="15" name="Google Shape;102;p13">
              <a:extLst>
                <a:ext uri="{FF2B5EF4-FFF2-40B4-BE49-F238E27FC236}">
                  <a16:creationId xmlns="" xmlns:a16="http://schemas.microsoft.com/office/drawing/2014/main" id="{8CF7CF28-E3C4-4570-9492-49D674F12AD2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1051" y="6603143"/>
              <a:ext cx="1088136" cy="114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19;p13">
              <a:extLst>
                <a:ext uri="{FF2B5EF4-FFF2-40B4-BE49-F238E27FC236}">
                  <a16:creationId xmlns="" xmlns:a16="http://schemas.microsoft.com/office/drawing/2014/main" id="{8563C10C-D0AE-4831-B79A-A542F9EE07B7}"/>
                </a:ext>
              </a:extLst>
            </p:cNvPr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0512" y="6584982"/>
              <a:ext cx="939800" cy="66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20;p13">
              <a:extLst>
                <a:ext uri="{FF2B5EF4-FFF2-40B4-BE49-F238E27FC236}">
                  <a16:creationId xmlns="" xmlns:a16="http://schemas.microsoft.com/office/drawing/2014/main" id="{FC26F6B0-2966-4BD2-A4C5-E072AE006F03}"/>
                </a:ext>
              </a:extLst>
            </p:cNvPr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6902" y="6473771"/>
              <a:ext cx="1003300" cy="48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419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C7F92-8DBF-0E45-B819-3E3BA51E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How you can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BB94B8-269E-624D-B75B-587B4C41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2082799"/>
            <a:ext cx="10515600" cy="3890963"/>
          </a:xfrm>
        </p:spPr>
        <p:txBody>
          <a:bodyPr>
            <a:normAutofit/>
          </a:bodyPr>
          <a:lstStyle/>
          <a:p>
            <a:r>
              <a:rPr lang="en-US" sz="3600" dirty="0"/>
              <a:t>Contribute data</a:t>
            </a:r>
          </a:p>
          <a:p>
            <a:r>
              <a:rPr lang="en-US" sz="3600" dirty="0"/>
              <a:t>Acquire data to fill gaps in coverage</a:t>
            </a:r>
          </a:p>
          <a:p>
            <a:r>
              <a:rPr lang="en-US" sz="3600" dirty="0"/>
              <a:t>Regional Mapping Committees</a:t>
            </a:r>
          </a:p>
          <a:p>
            <a:r>
              <a:rPr lang="en-US" sz="3600" dirty="0"/>
              <a:t>GEBCO Meetings</a:t>
            </a:r>
          </a:p>
          <a:p>
            <a:r>
              <a:rPr lang="en-US" sz="3600" dirty="0"/>
              <a:t>Spread the word!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6D29211-EEC8-EB4A-9559-5DE538D5AB1F}"/>
              </a:ext>
            </a:extLst>
          </p:cNvPr>
          <p:cNvGrpSpPr/>
          <p:nvPr/>
        </p:nvGrpSpPr>
        <p:grpSpPr>
          <a:xfrm>
            <a:off x="1471673" y="5437882"/>
            <a:ext cx="5566244" cy="1077218"/>
            <a:chOff x="7508438" y="3483865"/>
            <a:chExt cx="5566244" cy="1077218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09D2E01-CAE7-1A49-9590-AB7B802BF915}"/>
                </a:ext>
              </a:extLst>
            </p:cNvPr>
            <p:cNvSpPr/>
            <p:nvPr/>
          </p:nvSpPr>
          <p:spPr>
            <a:xfrm>
              <a:off x="7508438" y="3483865"/>
              <a:ext cx="556624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hlinkClick r:id="rId2"/>
                </a:rPr>
                <a:t>https://seabed2030.gebco.net</a:t>
              </a:r>
              <a:endParaRPr lang="en-US" sz="3200" dirty="0"/>
            </a:p>
            <a:p>
              <a:pPr lvl="0" algn="ctr"/>
              <a:r>
                <a:rPr lang="en-US" sz="3200" dirty="0"/>
                <a:t>@seabed2030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B4E6F70-BF35-EA4E-8BEE-37CD8FB18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1902" y="4063145"/>
              <a:ext cx="374904" cy="374904"/>
            </a:xfrm>
            <a:prstGeom prst="rect">
              <a:avLst/>
            </a:prstGeom>
          </p:spPr>
        </p:pic>
      </p:grpSp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018084BD-F7B8-D540-BB60-259D810BE3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169" y="2288488"/>
            <a:ext cx="4049234" cy="337164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99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0D189-B366-4175-910D-4147745B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300" y="292102"/>
            <a:ext cx="7810500" cy="1282698"/>
          </a:xfrm>
        </p:spPr>
        <p:txBody>
          <a:bodyPr>
            <a:normAutofit/>
          </a:bodyPr>
          <a:lstStyle/>
          <a:p>
            <a:r>
              <a:rPr lang="en-NZ" dirty="0">
                <a:latin typeface="+mn-lt"/>
              </a:rPr>
              <a:t>South and West Pacific Regional </a:t>
            </a:r>
            <a:r>
              <a:rPr lang="en-NZ" dirty="0" err="1">
                <a:latin typeface="+mn-lt"/>
              </a:rPr>
              <a:t>Center</a:t>
            </a:r>
            <a:r>
              <a:rPr lang="en-NZ" dirty="0">
                <a:latin typeface="+mn-lt"/>
              </a:rPr>
              <a:t/>
            </a:r>
            <a:br>
              <a:rPr lang="en-NZ" dirty="0">
                <a:latin typeface="+mn-lt"/>
              </a:rPr>
            </a:br>
            <a:r>
              <a:rPr lang="en-NZ" dirty="0">
                <a:latin typeface="+mn-lt"/>
              </a:rPr>
              <a:t>Mapping Committee Inaugural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B9469E-6CD8-4855-82ED-BE83F7CEBCEC}"/>
              </a:ext>
            </a:extLst>
          </p:cNvPr>
          <p:cNvSpPr txBox="1"/>
          <p:nvPr/>
        </p:nvSpPr>
        <p:spPr>
          <a:xfrm>
            <a:off x="513202" y="1259245"/>
            <a:ext cx="69095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1F497D"/>
                </a:solidFill>
              </a:rPr>
              <a:t>Inaugural Seabed 2030 South and West Pacific Meeting</a:t>
            </a:r>
          </a:p>
          <a:p>
            <a:endParaRPr lang="en-US" sz="2000" b="1" dirty="0">
              <a:solidFill>
                <a:srgbClr val="1F497D"/>
              </a:solidFill>
            </a:endParaRPr>
          </a:p>
          <a:p>
            <a:r>
              <a:rPr lang="en-US" sz="2400" b="1" dirty="0">
                <a:solidFill>
                  <a:srgbClr val="1F497D"/>
                </a:solidFill>
              </a:rPr>
              <a:t>4-6 March </a:t>
            </a:r>
            <a:r>
              <a:rPr lang="en-NZ" sz="2400" b="1" dirty="0">
                <a:solidFill>
                  <a:srgbClr val="1F497D"/>
                </a:solidFill>
              </a:rPr>
              <a:t>2019  - Wellington, New Zealand</a:t>
            </a:r>
          </a:p>
          <a:p>
            <a:endParaRPr lang="en-NZ" sz="2000" dirty="0">
              <a:solidFill>
                <a:srgbClr val="1F497D"/>
              </a:solidFill>
            </a:endParaRPr>
          </a:p>
          <a:p>
            <a:pPr lvl="1"/>
            <a:endParaRPr lang="en-US" sz="2000" dirty="0">
              <a:solidFill>
                <a:srgbClr val="1F497D"/>
              </a:solidFill>
            </a:endParaRPr>
          </a:p>
          <a:p>
            <a:r>
              <a:rPr lang="en-US" sz="2000" dirty="0">
                <a:solidFill>
                  <a:srgbClr val="1F497D"/>
                </a:solidFill>
              </a:rPr>
              <a:t>All</a:t>
            </a:r>
            <a:r>
              <a:rPr lang="en-NZ" sz="2000" dirty="0">
                <a:solidFill>
                  <a:srgbClr val="1F497D"/>
                </a:solidFill>
              </a:rPr>
              <a:t> welcome!  </a:t>
            </a:r>
            <a:endParaRPr lang="en-US" sz="2000" u="sng" dirty="0"/>
          </a:p>
          <a:p>
            <a:endParaRPr lang="en-NZ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E</a:t>
            </a:r>
            <a:r>
              <a:rPr lang="en-NZ" sz="2000" dirty="0">
                <a:solidFill>
                  <a:srgbClr val="1F497D"/>
                </a:solidFill>
              </a:rPr>
              <a:t>stablish Regional Mapping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Identify</a:t>
            </a:r>
            <a:r>
              <a:rPr lang="en-NZ" sz="2000" dirty="0">
                <a:solidFill>
                  <a:srgbClr val="1F497D"/>
                </a:solidFill>
              </a:rPr>
              <a:t> sources of bathymetric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Methods for data sharing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Identify upcoming voyages</a:t>
            </a:r>
          </a:p>
          <a:p>
            <a:endParaRPr lang="en-NZ" sz="2000" u="sng" dirty="0"/>
          </a:p>
          <a:p>
            <a:pPr lvl="1"/>
            <a:endParaRPr lang="en-N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9882CB-AA64-408B-AB94-AC2CA2DA9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38" y="1739305"/>
            <a:ext cx="5094042" cy="4581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B10741-04DD-41A1-B606-C839924C2B40}"/>
              </a:ext>
            </a:extLst>
          </p:cNvPr>
          <p:cNvSpPr/>
          <p:nvPr/>
        </p:nvSpPr>
        <p:spPr>
          <a:xfrm>
            <a:off x="36763" y="5082680"/>
            <a:ext cx="6893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dirty="0">
                <a:solidFill>
                  <a:srgbClr val="C00000"/>
                </a:solidFill>
              </a:rPr>
              <a:t>Register on seabed2030.gebco.net/pacific/</a:t>
            </a:r>
          </a:p>
          <a:p>
            <a:pPr algn="ctr"/>
            <a:endParaRPr lang="en-NZ" sz="2400" b="1" dirty="0">
              <a:solidFill>
                <a:srgbClr val="C00000"/>
              </a:solidFill>
            </a:endParaRPr>
          </a:p>
          <a:p>
            <a:pPr algn="ctr"/>
            <a:r>
              <a:rPr lang="en-NZ" sz="2400" dirty="0">
                <a:solidFill>
                  <a:srgbClr val="2B4772"/>
                </a:solidFill>
              </a:rPr>
              <a:t>Contact me on </a:t>
            </a:r>
            <a:r>
              <a:rPr lang="en-NZ" sz="2400" u="sng" dirty="0">
                <a:solidFill>
                  <a:srgbClr val="2B4772"/>
                </a:solidFill>
                <a:hlinkClick r:id="rId4"/>
              </a:rPr>
              <a:t>pacific@seabed2030.org</a:t>
            </a:r>
            <a:endParaRPr lang="en-NZ" sz="2400" u="sng" dirty="0">
              <a:solidFill>
                <a:srgbClr val="2B4772"/>
              </a:solidFill>
            </a:endParaRPr>
          </a:p>
          <a:p>
            <a:pPr algn="ctr"/>
            <a:endParaRPr lang="en-N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7394</TotalTime>
  <Words>539</Words>
  <Application>Microsoft Office PowerPoint</Application>
  <PresentationFormat>Widescreen</PresentationFormat>
  <Paragraphs>169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Wingdings</vt:lpstr>
      <vt:lpstr>Office Theme</vt:lpstr>
      <vt:lpstr>The South and West Pacific Centre</vt:lpstr>
      <vt:lpstr>The South and West Pacific Centre Data coverage</vt:lpstr>
      <vt:lpstr>Seabed 2030 Phases</vt:lpstr>
      <vt:lpstr>PowerPoint Presentation</vt:lpstr>
      <vt:lpstr>PowerPoint Presentation</vt:lpstr>
      <vt:lpstr>PowerPoint Presentation</vt:lpstr>
      <vt:lpstr>Other supported data flows</vt:lpstr>
      <vt:lpstr>How you can get involved</vt:lpstr>
      <vt:lpstr>South and West Pacific Regional Center Mapping Committee Inaugural Workshop</vt:lpstr>
      <vt:lpstr>PowerPoint Presentation</vt:lpstr>
      <vt:lpstr>Key Documents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Alberto Costa Neves</cp:lastModifiedBy>
  <cp:revision>173</cp:revision>
  <cp:lastPrinted>2018-10-23T20:12:34Z</cp:lastPrinted>
  <dcterms:created xsi:type="dcterms:W3CDTF">2018-02-13T02:01:11Z</dcterms:created>
  <dcterms:modified xsi:type="dcterms:W3CDTF">2019-02-16T23:10:33Z</dcterms:modified>
</cp:coreProperties>
</file>