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04" r:id="rId1"/>
  </p:sldMasterIdLst>
  <p:notesMasterIdLst>
    <p:notesMasterId r:id="rId19"/>
  </p:notesMasterIdLst>
  <p:handoutMasterIdLst>
    <p:handoutMasterId r:id="rId20"/>
  </p:handoutMasterIdLst>
  <p:sldIdLst>
    <p:sldId id="794" r:id="rId2"/>
    <p:sldId id="795" r:id="rId3"/>
    <p:sldId id="821" r:id="rId4"/>
    <p:sldId id="822" r:id="rId5"/>
    <p:sldId id="823" r:id="rId6"/>
    <p:sldId id="825" r:id="rId7"/>
    <p:sldId id="826" r:id="rId8"/>
    <p:sldId id="831" r:id="rId9"/>
    <p:sldId id="832" r:id="rId10"/>
    <p:sldId id="833" r:id="rId11"/>
    <p:sldId id="817" r:id="rId12"/>
    <p:sldId id="829" r:id="rId13"/>
    <p:sldId id="818" r:id="rId14"/>
    <p:sldId id="820" r:id="rId15"/>
    <p:sldId id="819" r:id="rId16"/>
    <p:sldId id="827" r:id="rId17"/>
    <p:sldId id="834" r:id="rId18"/>
  </p:sldIdLst>
  <p:sldSz cx="9144000" cy="6858000" type="screen4x3"/>
  <p:notesSz cx="6797675" cy="9926638"/>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846C5"/>
    <a:srgbClr val="000099"/>
    <a:srgbClr val="3333CC"/>
    <a:srgbClr val="0099CC"/>
    <a:srgbClr val="66FFFF"/>
    <a:srgbClr val="333399"/>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93" autoAdjust="0"/>
    <p:restoredTop sz="89036" autoAdjust="0"/>
  </p:normalViewPr>
  <p:slideViewPr>
    <p:cSldViewPr>
      <p:cViewPr varScale="1">
        <p:scale>
          <a:sx n="65" d="100"/>
          <a:sy n="65" d="100"/>
        </p:scale>
        <p:origin x="11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372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3906" name="Rectangle 2">
            <a:extLst>
              <a:ext uri="{FF2B5EF4-FFF2-40B4-BE49-F238E27FC236}">
                <a16:creationId xmlns:a16="http://schemas.microsoft.com/office/drawing/2014/main" id="{A6E6A73B-15AC-42A4-A382-B5AF62A137D9}"/>
              </a:ext>
            </a:extLst>
          </p:cNvPr>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AU" altLang="en-US"/>
          </a:p>
        </p:txBody>
      </p:sp>
      <p:sp>
        <p:nvSpPr>
          <p:cNvPr id="1403907" name="Rectangle 3">
            <a:extLst>
              <a:ext uri="{FF2B5EF4-FFF2-40B4-BE49-F238E27FC236}">
                <a16:creationId xmlns:a16="http://schemas.microsoft.com/office/drawing/2014/main" id="{EBE299FB-2328-45C9-9DBA-DD27A0FC302E}"/>
              </a:ext>
            </a:extLst>
          </p:cNvPr>
          <p:cNvSpPr>
            <a:spLocks noGrp="1" noChangeArrowheads="1"/>
          </p:cNvSpPr>
          <p:nvPr>
            <p:ph type="dt" sz="quarter"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anose="02020603050405020304" pitchFamily="18" charset="0"/>
              </a:defRPr>
            </a:lvl1pPr>
          </a:lstStyle>
          <a:p>
            <a:pPr>
              <a:defRPr/>
            </a:pPr>
            <a:endParaRPr lang="en-AU" altLang="en-US"/>
          </a:p>
        </p:txBody>
      </p:sp>
      <p:sp>
        <p:nvSpPr>
          <p:cNvPr id="1403908" name="Rectangle 4">
            <a:extLst>
              <a:ext uri="{FF2B5EF4-FFF2-40B4-BE49-F238E27FC236}">
                <a16:creationId xmlns:a16="http://schemas.microsoft.com/office/drawing/2014/main" id="{93014107-D123-4BC6-AE18-4F5CC2EB8E45}"/>
              </a:ext>
            </a:extLst>
          </p:cNvPr>
          <p:cNvSpPr>
            <a:spLocks noGrp="1" noChangeArrowheads="1"/>
          </p:cNvSpPr>
          <p:nvPr>
            <p:ph type="ftr" sz="quarter" idx="2"/>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AU" altLang="en-US"/>
          </a:p>
        </p:txBody>
      </p:sp>
      <p:sp>
        <p:nvSpPr>
          <p:cNvPr id="1403909" name="Rectangle 5">
            <a:extLst>
              <a:ext uri="{FF2B5EF4-FFF2-40B4-BE49-F238E27FC236}">
                <a16:creationId xmlns:a16="http://schemas.microsoft.com/office/drawing/2014/main" id="{2809DD9C-1F83-4FD0-A868-455E738960D0}"/>
              </a:ext>
            </a:extLst>
          </p:cNvPr>
          <p:cNvSpPr>
            <a:spLocks noGrp="1" noChangeArrowheads="1"/>
          </p:cNvSpPr>
          <p:nvPr>
            <p:ph type="sldNum" sz="quarter" idx="3"/>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CF34EB14-2DB4-4849-8CDD-C912C6824932}"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439DF3E-0658-4F45-A4B6-8CC4D519517D}"/>
              </a:ext>
            </a:extLst>
          </p:cNvPr>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AU" altLang="en-US"/>
          </a:p>
        </p:txBody>
      </p:sp>
      <p:sp>
        <p:nvSpPr>
          <p:cNvPr id="16387" name="Rectangle 3">
            <a:extLst>
              <a:ext uri="{FF2B5EF4-FFF2-40B4-BE49-F238E27FC236}">
                <a16:creationId xmlns:a16="http://schemas.microsoft.com/office/drawing/2014/main" id="{88DC12A5-E160-4314-A41B-F4135BBE5DC7}"/>
              </a:ext>
            </a:extLst>
          </p:cNvPr>
          <p:cNvSpPr>
            <a:spLocks noGrp="1" noChangeArrowheads="1"/>
          </p:cNvSpPr>
          <p:nvPr>
            <p:ph type="dt" idx="1"/>
          </p:nvPr>
        </p:nvSpPr>
        <p:spPr bwMode="auto">
          <a:xfrm>
            <a:off x="3852863" y="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anose="02020603050405020304" pitchFamily="18" charset="0"/>
              </a:defRPr>
            </a:lvl1pPr>
          </a:lstStyle>
          <a:p>
            <a:pPr>
              <a:defRPr/>
            </a:pPr>
            <a:endParaRPr lang="en-AU" altLang="en-US"/>
          </a:p>
        </p:txBody>
      </p:sp>
      <p:sp>
        <p:nvSpPr>
          <p:cNvPr id="4100" name="Rectangle 4">
            <a:extLst>
              <a:ext uri="{FF2B5EF4-FFF2-40B4-BE49-F238E27FC236}">
                <a16:creationId xmlns:a16="http://schemas.microsoft.com/office/drawing/2014/main" id="{F0A49483-0176-4960-905D-4150822B5220}"/>
              </a:ext>
            </a:extLst>
          </p:cNvPr>
          <p:cNvSpPr>
            <a:spLocks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a:extLst>
              <a:ext uri="{FF2B5EF4-FFF2-40B4-BE49-F238E27FC236}">
                <a16:creationId xmlns:a16="http://schemas.microsoft.com/office/drawing/2014/main" id="{03FCC839-5DC5-476F-BE28-3FF60115D79F}"/>
              </a:ext>
            </a:extLst>
          </p:cNvPr>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16390" name="Rectangle 6">
            <a:extLst>
              <a:ext uri="{FF2B5EF4-FFF2-40B4-BE49-F238E27FC236}">
                <a16:creationId xmlns:a16="http://schemas.microsoft.com/office/drawing/2014/main" id="{32756AC4-DE64-4BE1-8B79-63BBE3D1C93E}"/>
              </a:ext>
            </a:extLst>
          </p:cNvPr>
          <p:cNvSpPr>
            <a:spLocks noGrp="1" noChangeArrowheads="1"/>
          </p:cNvSpPr>
          <p:nvPr>
            <p:ph type="ftr" sz="quarter" idx="4"/>
          </p:nvPr>
        </p:nvSpPr>
        <p:spPr bwMode="auto">
          <a:xfrm>
            <a:off x="0"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AU" altLang="en-US"/>
          </a:p>
        </p:txBody>
      </p:sp>
      <p:sp>
        <p:nvSpPr>
          <p:cNvPr id="16391" name="Rectangle 7">
            <a:extLst>
              <a:ext uri="{FF2B5EF4-FFF2-40B4-BE49-F238E27FC236}">
                <a16:creationId xmlns:a16="http://schemas.microsoft.com/office/drawing/2014/main" id="{6B9C770D-291D-4B97-B3BF-8DA6C1490037}"/>
              </a:ext>
            </a:extLst>
          </p:cNvPr>
          <p:cNvSpPr>
            <a:spLocks noGrp="1" noChangeArrowheads="1"/>
          </p:cNvSpPr>
          <p:nvPr>
            <p:ph type="sldNum" sz="quarter" idx="5"/>
          </p:nvPr>
        </p:nvSpPr>
        <p:spPr bwMode="auto">
          <a:xfrm>
            <a:off x="3852863" y="942975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A5265930-3192-4CD2-A62F-7F386630EAF2}"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C337E0B3-16E8-447A-90F9-EE24C5E7CA66}"/>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E5E0ABFC-0AAC-46AB-90B5-F460DC27C999}"/>
              </a:ext>
            </a:extLst>
          </p:cNvPr>
          <p:cNvSpPr>
            <a:spLocks noGrp="1"/>
          </p:cNvSpPr>
          <p:nvPr>
            <p:ph type="body" idx="1"/>
          </p:nvPr>
        </p:nvSpPr>
        <p:spPr>
          <a:noFill/>
        </p:spPr>
        <p:txBody>
          <a:bodyPr/>
          <a:lstStyle/>
          <a:p>
            <a:pPr eaLnBrk="1" hangingPunct="1"/>
            <a:endParaRPr lang="en-US" altLang="en-US"/>
          </a:p>
        </p:txBody>
      </p:sp>
      <p:sp>
        <p:nvSpPr>
          <p:cNvPr id="7172" name="Slide Number Placeholder 3">
            <a:extLst>
              <a:ext uri="{FF2B5EF4-FFF2-40B4-BE49-F238E27FC236}">
                <a16:creationId xmlns:a16="http://schemas.microsoft.com/office/drawing/2014/main" id="{B029E11E-A179-4841-A9BF-6FA2B181111E}"/>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E99B2F3-A13E-458F-8A3D-AA7613B55A4C}" type="slidenum">
              <a:rPr lang="en-AU" altLang="en-US" smtClean="0">
                <a:latin typeface="Times New Roman" panose="02020603050405020304" pitchFamily="18" charset="0"/>
              </a:rPr>
              <a:pPr/>
              <a:t>1</a:t>
            </a:fld>
            <a:endParaRPr lang="en-AU"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ED0B708-8CB4-430D-A1AE-A8C68C3FBF38}"/>
              </a:ext>
            </a:extLst>
          </p:cNvPr>
          <p:cNvSpPr>
            <a:spLocks noGrp="1" noRot="1" noChangeAspect="1" noTextEdit="1"/>
          </p:cNvSpPr>
          <p:nvPr>
            <p:ph type="sldImg"/>
          </p:nvPr>
        </p:nvSpPr>
        <p:spPr>
          <a:ln/>
        </p:spPr>
      </p:sp>
      <p:sp>
        <p:nvSpPr>
          <p:cNvPr id="9219" name="Notes Placeholder 2">
            <a:extLst>
              <a:ext uri="{FF2B5EF4-FFF2-40B4-BE49-F238E27FC236}">
                <a16:creationId xmlns:a16="http://schemas.microsoft.com/office/drawing/2014/main" id="{F9518847-CF5F-492B-BE76-BBDC35263AC4}"/>
              </a:ext>
            </a:extLst>
          </p:cNvPr>
          <p:cNvSpPr>
            <a:spLocks noGrp="1"/>
          </p:cNvSpPr>
          <p:nvPr>
            <p:ph type="body" idx="1"/>
          </p:nvPr>
        </p:nvSpPr>
        <p:spPr>
          <a:noFill/>
        </p:spPr>
        <p:txBody>
          <a:bodyPr/>
          <a:lstStyle/>
          <a:p>
            <a:pPr eaLnBrk="1" hangingPunct="1"/>
            <a:r>
              <a:rPr lang="en-AU" altLang="en-US"/>
              <a:t>5 countries left: Tuvalu, March 2019; Tonga, June 2019; Solomon Islands, July 2019; Palau, November 2019; Marshall Islands, September 2020.</a:t>
            </a:r>
            <a:endParaRPr lang="en-US" altLang="en-US"/>
          </a:p>
        </p:txBody>
      </p:sp>
      <p:sp>
        <p:nvSpPr>
          <p:cNvPr id="9220" name="Slide Number Placeholder 3">
            <a:extLst>
              <a:ext uri="{FF2B5EF4-FFF2-40B4-BE49-F238E27FC236}">
                <a16:creationId xmlns:a16="http://schemas.microsoft.com/office/drawing/2014/main" id="{5B9D812F-A910-4615-8FCF-4C2C0212A6E0}"/>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9DA98EA-2C03-4AE2-A546-D8B32AC04E92}" type="slidenum">
              <a:rPr lang="en-AU" altLang="en-US" smtClean="0">
                <a:latin typeface="Times New Roman" panose="02020603050405020304" pitchFamily="18" charset="0"/>
              </a:rPr>
              <a:pPr/>
              <a:t>2</a:t>
            </a:fld>
            <a:endParaRPr lang="en-AU"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323D833-A3FB-4022-8AF2-6B937FB2A55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id="{CF17E266-6F96-4B73-AA81-6DF3CE3698E6}"/>
              </a:ext>
            </a:extLst>
          </p:cNvPr>
          <p:cNvSpPr>
            <a:spLocks noGrp="1"/>
          </p:cNvSpPr>
          <p:nvPr>
            <p:ph type="body" idx="1"/>
          </p:nvPr>
        </p:nvSpPr>
        <p:spPr>
          <a:noFill/>
        </p:spPr>
        <p:txBody>
          <a:bodyPr/>
          <a:lstStyle/>
          <a:p>
            <a:endParaRPr lang="en-US" altLang="en-US"/>
          </a:p>
        </p:txBody>
      </p:sp>
      <p:sp>
        <p:nvSpPr>
          <p:cNvPr id="15364" name="Slide Number Placeholder 3">
            <a:extLst>
              <a:ext uri="{FF2B5EF4-FFF2-40B4-BE49-F238E27FC236}">
                <a16:creationId xmlns:a16="http://schemas.microsoft.com/office/drawing/2014/main" id="{C02B8DDB-D4D3-427F-A8EA-CEB0BE60503C}"/>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B87F776-B86E-44EA-B99E-3109A3163633}" type="slidenum">
              <a:rPr lang="en-AU" altLang="en-US" smtClean="0">
                <a:latin typeface="Times New Roman" panose="02020603050405020304" pitchFamily="18" charset="0"/>
              </a:rPr>
              <a:pPr/>
              <a:t>7</a:t>
            </a:fld>
            <a:endParaRPr lang="en-AU"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94AC757-0B17-4382-8A8D-3F1AED3C15A8}"/>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F6C5A9FF-E4E2-4737-B6E1-01C14DCA8DEA}"/>
              </a:ext>
            </a:extLst>
          </p:cNvPr>
          <p:cNvSpPr>
            <a:spLocks noGrp="1"/>
          </p:cNvSpPr>
          <p:nvPr>
            <p:ph type="body" idx="1"/>
          </p:nvPr>
        </p:nvSpPr>
        <p:spPr>
          <a:noFill/>
        </p:spPr>
        <p:txBody>
          <a:bodyPr/>
          <a:lstStyle/>
          <a:p>
            <a:endParaRPr lang="en-US" altLang="en-US"/>
          </a:p>
        </p:txBody>
      </p:sp>
      <p:sp>
        <p:nvSpPr>
          <p:cNvPr id="18436" name="Slide Number Placeholder 3">
            <a:extLst>
              <a:ext uri="{FF2B5EF4-FFF2-40B4-BE49-F238E27FC236}">
                <a16:creationId xmlns:a16="http://schemas.microsoft.com/office/drawing/2014/main" id="{C38BF95B-4C85-458C-B82F-461D84BC48C3}"/>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88D6CA4-832C-4840-A482-1925A5435BB3}" type="slidenum">
              <a:rPr lang="en-AU" altLang="en-US" smtClean="0">
                <a:latin typeface="Times New Roman" panose="02020603050405020304" pitchFamily="18" charset="0"/>
              </a:rPr>
              <a:pPr/>
              <a:t>9</a:t>
            </a:fld>
            <a:endParaRPr lang="en-AU"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2415D1C-8B9F-4137-9866-AF9AB4369A20}"/>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5D31E831-825A-4B21-890A-3891B2B3117D}"/>
              </a:ext>
            </a:extLst>
          </p:cNvPr>
          <p:cNvSpPr>
            <a:spLocks noGrp="1"/>
          </p:cNvSpPr>
          <p:nvPr>
            <p:ph type="body" idx="1"/>
          </p:nvPr>
        </p:nvSpPr>
        <p:spPr>
          <a:noFill/>
        </p:spPr>
        <p:txBody>
          <a:bodyPr/>
          <a:lstStyle/>
          <a:p>
            <a:pPr eaLnBrk="1" hangingPunct="1"/>
            <a:endParaRPr lang="en-US" altLang="en-US"/>
          </a:p>
        </p:txBody>
      </p:sp>
      <p:sp>
        <p:nvSpPr>
          <p:cNvPr id="23556" name="Slide Number Placeholder 3">
            <a:extLst>
              <a:ext uri="{FF2B5EF4-FFF2-40B4-BE49-F238E27FC236}">
                <a16:creationId xmlns:a16="http://schemas.microsoft.com/office/drawing/2014/main" id="{AD011B85-3CA4-4873-A9CB-25F57B857787}"/>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CC365A8-1D85-4E1A-A509-6426038D4134}" type="slidenum">
              <a:rPr lang="en-AU" altLang="en-US" smtClean="0">
                <a:latin typeface="Times New Roman" panose="02020603050405020304" pitchFamily="18" charset="0"/>
              </a:rPr>
              <a:pPr/>
              <a:t>13</a:t>
            </a:fld>
            <a:endParaRPr lang="en-AU"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134B9C0-3A99-44A4-8497-5E45B2522FEC}"/>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2E7F023A-4058-4BF3-99CF-4ADABF19932A}"/>
              </a:ext>
            </a:extLst>
          </p:cNvPr>
          <p:cNvSpPr>
            <a:spLocks noGrp="1"/>
          </p:cNvSpPr>
          <p:nvPr>
            <p:ph type="body" idx="1"/>
          </p:nvPr>
        </p:nvSpPr>
        <p:spPr>
          <a:noFill/>
        </p:spPr>
        <p:txBody>
          <a:bodyPr/>
          <a:lstStyle/>
          <a:p>
            <a:endParaRPr lang="en-AU" altLang="en-US"/>
          </a:p>
        </p:txBody>
      </p:sp>
      <p:sp>
        <p:nvSpPr>
          <p:cNvPr id="25604" name="Slide Number Placeholder 3">
            <a:extLst>
              <a:ext uri="{FF2B5EF4-FFF2-40B4-BE49-F238E27FC236}">
                <a16:creationId xmlns:a16="http://schemas.microsoft.com/office/drawing/2014/main" id="{1C8CBEB0-1617-4ABD-AA85-EC3EB07F6A58}"/>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F126A98-5BA5-4456-91D7-B34F06A67BD9}" type="slidenum">
              <a:rPr lang="en-AU" altLang="en-US" smtClean="0">
                <a:latin typeface="Times New Roman" panose="02020603050405020304" pitchFamily="18" charset="0"/>
              </a:rPr>
              <a:pPr/>
              <a:t>14</a:t>
            </a:fld>
            <a:endParaRPr lang="en-AU"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5">
            <a:extLst>
              <a:ext uri="{FF2B5EF4-FFF2-40B4-BE49-F238E27FC236}">
                <a16:creationId xmlns:a16="http://schemas.microsoft.com/office/drawing/2014/main" id="{4879197E-6595-4C77-9FB0-48D85D78DF2C}"/>
              </a:ext>
            </a:extLst>
          </p:cNvPr>
          <p:cNvSpPr>
            <a:spLocks noChangeArrowheads="1"/>
          </p:cNvSpPr>
          <p:nvPr userDrawn="1"/>
        </p:nvSpPr>
        <p:spPr bwMode="auto">
          <a:xfrm>
            <a:off x="0" y="0"/>
            <a:ext cx="9144000" cy="20605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a:p>
        </p:txBody>
      </p:sp>
      <p:pic>
        <p:nvPicPr>
          <p:cNvPr id="5" name="Picture 44" descr="SWPC Logo_digitsed_04012016">
            <a:extLst>
              <a:ext uri="{FF2B5EF4-FFF2-40B4-BE49-F238E27FC236}">
                <a16:creationId xmlns:a16="http://schemas.microsoft.com/office/drawing/2014/main" id="{B18995DF-0FFE-4A8C-A78A-9085BAF24D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6188" y="404813"/>
            <a:ext cx="143986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013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2400"/>
            </a:lvl1pPr>
          </a:lstStyle>
          <a:p>
            <a:pPr lvl="0"/>
            <a:r>
              <a:rPr lang="en-AU" altLang="en-US" noProof="0"/>
              <a:t>Click to edit Master subtitle style</a:t>
            </a:r>
          </a:p>
        </p:txBody>
      </p:sp>
      <p:sp>
        <p:nvSpPr>
          <p:cNvPr id="2180135" name="Rectangle 39"/>
          <p:cNvSpPr>
            <a:spLocks noGrp="1" noChangeArrowheads="1"/>
          </p:cNvSpPr>
          <p:nvPr>
            <p:ph type="ctrTitle" sz="quarter"/>
          </p:nvPr>
        </p:nvSpPr>
        <p:spPr>
          <a:xfrm>
            <a:off x="1187450" y="188913"/>
            <a:ext cx="6337300" cy="1655762"/>
          </a:xfrm>
        </p:spPr>
        <p:txBody>
          <a:bodyPr anchor="b"/>
          <a:lstStyle>
            <a:lvl1pPr>
              <a:defRPr/>
            </a:lvl1pPr>
          </a:lstStyle>
          <a:p>
            <a:pPr lvl="0"/>
            <a:r>
              <a:rPr lang="en-AU" altLang="en-US" noProof="0"/>
              <a:t>Click to edit Master title style</a:t>
            </a:r>
          </a:p>
        </p:txBody>
      </p:sp>
      <p:sp>
        <p:nvSpPr>
          <p:cNvPr id="6" name="Rectangle 41">
            <a:extLst>
              <a:ext uri="{FF2B5EF4-FFF2-40B4-BE49-F238E27FC236}">
                <a16:creationId xmlns:a16="http://schemas.microsoft.com/office/drawing/2014/main" id="{B0528DF2-CA78-4C3C-BE54-2B5C10B3EC77}"/>
              </a:ext>
            </a:extLst>
          </p:cNvPr>
          <p:cNvSpPr>
            <a:spLocks noGrp="1" noChangeArrowheads="1"/>
          </p:cNvSpPr>
          <p:nvPr>
            <p:ph type="dt" sz="quarter" idx="10"/>
          </p:nvPr>
        </p:nvSpPr>
        <p:spPr bwMode="auto">
          <a:xfrm>
            <a:off x="468313" y="623728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chemeClr val="bg2"/>
                </a:solidFill>
                <a:effectLst>
                  <a:outerShdw blurRad="38100" dist="38100" dir="2700000" algn="tl">
                    <a:srgbClr val="C0C0C0"/>
                  </a:outerShdw>
                </a:effectLst>
              </a:defRPr>
            </a:lvl1pPr>
          </a:lstStyle>
          <a:p>
            <a:pPr>
              <a:defRPr/>
            </a:pPr>
            <a:endParaRPr lang="en-AU" altLang="en-US"/>
          </a:p>
        </p:txBody>
      </p:sp>
      <p:sp>
        <p:nvSpPr>
          <p:cNvPr id="7" name="Rectangle 42">
            <a:extLst>
              <a:ext uri="{FF2B5EF4-FFF2-40B4-BE49-F238E27FC236}">
                <a16:creationId xmlns:a16="http://schemas.microsoft.com/office/drawing/2014/main" id="{257C4A06-45A6-462B-8CC6-4F663D429AF6}"/>
              </a:ext>
            </a:extLst>
          </p:cNvPr>
          <p:cNvSpPr>
            <a:spLocks noGrp="1" noChangeArrowheads="1"/>
          </p:cNvSpPr>
          <p:nvPr>
            <p:ph type="ftr" sz="quarter" idx="11"/>
          </p:nvPr>
        </p:nvSpPr>
        <p:spPr>
          <a:xfrm>
            <a:off x="3132138" y="6237288"/>
            <a:ext cx="2895600" cy="457200"/>
          </a:xfrm>
        </p:spPr>
        <p:txBody>
          <a:bodyPr/>
          <a:lstStyle>
            <a:lvl1pPr>
              <a:defRPr/>
            </a:lvl1pPr>
          </a:lstStyle>
          <a:p>
            <a:pPr>
              <a:defRPr/>
            </a:pPr>
            <a:r>
              <a:rPr lang="da-DK" altLang="en-US"/>
              <a:t>30 November – 02 December, 2016 NOUMEA</a:t>
            </a:r>
            <a:endParaRPr lang="en-AU" altLang="en-US"/>
          </a:p>
        </p:txBody>
      </p:sp>
      <p:sp>
        <p:nvSpPr>
          <p:cNvPr id="8" name="Rectangle 43">
            <a:extLst>
              <a:ext uri="{FF2B5EF4-FFF2-40B4-BE49-F238E27FC236}">
                <a16:creationId xmlns:a16="http://schemas.microsoft.com/office/drawing/2014/main" id="{66228459-8564-4E1F-A385-2CFB7BE81919}"/>
              </a:ext>
            </a:extLst>
          </p:cNvPr>
          <p:cNvSpPr>
            <a:spLocks noGrp="1" noChangeArrowheads="1"/>
          </p:cNvSpPr>
          <p:nvPr>
            <p:ph type="sldNum" sz="quarter" idx="12"/>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chemeClr val="bg2"/>
                </a:solidFill>
                <a:effectLst>
                  <a:outerShdw blurRad="38100" dist="38100" dir="2700000" algn="tl">
                    <a:srgbClr val="C0C0C0"/>
                  </a:outerShdw>
                </a:effectLst>
              </a:defRPr>
            </a:lvl1pPr>
          </a:lstStyle>
          <a:p>
            <a:pPr>
              <a:defRPr/>
            </a:pPr>
            <a:fld id="{EFCFDCC0-075A-4BAB-8A33-289478C0DC7D}" type="slidenum">
              <a:rPr lang="en-AU" altLang="en-US"/>
              <a:pPr>
                <a:defRPr/>
              </a:pPr>
              <a:t>‹#›</a:t>
            </a:fld>
            <a:endParaRPr lang="en-AU" altLang="en-US"/>
          </a:p>
        </p:txBody>
      </p:sp>
    </p:spTree>
    <p:extLst>
      <p:ext uri="{BB962C8B-B14F-4D97-AF65-F5344CB8AC3E}">
        <p14:creationId xmlns:p14="http://schemas.microsoft.com/office/powerpoint/2010/main" val="239698172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5">
            <a:extLst>
              <a:ext uri="{FF2B5EF4-FFF2-40B4-BE49-F238E27FC236}">
                <a16:creationId xmlns:a16="http://schemas.microsoft.com/office/drawing/2014/main" id="{B63D428D-7B1B-4A91-A9AB-99067005B79C}"/>
              </a:ext>
            </a:extLst>
          </p:cNvPr>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03169373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115888"/>
            <a:ext cx="2054225" cy="59436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68313" y="115888"/>
            <a:ext cx="6011862"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5">
            <a:extLst>
              <a:ext uri="{FF2B5EF4-FFF2-40B4-BE49-F238E27FC236}">
                <a16:creationId xmlns:a16="http://schemas.microsoft.com/office/drawing/2014/main" id="{FDD27C53-C0AD-42EE-A641-AB6A4B300129}"/>
              </a:ext>
            </a:extLst>
          </p:cNvPr>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313393961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Image 2">
            <a:extLst>
              <a:ext uri="{FF2B5EF4-FFF2-40B4-BE49-F238E27FC236}">
                <a16:creationId xmlns:a16="http://schemas.microsoft.com/office/drawing/2014/main" id="{91C1EEFB-FE4A-4348-8B95-0BE1F3C0D9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1012" r="31641"/>
          <a:stretch>
            <a:fillRect/>
          </a:stretch>
        </p:blipFill>
        <p:spPr bwMode="auto">
          <a:xfrm>
            <a:off x="268288" y="6481763"/>
            <a:ext cx="8032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5">
            <a:extLst>
              <a:ext uri="{FF2B5EF4-FFF2-40B4-BE49-F238E27FC236}">
                <a16:creationId xmlns:a16="http://schemas.microsoft.com/office/drawing/2014/main" id="{B92119E2-4C5B-4F1C-9622-41B4A843317B}"/>
              </a:ext>
            </a:extLst>
          </p:cNvPr>
          <p:cNvSpPr>
            <a:spLocks noGrp="1" noChangeArrowheads="1"/>
          </p:cNvSpPr>
          <p:nvPr>
            <p:ph type="ftr" sz="quarter" idx="10"/>
          </p:nvPr>
        </p:nvSpPr>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28303638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5">
            <a:extLst>
              <a:ext uri="{FF2B5EF4-FFF2-40B4-BE49-F238E27FC236}">
                <a16:creationId xmlns:a16="http://schemas.microsoft.com/office/drawing/2014/main" id="{DABF8A53-2622-4B00-8F89-D88281364B25}"/>
              </a:ext>
            </a:extLst>
          </p:cNvPr>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44425044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11188" y="1196975"/>
            <a:ext cx="3960812"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724400" y="1196975"/>
            <a:ext cx="39624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5">
            <a:extLst>
              <a:ext uri="{FF2B5EF4-FFF2-40B4-BE49-F238E27FC236}">
                <a16:creationId xmlns:a16="http://schemas.microsoft.com/office/drawing/2014/main" id="{101E04F4-57C8-4989-B699-0658E6B4A59D}"/>
              </a:ext>
            </a:extLst>
          </p:cNvPr>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294555218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55">
            <a:extLst>
              <a:ext uri="{FF2B5EF4-FFF2-40B4-BE49-F238E27FC236}">
                <a16:creationId xmlns:a16="http://schemas.microsoft.com/office/drawing/2014/main" id="{B8B9125C-0EAC-4314-A39E-79BDAD9E4489}"/>
              </a:ext>
            </a:extLst>
          </p:cNvPr>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86853233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55">
            <a:extLst>
              <a:ext uri="{FF2B5EF4-FFF2-40B4-BE49-F238E27FC236}">
                <a16:creationId xmlns:a16="http://schemas.microsoft.com/office/drawing/2014/main" id="{96A26433-5539-4D50-BB10-8DF707A197ED}"/>
              </a:ext>
            </a:extLst>
          </p:cNvPr>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23644687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a:extLst>
              <a:ext uri="{FF2B5EF4-FFF2-40B4-BE49-F238E27FC236}">
                <a16:creationId xmlns:a16="http://schemas.microsoft.com/office/drawing/2014/main" id="{C4D893E3-C0AC-49B9-BBD7-E3AD16513448}"/>
              </a:ext>
            </a:extLst>
          </p:cNvPr>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307526760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5">
            <a:extLst>
              <a:ext uri="{FF2B5EF4-FFF2-40B4-BE49-F238E27FC236}">
                <a16:creationId xmlns:a16="http://schemas.microsoft.com/office/drawing/2014/main" id="{CE47F33A-F8B6-4C03-A122-9657D5F6EC87}"/>
              </a:ext>
            </a:extLst>
          </p:cNvPr>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409704779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5">
            <a:extLst>
              <a:ext uri="{FF2B5EF4-FFF2-40B4-BE49-F238E27FC236}">
                <a16:creationId xmlns:a16="http://schemas.microsoft.com/office/drawing/2014/main" id="{7E047639-E8C4-4D71-891E-183D7F326F82}"/>
              </a:ext>
            </a:extLst>
          </p:cNvPr>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34878680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79111" name="Rectangle 39">
            <a:extLst>
              <a:ext uri="{FF2B5EF4-FFF2-40B4-BE49-F238E27FC236}">
                <a16:creationId xmlns:a16="http://schemas.microsoft.com/office/drawing/2014/main" id="{F6646495-A06F-4459-A995-897AA7586202}"/>
              </a:ext>
            </a:extLst>
          </p:cNvPr>
          <p:cNvSpPr>
            <a:spLocks noGrp="1" noChangeArrowheads="1"/>
          </p:cNvSpPr>
          <p:nvPr>
            <p:ph type="title"/>
          </p:nvPr>
        </p:nvSpPr>
        <p:spPr bwMode="auto">
          <a:xfrm>
            <a:off x="468313" y="115888"/>
            <a:ext cx="821848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AU" altLang="en-US"/>
              <a:t>Click to edit Master title style</a:t>
            </a:r>
          </a:p>
        </p:txBody>
      </p:sp>
      <p:sp>
        <p:nvSpPr>
          <p:cNvPr id="2179115" name="Rectangle 43">
            <a:extLst>
              <a:ext uri="{FF2B5EF4-FFF2-40B4-BE49-F238E27FC236}">
                <a16:creationId xmlns:a16="http://schemas.microsoft.com/office/drawing/2014/main" id="{7437D268-D478-41DE-9DB4-B313CC5AC03E}"/>
              </a:ext>
            </a:extLst>
          </p:cNvPr>
          <p:cNvSpPr>
            <a:spLocks noGrp="1" noChangeArrowheads="1"/>
          </p:cNvSpPr>
          <p:nvPr>
            <p:ph type="body" idx="1"/>
          </p:nvPr>
        </p:nvSpPr>
        <p:spPr bwMode="auto">
          <a:xfrm>
            <a:off x="611188" y="1196975"/>
            <a:ext cx="8075612"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9">
            <a:extLst>
              <a:ext uri="{FF2B5EF4-FFF2-40B4-BE49-F238E27FC236}">
                <a16:creationId xmlns:a16="http://schemas.microsoft.com/office/drawing/2014/main" id="{9FC2351D-4140-4BFC-A5E5-D415790C965E}"/>
              </a:ext>
            </a:extLst>
          </p:cNvPr>
          <p:cNvSpPr>
            <a:spLocks noChangeArrowheads="1"/>
          </p:cNvSpPr>
          <p:nvPr userDrawn="1"/>
        </p:nvSpPr>
        <p:spPr bwMode="auto">
          <a:xfrm>
            <a:off x="0" y="6308725"/>
            <a:ext cx="9144000" cy="5492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a:p>
        </p:txBody>
      </p:sp>
      <p:sp>
        <p:nvSpPr>
          <p:cNvPr id="1029" name="Line 44">
            <a:extLst>
              <a:ext uri="{FF2B5EF4-FFF2-40B4-BE49-F238E27FC236}">
                <a16:creationId xmlns:a16="http://schemas.microsoft.com/office/drawing/2014/main" id="{54F6513F-2301-4387-8362-C8829A35B34B}"/>
              </a:ext>
            </a:extLst>
          </p:cNvPr>
          <p:cNvSpPr>
            <a:spLocks noChangeShapeType="1"/>
          </p:cNvSpPr>
          <p:nvPr userDrawn="1"/>
        </p:nvSpPr>
        <p:spPr bwMode="auto">
          <a:xfrm>
            <a:off x="0" y="1052513"/>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0" name="Picture 50" descr="SWPC Logo_digitsed_04012016">
            <a:extLst>
              <a:ext uri="{FF2B5EF4-FFF2-40B4-BE49-F238E27FC236}">
                <a16:creationId xmlns:a16="http://schemas.microsoft.com/office/drawing/2014/main" id="{0F8CA748-9C61-4BCD-A074-16BBF3F0C57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604250" y="6381750"/>
            <a:ext cx="431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9127" name="Rectangle 55">
            <a:extLst>
              <a:ext uri="{FF2B5EF4-FFF2-40B4-BE49-F238E27FC236}">
                <a16:creationId xmlns:a16="http://schemas.microsoft.com/office/drawing/2014/main" id="{DDC87120-E1CE-4557-B5DB-9C4E70518A9D}"/>
              </a:ext>
            </a:extLst>
          </p:cNvPr>
          <p:cNvSpPr>
            <a:spLocks noGrp="1" noChangeArrowheads="1"/>
          </p:cNvSpPr>
          <p:nvPr>
            <p:ph type="ftr" sz="quarter" idx="3"/>
          </p:nvPr>
        </p:nvSpPr>
        <p:spPr bwMode="auto">
          <a:xfrm>
            <a:off x="3132138"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bg2"/>
                </a:solidFill>
                <a:effectLst>
                  <a:outerShdw blurRad="38100" dist="38100" dir="2700000" algn="tl">
                    <a:srgbClr val="C0C0C0"/>
                  </a:outerShdw>
                </a:effectLst>
              </a:defRPr>
            </a:lvl1pPr>
          </a:lstStyle>
          <a:p>
            <a:pPr>
              <a:defRPr/>
            </a:pPr>
            <a:r>
              <a:rPr lang="en-AU" altLang="en-US"/>
              <a:t>30 November – 02 December, 2016</a:t>
            </a:r>
          </a:p>
          <a:p>
            <a:pPr>
              <a:defRPr/>
            </a:pPr>
            <a:r>
              <a:rPr lang="en-AU" altLang="en-US"/>
              <a:t>NOUMEA</a:t>
            </a:r>
          </a:p>
        </p:txBody>
      </p:sp>
    </p:spTree>
  </p:cSld>
  <p:clrMap bg1="dk2" tx1="lt1" bg2="dk1" tx2="lt2" accent1="accent1" accent2="accent2" accent3="accent3" accent4="accent4" accent5="accent5" accent6="accent6" hlink="hlink" folHlink="folHlink"/>
  <p:sldLayoutIdLst>
    <p:sldLayoutId id="2147483994" r:id="rId1"/>
    <p:sldLayoutId id="2147483995"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ransition spd="med">
    <p:fade/>
  </p:transition>
  <p:hf sldNum="0" hdr="0" ftr="0" dt="0"/>
  <p:txStyles>
    <p:titleStyle>
      <a:lvl1pPr algn="ctr" rtl="0" eaLnBrk="0" fontAlgn="base" hangingPunct="0">
        <a:spcBef>
          <a:spcPct val="0"/>
        </a:spcBef>
        <a:spcAft>
          <a:spcPct val="0"/>
        </a:spcAft>
        <a:defRPr sz="4000" b="1" kern="1200">
          <a:solidFill>
            <a:schemeClr val="bg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a:extLst>
              <a:ext uri="{FF2B5EF4-FFF2-40B4-BE49-F238E27FC236}">
                <a16:creationId xmlns:a16="http://schemas.microsoft.com/office/drawing/2014/main" id="{0ED0B093-DB3E-41E1-96C4-52B7EF7CB318}"/>
              </a:ext>
            </a:extLst>
          </p:cNvPr>
          <p:cNvSpPr>
            <a:spLocks noGrp="1" noChangeArrowheads="1"/>
          </p:cNvSpPr>
          <p:nvPr>
            <p:ph type="ctrTitle"/>
          </p:nvPr>
        </p:nvSpPr>
        <p:spPr>
          <a:xfrm>
            <a:off x="1273175" y="836613"/>
            <a:ext cx="6807200" cy="1944687"/>
          </a:xfrm>
        </p:spPr>
        <p:txBody>
          <a:bodyPr/>
          <a:lstStyle/>
          <a:p>
            <a:pPr eaLnBrk="1" hangingPunct="1">
              <a:defRPr/>
            </a:pPr>
            <a:br>
              <a:rPr lang="en-AU" altLang="en-US" sz="2400" dirty="0"/>
            </a:br>
            <a:br>
              <a:rPr lang="en-AU" altLang="en-US" sz="2400" dirty="0"/>
            </a:br>
            <a:br>
              <a:rPr lang="en-AU" altLang="en-US" sz="2400" dirty="0"/>
            </a:br>
            <a:br>
              <a:rPr lang="en-AU" altLang="en-US" sz="2400" dirty="0"/>
            </a:br>
            <a:r>
              <a:rPr lang="en-AU" altLang="en-US" sz="2400" dirty="0"/>
              <a:t>16th South West Pacific </a:t>
            </a:r>
            <a:br>
              <a:rPr lang="en-AU" altLang="en-US" sz="2400" dirty="0"/>
            </a:br>
            <a:r>
              <a:rPr lang="en-AU" altLang="en-US" sz="2400" dirty="0"/>
              <a:t>Hydrographic Commission</a:t>
            </a:r>
            <a:br>
              <a:rPr lang="en-AU" altLang="en-US" sz="2400" dirty="0"/>
            </a:br>
            <a:r>
              <a:rPr lang="en-AU" altLang="en-US" sz="2400" dirty="0"/>
              <a:t>Technical Workshop</a:t>
            </a:r>
            <a:br>
              <a:rPr lang="en-AU" altLang="en-US" sz="2400" dirty="0"/>
            </a:br>
            <a:br>
              <a:rPr lang="en-AU" altLang="en-US" sz="1800" dirty="0"/>
            </a:br>
            <a:r>
              <a:rPr lang="en-AU" altLang="en-US" sz="1800" b="0" dirty="0"/>
              <a:t>11</a:t>
            </a:r>
            <a:r>
              <a:rPr lang="en-AU" altLang="en-US" sz="1800" b="0" baseline="30000" dirty="0"/>
              <a:t>th</a:t>
            </a:r>
            <a:r>
              <a:rPr lang="en-AU" altLang="en-US" sz="1800" b="0" dirty="0"/>
              <a:t>-12</a:t>
            </a:r>
            <a:r>
              <a:rPr lang="en-AU" altLang="en-US" sz="1800" b="0" baseline="30000" dirty="0"/>
              <a:t>th</a:t>
            </a:r>
            <a:r>
              <a:rPr lang="en-AU" altLang="en-US" sz="1800" b="0" dirty="0"/>
              <a:t> February </a:t>
            </a:r>
            <a:br>
              <a:rPr lang="en-AU" altLang="en-US" sz="1800" b="0" dirty="0"/>
            </a:br>
            <a:br>
              <a:rPr lang="en-AU" altLang="en-US" sz="1800" b="0" dirty="0"/>
            </a:br>
            <a:r>
              <a:rPr lang="en-AU" altLang="en-US" sz="2400" dirty="0"/>
              <a:t>Alofi – Niue</a:t>
            </a:r>
            <a:endParaRPr lang="en-AU" altLang="en-AU" sz="2400" dirty="0"/>
          </a:p>
        </p:txBody>
      </p:sp>
      <p:sp>
        <p:nvSpPr>
          <p:cNvPr id="1084421" name="Rectangle 5">
            <a:extLst>
              <a:ext uri="{FF2B5EF4-FFF2-40B4-BE49-F238E27FC236}">
                <a16:creationId xmlns:a16="http://schemas.microsoft.com/office/drawing/2014/main" id="{99CE109B-DF27-4644-B5CB-8BCD191906C0}"/>
              </a:ext>
            </a:extLst>
          </p:cNvPr>
          <p:cNvSpPr>
            <a:spLocks noGrp="1" noChangeArrowheads="1"/>
          </p:cNvSpPr>
          <p:nvPr>
            <p:ph type="subTitle" idx="1"/>
          </p:nvPr>
        </p:nvSpPr>
        <p:spPr>
          <a:xfrm>
            <a:off x="900113" y="3213100"/>
            <a:ext cx="8064500" cy="2592388"/>
          </a:xfrm>
        </p:spPr>
        <p:txBody>
          <a:bodyPr/>
          <a:lstStyle/>
          <a:p>
            <a:pPr eaLnBrk="1" hangingPunct="1">
              <a:defRPr/>
            </a:pPr>
            <a:r>
              <a:rPr lang="en-AU" altLang="en-US" sz="3600" b="1" dirty="0"/>
              <a:t>IMSAS and the role of the SWPHC</a:t>
            </a:r>
          </a:p>
          <a:p>
            <a:pPr eaLnBrk="1" hangingPunct="1">
              <a:defRPr/>
            </a:pPr>
            <a:endParaRPr lang="en-AU" altLang="en-US" dirty="0"/>
          </a:p>
          <a:p>
            <a:pPr eaLnBrk="1" hangingPunct="1">
              <a:defRPr/>
            </a:pPr>
            <a:r>
              <a:rPr lang="en-AU" altLang="en-US" dirty="0">
                <a:solidFill>
                  <a:srgbClr val="FF0000"/>
                </a:solidFill>
              </a:rPr>
              <a:t>Francesca Pradelli </a:t>
            </a:r>
            <a:r>
              <a:rPr lang="en-AU" altLang="en-US" sz="1800" dirty="0">
                <a:solidFill>
                  <a:srgbClr val="FF0000"/>
                </a:solidFill>
              </a:rPr>
              <a:t>– Acting Regional Safety Navigation Adviser</a:t>
            </a:r>
          </a:p>
          <a:p>
            <a:pPr eaLnBrk="1" hangingPunct="1">
              <a:defRPr/>
            </a:pPr>
            <a:r>
              <a:rPr lang="en-AU" altLang="en-US" sz="1800" dirty="0">
                <a:solidFill>
                  <a:srgbClr val="FF0000"/>
                </a:solidFill>
              </a:rPr>
              <a:t>                                       </a:t>
            </a:r>
            <a:r>
              <a:rPr lang="en-AU" altLang="en-US" sz="1800" dirty="0">
                <a:solidFill>
                  <a:schemeClr val="bg1"/>
                </a:solidFill>
              </a:rPr>
              <a:t>SPC – Ocean and Maritime Programme </a:t>
            </a:r>
            <a:endParaRPr lang="en-US" altLang="en-US" sz="1800" dirty="0">
              <a:solidFill>
                <a:schemeClr val="bg1"/>
              </a:solidFill>
            </a:endParaRPr>
          </a:p>
        </p:txBody>
      </p:sp>
      <p:pic>
        <p:nvPicPr>
          <p:cNvPr id="6148" name="Image 2">
            <a:extLst>
              <a:ext uri="{FF2B5EF4-FFF2-40B4-BE49-F238E27FC236}">
                <a16:creationId xmlns:a16="http://schemas.microsoft.com/office/drawing/2014/main" id="{746ECACB-3B9B-4E9D-B7B2-FB0E39773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012" r="31641"/>
          <a:stretch>
            <a:fillRect/>
          </a:stretch>
        </p:blipFill>
        <p:spPr bwMode="auto">
          <a:xfrm>
            <a:off x="0" y="836613"/>
            <a:ext cx="21240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A41B-8BAB-4483-950B-F594A48E95B4}"/>
              </a:ext>
            </a:extLst>
          </p:cNvPr>
          <p:cNvSpPr>
            <a:spLocks noGrp="1"/>
          </p:cNvSpPr>
          <p:nvPr>
            <p:ph type="title"/>
          </p:nvPr>
        </p:nvSpPr>
        <p:spPr/>
        <p:txBody>
          <a:bodyPr/>
          <a:lstStyle/>
          <a:p>
            <a:pPr>
              <a:defRPr/>
            </a:pPr>
            <a:r>
              <a:rPr lang="en-AU" dirty="0"/>
              <a:t>What IMO says</a:t>
            </a:r>
          </a:p>
        </p:txBody>
      </p:sp>
      <p:sp>
        <p:nvSpPr>
          <p:cNvPr id="3" name="Content Placeholder 2">
            <a:extLst>
              <a:ext uri="{FF2B5EF4-FFF2-40B4-BE49-F238E27FC236}">
                <a16:creationId xmlns:a16="http://schemas.microsoft.com/office/drawing/2014/main" id="{E9418608-A39B-45D5-B239-C32289EA6660}"/>
              </a:ext>
            </a:extLst>
          </p:cNvPr>
          <p:cNvSpPr>
            <a:spLocks noGrp="1"/>
          </p:cNvSpPr>
          <p:nvPr>
            <p:ph idx="1"/>
          </p:nvPr>
        </p:nvSpPr>
        <p:spPr>
          <a:xfrm>
            <a:off x="611188" y="1844675"/>
            <a:ext cx="8075612" cy="4214813"/>
          </a:xfrm>
        </p:spPr>
        <p:txBody>
          <a:bodyPr/>
          <a:lstStyle/>
          <a:p>
            <a:pPr marL="0" indent="0">
              <a:buFont typeface="Wingdings" panose="05000000000000000000" pitchFamily="2" charset="2"/>
              <a:buNone/>
              <a:defRPr/>
            </a:pPr>
            <a:r>
              <a:rPr lang="en-GB" dirty="0">
                <a:effectLst/>
              </a:rPr>
              <a:t>“ </a:t>
            </a:r>
            <a:r>
              <a:rPr lang="en-GB" i="1" dirty="0">
                <a:effectLst/>
              </a:rPr>
              <a:t>The assistance provided by SPC to the countries in the region in preparation for their audits under IMSAS </a:t>
            </a:r>
            <a:r>
              <a:rPr lang="en-GB" b="1" i="1" dirty="0">
                <a:effectLst/>
              </a:rPr>
              <a:t>is greatly appreciated from our side and it made a difference in actual audits conducted</a:t>
            </a:r>
            <a:r>
              <a:rPr lang="en-GB" dirty="0">
                <a:effectLst/>
              </a:rPr>
              <a:t>”. </a:t>
            </a:r>
          </a:p>
          <a:p>
            <a:pPr>
              <a:defRPr/>
            </a:pPr>
            <a:endParaRPr lang="en-GB" dirty="0">
              <a:effectLst/>
            </a:endParaRPr>
          </a:p>
          <a:p>
            <a:pPr marL="0" indent="0" algn="r">
              <a:buFont typeface="Wingdings" panose="05000000000000000000" pitchFamily="2" charset="2"/>
              <a:buNone/>
              <a:defRPr/>
            </a:pPr>
            <a:r>
              <a:rPr lang="en-GB" sz="2000" dirty="0">
                <a:effectLst/>
              </a:rPr>
              <a:t>Head, Member State Audits</a:t>
            </a:r>
          </a:p>
          <a:p>
            <a:pPr marL="0" indent="0" algn="r">
              <a:buFont typeface="Wingdings" panose="05000000000000000000" pitchFamily="2" charset="2"/>
              <a:buNone/>
              <a:defRPr/>
            </a:pPr>
            <a:r>
              <a:rPr lang="en-GB" sz="2000" dirty="0">
                <a:effectLst/>
              </a:rPr>
              <a:t>Department for Member State Audit and Implementation Support</a:t>
            </a:r>
          </a:p>
          <a:p>
            <a:pPr marL="0" indent="0" algn="r">
              <a:buFont typeface="Wingdings" panose="05000000000000000000" pitchFamily="2" charset="2"/>
              <a:buNone/>
              <a:defRPr/>
            </a:pPr>
            <a:r>
              <a:rPr lang="en-GB" sz="2000" dirty="0">
                <a:effectLst/>
              </a:rPr>
              <a:t>International Maritime Organization (IMO)  </a:t>
            </a:r>
          </a:p>
          <a:p>
            <a:pPr>
              <a:defRPr/>
            </a:pPr>
            <a:endParaRPr lang="en-GB" dirty="0">
              <a:effectLst/>
            </a:endParaRPr>
          </a:p>
          <a:p>
            <a:pPr>
              <a:defRPr/>
            </a:pPr>
            <a:endParaRPr lang="en-AU"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706B82-EA97-4C78-8A81-04D7AD74A6DA}"/>
              </a:ext>
            </a:extLst>
          </p:cNvPr>
          <p:cNvSpPr>
            <a:spLocks noGrp="1"/>
          </p:cNvSpPr>
          <p:nvPr>
            <p:ph idx="1"/>
          </p:nvPr>
        </p:nvSpPr>
        <p:spPr>
          <a:xfrm>
            <a:off x="611188" y="1484313"/>
            <a:ext cx="8075612" cy="4575175"/>
          </a:xfrm>
        </p:spPr>
        <p:txBody>
          <a:bodyPr/>
          <a:lstStyle/>
          <a:p>
            <a:pPr marL="0" indent="0">
              <a:buFont typeface="Wingdings" panose="05000000000000000000" pitchFamily="2" charset="2"/>
              <a:buNone/>
              <a:defRPr/>
            </a:pPr>
            <a:r>
              <a:rPr lang="en-AU" altLang="en-US" dirty="0"/>
              <a:t>From 2017, SPC assistance focused on </a:t>
            </a:r>
            <a:r>
              <a:rPr lang="en-AU" altLang="en-US" i="1" dirty="0"/>
              <a:t>Maritime Training, </a:t>
            </a:r>
            <a:r>
              <a:rPr lang="en-AU" altLang="en-US" i="1" dirty="0">
                <a:solidFill>
                  <a:srgbClr val="FF0000"/>
                </a:solidFill>
              </a:rPr>
              <a:t>Safety of Life at Sea</a:t>
            </a:r>
            <a:r>
              <a:rPr lang="en-AU" altLang="en-US" i="1" dirty="0"/>
              <a:t>, Ports operations, Energy Efficiency in shipping</a:t>
            </a:r>
          </a:p>
          <a:p>
            <a:pPr marL="0" indent="0">
              <a:buFont typeface="Wingdings" panose="05000000000000000000" pitchFamily="2" charset="2"/>
              <a:buNone/>
              <a:defRPr/>
            </a:pPr>
            <a:endParaRPr lang="en-AU" altLang="en-US" dirty="0"/>
          </a:p>
          <a:p>
            <a:pPr marL="0" indent="0">
              <a:buFont typeface="Wingdings" panose="05000000000000000000" pitchFamily="2" charset="2"/>
              <a:buNone/>
              <a:defRPr/>
            </a:pPr>
            <a:endParaRPr lang="en-AU" altLang="en-US" dirty="0"/>
          </a:p>
          <a:p>
            <a:pPr marL="0" indent="0">
              <a:buFont typeface="Wingdings" panose="05000000000000000000" pitchFamily="2" charset="2"/>
              <a:buNone/>
              <a:defRPr/>
            </a:pPr>
            <a:r>
              <a:rPr lang="en-AU" altLang="en-US" dirty="0">
                <a:solidFill>
                  <a:srgbClr val="FF0000"/>
                </a:solidFill>
              </a:rPr>
              <a:t>Regional Strategy on Safety of Navigation in the Pacific </a:t>
            </a:r>
            <a:endParaRPr lang="en-AU" dirty="0">
              <a:solidFill>
                <a:srgbClr val="FF0000"/>
              </a:solidFill>
            </a:endParaRPr>
          </a:p>
        </p:txBody>
      </p:sp>
      <p:sp>
        <p:nvSpPr>
          <p:cNvPr id="4" name="Down Arrow 3">
            <a:extLst>
              <a:ext uri="{FF2B5EF4-FFF2-40B4-BE49-F238E27FC236}">
                <a16:creationId xmlns:a16="http://schemas.microsoft.com/office/drawing/2014/main" id="{7F0B123A-3590-4B58-8155-B5980A35A3C5}"/>
              </a:ext>
            </a:extLst>
          </p:cNvPr>
          <p:cNvSpPr/>
          <p:nvPr/>
        </p:nvSpPr>
        <p:spPr>
          <a:xfrm>
            <a:off x="4356100" y="3429000"/>
            <a:ext cx="431800"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a:extLst>
              <a:ext uri="{FF2B5EF4-FFF2-40B4-BE49-F238E27FC236}">
                <a16:creationId xmlns:a16="http://schemas.microsoft.com/office/drawing/2014/main" id="{13C0868C-04A5-44DB-838A-91D7B1F6341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120650"/>
            <a:ext cx="5005387" cy="6737350"/>
          </a:xfrm>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2738" name="Rectangle 2">
            <a:extLst>
              <a:ext uri="{FF2B5EF4-FFF2-40B4-BE49-F238E27FC236}">
                <a16:creationId xmlns:a16="http://schemas.microsoft.com/office/drawing/2014/main" id="{74BFE639-1B23-447E-85DC-1CD74223A57D}"/>
              </a:ext>
            </a:extLst>
          </p:cNvPr>
          <p:cNvSpPr>
            <a:spLocks noGrp="1" noChangeArrowheads="1"/>
          </p:cNvSpPr>
          <p:nvPr>
            <p:ph type="title"/>
          </p:nvPr>
        </p:nvSpPr>
        <p:spPr>
          <a:xfrm>
            <a:off x="468313" y="404813"/>
            <a:ext cx="8229600" cy="576262"/>
          </a:xfrm>
        </p:spPr>
        <p:txBody>
          <a:bodyPr/>
          <a:lstStyle/>
          <a:p>
            <a:pPr eaLnBrk="1" hangingPunct="1">
              <a:defRPr/>
            </a:pPr>
            <a:r>
              <a:rPr lang="en-AU" sz="3600" dirty="0"/>
              <a:t>Purpose</a:t>
            </a:r>
            <a:endParaRPr lang="en-AU" altLang="en-US" sz="3600" dirty="0"/>
          </a:p>
        </p:txBody>
      </p:sp>
      <p:sp>
        <p:nvSpPr>
          <p:cNvPr id="2292739" name="Rectangle 3">
            <a:extLst>
              <a:ext uri="{FF2B5EF4-FFF2-40B4-BE49-F238E27FC236}">
                <a16:creationId xmlns:a16="http://schemas.microsoft.com/office/drawing/2014/main" id="{A8DF4781-3A1C-4146-8DB9-DACEBE68C503}"/>
              </a:ext>
            </a:extLst>
          </p:cNvPr>
          <p:cNvSpPr>
            <a:spLocks noGrp="1" noChangeArrowheads="1"/>
          </p:cNvSpPr>
          <p:nvPr>
            <p:ph type="body" idx="1"/>
          </p:nvPr>
        </p:nvSpPr>
        <p:spPr>
          <a:xfrm>
            <a:off x="179388" y="1308100"/>
            <a:ext cx="8640762" cy="5397500"/>
          </a:xfrm>
        </p:spPr>
        <p:txBody>
          <a:bodyPr/>
          <a:lstStyle/>
          <a:p>
            <a:pPr lvl="1">
              <a:buClr>
                <a:schemeClr val="bg2"/>
              </a:buClr>
              <a:defRPr/>
            </a:pPr>
            <a:r>
              <a:rPr lang="en-AU" sz="2000" dirty="0"/>
              <a:t>support Pacific Islands Countries and Territories (PICTs) and  guide development partners through an integrated and coordinated approach to improve the safety of navigation in the Pacific</a:t>
            </a:r>
          </a:p>
          <a:p>
            <a:pPr marL="457200" lvl="1" indent="0">
              <a:buClr>
                <a:schemeClr val="bg2"/>
              </a:buClr>
              <a:buFontTx/>
              <a:buNone/>
              <a:defRPr/>
            </a:pPr>
            <a:r>
              <a:rPr lang="en-AU" sz="2400" dirty="0"/>
              <a:t> </a:t>
            </a:r>
          </a:p>
          <a:p>
            <a:pPr lvl="1">
              <a:buClr>
                <a:schemeClr val="bg2"/>
              </a:buClr>
              <a:defRPr/>
            </a:pPr>
            <a:r>
              <a:rPr lang="en-AU" sz="2000" dirty="0"/>
              <a:t>provide a regional a platform                                                                               to coordinate, monitoring,                                                            communication and reporting                                                                                         on all safety of navigation related                                                                                                                                           initiatives to PICTs and development partners </a:t>
            </a:r>
          </a:p>
          <a:p>
            <a:pPr marL="457200" lvl="1" indent="0">
              <a:buClr>
                <a:schemeClr val="bg2"/>
              </a:buClr>
              <a:buFontTx/>
              <a:buNone/>
              <a:defRPr/>
            </a:pPr>
            <a:endParaRPr lang="en-AU" sz="2400" dirty="0"/>
          </a:p>
          <a:p>
            <a:pPr marL="457200" lvl="1" indent="0">
              <a:buClr>
                <a:schemeClr val="bg2"/>
              </a:buClr>
              <a:buFontTx/>
              <a:buNone/>
              <a:defRPr/>
            </a:pPr>
            <a:r>
              <a:rPr lang="en-AU" sz="2000" dirty="0"/>
              <a:t>                                                            </a:t>
            </a:r>
          </a:p>
          <a:p>
            <a:pPr eaLnBrk="1" hangingPunct="1">
              <a:buClr>
                <a:schemeClr val="bg2"/>
              </a:buClr>
              <a:defRPr/>
            </a:pPr>
            <a:endParaRPr lang="en-AU" altLang="en-US" sz="1600" dirty="0">
              <a:effectLst/>
            </a:endParaRPr>
          </a:p>
        </p:txBody>
      </p:sp>
      <p:sp>
        <p:nvSpPr>
          <p:cNvPr id="2292740" name="Rectangle 4">
            <a:extLst>
              <a:ext uri="{FF2B5EF4-FFF2-40B4-BE49-F238E27FC236}">
                <a16:creationId xmlns:a16="http://schemas.microsoft.com/office/drawing/2014/main" id="{04B7521F-8138-4836-8333-CF9B82BD3A6A}"/>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22533" name="Image 2">
            <a:extLst>
              <a:ext uri="{FF2B5EF4-FFF2-40B4-BE49-F238E27FC236}">
                <a16:creationId xmlns:a16="http://schemas.microsoft.com/office/drawing/2014/main" id="{58DA4F22-9B28-4B25-953D-9F64C638E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012" r="31641"/>
          <a:stretch>
            <a:fillRect/>
          </a:stretch>
        </p:blipFill>
        <p:spPr bwMode="auto">
          <a:xfrm>
            <a:off x="268288" y="6459538"/>
            <a:ext cx="8032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a:extLst>
              <a:ext uri="{FF2B5EF4-FFF2-40B4-BE49-F238E27FC236}">
                <a16:creationId xmlns:a16="http://schemas.microsoft.com/office/drawing/2014/main" id="{6C9D70C1-66C1-4C64-A4D4-2096EC8880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276475"/>
            <a:ext cx="266382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E2CD5539-63EE-4DC0-BA73-8C22F6ED608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3988" y="4395788"/>
            <a:ext cx="1905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341FA33-EDFA-4360-BD95-5E7A5312F46C}"/>
              </a:ext>
            </a:extLst>
          </p:cNvPr>
          <p:cNvSpPr txBox="1"/>
          <p:nvPr/>
        </p:nvSpPr>
        <p:spPr>
          <a:xfrm>
            <a:off x="3924300" y="4611688"/>
            <a:ext cx="4895850" cy="2246312"/>
          </a:xfrm>
          <a:prstGeom prst="rect">
            <a:avLst/>
          </a:prstGeom>
          <a:noFill/>
        </p:spPr>
        <p:txBody>
          <a:bodyPr>
            <a:spAutoFit/>
          </a:bodyPr>
          <a:lstStyle/>
          <a:p>
            <a:pPr marL="342900" indent="-342900">
              <a:buFont typeface="Arial" panose="020B0604020202020204" pitchFamily="34" charset="0"/>
              <a:buChar char="•"/>
              <a:defRPr/>
            </a:pPr>
            <a:r>
              <a:rPr lang="en-AU" sz="2000" dirty="0">
                <a:solidFill>
                  <a:srgbClr val="003B76"/>
                </a:solidFill>
                <a:effectLst>
                  <a:outerShdw blurRad="38100" dist="38100" dir="2700000" algn="tl">
                    <a:srgbClr val="C0C0C0"/>
                  </a:outerShdw>
                </a:effectLst>
                <a:latin typeface="Arial"/>
                <a:cs typeface="Arial"/>
              </a:rPr>
              <a:t>establish and sustain regional             coordination mechanisms and strategic partnerships to achieve economies of scale and promote complementary actions amongst development partners active in the sector</a:t>
            </a:r>
            <a:endParaRPr lang="en-AU" dirty="0"/>
          </a:p>
        </p:txBody>
      </p:sp>
    </p:spTree>
  </p:cSld>
  <p:clrMapOvr>
    <a:masterClrMapping/>
  </p:clrMapOvr>
  <p:transition spd="med"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899A-0473-4AFF-B266-176441CF36D0}"/>
              </a:ext>
            </a:extLst>
          </p:cNvPr>
          <p:cNvSpPr>
            <a:spLocks noGrp="1"/>
          </p:cNvSpPr>
          <p:nvPr>
            <p:ph type="title"/>
          </p:nvPr>
        </p:nvSpPr>
        <p:spPr/>
        <p:txBody>
          <a:bodyPr/>
          <a:lstStyle/>
          <a:p>
            <a:pPr>
              <a:defRPr/>
            </a:pPr>
            <a:br>
              <a:rPr lang="en-AU" sz="3600" dirty="0"/>
            </a:br>
            <a:r>
              <a:rPr lang="en-AU" sz="3600" dirty="0">
                <a:effectLst>
                  <a:outerShdw blurRad="38100" dist="38100" dir="2700000" algn="tl">
                    <a:srgbClr val="000000">
                      <a:alpha val="43137"/>
                    </a:srgbClr>
                  </a:outerShdw>
                </a:effectLst>
              </a:rPr>
              <a:t>Implementation</a:t>
            </a:r>
            <a:br>
              <a:rPr lang="en-AU" sz="3600" dirty="0">
                <a:effectLst>
                  <a:outerShdw blurRad="38100" dist="38100" dir="2700000" algn="tl">
                    <a:srgbClr val="000000">
                      <a:alpha val="43137"/>
                    </a:srgbClr>
                  </a:outerShdw>
                </a:effectLst>
              </a:rPr>
            </a:br>
            <a:endParaRPr lang="en-AU" sz="36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5628A36-7DE9-4FEB-92C5-0FBBE0C66537}"/>
              </a:ext>
            </a:extLst>
          </p:cNvPr>
          <p:cNvSpPr>
            <a:spLocks noGrp="1"/>
          </p:cNvSpPr>
          <p:nvPr>
            <p:ph idx="1"/>
          </p:nvPr>
        </p:nvSpPr>
        <p:spPr>
          <a:xfrm>
            <a:off x="0" y="1196975"/>
            <a:ext cx="8686800" cy="5661025"/>
          </a:xfrm>
        </p:spPr>
        <p:txBody>
          <a:bodyPr/>
          <a:lstStyle/>
          <a:p>
            <a:pPr>
              <a:buClr>
                <a:schemeClr val="bg2"/>
              </a:buClr>
              <a:buFont typeface="Arial" panose="020B0604020202020204" pitchFamily="34" charset="0"/>
              <a:buChar char="•"/>
              <a:defRPr/>
            </a:pPr>
            <a:r>
              <a:rPr lang="en-AU" sz="2400" dirty="0"/>
              <a:t>areas of safety of navigation</a:t>
            </a:r>
          </a:p>
          <a:p>
            <a:pPr marL="0" indent="0">
              <a:buClr>
                <a:schemeClr val="bg2"/>
              </a:buClr>
              <a:buFont typeface="Wingdings" panose="05000000000000000000" pitchFamily="2" charset="2"/>
              <a:buNone/>
              <a:defRPr/>
            </a:pPr>
            <a:endParaRPr lang="en-AU" sz="2400" dirty="0"/>
          </a:p>
          <a:p>
            <a:pPr marL="800100" lvl="2" indent="0">
              <a:buClr>
                <a:schemeClr val="bg2"/>
              </a:buClr>
              <a:buFont typeface="Wingdings" panose="05000000000000000000" pitchFamily="2" charset="2"/>
              <a:buNone/>
              <a:defRPr/>
            </a:pPr>
            <a:r>
              <a:rPr lang="en-AU" sz="1600" dirty="0"/>
              <a:t>i</a:t>
            </a:r>
            <a:r>
              <a:rPr lang="en-AU" sz="1800" dirty="0"/>
              <a:t>) Safety of Navigation governance </a:t>
            </a:r>
          </a:p>
          <a:p>
            <a:pPr marL="800100" lvl="2" indent="0">
              <a:buClr>
                <a:schemeClr val="bg2"/>
              </a:buClr>
              <a:buFont typeface="Wingdings" panose="05000000000000000000" pitchFamily="2" charset="2"/>
              <a:buNone/>
              <a:defRPr/>
            </a:pPr>
            <a:r>
              <a:rPr lang="en-AU" sz="1800" dirty="0"/>
              <a:t>ii) Navigation and meteorological services and warnings</a:t>
            </a:r>
          </a:p>
          <a:p>
            <a:pPr marL="800100" lvl="2" indent="0">
              <a:buClr>
                <a:schemeClr val="bg2"/>
              </a:buClr>
              <a:buFont typeface="Wingdings" panose="05000000000000000000" pitchFamily="2" charset="2"/>
              <a:buNone/>
              <a:defRPr/>
            </a:pPr>
            <a:r>
              <a:rPr lang="en-AU" sz="1800" dirty="0"/>
              <a:t>iii) Hydrographic services</a:t>
            </a:r>
          </a:p>
          <a:p>
            <a:pPr marL="800100" lvl="2" indent="0">
              <a:buClr>
                <a:schemeClr val="bg2"/>
              </a:buClr>
              <a:buFont typeface="Wingdings" panose="05000000000000000000" pitchFamily="2" charset="2"/>
              <a:buNone/>
              <a:defRPr/>
            </a:pPr>
            <a:r>
              <a:rPr lang="en-AU" sz="1800" dirty="0"/>
              <a:t>iv) Aids to Navigation and vessels traffic services</a:t>
            </a:r>
          </a:p>
          <a:p>
            <a:pPr marL="800100" lvl="2" indent="0">
              <a:buClr>
                <a:schemeClr val="bg2"/>
              </a:buClr>
              <a:buFont typeface="Wingdings" panose="05000000000000000000" pitchFamily="2" charset="2"/>
              <a:buNone/>
              <a:defRPr/>
            </a:pPr>
            <a:r>
              <a:rPr lang="en-AU" sz="1800" dirty="0"/>
              <a:t>v) Search and Rescue services</a:t>
            </a:r>
          </a:p>
          <a:p>
            <a:pPr marL="800100" lvl="2" indent="0">
              <a:buClr>
                <a:schemeClr val="bg2"/>
              </a:buClr>
              <a:buFont typeface="Wingdings" panose="05000000000000000000" pitchFamily="2" charset="2"/>
              <a:buNone/>
              <a:defRPr/>
            </a:pPr>
            <a:endParaRPr lang="en-AU" sz="1600" dirty="0"/>
          </a:p>
          <a:p>
            <a:pPr>
              <a:buClr>
                <a:schemeClr val="bg2"/>
              </a:buClr>
              <a:buFont typeface="Arial" panose="020B0604020202020204" pitchFamily="34" charset="0"/>
              <a:buChar char="•"/>
              <a:defRPr/>
            </a:pPr>
            <a:r>
              <a:rPr lang="en-AU" sz="2400" dirty="0"/>
              <a:t>Coordination function at the regional level which includes aggregating information and capturing progress through monitoring is attributed to the Pacific Community (SPC)</a:t>
            </a:r>
          </a:p>
          <a:p>
            <a:pPr>
              <a:buClr>
                <a:schemeClr val="bg2"/>
              </a:buClr>
              <a:buFont typeface="Arial" panose="020B0604020202020204" pitchFamily="34" charset="0"/>
              <a:buChar char="•"/>
              <a:defRPr/>
            </a:pPr>
            <a:endParaRPr lang="en-AU" sz="2400" dirty="0"/>
          </a:p>
          <a:p>
            <a:pPr>
              <a:buClr>
                <a:schemeClr val="bg2"/>
              </a:buClr>
              <a:buFont typeface="Arial" panose="020B0604020202020204" pitchFamily="34" charset="0"/>
              <a:buChar char="•"/>
              <a:defRPr/>
            </a:pPr>
            <a:endParaRPr lang="en-AU" sz="2400" dirty="0"/>
          </a:p>
        </p:txBody>
      </p:sp>
      <p:pic>
        <p:nvPicPr>
          <p:cNvPr id="24580" name="Image 2">
            <a:extLst>
              <a:ext uri="{FF2B5EF4-FFF2-40B4-BE49-F238E27FC236}">
                <a16:creationId xmlns:a16="http://schemas.microsoft.com/office/drawing/2014/main" id="{60D58122-9510-4CB9-B3C7-A05E5E1E3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012" r="31641"/>
          <a:stretch>
            <a:fillRect/>
          </a:stretch>
        </p:blipFill>
        <p:spPr bwMode="auto">
          <a:xfrm>
            <a:off x="268288" y="6459538"/>
            <a:ext cx="8032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a:extLst>
              <a:ext uri="{FF2B5EF4-FFF2-40B4-BE49-F238E27FC236}">
                <a16:creationId xmlns:a16="http://schemas.microsoft.com/office/drawing/2014/main" id="{EF415725-6F81-4EE0-A7AA-C3BAF28633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2888" y="2060575"/>
            <a:ext cx="2128837"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a:extLst>
              <a:ext uri="{FF2B5EF4-FFF2-40B4-BE49-F238E27FC236}">
                <a16:creationId xmlns:a16="http://schemas.microsoft.com/office/drawing/2014/main" id="{CC823B74-4A8D-4C89-A8E5-077898D1177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5135563"/>
            <a:ext cx="24669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62EF-2992-448C-84DC-BD77A8974D0A}"/>
              </a:ext>
            </a:extLst>
          </p:cNvPr>
          <p:cNvSpPr>
            <a:spLocks noGrp="1"/>
          </p:cNvSpPr>
          <p:nvPr>
            <p:ph type="title"/>
          </p:nvPr>
        </p:nvSpPr>
        <p:spPr>
          <a:xfrm>
            <a:off x="457200" y="333375"/>
            <a:ext cx="8218488" cy="647700"/>
          </a:xfrm>
        </p:spPr>
        <p:txBody>
          <a:bodyPr/>
          <a:lstStyle/>
          <a:p>
            <a:pPr>
              <a:defRPr/>
            </a:pPr>
            <a:br>
              <a:rPr lang="en-AU" altLang="en-US" sz="2800" dirty="0">
                <a:solidFill>
                  <a:srgbClr val="002060"/>
                </a:solidFill>
              </a:rPr>
            </a:br>
            <a:r>
              <a:rPr lang="en-AU" altLang="en-US" sz="2800" dirty="0">
                <a:solidFill>
                  <a:srgbClr val="002060"/>
                </a:solidFill>
              </a:rPr>
              <a:t>Transport Ministers’ agreement</a:t>
            </a:r>
            <a:br>
              <a:rPr lang="en-AU" dirty="0">
                <a:solidFill>
                  <a:srgbClr val="002060"/>
                </a:solidFill>
              </a:rPr>
            </a:br>
            <a:endParaRPr lang="en-AU" dirty="0">
              <a:solidFill>
                <a:srgbClr val="002060"/>
              </a:solidFill>
            </a:endParaRPr>
          </a:p>
        </p:txBody>
      </p:sp>
      <p:sp>
        <p:nvSpPr>
          <p:cNvPr id="3" name="Content Placeholder 2">
            <a:extLst>
              <a:ext uri="{FF2B5EF4-FFF2-40B4-BE49-F238E27FC236}">
                <a16:creationId xmlns:a16="http://schemas.microsoft.com/office/drawing/2014/main" id="{A22E1FAA-BF7A-40AE-9EDE-C935C9880010}"/>
              </a:ext>
            </a:extLst>
          </p:cNvPr>
          <p:cNvSpPr>
            <a:spLocks noGrp="1"/>
          </p:cNvSpPr>
          <p:nvPr>
            <p:ph idx="1"/>
          </p:nvPr>
        </p:nvSpPr>
        <p:spPr>
          <a:xfrm>
            <a:off x="611188" y="1628775"/>
            <a:ext cx="8075612" cy="4430713"/>
          </a:xfrm>
        </p:spPr>
        <p:txBody>
          <a:bodyPr/>
          <a:lstStyle/>
          <a:p>
            <a:pPr>
              <a:defRPr/>
            </a:pPr>
            <a:r>
              <a:rPr lang="en-AU" sz="1800" dirty="0"/>
              <a:t>During the </a:t>
            </a:r>
            <a:r>
              <a:rPr lang="en-AU" sz="1800" b="1" dirty="0"/>
              <a:t>Third Pacific Regional Energy and Transport Ministers’ Meeting </a:t>
            </a:r>
            <a:r>
              <a:rPr lang="en-AU" sz="1800" dirty="0"/>
              <a:t>(Tonga, April 2017), country representatives:</a:t>
            </a:r>
            <a:endParaRPr lang="en-AU" sz="1800" dirty="0">
              <a:effectLst/>
            </a:endParaRPr>
          </a:p>
          <a:p>
            <a:pPr>
              <a:defRPr/>
            </a:pPr>
            <a:r>
              <a:rPr lang="en-GB" sz="1800" dirty="0">
                <a:effectLst/>
              </a:rPr>
              <a:t> </a:t>
            </a:r>
            <a:endParaRPr lang="en-AU" sz="1800" dirty="0">
              <a:effectLst/>
            </a:endParaRPr>
          </a:p>
          <a:p>
            <a:pPr>
              <a:buClr>
                <a:schemeClr val="bg2"/>
              </a:buClr>
              <a:buFont typeface="Arial" panose="020B0604020202020204" pitchFamily="34" charset="0"/>
              <a:buChar char="•"/>
              <a:defRPr/>
            </a:pPr>
            <a:r>
              <a:rPr lang="en-GB" sz="1800" b="1" dirty="0">
                <a:solidFill>
                  <a:srgbClr val="FF0000"/>
                </a:solidFill>
                <a:effectLst/>
              </a:rPr>
              <a:t>Endorsed</a:t>
            </a:r>
            <a:r>
              <a:rPr lang="en-GB" sz="1800" dirty="0">
                <a:effectLst/>
              </a:rPr>
              <a:t> the </a:t>
            </a:r>
            <a:r>
              <a:rPr lang="en-GB" sz="1800" i="1" dirty="0">
                <a:effectLst/>
              </a:rPr>
              <a:t>Regional Strategy on Safety of Navigation in the Pacific</a:t>
            </a:r>
            <a:r>
              <a:rPr lang="en-GB" sz="1800" dirty="0">
                <a:effectLst/>
              </a:rPr>
              <a:t>;</a:t>
            </a:r>
            <a:endParaRPr lang="en-AU" sz="1800" dirty="0">
              <a:effectLst/>
            </a:endParaRPr>
          </a:p>
          <a:p>
            <a:pPr marL="0" indent="0">
              <a:buClr>
                <a:schemeClr val="bg2"/>
              </a:buClr>
              <a:buFont typeface="Wingdings" panose="05000000000000000000" pitchFamily="2" charset="2"/>
              <a:buNone/>
              <a:defRPr/>
            </a:pPr>
            <a:r>
              <a:rPr lang="en-GB" sz="1800" dirty="0">
                <a:effectLst/>
              </a:rPr>
              <a:t> </a:t>
            </a:r>
            <a:endParaRPr lang="en-AU" sz="1800" dirty="0">
              <a:effectLst/>
            </a:endParaRPr>
          </a:p>
          <a:p>
            <a:pPr>
              <a:buClr>
                <a:schemeClr val="bg2"/>
              </a:buClr>
              <a:buFont typeface="Arial" panose="020B0604020202020204" pitchFamily="34" charset="0"/>
              <a:buChar char="•"/>
              <a:defRPr/>
            </a:pPr>
            <a:r>
              <a:rPr lang="en-GB" sz="1800" dirty="0">
                <a:effectLst/>
              </a:rPr>
              <a:t>Agreed for </a:t>
            </a:r>
            <a:r>
              <a:rPr lang="en-GB" sz="1800" b="1" dirty="0">
                <a:solidFill>
                  <a:srgbClr val="FF0000"/>
                </a:solidFill>
                <a:effectLst/>
              </a:rPr>
              <a:t>PICTs to actively engage in the implementation, monitoring and evaluation</a:t>
            </a:r>
            <a:r>
              <a:rPr lang="en-GB" sz="1800" b="1" dirty="0">
                <a:effectLst/>
              </a:rPr>
              <a:t> </a:t>
            </a:r>
            <a:r>
              <a:rPr lang="en-GB" sz="1800" dirty="0">
                <a:effectLst/>
              </a:rPr>
              <a:t>of all safety of navigation related projects and programmes </a:t>
            </a:r>
            <a:r>
              <a:rPr lang="en-GB" sz="1800" b="1" dirty="0">
                <a:effectLst/>
              </a:rPr>
              <a:t>within the framework of the Regional Strategy</a:t>
            </a:r>
            <a:r>
              <a:rPr lang="en-GB" sz="1800" dirty="0">
                <a:effectLst/>
              </a:rPr>
              <a:t>; and</a:t>
            </a:r>
            <a:endParaRPr lang="en-AU" sz="1800" dirty="0">
              <a:effectLst/>
            </a:endParaRPr>
          </a:p>
          <a:p>
            <a:pPr>
              <a:buClr>
                <a:schemeClr val="bg2"/>
              </a:buClr>
              <a:buFont typeface="Arial" panose="020B0604020202020204" pitchFamily="34" charset="0"/>
              <a:buChar char="•"/>
              <a:defRPr/>
            </a:pPr>
            <a:endParaRPr lang="en-AU" sz="1800" dirty="0">
              <a:effectLst/>
            </a:endParaRPr>
          </a:p>
          <a:p>
            <a:pPr>
              <a:buClr>
                <a:schemeClr val="bg2"/>
              </a:buClr>
              <a:buFont typeface="Arial" panose="020B0604020202020204" pitchFamily="34" charset="0"/>
              <a:buChar char="•"/>
              <a:defRPr/>
            </a:pPr>
            <a:r>
              <a:rPr lang="en-GB" sz="1800" dirty="0">
                <a:effectLst/>
              </a:rPr>
              <a:t>Supported the adoption a consistent national approach on membership of international and regional organisations and to ratification of or accession to international and regional instruments in relevant areas of safety of navigation. </a:t>
            </a:r>
            <a:endParaRPr lang="en-AU" sz="1800" dirty="0">
              <a:effectLst/>
            </a:endParaRPr>
          </a:p>
          <a:p>
            <a:pPr>
              <a:defRPr/>
            </a:pPr>
            <a:endParaRPr lang="en-AU" sz="1800"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EC0B-842D-4CCE-ABC1-7E5EEA2049AC}"/>
              </a:ext>
            </a:extLst>
          </p:cNvPr>
          <p:cNvSpPr>
            <a:spLocks noGrp="1"/>
          </p:cNvSpPr>
          <p:nvPr>
            <p:ph type="title"/>
          </p:nvPr>
        </p:nvSpPr>
        <p:spPr>
          <a:xfrm>
            <a:off x="468313" y="115888"/>
            <a:ext cx="8218487" cy="504825"/>
          </a:xfrm>
        </p:spPr>
        <p:txBody>
          <a:bodyPr/>
          <a:lstStyle/>
          <a:p>
            <a:pPr>
              <a:defRPr/>
            </a:pPr>
            <a:r>
              <a:rPr lang="en-AU" dirty="0"/>
              <a:t>Performance Monitoring Plan </a:t>
            </a:r>
          </a:p>
        </p:txBody>
      </p:sp>
      <p:graphicFrame>
        <p:nvGraphicFramePr>
          <p:cNvPr id="4" name="Content Placeholder 3">
            <a:extLst>
              <a:ext uri="{FF2B5EF4-FFF2-40B4-BE49-F238E27FC236}">
                <a16:creationId xmlns:a16="http://schemas.microsoft.com/office/drawing/2014/main" id="{CE7F2501-C85E-4AF0-A74B-E3AF258AC8CE}"/>
              </a:ext>
            </a:extLst>
          </p:cNvPr>
          <p:cNvGraphicFramePr>
            <a:graphicFrameLocks noGrp="1"/>
          </p:cNvGraphicFramePr>
          <p:nvPr>
            <p:ph idx="1"/>
          </p:nvPr>
        </p:nvGraphicFramePr>
        <p:xfrm>
          <a:off x="149225" y="765175"/>
          <a:ext cx="8856663" cy="6048375"/>
        </p:xfrm>
        <a:graphic>
          <a:graphicData uri="http://schemas.openxmlformats.org/drawingml/2006/table">
            <a:tbl>
              <a:tblPr firstRow="1" firstCol="1" bandRow="1">
                <a:tableStyleId>{5C22544A-7EE6-4342-B048-85BDC9FD1C3A}</a:tableStyleId>
              </a:tblPr>
              <a:tblGrid>
                <a:gridCol w="2584552">
                  <a:extLst>
                    <a:ext uri="{9D8B030D-6E8A-4147-A177-3AD203B41FA5}">
                      <a16:colId xmlns:a16="http://schemas.microsoft.com/office/drawing/2014/main" val="45431204"/>
                    </a:ext>
                  </a:extLst>
                </a:gridCol>
                <a:gridCol w="2394117">
                  <a:extLst>
                    <a:ext uri="{9D8B030D-6E8A-4147-A177-3AD203B41FA5}">
                      <a16:colId xmlns:a16="http://schemas.microsoft.com/office/drawing/2014/main" val="3512346672"/>
                    </a:ext>
                  </a:extLst>
                </a:gridCol>
                <a:gridCol w="1651015">
                  <a:extLst>
                    <a:ext uri="{9D8B030D-6E8A-4147-A177-3AD203B41FA5}">
                      <a16:colId xmlns:a16="http://schemas.microsoft.com/office/drawing/2014/main" val="255576810"/>
                    </a:ext>
                  </a:extLst>
                </a:gridCol>
                <a:gridCol w="907913">
                  <a:extLst>
                    <a:ext uri="{9D8B030D-6E8A-4147-A177-3AD203B41FA5}">
                      <a16:colId xmlns:a16="http://schemas.microsoft.com/office/drawing/2014/main" val="799961875"/>
                    </a:ext>
                  </a:extLst>
                </a:gridCol>
                <a:gridCol w="1319066">
                  <a:extLst>
                    <a:ext uri="{9D8B030D-6E8A-4147-A177-3AD203B41FA5}">
                      <a16:colId xmlns:a16="http://schemas.microsoft.com/office/drawing/2014/main" val="1467004687"/>
                    </a:ext>
                  </a:extLst>
                </a:gridCol>
              </a:tblGrid>
              <a:tr h="623267">
                <a:tc>
                  <a:txBody>
                    <a:bodyPr/>
                    <a:lstStyle/>
                    <a:p>
                      <a:pPr>
                        <a:lnSpc>
                          <a:spcPct val="115000"/>
                        </a:lnSpc>
                        <a:spcAft>
                          <a:spcPts val="0"/>
                        </a:spcAft>
                      </a:pPr>
                      <a:r>
                        <a:rPr lang="en-AU" sz="1100" dirty="0">
                          <a:solidFill>
                            <a:schemeClr val="accent4">
                              <a:lumMod val="25000"/>
                            </a:schemeClr>
                          </a:solidFill>
                          <a:effectLst/>
                        </a:rPr>
                        <a:t>Overall objective and results</a:t>
                      </a:r>
                      <a:endParaRPr lang="en-AU" sz="1100" dirty="0">
                        <a:solidFill>
                          <a:schemeClr val="accent4">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nchor="ctr">
                    <a:solidFill>
                      <a:srgbClr val="FFC000"/>
                    </a:solidFill>
                  </a:tcPr>
                </a:tc>
                <a:tc>
                  <a:txBody>
                    <a:bodyPr/>
                    <a:lstStyle/>
                    <a:p>
                      <a:pPr>
                        <a:lnSpc>
                          <a:spcPct val="115000"/>
                        </a:lnSpc>
                        <a:spcAft>
                          <a:spcPts val="0"/>
                        </a:spcAft>
                      </a:pPr>
                      <a:r>
                        <a:rPr lang="en-AU" sz="1100" dirty="0">
                          <a:solidFill>
                            <a:schemeClr val="accent4">
                              <a:lumMod val="25000"/>
                            </a:schemeClr>
                          </a:solidFill>
                          <a:effectLst/>
                        </a:rPr>
                        <a:t>Performance measure</a:t>
                      </a:r>
                      <a:endParaRPr lang="en-AU" sz="1100" dirty="0">
                        <a:solidFill>
                          <a:schemeClr val="accent4">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nchor="ctr">
                    <a:solidFill>
                      <a:srgbClr val="FFC000"/>
                    </a:solidFill>
                  </a:tcPr>
                </a:tc>
                <a:tc>
                  <a:txBody>
                    <a:bodyPr/>
                    <a:lstStyle/>
                    <a:p>
                      <a:pPr>
                        <a:lnSpc>
                          <a:spcPct val="115000"/>
                        </a:lnSpc>
                        <a:spcAft>
                          <a:spcPts val="0"/>
                        </a:spcAft>
                      </a:pPr>
                      <a:r>
                        <a:rPr lang="en-AU" sz="1100" dirty="0">
                          <a:solidFill>
                            <a:schemeClr val="accent4">
                              <a:lumMod val="25000"/>
                            </a:schemeClr>
                          </a:solidFill>
                          <a:effectLst/>
                        </a:rPr>
                        <a:t>Means of verification (MOV)</a:t>
                      </a:r>
                      <a:endParaRPr lang="en-AU" sz="1100" dirty="0">
                        <a:solidFill>
                          <a:schemeClr val="accent4">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nchor="ctr">
                    <a:solidFill>
                      <a:srgbClr val="FFC000"/>
                    </a:solidFill>
                  </a:tcPr>
                </a:tc>
                <a:tc>
                  <a:txBody>
                    <a:bodyPr/>
                    <a:lstStyle/>
                    <a:p>
                      <a:pPr>
                        <a:lnSpc>
                          <a:spcPct val="115000"/>
                        </a:lnSpc>
                        <a:spcAft>
                          <a:spcPts val="0"/>
                        </a:spcAft>
                      </a:pPr>
                      <a:r>
                        <a:rPr lang="en-AU" sz="1100" dirty="0">
                          <a:solidFill>
                            <a:schemeClr val="accent4">
                              <a:lumMod val="25000"/>
                            </a:schemeClr>
                          </a:solidFill>
                          <a:effectLst/>
                        </a:rPr>
                        <a:t>Schedule for collection</a:t>
                      </a:r>
                      <a:endParaRPr lang="en-AU" sz="1100" dirty="0">
                        <a:solidFill>
                          <a:schemeClr val="accent4">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nchor="ctr">
                    <a:solidFill>
                      <a:srgbClr val="FFC000"/>
                    </a:solidFill>
                  </a:tcPr>
                </a:tc>
                <a:tc>
                  <a:txBody>
                    <a:bodyPr/>
                    <a:lstStyle/>
                    <a:p>
                      <a:pPr>
                        <a:lnSpc>
                          <a:spcPct val="115000"/>
                        </a:lnSpc>
                        <a:spcAft>
                          <a:spcPts val="0"/>
                        </a:spcAft>
                      </a:pPr>
                      <a:r>
                        <a:rPr lang="en-AU" sz="1100" dirty="0">
                          <a:solidFill>
                            <a:schemeClr val="accent4">
                              <a:lumMod val="25000"/>
                            </a:schemeClr>
                          </a:solidFill>
                          <a:effectLst/>
                        </a:rPr>
                        <a:t>Responsibility</a:t>
                      </a:r>
                      <a:endParaRPr lang="en-AU" sz="1100" dirty="0">
                        <a:solidFill>
                          <a:schemeClr val="accent4">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nchor="ctr">
                    <a:solidFill>
                      <a:srgbClr val="FFC000"/>
                    </a:solidFill>
                  </a:tcPr>
                </a:tc>
                <a:extLst>
                  <a:ext uri="{0D108BD9-81ED-4DB2-BD59-A6C34878D82A}">
                    <a16:rowId xmlns:a16="http://schemas.microsoft.com/office/drawing/2014/main" val="3551644072"/>
                  </a:ext>
                </a:extLst>
              </a:tr>
              <a:tr h="555071">
                <a:tc gridSpan="5">
                  <a:txBody>
                    <a:bodyPr/>
                    <a:lstStyle/>
                    <a:p>
                      <a:pPr>
                        <a:lnSpc>
                          <a:spcPct val="115000"/>
                        </a:lnSpc>
                        <a:spcAft>
                          <a:spcPts val="0"/>
                        </a:spcAft>
                      </a:pPr>
                      <a:r>
                        <a:rPr lang="en-AU" sz="800" b="1" dirty="0">
                          <a:solidFill>
                            <a:schemeClr val="accent4">
                              <a:lumMod val="25000"/>
                            </a:schemeClr>
                          </a:solidFill>
                          <a:effectLst/>
                        </a:rPr>
                        <a:t>Goal</a:t>
                      </a:r>
                      <a:endParaRPr lang="en-AU" sz="900" b="1" dirty="0">
                        <a:solidFill>
                          <a:schemeClr val="accent4">
                            <a:lumMod val="25000"/>
                          </a:schemeClr>
                        </a:solidFill>
                        <a:effectLst/>
                      </a:endParaRPr>
                    </a:p>
                    <a:p>
                      <a:pPr>
                        <a:lnSpc>
                          <a:spcPct val="115000"/>
                        </a:lnSpc>
                        <a:spcAft>
                          <a:spcPts val="0"/>
                        </a:spcAft>
                      </a:pPr>
                      <a:r>
                        <a:rPr lang="en-AU" sz="1100" dirty="0">
                          <a:effectLst/>
                        </a:rPr>
                        <a:t>To ensure that navigation in the waters under the jurisdiction of PICTs is safe for any person or vessel at sea, that the environment is protected, and that international and domestic vessel traffic is facilitated to support the sustainable development of PICTs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753808932"/>
                  </a:ext>
                </a:extLst>
              </a:tr>
              <a:tr h="923943">
                <a:tc>
                  <a:txBody>
                    <a:bodyPr/>
                    <a:lstStyle/>
                    <a:p>
                      <a:pPr>
                        <a:lnSpc>
                          <a:spcPct val="115000"/>
                        </a:lnSpc>
                        <a:spcAft>
                          <a:spcPts val="600"/>
                        </a:spcAft>
                      </a:pPr>
                      <a:r>
                        <a:rPr lang="en-AU" sz="800" dirty="0">
                          <a:solidFill>
                            <a:schemeClr val="accent4">
                              <a:lumMod val="25000"/>
                            </a:schemeClr>
                          </a:solidFill>
                          <a:effectLst/>
                        </a:rPr>
                        <a:t>Specific objective </a:t>
                      </a:r>
                      <a:endParaRPr lang="en-AU" sz="900" dirty="0">
                        <a:solidFill>
                          <a:schemeClr val="accent4">
                            <a:lumMod val="25000"/>
                          </a:schemeClr>
                        </a:solidFill>
                        <a:effectLst/>
                      </a:endParaRPr>
                    </a:p>
                    <a:p>
                      <a:pPr>
                        <a:lnSpc>
                          <a:spcPct val="115000"/>
                        </a:lnSpc>
                        <a:spcAft>
                          <a:spcPts val="600"/>
                        </a:spcAft>
                      </a:pPr>
                      <a:r>
                        <a:rPr lang="en-AU" sz="900" dirty="0">
                          <a:effectLst/>
                        </a:rPr>
                        <a:t>To support PICTs to improve the provision of their safety of navigation services (</a:t>
                      </a:r>
                      <a:r>
                        <a:rPr lang="en-AU" sz="900" dirty="0" err="1">
                          <a:effectLst/>
                        </a:rPr>
                        <a:t>SoN</a:t>
                      </a:r>
                      <a:r>
                        <a:rPr lang="en-AU" sz="900" dirty="0">
                          <a:effectLst/>
                        </a:rPr>
                        <a:t>) in accordance with their international obligations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marL="342900" lvl="0" indent="-342900">
                        <a:lnSpc>
                          <a:spcPct val="115000"/>
                        </a:lnSpc>
                        <a:spcAft>
                          <a:spcPts val="600"/>
                        </a:spcAft>
                        <a:buFont typeface="Symbol" panose="05050102010706020507" pitchFamily="18" charset="2"/>
                        <a:buChar char=""/>
                      </a:pPr>
                      <a:r>
                        <a:rPr lang="en-AU" sz="1000" dirty="0">
                          <a:effectLst/>
                        </a:rPr>
                        <a:t>Number of PICTs providing adequate </a:t>
                      </a:r>
                      <a:r>
                        <a:rPr lang="en-AU" sz="1000" dirty="0" err="1">
                          <a:effectLst/>
                        </a:rPr>
                        <a:t>SoN</a:t>
                      </a:r>
                      <a:r>
                        <a:rPr lang="en-AU" sz="1000" dirty="0">
                          <a:effectLst/>
                        </a:rPr>
                        <a:t> services in accordance with international requirements, guidelines and recommendations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gridSpan="3">
                  <a:txBody>
                    <a:bodyPr/>
                    <a:lstStyle/>
                    <a:p>
                      <a:pPr>
                        <a:lnSpc>
                          <a:spcPct val="115000"/>
                        </a:lnSpc>
                        <a:spcAft>
                          <a:spcPts val="600"/>
                        </a:spcAft>
                      </a:pPr>
                      <a:r>
                        <a:rPr lang="en-AU" sz="8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513675757"/>
                  </a:ext>
                </a:extLst>
              </a:tr>
              <a:tr h="1170853">
                <a:tc>
                  <a:txBody>
                    <a:bodyPr/>
                    <a:lstStyle/>
                    <a:p>
                      <a:pPr>
                        <a:lnSpc>
                          <a:spcPct val="115000"/>
                        </a:lnSpc>
                        <a:spcAft>
                          <a:spcPts val="600"/>
                        </a:spcAft>
                      </a:pPr>
                      <a:r>
                        <a:rPr lang="en-GB" sz="800" dirty="0">
                          <a:solidFill>
                            <a:schemeClr val="accent4">
                              <a:lumMod val="25000"/>
                            </a:schemeClr>
                          </a:solidFill>
                          <a:effectLst/>
                        </a:rPr>
                        <a:t>Result 1</a:t>
                      </a:r>
                      <a:endParaRPr lang="en-AU" sz="900" dirty="0">
                        <a:solidFill>
                          <a:schemeClr val="accent4">
                            <a:lumMod val="25000"/>
                          </a:schemeClr>
                        </a:solidFill>
                        <a:effectLst/>
                      </a:endParaRPr>
                    </a:p>
                    <a:p>
                      <a:pPr>
                        <a:lnSpc>
                          <a:spcPct val="115000"/>
                        </a:lnSpc>
                        <a:spcAft>
                          <a:spcPts val="600"/>
                        </a:spcAft>
                      </a:pPr>
                      <a:r>
                        <a:rPr lang="en-GB" sz="1100" dirty="0">
                          <a:effectLst/>
                        </a:rPr>
                        <a:t>PICTs  provide effective services that fulfil their </a:t>
                      </a:r>
                      <a:r>
                        <a:rPr lang="en-GB" sz="1100" dirty="0" err="1">
                          <a:effectLst/>
                        </a:rPr>
                        <a:t>SoN</a:t>
                      </a:r>
                      <a:r>
                        <a:rPr lang="en-GB" sz="1100" dirty="0">
                          <a:effectLst/>
                        </a:rPr>
                        <a:t> obligations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marL="342900" lvl="0" indent="-342900">
                        <a:lnSpc>
                          <a:spcPct val="115000"/>
                        </a:lnSpc>
                        <a:spcAft>
                          <a:spcPts val="600"/>
                        </a:spcAft>
                        <a:buFont typeface="Symbol" panose="05050102010706020507" pitchFamily="18" charset="2"/>
                        <a:buChar char=""/>
                      </a:pPr>
                      <a:r>
                        <a:rPr lang="en-GB" sz="900" dirty="0">
                          <a:effectLst/>
                        </a:rPr>
                        <a:t>Evidence of PICTs with functional and well maintained </a:t>
                      </a:r>
                      <a:r>
                        <a:rPr lang="en-GB" sz="900" dirty="0" err="1">
                          <a:effectLst/>
                        </a:rPr>
                        <a:t>SoN</a:t>
                      </a:r>
                      <a:r>
                        <a:rPr lang="en-GB" sz="900" dirty="0">
                          <a:effectLst/>
                        </a:rPr>
                        <a:t> infrastructure</a:t>
                      </a:r>
                      <a:endParaRPr lang="en-AU" sz="1000" dirty="0">
                        <a:effectLst/>
                      </a:endParaRPr>
                    </a:p>
                    <a:p>
                      <a:pPr marL="342900" lvl="0" indent="-342900">
                        <a:lnSpc>
                          <a:spcPct val="115000"/>
                        </a:lnSpc>
                        <a:spcAft>
                          <a:spcPts val="600"/>
                        </a:spcAft>
                        <a:buFont typeface="Symbol" panose="05050102010706020507" pitchFamily="18" charset="2"/>
                        <a:buChar char=""/>
                      </a:pPr>
                      <a:r>
                        <a:rPr lang="en-GB" sz="900" dirty="0">
                          <a:effectLst/>
                        </a:rPr>
                        <a:t>Evidence of PICTs with effective </a:t>
                      </a:r>
                      <a:r>
                        <a:rPr lang="en-GB" sz="900" dirty="0" err="1">
                          <a:effectLst/>
                        </a:rPr>
                        <a:t>SoN</a:t>
                      </a:r>
                      <a:r>
                        <a:rPr lang="en-GB" sz="900" dirty="0">
                          <a:effectLst/>
                        </a:rPr>
                        <a:t> services being provided</a:t>
                      </a:r>
                      <a:endParaRPr lang="en-AU" sz="1000" dirty="0">
                        <a:effectLst/>
                      </a:endParaRPr>
                    </a:p>
                    <a:p>
                      <a:pPr marL="342900" lvl="0" indent="-342900">
                        <a:lnSpc>
                          <a:spcPct val="115000"/>
                        </a:lnSpc>
                        <a:spcAft>
                          <a:spcPts val="600"/>
                        </a:spcAft>
                        <a:buFont typeface="Symbol" panose="05050102010706020507" pitchFamily="18" charset="2"/>
                        <a:buChar char=""/>
                      </a:pPr>
                      <a:r>
                        <a:rPr lang="en-GB" sz="900" dirty="0">
                          <a:effectLst/>
                        </a:rPr>
                        <a:t>Evidence of effective capacity building through </a:t>
                      </a:r>
                      <a:r>
                        <a:rPr lang="en-GB" sz="900" dirty="0" err="1">
                          <a:effectLst/>
                        </a:rPr>
                        <a:t>SoN</a:t>
                      </a:r>
                      <a:r>
                        <a:rPr lang="en-GB" sz="900" dirty="0">
                          <a:effectLst/>
                        </a:rPr>
                        <a:t> related initiatives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marL="342900" lvl="0" indent="-342900">
                        <a:lnSpc>
                          <a:spcPct val="115000"/>
                        </a:lnSpc>
                        <a:spcAft>
                          <a:spcPts val="600"/>
                        </a:spcAft>
                        <a:buFont typeface="Symbol" panose="05050102010706020507" pitchFamily="18" charset="2"/>
                        <a:buChar char=""/>
                      </a:pPr>
                      <a:r>
                        <a:rPr lang="en-GB" sz="1100" dirty="0">
                          <a:effectLst/>
                        </a:rPr>
                        <a:t>PICT </a:t>
                      </a:r>
                      <a:r>
                        <a:rPr lang="en-GB" sz="1100" dirty="0" err="1">
                          <a:effectLst/>
                        </a:rPr>
                        <a:t>SoN</a:t>
                      </a:r>
                      <a:r>
                        <a:rPr lang="en-GB" sz="1100" dirty="0">
                          <a:effectLst/>
                        </a:rPr>
                        <a:t> audit/review reports</a:t>
                      </a:r>
                      <a:endParaRPr lang="en-AU" sz="1100" dirty="0">
                        <a:effectLst/>
                      </a:endParaRPr>
                    </a:p>
                    <a:p>
                      <a:pPr marL="342900" lvl="0" indent="-342900">
                        <a:lnSpc>
                          <a:spcPct val="115000"/>
                        </a:lnSpc>
                        <a:spcAft>
                          <a:spcPts val="600"/>
                        </a:spcAft>
                        <a:buFont typeface="Symbol" panose="05050102010706020507" pitchFamily="18" charset="2"/>
                        <a:buChar char=""/>
                      </a:pPr>
                      <a:r>
                        <a:rPr lang="en-GB" sz="1100" dirty="0">
                          <a:effectLst/>
                        </a:rPr>
                        <a:t>Project training reports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a:lnSpc>
                          <a:spcPct val="115000"/>
                        </a:lnSpc>
                        <a:spcAft>
                          <a:spcPts val="600"/>
                        </a:spcAft>
                      </a:pPr>
                      <a:r>
                        <a:rPr lang="en-GB" sz="1100" dirty="0">
                          <a:effectLst/>
                        </a:rPr>
                        <a:t>Annually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a:lnSpc>
                          <a:spcPct val="115000"/>
                        </a:lnSpc>
                        <a:spcAft>
                          <a:spcPts val="600"/>
                        </a:spcAft>
                      </a:pPr>
                      <a:r>
                        <a:rPr lang="en-GB" sz="1100" b="1" dirty="0">
                          <a:effectLst/>
                        </a:rPr>
                        <a:t>IMO/IHO/IALA/SPC/SPREP</a:t>
                      </a:r>
                      <a:endParaRPr lang="en-AU" sz="1100" b="1" dirty="0">
                        <a:effectLst/>
                      </a:endParaRPr>
                    </a:p>
                    <a:p>
                      <a:pPr>
                        <a:lnSpc>
                          <a:spcPct val="115000"/>
                        </a:lnSpc>
                        <a:spcAft>
                          <a:spcPts val="600"/>
                        </a:spcAft>
                      </a:pPr>
                      <a:r>
                        <a:rPr lang="en-GB" sz="1100" b="1" dirty="0">
                          <a:effectLst/>
                        </a:rPr>
                        <a:t>Project implementers</a:t>
                      </a:r>
                      <a:endParaRPr lang="en-AU" sz="1100" b="1" dirty="0">
                        <a:effectLst/>
                      </a:endParaRPr>
                    </a:p>
                    <a:p>
                      <a:pPr>
                        <a:lnSpc>
                          <a:spcPct val="115000"/>
                        </a:lnSpc>
                        <a:spcAft>
                          <a:spcPts val="600"/>
                        </a:spcAft>
                      </a:pPr>
                      <a:r>
                        <a:rPr lang="en-GB"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extLst>
                  <a:ext uri="{0D108BD9-81ED-4DB2-BD59-A6C34878D82A}">
                    <a16:rowId xmlns:a16="http://schemas.microsoft.com/office/drawing/2014/main" val="3875096431"/>
                  </a:ext>
                </a:extLst>
              </a:tr>
              <a:tr h="942966">
                <a:tc>
                  <a:txBody>
                    <a:bodyPr/>
                    <a:lstStyle/>
                    <a:p>
                      <a:pPr>
                        <a:lnSpc>
                          <a:spcPct val="115000"/>
                        </a:lnSpc>
                        <a:spcAft>
                          <a:spcPts val="600"/>
                        </a:spcAft>
                      </a:pPr>
                      <a:r>
                        <a:rPr lang="en-GB" sz="800" dirty="0">
                          <a:solidFill>
                            <a:schemeClr val="accent4">
                              <a:lumMod val="25000"/>
                            </a:schemeClr>
                          </a:solidFill>
                          <a:effectLst/>
                        </a:rPr>
                        <a:t>Result 2</a:t>
                      </a:r>
                      <a:endParaRPr lang="en-AU" sz="900" dirty="0">
                        <a:solidFill>
                          <a:schemeClr val="accent4">
                            <a:lumMod val="25000"/>
                          </a:schemeClr>
                        </a:solidFill>
                        <a:effectLst/>
                      </a:endParaRPr>
                    </a:p>
                    <a:p>
                      <a:pPr>
                        <a:lnSpc>
                          <a:spcPct val="115000"/>
                        </a:lnSpc>
                        <a:spcAft>
                          <a:spcPts val="600"/>
                        </a:spcAft>
                      </a:pPr>
                      <a:r>
                        <a:rPr lang="en-GB" sz="900" dirty="0">
                          <a:solidFill>
                            <a:srgbClr val="FFFFFF"/>
                          </a:solidFill>
                          <a:effectLst/>
                        </a:rPr>
                        <a:t>PICT </a:t>
                      </a:r>
                      <a:r>
                        <a:rPr lang="en-GB" sz="900" dirty="0" err="1">
                          <a:solidFill>
                            <a:srgbClr val="FFFFFF"/>
                          </a:solidFill>
                          <a:effectLst/>
                        </a:rPr>
                        <a:t>SoN</a:t>
                      </a:r>
                      <a:r>
                        <a:rPr lang="en-GB" sz="900" dirty="0">
                          <a:solidFill>
                            <a:srgbClr val="FFFFFF"/>
                          </a:solidFill>
                          <a:effectLst/>
                        </a:rPr>
                        <a:t> projects and initiatives are designed in line with the Strategy addressing its five components</a:t>
                      </a:r>
                      <a:endParaRPr lang="en-AU" sz="1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marL="342900" lvl="0" indent="-342900">
                        <a:lnSpc>
                          <a:spcPct val="115000"/>
                        </a:lnSpc>
                        <a:spcAft>
                          <a:spcPts val="600"/>
                        </a:spcAft>
                        <a:buFont typeface="Symbol" panose="05050102010706020507" pitchFamily="18" charset="2"/>
                        <a:buChar char=""/>
                      </a:pPr>
                      <a:r>
                        <a:rPr lang="en-GB" sz="1000" dirty="0">
                          <a:effectLst/>
                        </a:rPr>
                        <a:t>Number of regional and/or country projects and initiatives addressing the five components of the Strategy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marL="342900" lvl="0" indent="-342900">
                        <a:lnSpc>
                          <a:spcPct val="115000"/>
                        </a:lnSpc>
                        <a:spcAft>
                          <a:spcPts val="600"/>
                        </a:spcAft>
                        <a:buFont typeface="Symbol" panose="05050102010706020507" pitchFamily="18" charset="2"/>
                        <a:buChar char=""/>
                      </a:pPr>
                      <a:r>
                        <a:rPr lang="en-GB" sz="1000" dirty="0" err="1">
                          <a:effectLst/>
                        </a:rPr>
                        <a:t>SoN</a:t>
                      </a:r>
                      <a:r>
                        <a:rPr lang="en-GB" sz="1000" dirty="0">
                          <a:effectLst/>
                        </a:rPr>
                        <a:t> project design documents</a:t>
                      </a:r>
                      <a:endParaRPr lang="en-AU" sz="1100" dirty="0">
                        <a:effectLst/>
                      </a:endParaRPr>
                    </a:p>
                    <a:p>
                      <a:pPr marL="342900" lvl="0" indent="-342900">
                        <a:lnSpc>
                          <a:spcPct val="115000"/>
                        </a:lnSpc>
                        <a:spcAft>
                          <a:spcPts val="600"/>
                        </a:spcAft>
                        <a:buFont typeface="Symbol" panose="05050102010706020507" pitchFamily="18" charset="2"/>
                        <a:buChar char=""/>
                      </a:pPr>
                      <a:r>
                        <a:rPr lang="en-GB" sz="1000" dirty="0" err="1">
                          <a:effectLst/>
                        </a:rPr>
                        <a:t>SoN</a:t>
                      </a:r>
                      <a:r>
                        <a:rPr lang="en-GB" sz="1000" dirty="0">
                          <a:effectLst/>
                        </a:rPr>
                        <a:t> project evaluation documents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a:lnSpc>
                          <a:spcPct val="115000"/>
                        </a:lnSpc>
                        <a:spcAft>
                          <a:spcPts val="600"/>
                        </a:spcAft>
                      </a:pPr>
                      <a:r>
                        <a:rPr lang="en-GB" sz="1000" dirty="0">
                          <a:effectLst/>
                        </a:rPr>
                        <a:t>Annually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a:lnSpc>
                          <a:spcPct val="115000"/>
                        </a:lnSpc>
                        <a:spcAft>
                          <a:spcPts val="600"/>
                        </a:spcAft>
                      </a:pPr>
                      <a:r>
                        <a:rPr lang="en-GB" sz="1000" b="1" dirty="0">
                          <a:effectLst/>
                        </a:rPr>
                        <a:t>Development partners, regional agencies and PICTs</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extLst>
                  <a:ext uri="{0D108BD9-81ED-4DB2-BD59-A6C34878D82A}">
                    <a16:rowId xmlns:a16="http://schemas.microsoft.com/office/drawing/2014/main" val="2019462348"/>
                  </a:ext>
                </a:extLst>
              </a:tr>
              <a:tr h="1129903">
                <a:tc>
                  <a:txBody>
                    <a:bodyPr/>
                    <a:lstStyle/>
                    <a:p>
                      <a:pPr>
                        <a:lnSpc>
                          <a:spcPct val="115000"/>
                        </a:lnSpc>
                        <a:spcAft>
                          <a:spcPts val="600"/>
                        </a:spcAft>
                      </a:pPr>
                      <a:r>
                        <a:rPr lang="en-AU" sz="800" dirty="0">
                          <a:solidFill>
                            <a:schemeClr val="accent4">
                              <a:lumMod val="25000"/>
                            </a:schemeClr>
                          </a:solidFill>
                          <a:effectLst/>
                        </a:rPr>
                        <a:t>Result 3</a:t>
                      </a:r>
                      <a:endParaRPr lang="en-AU" sz="900" dirty="0">
                        <a:solidFill>
                          <a:schemeClr val="accent4">
                            <a:lumMod val="25000"/>
                          </a:schemeClr>
                        </a:solidFill>
                        <a:effectLst/>
                      </a:endParaRPr>
                    </a:p>
                    <a:p>
                      <a:pPr>
                        <a:lnSpc>
                          <a:spcPct val="115000"/>
                        </a:lnSpc>
                        <a:spcAft>
                          <a:spcPts val="600"/>
                        </a:spcAft>
                      </a:pPr>
                      <a:r>
                        <a:rPr lang="en-AU" sz="1000" dirty="0">
                          <a:effectLst/>
                        </a:rPr>
                        <a:t>Coordination among PICTs and development partners for the implementation of </a:t>
                      </a:r>
                      <a:r>
                        <a:rPr lang="en-AU" sz="1000" dirty="0" err="1">
                          <a:effectLst/>
                        </a:rPr>
                        <a:t>SoN</a:t>
                      </a:r>
                      <a:r>
                        <a:rPr lang="en-AU" sz="1000" dirty="0">
                          <a:effectLst/>
                        </a:rPr>
                        <a:t> projects and initiatives is improved</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marL="342900" lvl="0" indent="-342900">
                        <a:lnSpc>
                          <a:spcPct val="115000"/>
                        </a:lnSpc>
                        <a:spcAft>
                          <a:spcPts val="600"/>
                        </a:spcAft>
                        <a:buFont typeface="Symbol" panose="05050102010706020507" pitchFamily="18" charset="2"/>
                        <a:buChar char=""/>
                      </a:pPr>
                      <a:r>
                        <a:rPr lang="en-GB" sz="1000" dirty="0">
                          <a:effectLst/>
                        </a:rPr>
                        <a:t>Evidence of information sharing and coordinated projects being planned to address country needs  in line with the Strategy</a:t>
                      </a:r>
                      <a:endParaRPr lang="en-AU" sz="1100" dirty="0">
                        <a:effectLst/>
                      </a:endParaRPr>
                    </a:p>
                    <a:p>
                      <a:pPr marL="342900" lvl="0" indent="-342900">
                        <a:lnSpc>
                          <a:spcPct val="115000"/>
                        </a:lnSpc>
                        <a:spcAft>
                          <a:spcPts val="600"/>
                        </a:spcAft>
                        <a:buFont typeface="Symbol" panose="05050102010706020507" pitchFamily="18" charset="2"/>
                        <a:buChar char=""/>
                      </a:pPr>
                      <a:r>
                        <a:rPr lang="en-GB" sz="1000" dirty="0">
                          <a:effectLst/>
                        </a:rPr>
                        <a:t>Number of regional coordination meetings held</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marL="342900" lvl="0" indent="-342900">
                        <a:lnSpc>
                          <a:spcPct val="115000"/>
                        </a:lnSpc>
                        <a:spcAft>
                          <a:spcPts val="600"/>
                        </a:spcAft>
                        <a:buFont typeface="Symbol" panose="05050102010706020507" pitchFamily="18" charset="2"/>
                        <a:buChar char=""/>
                      </a:pPr>
                      <a:r>
                        <a:rPr lang="en-GB" sz="1100" dirty="0">
                          <a:effectLst/>
                        </a:rPr>
                        <a:t>Strategy review/evaluation report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a:lnSpc>
                          <a:spcPct val="115000"/>
                        </a:lnSpc>
                        <a:spcAft>
                          <a:spcPts val="600"/>
                        </a:spcAft>
                      </a:pPr>
                      <a:r>
                        <a:rPr lang="en-GB" sz="1100" dirty="0">
                          <a:effectLst/>
                        </a:rPr>
                        <a:t>Two years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a:lnSpc>
                          <a:spcPct val="115000"/>
                        </a:lnSpc>
                        <a:spcAft>
                          <a:spcPts val="600"/>
                        </a:spcAft>
                      </a:pPr>
                      <a:r>
                        <a:rPr lang="en-GB" sz="1100" b="1" dirty="0">
                          <a:effectLst/>
                        </a:rPr>
                        <a:t>SPC</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extLst>
                  <a:ext uri="{0D108BD9-81ED-4DB2-BD59-A6C34878D82A}">
                    <a16:rowId xmlns:a16="http://schemas.microsoft.com/office/drawing/2014/main" val="334796337"/>
                  </a:ext>
                </a:extLst>
              </a:tr>
              <a:tr h="702372">
                <a:tc>
                  <a:txBody>
                    <a:bodyPr/>
                    <a:lstStyle/>
                    <a:p>
                      <a:pPr>
                        <a:lnSpc>
                          <a:spcPct val="115000"/>
                        </a:lnSpc>
                        <a:spcAft>
                          <a:spcPts val="600"/>
                        </a:spcAft>
                      </a:pPr>
                      <a:r>
                        <a:rPr lang="en-AU" sz="800" dirty="0">
                          <a:solidFill>
                            <a:schemeClr val="accent4">
                              <a:lumMod val="25000"/>
                            </a:schemeClr>
                          </a:solidFill>
                          <a:effectLst/>
                        </a:rPr>
                        <a:t>Result 4</a:t>
                      </a:r>
                      <a:endParaRPr lang="en-AU" sz="900" dirty="0">
                        <a:solidFill>
                          <a:schemeClr val="accent4">
                            <a:lumMod val="25000"/>
                          </a:schemeClr>
                        </a:solidFill>
                        <a:effectLst/>
                      </a:endParaRPr>
                    </a:p>
                    <a:p>
                      <a:pPr>
                        <a:lnSpc>
                          <a:spcPct val="115000"/>
                        </a:lnSpc>
                        <a:spcAft>
                          <a:spcPts val="600"/>
                        </a:spcAft>
                      </a:pPr>
                      <a:r>
                        <a:rPr lang="en-AU" sz="1000" dirty="0">
                          <a:effectLst/>
                        </a:rPr>
                        <a:t>Greater visibility and awareness of PICT status in achieving their </a:t>
                      </a:r>
                      <a:r>
                        <a:rPr lang="en-AU" sz="1000" dirty="0" err="1">
                          <a:effectLst/>
                        </a:rPr>
                        <a:t>SoN</a:t>
                      </a:r>
                      <a:r>
                        <a:rPr lang="en-AU" sz="1000" dirty="0">
                          <a:effectLst/>
                        </a:rPr>
                        <a:t> obligations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marL="342900" lvl="0" indent="-342900">
                        <a:lnSpc>
                          <a:spcPct val="115000"/>
                        </a:lnSpc>
                        <a:spcAft>
                          <a:spcPts val="600"/>
                        </a:spcAft>
                        <a:buFont typeface="Symbol" panose="05050102010706020507" pitchFamily="18" charset="2"/>
                        <a:buChar char=""/>
                      </a:pPr>
                      <a:r>
                        <a:rPr lang="en-GB" sz="1000" dirty="0">
                          <a:effectLst/>
                        </a:rPr>
                        <a:t>Number of updated reports on PICT performance and progress against the five components as noted in the Strategy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marL="342900" lvl="0" indent="-342900">
                        <a:lnSpc>
                          <a:spcPct val="115000"/>
                        </a:lnSpc>
                        <a:spcAft>
                          <a:spcPts val="600"/>
                        </a:spcAft>
                        <a:buFont typeface="Symbol" panose="05050102010706020507" pitchFamily="18" charset="2"/>
                        <a:buChar char=""/>
                      </a:pPr>
                      <a:r>
                        <a:rPr lang="en-GB" sz="1000" dirty="0">
                          <a:effectLst/>
                        </a:rPr>
                        <a:t>Annual state of </a:t>
                      </a:r>
                      <a:r>
                        <a:rPr lang="en-GB" sz="1000" dirty="0" err="1">
                          <a:effectLst/>
                        </a:rPr>
                        <a:t>SoN</a:t>
                      </a:r>
                      <a:r>
                        <a:rPr lang="en-GB" sz="1000" dirty="0">
                          <a:effectLst/>
                        </a:rPr>
                        <a:t> in the Pacific reports produced by the partnership desk</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a:lnSpc>
                          <a:spcPct val="115000"/>
                        </a:lnSpc>
                        <a:spcAft>
                          <a:spcPts val="600"/>
                        </a:spcAft>
                      </a:pPr>
                      <a:r>
                        <a:rPr lang="en-GB" sz="1000" dirty="0">
                          <a:effectLst/>
                        </a:rPr>
                        <a:t>Annually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336" marR="57336" marT="0" marB="0"/>
                </a:tc>
                <a:tc>
                  <a:txBody>
                    <a:bodyPr/>
                    <a:lstStyle/>
                    <a:p>
                      <a:pPr marL="0" algn="l" defTabSz="914400" rtl="0" eaLnBrk="1" latinLnBrk="0" hangingPunct="1">
                        <a:lnSpc>
                          <a:spcPct val="115000"/>
                        </a:lnSpc>
                        <a:spcAft>
                          <a:spcPts val="600"/>
                        </a:spcAft>
                      </a:pPr>
                      <a:r>
                        <a:rPr lang="en-GB" sz="1100" b="1" kern="1200" dirty="0">
                          <a:solidFill>
                            <a:schemeClr val="dk1"/>
                          </a:solidFill>
                          <a:effectLst/>
                          <a:latin typeface="+mn-lt"/>
                          <a:ea typeface="+mn-ea"/>
                          <a:cs typeface="+mn-cs"/>
                        </a:rPr>
                        <a:t>SPC</a:t>
                      </a:r>
                      <a:endParaRPr lang="en-AU" sz="1100" b="1" kern="1200" dirty="0">
                        <a:solidFill>
                          <a:schemeClr val="dk1"/>
                        </a:solidFill>
                        <a:effectLst/>
                        <a:latin typeface="+mn-lt"/>
                        <a:ea typeface="+mn-ea"/>
                        <a:cs typeface="+mn-cs"/>
                      </a:endParaRPr>
                    </a:p>
                  </a:txBody>
                  <a:tcPr marL="57336" marR="57336" marT="0" marB="0"/>
                </a:tc>
                <a:extLst>
                  <a:ext uri="{0D108BD9-81ED-4DB2-BD59-A6C34878D82A}">
                    <a16:rowId xmlns:a16="http://schemas.microsoft.com/office/drawing/2014/main" val="1921645985"/>
                  </a:ext>
                </a:extLst>
              </a:tr>
            </a:tbl>
          </a:graphicData>
        </a:graphic>
      </p:graphicFrame>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4A6AAFB4-C541-4C87-A42B-F22850E22B08}"/>
              </a:ext>
            </a:extLst>
          </p:cNvPr>
          <p:cNvSpPr>
            <a:spLocks noGrp="1"/>
          </p:cNvSpPr>
          <p:nvPr>
            <p:ph idx="1"/>
          </p:nvPr>
        </p:nvSpPr>
        <p:spPr/>
        <p:txBody>
          <a:bodyPr/>
          <a:lstStyle/>
          <a:p>
            <a:pPr marL="0" indent="0" algn="ctr">
              <a:buFont typeface="Wingdings" panose="05000000000000000000" pitchFamily="2" charset="2"/>
              <a:buNone/>
            </a:pPr>
            <a:r>
              <a:rPr lang="en-AU" altLang="en-US" sz="6600" b="1">
                <a:solidFill>
                  <a:schemeClr val="bg1"/>
                </a:solidFill>
                <a:effectLst/>
              </a:rPr>
              <a:t>Fakaaue lahi</a:t>
            </a:r>
          </a:p>
          <a:p>
            <a:pPr marL="0" indent="0" algn="ctr">
              <a:buFont typeface="Wingdings" panose="05000000000000000000" pitchFamily="2" charset="2"/>
              <a:buNone/>
            </a:pPr>
            <a:endParaRPr lang="en-AU" altLang="en-US" sz="6600" b="1">
              <a:solidFill>
                <a:schemeClr val="bg1"/>
              </a:solidFill>
              <a:effectLst/>
            </a:endParaRPr>
          </a:p>
          <a:p>
            <a:pPr marL="0" indent="0" algn="ctr">
              <a:buFont typeface="Wingdings" panose="05000000000000000000" pitchFamily="2" charset="2"/>
              <a:buNone/>
            </a:pPr>
            <a:endParaRPr lang="en-AU" altLang="en-US" sz="6600" b="1">
              <a:solidFill>
                <a:schemeClr val="bg1"/>
              </a:solidFill>
              <a:effectLst/>
            </a:endParaRPr>
          </a:p>
        </p:txBody>
      </p:sp>
      <p:pic>
        <p:nvPicPr>
          <p:cNvPr id="28675" name="Picture 3">
            <a:extLst>
              <a:ext uri="{FF2B5EF4-FFF2-40B4-BE49-F238E27FC236}">
                <a16:creationId xmlns:a16="http://schemas.microsoft.com/office/drawing/2014/main" id="{5376803D-7445-4A9D-A77D-BECAFBD6C1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81300"/>
            <a:ext cx="91440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9" name="Rectangle 9">
            <a:extLst>
              <a:ext uri="{FF2B5EF4-FFF2-40B4-BE49-F238E27FC236}">
                <a16:creationId xmlns:a16="http://schemas.microsoft.com/office/drawing/2014/main" id="{331003CB-1E2D-4AD6-A9A7-EA49558A1113}"/>
              </a:ext>
            </a:extLst>
          </p:cNvPr>
          <p:cNvSpPr>
            <a:spLocks noGrp="1" noChangeArrowheads="1"/>
          </p:cNvSpPr>
          <p:nvPr>
            <p:ph type="body" idx="1"/>
          </p:nvPr>
        </p:nvSpPr>
        <p:spPr>
          <a:xfrm>
            <a:off x="395288" y="1773238"/>
            <a:ext cx="7989887" cy="4475162"/>
          </a:xfrm>
        </p:spPr>
        <p:txBody>
          <a:bodyPr/>
          <a:lstStyle/>
          <a:p>
            <a:pPr eaLnBrk="1" hangingPunct="1">
              <a:buClr>
                <a:schemeClr val="bg2"/>
              </a:buClr>
              <a:defRPr/>
            </a:pPr>
            <a:r>
              <a:rPr lang="en-AU" altLang="en-US" sz="2400" dirty="0">
                <a:effectLst/>
              </a:rPr>
              <a:t>The International Maritime Organization (IMO) Member State Audit Scheme (IMSAS) has become mandatory on 1 January 2016</a:t>
            </a:r>
          </a:p>
          <a:p>
            <a:pPr eaLnBrk="1" hangingPunct="1">
              <a:buClr>
                <a:schemeClr val="bg2"/>
              </a:buClr>
              <a:defRPr/>
            </a:pPr>
            <a:endParaRPr lang="en-AU" altLang="en-US" sz="2400" dirty="0">
              <a:effectLst/>
            </a:endParaRPr>
          </a:p>
          <a:p>
            <a:pPr lvl="1" eaLnBrk="1" hangingPunct="1">
              <a:buClr>
                <a:schemeClr val="bg2"/>
              </a:buClr>
              <a:buFont typeface="+mj-lt"/>
              <a:buAutoNum type="arabicPeriod"/>
              <a:defRPr/>
            </a:pPr>
            <a:r>
              <a:rPr lang="en-AU" altLang="en-US" sz="2400" dirty="0">
                <a:solidFill>
                  <a:srgbClr val="FF0000"/>
                </a:solidFill>
                <a:effectLst/>
              </a:rPr>
              <a:t>IMSAS background</a:t>
            </a:r>
          </a:p>
          <a:p>
            <a:pPr lvl="1" eaLnBrk="1" hangingPunct="1">
              <a:buClr>
                <a:schemeClr val="bg2"/>
              </a:buClr>
              <a:buFont typeface="+mj-lt"/>
              <a:buAutoNum type="arabicPeriod"/>
              <a:defRPr/>
            </a:pPr>
            <a:r>
              <a:rPr lang="en-AU" altLang="en-US" sz="2400" dirty="0">
                <a:solidFill>
                  <a:srgbClr val="FF0000"/>
                </a:solidFill>
                <a:effectLst/>
              </a:rPr>
              <a:t>IMSAS scope</a:t>
            </a:r>
          </a:p>
          <a:p>
            <a:pPr lvl="1" eaLnBrk="1" hangingPunct="1">
              <a:buClr>
                <a:schemeClr val="bg2"/>
              </a:buClr>
              <a:buFont typeface="+mj-lt"/>
              <a:buAutoNum type="arabicPeriod"/>
              <a:defRPr/>
            </a:pPr>
            <a:r>
              <a:rPr lang="en-AU" altLang="en-US" sz="2400" dirty="0">
                <a:solidFill>
                  <a:srgbClr val="FF0000"/>
                </a:solidFill>
                <a:effectLst/>
              </a:rPr>
              <a:t>IMSAS schedule in the Pacific </a:t>
            </a:r>
            <a:endParaRPr lang="en-AU" altLang="en-US" sz="3200" dirty="0">
              <a:solidFill>
                <a:srgbClr val="FF0000"/>
              </a:solidFill>
              <a:effectLst/>
            </a:endParaRPr>
          </a:p>
          <a:p>
            <a:pPr marL="0" indent="0" eaLnBrk="1" hangingPunct="1">
              <a:buFont typeface="Wingdings" panose="05000000000000000000" pitchFamily="2" charset="2"/>
              <a:buNone/>
              <a:defRPr/>
            </a:pPr>
            <a:endParaRPr lang="en-AU" altLang="en-US" sz="1800" dirty="0"/>
          </a:p>
          <a:p>
            <a:pPr marL="0" indent="0" eaLnBrk="1" hangingPunct="1">
              <a:buFont typeface="Wingdings" panose="05000000000000000000" pitchFamily="2" charset="2"/>
              <a:buNone/>
              <a:defRPr/>
            </a:pPr>
            <a:r>
              <a:rPr lang="en-US" altLang="en-US" sz="1800" dirty="0">
                <a:solidFill>
                  <a:srgbClr val="E846C5"/>
                </a:solidFill>
              </a:rPr>
              <a:t>Tuvalu, Tonga, Solomon Islands, Palau, Marshall Islands</a:t>
            </a:r>
          </a:p>
          <a:p>
            <a:pPr marL="0" indent="0" eaLnBrk="1" hangingPunct="1">
              <a:buFont typeface="Wingdings" panose="05000000000000000000" pitchFamily="2" charset="2"/>
              <a:buNone/>
              <a:defRPr/>
            </a:pPr>
            <a:r>
              <a:rPr lang="en-US" altLang="en-US" sz="1800" dirty="0"/>
              <a:t>to be audited in 2019/2020 </a:t>
            </a:r>
          </a:p>
        </p:txBody>
      </p:sp>
      <p:sp>
        <p:nvSpPr>
          <p:cNvPr id="1530892" name="Rectangle 12">
            <a:extLst>
              <a:ext uri="{FF2B5EF4-FFF2-40B4-BE49-F238E27FC236}">
                <a16:creationId xmlns:a16="http://schemas.microsoft.com/office/drawing/2014/main" id="{79D9083A-B33A-437A-9512-5CD872B623F8}"/>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sp>
        <p:nvSpPr>
          <p:cNvPr id="2" name="Title 1">
            <a:extLst>
              <a:ext uri="{FF2B5EF4-FFF2-40B4-BE49-F238E27FC236}">
                <a16:creationId xmlns:a16="http://schemas.microsoft.com/office/drawing/2014/main" id="{CDD51468-511A-4CA4-85AF-5F1A6722CBB0}"/>
              </a:ext>
            </a:extLst>
          </p:cNvPr>
          <p:cNvSpPr>
            <a:spLocks noGrp="1"/>
          </p:cNvSpPr>
          <p:nvPr>
            <p:ph type="title"/>
          </p:nvPr>
        </p:nvSpPr>
        <p:spPr/>
        <p:txBody>
          <a:bodyPr/>
          <a:lstStyle/>
          <a:p>
            <a:pPr eaLnBrk="1" hangingPunct="1">
              <a:defRPr/>
            </a:pPr>
            <a:br>
              <a:rPr lang="en-AU" dirty="0">
                <a:effectLst/>
              </a:rPr>
            </a:br>
            <a:r>
              <a:rPr lang="en-AU" sz="3200" dirty="0">
                <a:effectLst/>
              </a:rPr>
              <a:t>Background</a:t>
            </a:r>
            <a:br>
              <a:rPr lang="en-AU" sz="3200" dirty="0">
                <a:effectLst/>
              </a:rPr>
            </a:br>
            <a:endParaRPr lang="en-AU" dirty="0"/>
          </a:p>
        </p:txBody>
      </p:sp>
      <p:pic>
        <p:nvPicPr>
          <p:cNvPr id="8197" name="Image 2">
            <a:extLst>
              <a:ext uri="{FF2B5EF4-FFF2-40B4-BE49-F238E27FC236}">
                <a16:creationId xmlns:a16="http://schemas.microsoft.com/office/drawing/2014/main" id="{DC5D3DA0-B57E-4761-A8D4-A3CF75231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012" r="31641"/>
          <a:stretch>
            <a:fillRect/>
          </a:stretch>
        </p:blipFill>
        <p:spPr bwMode="auto">
          <a:xfrm>
            <a:off x="268288" y="6459538"/>
            <a:ext cx="8032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Risultati immagini per IMO logo">
            <a:extLst>
              <a:ext uri="{FF2B5EF4-FFF2-40B4-BE49-F238E27FC236}">
                <a16:creationId xmlns:a16="http://schemas.microsoft.com/office/drawing/2014/main" id="{4735F8EE-5EBE-4A0D-B579-59E1FDAF3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708275"/>
            <a:ext cx="22399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wn Arrow 3">
            <a:extLst>
              <a:ext uri="{FF2B5EF4-FFF2-40B4-BE49-F238E27FC236}">
                <a16:creationId xmlns:a16="http://schemas.microsoft.com/office/drawing/2014/main" id="{A4D00F8D-AA4C-4CA7-999E-6E5EB5205175}"/>
              </a:ext>
            </a:extLst>
          </p:cNvPr>
          <p:cNvSpPr/>
          <p:nvPr/>
        </p:nvSpPr>
        <p:spPr>
          <a:xfrm>
            <a:off x="3276600" y="4724400"/>
            <a:ext cx="287338"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ransition spd="med"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2941-F7D5-4760-9487-0A26AA95BC64}"/>
              </a:ext>
            </a:extLst>
          </p:cNvPr>
          <p:cNvSpPr>
            <a:spLocks noGrp="1"/>
          </p:cNvSpPr>
          <p:nvPr>
            <p:ph type="title"/>
          </p:nvPr>
        </p:nvSpPr>
        <p:spPr>
          <a:xfrm>
            <a:off x="468313" y="692150"/>
            <a:ext cx="8218487" cy="198438"/>
          </a:xfrm>
        </p:spPr>
        <p:txBody>
          <a:bodyPr/>
          <a:lstStyle/>
          <a:p>
            <a:pPr>
              <a:defRPr/>
            </a:pPr>
            <a:r>
              <a:rPr lang="en-GB" altLang="en-US" sz="2400" dirty="0">
                <a:effectLst/>
                <a:latin typeface="+mn-lt"/>
                <a:ea typeface="+mn-ea"/>
                <a:cs typeface="+mn-cs"/>
              </a:rPr>
              <a:t>Framework &amp; Procedures (Resolution A.1067(28)</a:t>
            </a:r>
            <a:br>
              <a:rPr lang="en-GB" altLang="en-US" sz="2400" dirty="0">
                <a:effectLst/>
                <a:latin typeface="+mn-lt"/>
                <a:ea typeface="+mn-ea"/>
                <a:cs typeface="+mn-cs"/>
              </a:rPr>
            </a:br>
            <a:endParaRPr lang="en-AU" sz="2400" dirty="0">
              <a:effectLst/>
              <a:latin typeface="+mn-lt"/>
              <a:ea typeface="+mn-ea"/>
              <a:cs typeface="+mn-cs"/>
            </a:endParaRPr>
          </a:p>
        </p:txBody>
      </p:sp>
      <p:sp>
        <p:nvSpPr>
          <p:cNvPr id="4" name="Subtitle 2">
            <a:extLst>
              <a:ext uri="{FF2B5EF4-FFF2-40B4-BE49-F238E27FC236}">
                <a16:creationId xmlns:a16="http://schemas.microsoft.com/office/drawing/2014/main" id="{94CFFAC4-8FD6-4FF6-A2DD-04C1805463AF}"/>
              </a:ext>
            </a:extLst>
          </p:cNvPr>
          <p:cNvSpPr txBox="1">
            <a:spLocks/>
          </p:cNvSpPr>
          <p:nvPr/>
        </p:nvSpPr>
        <p:spPr bwMode="auto">
          <a:xfrm>
            <a:off x="611188" y="1484313"/>
            <a:ext cx="7731125"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defTabSz="45720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defTabSz="4572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defTabSz="4572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defTabSz="4572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buClrTx/>
              <a:buSzTx/>
              <a:buFont typeface="Arial" panose="020B0604020202020204" pitchFamily="34" charset="0"/>
              <a:buNone/>
              <a:defRPr/>
            </a:pPr>
            <a:r>
              <a:rPr lang="en-GB" altLang="en-US" sz="2400" u="sng" dirty="0">
                <a:effectLst>
                  <a:outerShdw blurRad="38100" dist="38100" dir="2700000" algn="tl">
                    <a:srgbClr val="C0C0C0"/>
                  </a:outerShdw>
                </a:effectLst>
                <a:latin typeface="+mn-lt"/>
                <a:cs typeface="+mn-cs"/>
              </a:rPr>
              <a:t>7. Scope</a:t>
            </a:r>
          </a:p>
          <a:p>
            <a:pPr eaLnBrk="1" hangingPunct="1">
              <a:buClrTx/>
              <a:buSzTx/>
              <a:buFont typeface="Arial" panose="020B0604020202020204" pitchFamily="34" charset="0"/>
              <a:buNone/>
              <a:defRPr/>
            </a:pPr>
            <a:r>
              <a:rPr lang="en-GB" altLang="en-US" sz="2400" dirty="0">
                <a:effectLst>
                  <a:outerShdw blurRad="38100" dist="38100" dir="2700000" algn="tl">
                    <a:srgbClr val="C0C0C0"/>
                  </a:outerShdw>
                </a:effectLst>
                <a:latin typeface="+mn-lt"/>
                <a:cs typeface="+mn-cs"/>
              </a:rPr>
              <a:t>IMO Instruments	- the </a:t>
            </a:r>
            <a:r>
              <a:rPr lang="en-GB" altLang="en-US" sz="2400" u="sng" dirty="0">
                <a:effectLst>
                  <a:outerShdw blurRad="38100" dist="38100" dir="2700000" algn="tl">
                    <a:srgbClr val="C0C0C0"/>
                  </a:outerShdw>
                </a:effectLst>
                <a:latin typeface="+mn-lt"/>
                <a:cs typeface="+mn-cs"/>
              </a:rPr>
              <a:t>applicable</a:t>
            </a:r>
            <a:r>
              <a:rPr lang="en-GB" altLang="en-US" sz="2400" dirty="0">
                <a:effectLst>
                  <a:outerShdw blurRad="38100" dist="38100" dir="2700000" algn="tl">
                    <a:srgbClr val="C0C0C0"/>
                  </a:outerShdw>
                </a:effectLst>
                <a:latin typeface="+mn-lt"/>
                <a:cs typeface="+mn-cs"/>
              </a:rPr>
              <a:t> IMO instruments 							related to the areas listed below;</a:t>
            </a:r>
          </a:p>
          <a:p>
            <a:pPr eaLnBrk="1" hangingPunct="1">
              <a:buClrTx/>
              <a:buSzTx/>
              <a:buFont typeface="Arial" panose="020B0604020202020204" pitchFamily="34" charset="0"/>
              <a:buNone/>
              <a:defRPr/>
            </a:pPr>
            <a:r>
              <a:rPr lang="en-GB" altLang="en-US" sz="2400" dirty="0">
                <a:effectLst>
                  <a:outerShdw blurRad="38100" dist="38100" dir="2700000" algn="tl">
                    <a:srgbClr val="C0C0C0"/>
                  </a:outerShdw>
                </a:effectLst>
                <a:latin typeface="+mn-lt"/>
                <a:cs typeface="+mn-cs"/>
              </a:rPr>
              <a:t>	(i)	</a:t>
            </a:r>
            <a:r>
              <a:rPr lang="en-GB" altLang="en-US" sz="2400" dirty="0">
                <a:solidFill>
                  <a:srgbClr val="FF0000"/>
                </a:solidFill>
                <a:effectLst>
                  <a:outerShdw blurRad="38100" dist="38100" dir="2700000" algn="tl">
                    <a:srgbClr val="C0C0C0"/>
                  </a:outerShdw>
                </a:effectLst>
                <a:latin typeface="+mn-lt"/>
                <a:cs typeface="+mn-cs"/>
              </a:rPr>
              <a:t>safety of life at sea</a:t>
            </a:r>
            <a:r>
              <a:rPr lang="en-GB" altLang="en-US" sz="2400" dirty="0">
                <a:effectLst>
                  <a:outerShdw blurRad="38100" dist="38100" dir="2700000" algn="tl">
                    <a:srgbClr val="C0C0C0"/>
                  </a:outerShdw>
                </a:effectLst>
                <a:latin typeface="+mn-lt"/>
                <a:cs typeface="+mn-cs"/>
              </a:rPr>
              <a:t>,</a:t>
            </a:r>
          </a:p>
          <a:p>
            <a:pPr eaLnBrk="1" hangingPunct="1">
              <a:buClrTx/>
              <a:buSzTx/>
              <a:buFont typeface="Arial" panose="020B0604020202020204" pitchFamily="34" charset="0"/>
              <a:buNone/>
              <a:defRPr/>
            </a:pPr>
            <a:r>
              <a:rPr lang="en-GB" altLang="en-US" sz="2400" dirty="0">
                <a:effectLst>
                  <a:outerShdw blurRad="38100" dist="38100" dir="2700000" algn="tl">
                    <a:srgbClr val="C0C0C0"/>
                  </a:outerShdw>
                </a:effectLst>
                <a:latin typeface="+mn-lt"/>
                <a:cs typeface="+mn-cs"/>
              </a:rPr>
              <a:t>	(ii)	prevention of pollution from ships,</a:t>
            </a:r>
          </a:p>
          <a:p>
            <a:pPr eaLnBrk="1" hangingPunct="1">
              <a:buClrTx/>
              <a:buSzTx/>
              <a:buFont typeface="Arial" panose="020B0604020202020204" pitchFamily="34" charset="0"/>
              <a:buNone/>
              <a:defRPr/>
            </a:pPr>
            <a:r>
              <a:rPr lang="en-GB" altLang="en-US" sz="2400" dirty="0">
                <a:effectLst>
                  <a:outerShdw blurRad="38100" dist="38100" dir="2700000" algn="tl">
                    <a:srgbClr val="C0C0C0"/>
                  </a:outerShdw>
                </a:effectLst>
                <a:latin typeface="+mn-lt"/>
                <a:cs typeface="+mn-cs"/>
              </a:rPr>
              <a:t>	(iii)	standards of training, </a:t>
            </a:r>
            <a:r>
              <a:rPr lang="en-GB" altLang="en-US" sz="2400" dirty="0" err="1">
                <a:effectLst>
                  <a:outerShdw blurRad="38100" dist="38100" dir="2700000" algn="tl">
                    <a:srgbClr val="C0C0C0"/>
                  </a:outerShdw>
                </a:effectLst>
                <a:latin typeface="+mn-lt"/>
                <a:cs typeface="+mn-cs"/>
              </a:rPr>
              <a:t>certfication</a:t>
            </a:r>
            <a:r>
              <a:rPr lang="en-GB" altLang="en-US" sz="2400" dirty="0">
                <a:effectLst>
                  <a:outerShdw blurRad="38100" dist="38100" dir="2700000" algn="tl">
                    <a:srgbClr val="C0C0C0"/>
                  </a:outerShdw>
                </a:effectLst>
                <a:latin typeface="+mn-lt"/>
                <a:cs typeface="+mn-cs"/>
              </a:rPr>
              <a:t> and </a:t>
            </a:r>
          </a:p>
          <a:p>
            <a:pPr eaLnBrk="1" hangingPunct="1">
              <a:buClrTx/>
              <a:buSzTx/>
              <a:buFont typeface="Arial" panose="020B0604020202020204" pitchFamily="34" charset="0"/>
              <a:buNone/>
              <a:defRPr/>
            </a:pPr>
            <a:r>
              <a:rPr lang="en-GB" altLang="en-US" sz="2400" dirty="0">
                <a:effectLst>
                  <a:outerShdw blurRad="38100" dist="38100" dir="2700000" algn="tl">
                    <a:srgbClr val="C0C0C0"/>
                  </a:outerShdw>
                </a:effectLst>
                <a:latin typeface="+mn-lt"/>
                <a:cs typeface="+mn-cs"/>
              </a:rPr>
              <a:t>		</a:t>
            </a:r>
            <a:r>
              <a:rPr lang="en-GB" altLang="en-US" sz="2400" dirty="0" err="1">
                <a:effectLst>
                  <a:outerShdw blurRad="38100" dist="38100" dir="2700000" algn="tl">
                    <a:srgbClr val="C0C0C0"/>
                  </a:outerShdw>
                </a:effectLst>
                <a:latin typeface="+mn-lt"/>
                <a:cs typeface="+mn-cs"/>
              </a:rPr>
              <a:t>watchkeeping</a:t>
            </a:r>
            <a:r>
              <a:rPr lang="en-GB" altLang="en-US" sz="2400" dirty="0">
                <a:effectLst>
                  <a:outerShdw blurRad="38100" dist="38100" dir="2700000" algn="tl">
                    <a:srgbClr val="C0C0C0"/>
                  </a:outerShdw>
                </a:effectLst>
                <a:latin typeface="+mn-lt"/>
                <a:cs typeface="+mn-cs"/>
              </a:rPr>
              <a:t> for seafarers ,</a:t>
            </a:r>
          </a:p>
          <a:p>
            <a:pPr eaLnBrk="1" hangingPunct="1">
              <a:buClrTx/>
              <a:buSzTx/>
              <a:buFont typeface="Arial" panose="020B0604020202020204" pitchFamily="34" charset="0"/>
              <a:buNone/>
              <a:defRPr/>
            </a:pPr>
            <a:r>
              <a:rPr lang="en-GB" altLang="en-US" sz="2400" dirty="0">
                <a:effectLst>
                  <a:outerShdw blurRad="38100" dist="38100" dir="2700000" algn="tl">
                    <a:srgbClr val="C0C0C0"/>
                  </a:outerShdw>
                </a:effectLst>
                <a:latin typeface="+mn-lt"/>
                <a:cs typeface="+mn-cs"/>
              </a:rPr>
              <a:t>	(iv)	</a:t>
            </a:r>
            <a:r>
              <a:rPr lang="en-GB" altLang="en-US" sz="2400" dirty="0" err="1">
                <a:effectLst>
                  <a:outerShdw blurRad="38100" dist="38100" dir="2700000" algn="tl">
                    <a:srgbClr val="C0C0C0"/>
                  </a:outerShdw>
                </a:effectLst>
                <a:latin typeface="+mn-lt"/>
                <a:cs typeface="+mn-cs"/>
              </a:rPr>
              <a:t>loadlines</a:t>
            </a:r>
            <a:r>
              <a:rPr lang="en-GB" altLang="en-US" sz="2400" dirty="0">
                <a:effectLst>
                  <a:outerShdw blurRad="38100" dist="38100" dir="2700000" algn="tl">
                    <a:srgbClr val="C0C0C0"/>
                  </a:outerShdw>
                </a:effectLst>
                <a:latin typeface="+mn-lt"/>
                <a:cs typeface="+mn-cs"/>
              </a:rPr>
              <a:t>,</a:t>
            </a:r>
          </a:p>
          <a:p>
            <a:pPr eaLnBrk="1" hangingPunct="1">
              <a:buClrTx/>
              <a:buSzTx/>
              <a:buFont typeface="Arial" panose="020B0604020202020204" pitchFamily="34" charset="0"/>
              <a:buNone/>
              <a:defRPr/>
            </a:pPr>
            <a:r>
              <a:rPr lang="en-GB" altLang="en-US" sz="2400" dirty="0">
                <a:effectLst>
                  <a:outerShdw blurRad="38100" dist="38100" dir="2700000" algn="tl">
                    <a:srgbClr val="C0C0C0"/>
                  </a:outerShdw>
                </a:effectLst>
                <a:latin typeface="+mn-lt"/>
                <a:cs typeface="+mn-cs"/>
              </a:rPr>
              <a:t>	(v)	tonnage measurement of ships, and</a:t>
            </a:r>
          </a:p>
          <a:p>
            <a:pPr eaLnBrk="1" hangingPunct="1">
              <a:buClrTx/>
              <a:buSzTx/>
              <a:buFont typeface="Arial" panose="020B0604020202020204" pitchFamily="34" charset="0"/>
              <a:buNone/>
              <a:defRPr/>
            </a:pPr>
            <a:r>
              <a:rPr lang="en-GB" altLang="en-US" sz="2400" dirty="0">
                <a:effectLst>
                  <a:outerShdw blurRad="38100" dist="38100" dir="2700000" algn="tl">
                    <a:srgbClr val="C0C0C0"/>
                  </a:outerShdw>
                </a:effectLst>
                <a:latin typeface="+mn-lt"/>
                <a:cs typeface="+mn-cs"/>
              </a:rPr>
              <a:t>	(vi)	regulations for preventing collisions at sea</a:t>
            </a:r>
            <a:r>
              <a:rPr lang="en-GB" altLang="en-US" sz="2400" dirty="0">
                <a:solidFill>
                  <a:srgbClr val="000000"/>
                </a:solidFill>
                <a:ea typeface="Geneva"/>
                <a:cs typeface="Geneva"/>
              </a:rPr>
              <a:t>.</a:t>
            </a:r>
          </a:p>
          <a:p>
            <a:pPr eaLnBrk="1" hangingPunct="1">
              <a:buClrTx/>
              <a:buSzTx/>
              <a:buFont typeface="Arial" panose="020B0604020202020204" pitchFamily="34" charset="0"/>
              <a:buNone/>
              <a:defRPr/>
            </a:pPr>
            <a:endParaRPr lang="en-GB" altLang="en-US" sz="2400" dirty="0">
              <a:solidFill>
                <a:srgbClr val="000000"/>
              </a:solidFill>
              <a:ea typeface="Geneva"/>
              <a:cs typeface="Genev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05B5ED-A775-4FC6-BC35-81294E47160E}"/>
              </a:ext>
            </a:extLst>
          </p:cNvPr>
          <p:cNvSpPr>
            <a:spLocks noGrp="1"/>
          </p:cNvSpPr>
          <p:nvPr>
            <p:ph idx="1"/>
          </p:nvPr>
        </p:nvSpPr>
        <p:spPr/>
        <p:txBody>
          <a:bodyPr/>
          <a:lstStyle/>
          <a:p>
            <a:pPr marL="0" indent="0" defTabSz="457200" eaLnBrk="1" hangingPunct="1">
              <a:spcBef>
                <a:spcPct val="0"/>
              </a:spcBef>
              <a:buClrTx/>
              <a:buSzTx/>
              <a:buFont typeface="Wingdings" panose="05000000000000000000" pitchFamily="2" charset="2"/>
              <a:buNone/>
              <a:defRPr/>
            </a:pPr>
            <a:r>
              <a:rPr lang="en-GB" altLang="en-US" sz="2400" dirty="0"/>
              <a:t>7. Scope</a:t>
            </a:r>
          </a:p>
          <a:p>
            <a:pPr marL="0" indent="0" defTabSz="457200" eaLnBrk="1" hangingPunct="1">
              <a:spcBef>
                <a:spcPct val="0"/>
              </a:spcBef>
              <a:buClrTx/>
              <a:buSzTx/>
              <a:buFont typeface="Wingdings" panose="05000000000000000000" pitchFamily="2" charset="2"/>
              <a:buNone/>
              <a:defRPr/>
            </a:pPr>
            <a:endParaRPr lang="en-GB" altLang="en-US" sz="2400" dirty="0"/>
          </a:p>
          <a:p>
            <a:pPr marL="0" indent="0" defTabSz="457200" eaLnBrk="1" hangingPunct="1">
              <a:spcBef>
                <a:spcPct val="0"/>
              </a:spcBef>
              <a:buClrTx/>
              <a:buSzTx/>
              <a:buFont typeface="Wingdings" panose="05000000000000000000" pitchFamily="2" charset="2"/>
              <a:buNone/>
              <a:defRPr/>
            </a:pPr>
            <a:r>
              <a:rPr lang="en-GB" altLang="en-US" sz="2400" b="1" u="sng" dirty="0"/>
              <a:t>Obligations &amp; Responsibilities</a:t>
            </a:r>
            <a:r>
              <a:rPr lang="en-GB" altLang="en-US" sz="2400" dirty="0"/>
              <a:t>	- those contained in the applicable IMO instruments provided such instruments have entered into force for the Member State, in its capacity as a flag, port and coastal state.</a:t>
            </a:r>
          </a:p>
          <a:p>
            <a:pPr marL="0" indent="0" defTabSz="457200" eaLnBrk="1" hangingPunct="1">
              <a:spcBef>
                <a:spcPct val="0"/>
              </a:spcBef>
              <a:buClrTx/>
              <a:buSzTx/>
              <a:buFont typeface="Wingdings" panose="05000000000000000000" pitchFamily="2" charset="2"/>
              <a:buNone/>
              <a:defRPr/>
            </a:pPr>
            <a:endParaRPr lang="en-GB" altLang="en-US" sz="2400" dirty="0"/>
          </a:p>
          <a:p>
            <a:pPr marL="0" indent="0" defTabSz="457200" eaLnBrk="1" hangingPunct="1">
              <a:spcBef>
                <a:spcPct val="0"/>
              </a:spcBef>
              <a:buClrTx/>
              <a:buSzTx/>
              <a:buFont typeface="Wingdings" panose="05000000000000000000" pitchFamily="2" charset="2"/>
              <a:buNone/>
              <a:defRPr/>
            </a:pPr>
            <a:r>
              <a:rPr lang="en-GB" altLang="en-US" sz="2400" b="1" u="sng" dirty="0"/>
              <a:t>Areas to be covered by the audit</a:t>
            </a:r>
            <a:r>
              <a:rPr lang="en-GB" altLang="en-US" sz="2400" dirty="0"/>
              <a:t>	-Member State’s implementation and enforcement of applicable IMO instruments in its legislation, the effectiveness of its control and monitoring mechanism, etc…………………..</a:t>
            </a:r>
            <a:endParaRPr lang="en-AU" sz="2400" dirty="0"/>
          </a:p>
        </p:txBody>
      </p:sp>
      <p:sp>
        <p:nvSpPr>
          <p:cNvPr id="4" name="Title 1">
            <a:extLst>
              <a:ext uri="{FF2B5EF4-FFF2-40B4-BE49-F238E27FC236}">
                <a16:creationId xmlns:a16="http://schemas.microsoft.com/office/drawing/2014/main" id="{83D96AB9-39CC-4D53-A5E8-80C02577192C}"/>
              </a:ext>
            </a:extLst>
          </p:cNvPr>
          <p:cNvSpPr>
            <a:spLocks noGrp="1"/>
          </p:cNvSpPr>
          <p:nvPr>
            <p:ph type="title"/>
          </p:nvPr>
        </p:nvSpPr>
        <p:spPr>
          <a:xfrm>
            <a:off x="468313" y="692150"/>
            <a:ext cx="8218487" cy="198438"/>
          </a:xfrm>
        </p:spPr>
        <p:txBody>
          <a:bodyPr/>
          <a:lstStyle/>
          <a:p>
            <a:pPr>
              <a:defRPr/>
            </a:pPr>
            <a:r>
              <a:rPr lang="en-GB" altLang="en-US" sz="2400" dirty="0">
                <a:effectLst/>
                <a:latin typeface="+mn-lt"/>
                <a:ea typeface="+mn-ea"/>
                <a:cs typeface="+mn-cs"/>
              </a:rPr>
              <a:t>Framework &amp; Procedures (Resolution A.1067(28)</a:t>
            </a:r>
            <a:br>
              <a:rPr lang="en-GB" altLang="en-US" sz="2400" dirty="0">
                <a:effectLst/>
                <a:latin typeface="+mn-lt"/>
                <a:ea typeface="+mn-ea"/>
                <a:cs typeface="+mn-cs"/>
              </a:rPr>
            </a:br>
            <a:endParaRPr lang="en-AU" sz="2400" dirty="0">
              <a:effectLst/>
              <a:latin typeface="+mn-lt"/>
              <a:ea typeface="+mn-ea"/>
              <a:cs typeface="+mn-cs"/>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7FFDDE-81FF-45EA-9058-81FC7B80C199}"/>
              </a:ext>
            </a:extLst>
          </p:cNvPr>
          <p:cNvSpPr>
            <a:spLocks noGrp="1"/>
          </p:cNvSpPr>
          <p:nvPr>
            <p:ph idx="1"/>
          </p:nvPr>
        </p:nvSpPr>
        <p:spPr/>
        <p:txBody>
          <a:bodyPr/>
          <a:lstStyle/>
          <a:p>
            <a:pPr marL="0" indent="0">
              <a:buFont typeface="Wingdings" panose="05000000000000000000" pitchFamily="2" charset="2"/>
              <a:buNone/>
              <a:defRPr/>
            </a:pPr>
            <a:r>
              <a:rPr lang="en-GB" altLang="en-US" sz="2400" dirty="0"/>
              <a:t>Part 1 – Common Areas</a:t>
            </a:r>
          </a:p>
          <a:p>
            <a:pPr marL="0" indent="0">
              <a:buFont typeface="Wingdings" panose="05000000000000000000" pitchFamily="2" charset="2"/>
              <a:buNone/>
              <a:defRPr/>
            </a:pPr>
            <a:r>
              <a:rPr lang="en-GB" altLang="en-US" sz="2400" u="sng" dirty="0"/>
              <a:t>4 : Scope (para 6)</a:t>
            </a:r>
          </a:p>
          <a:p>
            <a:pPr marL="0" indent="0">
              <a:buFont typeface="Wingdings" panose="05000000000000000000" pitchFamily="2" charset="2"/>
              <a:buNone/>
              <a:defRPr/>
            </a:pPr>
            <a:endParaRPr lang="en-GB" altLang="en-US" sz="2400" u="sng" dirty="0">
              <a:solidFill>
                <a:prstClr val="black"/>
              </a:solidFill>
              <a:effectLst/>
              <a:cs typeface="Geneva"/>
            </a:endParaRPr>
          </a:p>
          <a:p>
            <a:pPr lvl="1" eaLnBrk="1" hangingPunct="1">
              <a:spcBef>
                <a:spcPct val="0"/>
              </a:spcBef>
              <a:buClrTx/>
              <a:buFont typeface="Wingdings" panose="05000000000000000000" pitchFamily="2" charset="2"/>
              <a:buChar char="§"/>
              <a:defRPr/>
            </a:pPr>
            <a:r>
              <a:rPr lang="en-GB" sz="2400" dirty="0">
                <a:solidFill>
                  <a:srgbClr val="FF0000"/>
                </a:solidFill>
              </a:rPr>
              <a:t>safety of life at sea</a:t>
            </a:r>
            <a:r>
              <a:rPr lang="en-GB" sz="2400" dirty="0"/>
              <a:t>;</a:t>
            </a:r>
          </a:p>
          <a:p>
            <a:pPr lvl="1" eaLnBrk="1" hangingPunct="1">
              <a:spcBef>
                <a:spcPct val="0"/>
              </a:spcBef>
              <a:buClrTx/>
              <a:buFont typeface="Wingdings" panose="05000000000000000000" pitchFamily="2" charset="2"/>
              <a:buChar char="§"/>
              <a:defRPr/>
            </a:pPr>
            <a:r>
              <a:rPr lang="en-GB" sz="2400" dirty="0"/>
              <a:t>prevention of pollution from ships;</a:t>
            </a:r>
          </a:p>
          <a:p>
            <a:pPr lvl="1" eaLnBrk="1" hangingPunct="1">
              <a:spcBef>
                <a:spcPct val="0"/>
              </a:spcBef>
              <a:buClrTx/>
              <a:buFont typeface="Wingdings" panose="05000000000000000000" pitchFamily="2" charset="2"/>
              <a:buChar char="§"/>
              <a:defRPr/>
            </a:pPr>
            <a:r>
              <a:rPr lang="en-GB" sz="2400" dirty="0"/>
              <a:t>standards of training, certification and </a:t>
            </a:r>
            <a:r>
              <a:rPr lang="en-GB" sz="2400" dirty="0" err="1"/>
              <a:t>watchkeeping</a:t>
            </a:r>
            <a:r>
              <a:rPr lang="en-GB" sz="2400" dirty="0"/>
              <a:t> for seafarers;</a:t>
            </a:r>
          </a:p>
          <a:p>
            <a:pPr lvl="1" eaLnBrk="1" hangingPunct="1">
              <a:spcBef>
                <a:spcPct val="0"/>
              </a:spcBef>
              <a:buClrTx/>
              <a:buFont typeface="Wingdings" panose="05000000000000000000" pitchFamily="2" charset="2"/>
              <a:buChar char="§"/>
              <a:defRPr/>
            </a:pPr>
            <a:r>
              <a:rPr lang="en-GB" sz="2400" dirty="0"/>
              <a:t>load lines;</a:t>
            </a:r>
          </a:p>
          <a:p>
            <a:pPr lvl="1" eaLnBrk="1" hangingPunct="1">
              <a:spcBef>
                <a:spcPct val="0"/>
              </a:spcBef>
              <a:buClrTx/>
              <a:buFont typeface="Wingdings" panose="05000000000000000000" pitchFamily="2" charset="2"/>
              <a:buChar char="§"/>
              <a:defRPr/>
            </a:pPr>
            <a:r>
              <a:rPr lang="en-GB" sz="2400" dirty="0"/>
              <a:t>tonnage measurement of ships; and</a:t>
            </a:r>
          </a:p>
          <a:p>
            <a:pPr lvl="1" eaLnBrk="1" hangingPunct="1">
              <a:spcBef>
                <a:spcPct val="0"/>
              </a:spcBef>
              <a:buClrTx/>
              <a:buFont typeface="Wingdings" panose="05000000000000000000" pitchFamily="2" charset="2"/>
              <a:buChar char="§"/>
              <a:defRPr/>
            </a:pPr>
            <a:r>
              <a:rPr lang="en-GB" sz="2400" dirty="0"/>
              <a:t>regulations for preventing collisions at sea</a:t>
            </a:r>
            <a:r>
              <a:rPr lang="en-GB" sz="2400" dirty="0">
                <a:solidFill>
                  <a:prstClr val="black"/>
                </a:solidFill>
                <a:effectLst/>
                <a:cs typeface="Geneva"/>
              </a:rPr>
              <a:t>.</a:t>
            </a:r>
          </a:p>
          <a:p>
            <a:pPr>
              <a:defRPr/>
            </a:pPr>
            <a:endParaRPr lang="en-AU" sz="2400" u="sng" dirty="0">
              <a:solidFill>
                <a:prstClr val="black"/>
              </a:solidFill>
              <a:effectLst/>
              <a:cs typeface="Geneva"/>
            </a:endParaRPr>
          </a:p>
        </p:txBody>
      </p:sp>
      <p:sp>
        <p:nvSpPr>
          <p:cNvPr id="5" name="Title 1">
            <a:extLst>
              <a:ext uri="{FF2B5EF4-FFF2-40B4-BE49-F238E27FC236}">
                <a16:creationId xmlns:a16="http://schemas.microsoft.com/office/drawing/2014/main" id="{A9AAA3FF-C5F8-47D3-BE9A-AD90FCF1FC3E}"/>
              </a:ext>
            </a:extLst>
          </p:cNvPr>
          <p:cNvSpPr txBox="1">
            <a:spLocks/>
          </p:cNvSpPr>
          <p:nvPr/>
        </p:nvSpPr>
        <p:spPr bwMode="auto">
          <a:xfrm>
            <a:off x="1042988" y="160338"/>
            <a:ext cx="85915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Geneva"/>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Geneva"/>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Geneva"/>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Geneva"/>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Geneva"/>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Geneva"/>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Geneva"/>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Geneva"/>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Geneva"/>
                <a:cs typeface="Arial" panose="020B0604020202020204" pitchFamily="34" charset="0"/>
              </a:defRPr>
            </a:lvl9pPr>
          </a:lstStyle>
          <a:p>
            <a:pPr defTabSz="457200" eaLnBrk="1" fontAlgn="auto" hangingPunct="1">
              <a:spcBef>
                <a:spcPct val="0"/>
              </a:spcBef>
              <a:spcAft>
                <a:spcPts val="0"/>
              </a:spcAft>
              <a:buFontTx/>
              <a:buNone/>
              <a:defRPr/>
            </a:pPr>
            <a:r>
              <a:rPr lang="en-GB" altLang="en-US" sz="2400" b="1" dirty="0">
                <a:solidFill>
                  <a:schemeClr val="bg2"/>
                </a:solidFill>
                <a:latin typeface="+mn-lt"/>
                <a:ea typeface="+mn-ea"/>
                <a:cs typeface="+mn-cs"/>
              </a:rPr>
              <a:t>III Code (</a:t>
            </a:r>
            <a:r>
              <a:rPr lang="en-AU" altLang="en-US" sz="2400" b="1" dirty="0">
                <a:solidFill>
                  <a:schemeClr val="bg2"/>
                </a:solidFill>
                <a:latin typeface="+mn-lt"/>
                <a:ea typeface="+mn-ea"/>
                <a:cs typeface="+mn-cs"/>
              </a:rPr>
              <a:t>Resolution A.1070(28)</a:t>
            </a:r>
            <a:endParaRPr lang="en-GB" altLang="en-US" sz="2400" b="1" dirty="0">
              <a:solidFill>
                <a:schemeClr val="bg2"/>
              </a:solidFill>
              <a:latin typeface="+mn-lt"/>
              <a:ea typeface="+mn-ea"/>
              <a:cs typeface="+mn-cs"/>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2865C-E7D5-472D-8EDE-0F9A02C541BB}"/>
              </a:ext>
            </a:extLst>
          </p:cNvPr>
          <p:cNvSpPr>
            <a:spLocks noGrp="1"/>
          </p:cNvSpPr>
          <p:nvPr>
            <p:ph idx="1"/>
          </p:nvPr>
        </p:nvSpPr>
        <p:spPr>
          <a:xfrm>
            <a:off x="684213" y="1196975"/>
            <a:ext cx="8075612" cy="4862513"/>
          </a:xfrm>
        </p:spPr>
        <p:txBody>
          <a:bodyPr/>
          <a:lstStyle/>
          <a:p>
            <a:pPr marL="0" indent="0">
              <a:buFont typeface="Wingdings" panose="05000000000000000000" pitchFamily="2" charset="2"/>
              <a:buNone/>
              <a:defRPr/>
            </a:pPr>
            <a:r>
              <a:rPr lang="en-GB" altLang="en-US" sz="2400" b="1" dirty="0">
                <a:cs typeface="Geneva"/>
              </a:rPr>
              <a:t>Part 3 – </a:t>
            </a:r>
            <a:r>
              <a:rPr lang="en-GB" altLang="en-US" sz="2400" b="1" u="sng" dirty="0">
                <a:cs typeface="Geneva"/>
              </a:rPr>
              <a:t>Coastal State</a:t>
            </a:r>
          </a:p>
          <a:p>
            <a:pPr marL="0" indent="0">
              <a:buFont typeface="Wingdings" panose="05000000000000000000" pitchFamily="2" charset="2"/>
              <a:buNone/>
              <a:defRPr/>
            </a:pPr>
            <a:r>
              <a:rPr lang="en-GB" altLang="en-US" sz="2400" u="sng" dirty="0"/>
              <a:t>1: Implementation </a:t>
            </a:r>
            <a:endParaRPr lang="en-GB" altLang="en-US" sz="2400" i="1" u="sng" dirty="0"/>
          </a:p>
          <a:p>
            <a:pPr marL="0" indent="0">
              <a:buFont typeface="Wingdings" panose="05000000000000000000" pitchFamily="2" charset="2"/>
              <a:buNone/>
              <a:defRPr/>
            </a:pPr>
            <a:endParaRPr lang="en-GB" altLang="en-US" sz="2400" i="1" u="sng" dirty="0"/>
          </a:p>
          <a:p>
            <a:pPr marL="61913" indent="0" eaLnBrk="1" hangingPunct="1">
              <a:spcBef>
                <a:spcPct val="0"/>
              </a:spcBef>
              <a:buClrTx/>
              <a:buSzTx/>
              <a:buFont typeface="Wingdings" panose="05000000000000000000" pitchFamily="2" charset="2"/>
              <a:buNone/>
              <a:defRPr/>
            </a:pPr>
            <a:r>
              <a:rPr lang="en-GB" altLang="en-US" sz="2000" dirty="0"/>
              <a:t>Rights, obligations and responsibilities may include, inter alia:</a:t>
            </a:r>
          </a:p>
          <a:p>
            <a:pPr marL="627063" lvl="1" indent="0" eaLnBrk="1" hangingPunct="1">
              <a:spcBef>
                <a:spcPct val="0"/>
              </a:spcBef>
              <a:buClrTx/>
              <a:buFontTx/>
              <a:buNone/>
              <a:defRPr/>
            </a:pPr>
            <a:endParaRPr lang="en-GB" altLang="en-US" sz="2000" dirty="0"/>
          </a:p>
          <a:p>
            <a:pPr marL="457200" lvl="1" indent="0" eaLnBrk="1" hangingPunct="1">
              <a:spcBef>
                <a:spcPct val="0"/>
              </a:spcBef>
              <a:buClrTx/>
              <a:buFontTx/>
              <a:buNone/>
              <a:defRPr/>
            </a:pPr>
            <a:r>
              <a:rPr lang="en-GB" altLang="en-US" sz="2000" dirty="0" err="1"/>
              <a:t>radiocommunication</a:t>
            </a:r>
            <a:r>
              <a:rPr lang="en-GB" altLang="en-US" sz="2000" dirty="0"/>
              <a:t> services</a:t>
            </a:r>
          </a:p>
          <a:p>
            <a:pPr marL="457200" lvl="1" indent="0" eaLnBrk="1" hangingPunct="1">
              <a:spcBef>
                <a:spcPct val="0"/>
              </a:spcBef>
              <a:buClrTx/>
              <a:buFontTx/>
              <a:buNone/>
              <a:defRPr/>
            </a:pPr>
            <a:r>
              <a:rPr lang="en-GB" altLang="en-US" sz="2000" dirty="0"/>
              <a:t>meteorological services</a:t>
            </a:r>
          </a:p>
          <a:p>
            <a:pPr marL="457200" lvl="1" indent="0" eaLnBrk="1" hangingPunct="1">
              <a:spcBef>
                <a:spcPct val="0"/>
              </a:spcBef>
              <a:buClrTx/>
              <a:buFontTx/>
              <a:buNone/>
              <a:defRPr/>
            </a:pPr>
            <a:r>
              <a:rPr lang="en-GB" altLang="en-US" sz="2000" dirty="0"/>
              <a:t>search and rescue services</a:t>
            </a:r>
          </a:p>
          <a:p>
            <a:pPr marL="457200" lvl="1" indent="0" eaLnBrk="1" hangingPunct="1">
              <a:spcBef>
                <a:spcPct val="0"/>
              </a:spcBef>
              <a:buClrTx/>
              <a:buFontTx/>
              <a:buNone/>
              <a:defRPr/>
            </a:pPr>
            <a:r>
              <a:rPr lang="en-GB" altLang="en-US" sz="2000" dirty="0">
                <a:solidFill>
                  <a:srgbClr val="FF0000"/>
                </a:solidFill>
              </a:rPr>
              <a:t>hydrographic services</a:t>
            </a:r>
          </a:p>
          <a:p>
            <a:pPr marL="457200" lvl="1" indent="0" eaLnBrk="1" hangingPunct="1">
              <a:spcBef>
                <a:spcPct val="0"/>
              </a:spcBef>
              <a:buClrTx/>
              <a:buFontTx/>
              <a:buNone/>
              <a:defRPr/>
            </a:pPr>
            <a:r>
              <a:rPr lang="en-GB" altLang="en-US" sz="2000" dirty="0"/>
              <a:t>ships' routeing</a:t>
            </a:r>
          </a:p>
          <a:p>
            <a:pPr marL="457200" lvl="1" indent="0" eaLnBrk="1" hangingPunct="1">
              <a:spcBef>
                <a:spcPct val="0"/>
              </a:spcBef>
              <a:buClrTx/>
              <a:buFontTx/>
              <a:buNone/>
              <a:defRPr/>
            </a:pPr>
            <a:r>
              <a:rPr lang="en-GB" altLang="en-US" sz="2000" dirty="0"/>
              <a:t>ship reporting systems</a:t>
            </a:r>
          </a:p>
          <a:p>
            <a:pPr marL="457200" lvl="1" indent="0" eaLnBrk="1" hangingPunct="1">
              <a:spcBef>
                <a:spcPct val="0"/>
              </a:spcBef>
              <a:buClrTx/>
              <a:buFontTx/>
              <a:buNone/>
              <a:defRPr/>
            </a:pPr>
            <a:r>
              <a:rPr lang="en-GB" altLang="en-US" sz="2000" dirty="0"/>
              <a:t>vessel traffic services</a:t>
            </a:r>
          </a:p>
          <a:p>
            <a:pPr marL="457200" lvl="1" indent="0" eaLnBrk="1" hangingPunct="1">
              <a:spcBef>
                <a:spcPct val="0"/>
              </a:spcBef>
              <a:buClrTx/>
              <a:buFontTx/>
              <a:buNone/>
              <a:defRPr/>
            </a:pPr>
            <a:r>
              <a:rPr lang="en-GB" altLang="en-US" sz="2000" dirty="0"/>
              <a:t>aids to navigation</a:t>
            </a:r>
          </a:p>
          <a:p>
            <a:pPr>
              <a:defRPr/>
            </a:pPr>
            <a:endParaRPr lang="en-AU" dirty="0"/>
          </a:p>
        </p:txBody>
      </p:sp>
      <p:sp>
        <p:nvSpPr>
          <p:cNvPr id="5" name="Title 1">
            <a:extLst>
              <a:ext uri="{FF2B5EF4-FFF2-40B4-BE49-F238E27FC236}">
                <a16:creationId xmlns:a16="http://schemas.microsoft.com/office/drawing/2014/main" id="{59DFFDB1-2FB6-4E0F-902E-3822C87441D7}"/>
              </a:ext>
            </a:extLst>
          </p:cNvPr>
          <p:cNvSpPr txBox="1">
            <a:spLocks/>
          </p:cNvSpPr>
          <p:nvPr/>
        </p:nvSpPr>
        <p:spPr bwMode="auto">
          <a:xfrm>
            <a:off x="1042988" y="160338"/>
            <a:ext cx="85915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Geneva"/>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Geneva"/>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Geneva"/>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Geneva"/>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Geneva"/>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Geneva"/>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Geneva"/>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Geneva"/>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Geneva"/>
                <a:cs typeface="Arial" panose="020B0604020202020204" pitchFamily="34" charset="0"/>
              </a:defRPr>
            </a:lvl9pPr>
          </a:lstStyle>
          <a:p>
            <a:pPr defTabSz="457200" eaLnBrk="1" fontAlgn="auto" hangingPunct="1">
              <a:spcBef>
                <a:spcPct val="0"/>
              </a:spcBef>
              <a:spcAft>
                <a:spcPts val="0"/>
              </a:spcAft>
              <a:buFontTx/>
              <a:buNone/>
              <a:defRPr/>
            </a:pPr>
            <a:r>
              <a:rPr lang="en-GB" altLang="en-US" sz="2400" b="1" dirty="0">
                <a:solidFill>
                  <a:schemeClr val="bg2"/>
                </a:solidFill>
                <a:latin typeface="+mn-lt"/>
                <a:ea typeface="+mn-ea"/>
                <a:cs typeface="+mn-cs"/>
              </a:rPr>
              <a:t>III Code (</a:t>
            </a:r>
            <a:r>
              <a:rPr lang="en-AU" altLang="en-US" sz="2400" b="1" dirty="0">
                <a:solidFill>
                  <a:schemeClr val="bg2"/>
                </a:solidFill>
                <a:latin typeface="+mn-lt"/>
                <a:ea typeface="+mn-ea"/>
                <a:cs typeface="+mn-cs"/>
              </a:rPr>
              <a:t>Resolution A.1070(28)</a:t>
            </a:r>
            <a:endParaRPr lang="en-GB" altLang="en-US" sz="2400" b="1" dirty="0">
              <a:solidFill>
                <a:schemeClr val="bg2"/>
              </a:solidFill>
              <a:latin typeface="+mn-lt"/>
              <a:ea typeface="+mn-ea"/>
              <a:cs typeface="+mn-cs"/>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325F-86BD-491B-BD6B-DA83F02005F3}"/>
              </a:ext>
            </a:extLst>
          </p:cNvPr>
          <p:cNvSpPr>
            <a:spLocks noGrp="1"/>
          </p:cNvSpPr>
          <p:nvPr>
            <p:ph type="title"/>
          </p:nvPr>
        </p:nvSpPr>
        <p:spPr/>
        <p:txBody>
          <a:bodyPr/>
          <a:lstStyle/>
          <a:p>
            <a:pPr>
              <a:defRPr/>
            </a:pPr>
            <a:r>
              <a:rPr lang="en-AU" dirty="0"/>
              <a:t>Hydrography in IMSAS </a:t>
            </a:r>
          </a:p>
        </p:txBody>
      </p:sp>
      <p:sp>
        <p:nvSpPr>
          <p:cNvPr id="5" name="Isosceles Triangle 4">
            <a:extLst>
              <a:ext uri="{FF2B5EF4-FFF2-40B4-BE49-F238E27FC236}">
                <a16:creationId xmlns:a16="http://schemas.microsoft.com/office/drawing/2014/main" id="{32556FA3-E888-4D29-A628-FE7EBD7F6464}"/>
              </a:ext>
            </a:extLst>
          </p:cNvPr>
          <p:cNvSpPr/>
          <p:nvPr/>
        </p:nvSpPr>
        <p:spPr>
          <a:xfrm>
            <a:off x="2087563" y="1198563"/>
            <a:ext cx="5184775" cy="24161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400" b="1" dirty="0">
                <a:solidFill>
                  <a:srgbClr val="FF0000"/>
                </a:solidFill>
              </a:rPr>
              <a:t>IMSAS</a:t>
            </a:r>
          </a:p>
          <a:p>
            <a:pPr marL="285750" indent="-285750" algn="ctr">
              <a:buFontTx/>
              <a:buChar char="-"/>
              <a:defRPr/>
            </a:pPr>
            <a:r>
              <a:rPr lang="en-AU" sz="1600" b="1" u="sng" dirty="0">
                <a:solidFill>
                  <a:schemeClr val="bg2">
                    <a:lumMod val="50000"/>
                  </a:schemeClr>
                </a:solidFill>
              </a:rPr>
              <a:t>Safety of life at sea</a:t>
            </a:r>
          </a:p>
          <a:p>
            <a:pPr marL="285750" indent="-285750" algn="ctr">
              <a:buFontTx/>
              <a:buChar char="-"/>
              <a:defRPr/>
            </a:pPr>
            <a:r>
              <a:rPr lang="en-AU" sz="1600" b="1" dirty="0">
                <a:solidFill>
                  <a:schemeClr val="bg2">
                    <a:lumMod val="50000"/>
                  </a:schemeClr>
                </a:solidFill>
              </a:rPr>
              <a:t>Pollution prevention</a:t>
            </a:r>
          </a:p>
          <a:p>
            <a:pPr marL="285750" indent="-285750" algn="ctr">
              <a:buFontTx/>
              <a:buChar char="-"/>
              <a:defRPr/>
            </a:pPr>
            <a:r>
              <a:rPr lang="en-AU" sz="1600" b="1" dirty="0">
                <a:solidFill>
                  <a:schemeClr val="bg2">
                    <a:lumMod val="50000"/>
                  </a:schemeClr>
                </a:solidFill>
              </a:rPr>
              <a:t>Standards trainings</a:t>
            </a:r>
          </a:p>
          <a:p>
            <a:pPr marL="285750" indent="-285750" algn="ctr">
              <a:buFontTx/>
              <a:buChar char="-"/>
              <a:defRPr/>
            </a:pPr>
            <a:r>
              <a:rPr lang="en-AU" sz="1600" b="1" dirty="0">
                <a:solidFill>
                  <a:schemeClr val="bg2">
                    <a:lumMod val="50000"/>
                  </a:schemeClr>
                </a:solidFill>
              </a:rPr>
              <a:t>Load line</a:t>
            </a:r>
          </a:p>
          <a:p>
            <a:pPr marL="285750" indent="-285750" algn="ctr">
              <a:buFontTx/>
              <a:buChar char="-"/>
              <a:defRPr/>
            </a:pPr>
            <a:r>
              <a:rPr lang="en-AU" sz="1600" b="1" dirty="0">
                <a:solidFill>
                  <a:schemeClr val="bg2">
                    <a:lumMod val="50000"/>
                  </a:schemeClr>
                </a:solidFill>
              </a:rPr>
              <a:t>Tonnage</a:t>
            </a:r>
          </a:p>
          <a:p>
            <a:pPr marL="285750" indent="-285750" algn="ctr">
              <a:buFontTx/>
              <a:buChar char="-"/>
              <a:defRPr/>
            </a:pPr>
            <a:r>
              <a:rPr lang="en-AU" sz="1600" b="1" dirty="0">
                <a:solidFill>
                  <a:schemeClr val="bg2">
                    <a:lumMod val="50000"/>
                  </a:schemeClr>
                </a:solidFill>
              </a:rPr>
              <a:t>COLREGS</a:t>
            </a:r>
          </a:p>
          <a:p>
            <a:pPr algn="ctr">
              <a:defRPr/>
            </a:pPr>
            <a:endParaRPr lang="en-AU" sz="2400" b="1" dirty="0">
              <a:solidFill>
                <a:schemeClr val="bg2">
                  <a:lumMod val="50000"/>
                </a:schemeClr>
              </a:solidFill>
            </a:endParaRPr>
          </a:p>
          <a:p>
            <a:pPr algn="ctr">
              <a:defRPr/>
            </a:pPr>
            <a:r>
              <a:rPr lang="en-AU" sz="2400" b="1" dirty="0">
                <a:solidFill>
                  <a:schemeClr val="bg2">
                    <a:lumMod val="50000"/>
                  </a:schemeClr>
                </a:solidFill>
              </a:rPr>
              <a:t> </a:t>
            </a:r>
          </a:p>
        </p:txBody>
      </p:sp>
      <p:sp>
        <p:nvSpPr>
          <p:cNvPr id="6" name="Isosceles Triangle 5">
            <a:extLst>
              <a:ext uri="{FF2B5EF4-FFF2-40B4-BE49-F238E27FC236}">
                <a16:creationId xmlns:a16="http://schemas.microsoft.com/office/drawing/2014/main" id="{3F867425-E23D-446C-A6BF-769A790D4BD8}"/>
              </a:ext>
            </a:extLst>
          </p:cNvPr>
          <p:cNvSpPr/>
          <p:nvPr/>
        </p:nvSpPr>
        <p:spPr>
          <a:xfrm>
            <a:off x="2700338" y="3579813"/>
            <a:ext cx="3959225" cy="1516062"/>
          </a:xfrm>
          <a:prstGeom prst="triangle">
            <a:avLst>
              <a:gd name="adj" fmla="val 49481"/>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AU" b="1" dirty="0">
                <a:solidFill>
                  <a:srgbClr val="FF0000"/>
                </a:solidFill>
              </a:rPr>
              <a:t>SAFETY OF LIFE AT SEA</a:t>
            </a:r>
          </a:p>
          <a:p>
            <a:pPr algn="ctr">
              <a:defRPr/>
            </a:pPr>
            <a:r>
              <a:rPr lang="en-AU" sz="1600" b="1" u="sng" dirty="0">
                <a:solidFill>
                  <a:schemeClr val="accent4">
                    <a:lumMod val="10000"/>
                  </a:schemeClr>
                </a:solidFill>
              </a:rPr>
              <a:t>SOLAS Chap. V</a:t>
            </a:r>
          </a:p>
          <a:p>
            <a:pPr algn="ctr">
              <a:defRPr/>
            </a:pPr>
            <a:endParaRPr lang="en-AU" sz="1600" b="1" dirty="0">
              <a:solidFill>
                <a:schemeClr val="accent4">
                  <a:lumMod val="10000"/>
                </a:schemeClr>
              </a:solidFill>
            </a:endParaRPr>
          </a:p>
          <a:p>
            <a:pPr algn="ctr">
              <a:defRPr/>
            </a:pPr>
            <a:r>
              <a:rPr lang="en-AU" sz="1600" b="1" dirty="0">
                <a:solidFill>
                  <a:schemeClr val="accent4">
                    <a:lumMod val="10000"/>
                  </a:schemeClr>
                </a:solidFill>
              </a:rPr>
              <a:t> </a:t>
            </a:r>
          </a:p>
        </p:txBody>
      </p:sp>
      <p:sp>
        <p:nvSpPr>
          <p:cNvPr id="8" name="Isosceles Triangle 7">
            <a:extLst>
              <a:ext uri="{FF2B5EF4-FFF2-40B4-BE49-F238E27FC236}">
                <a16:creationId xmlns:a16="http://schemas.microsoft.com/office/drawing/2014/main" id="{9B917F8A-5D04-43E1-A764-926102BB36B3}"/>
              </a:ext>
            </a:extLst>
          </p:cNvPr>
          <p:cNvSpPr/>
          <p:nvPr/>
        </p:nvSpPr>
        <p:spPr>
          <a:xfrm>
            <a:off x="3203575" y="5095875"/>
            <a:ext cx="3168650" cy="121285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AU" sz="1600" b="1" dirty="0">
                <a:solidFill>
                  <a:srgbClr val="FF0000"/>
                </a:solidFill>
              </a:rPr>
              <a:t>SOLAS CHAP. V</a:t>
            </a:r>
          </a:p>
          <a:p>
            <a:pPr algn="ctr">
              <a:defRPr/>
            </a:pPr>
            <a:r>
              <a:rPr lang="en-AU" sz="1600" b="1" dirty="0">
                <a:solidFill>
                  <a:srgbClr val="002060"/>
                </a:solidFill>
              </a:rPr>
              <a:t>Reg. 9: Hydrography </a:t>
            </a:r>
          </a:p>
          <a:p>
            <a:pPr algn="ctr">
              <a:defRPr/>
            </a:pPr>
            <a:endParaRPr lang="en-AU" sz="1100" b="1" dirty="0">
              <a:solidFill>
                <a:srgbClr val="FF0000"/>
              </a:solidFill>
            </a:endParaRPr>
          </a:p>
          <a:p>
            <a:pPr algn="ctr">
              <a:defRPr/>
            </a:pPr>
            <a:r>
              <a:rPr lang="en-AU" sz="1100" b="1" dirty="0">
                <a:solidFill>
                  <a:srgbClr val="FF0000"/>
                </a:solidFill>
              </a:rPr>
              <a:t> </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48AA45B-459F-4B3C-B57F-EDFA8B945F55}"/>
              </a:ext>
            </a:extLst>
          </p:cNvPr>
          <p:cNvSpPr>
            <a:spLocks noGrp="1" noChangeArrowheads="1"/>
          </p:cNvSpPr>
          <p:nvPr>
            <p:ph type="title"/>
          </p:nvPr>
        </p:nvSpPr>
        <p:spPr/>
        <p:txBody>
          <a:bodyPr/>
          <a:lstStyle/>
          <a:p>
            <a:pPr eaLnBrk="1" hangingPunct="1">
              <a:defRPr/>
            </a:pPr>
            <a:r>
              <a:rPr lang="en-AU" altLang="en-US" sz="2800" dirty="0"/>
              <a:t>SPC Regional Assistance in preparation for IMSAS</a:t>
            </a:r>
          </a:p>
        </p:txBody>
      </p:sp>
      <p:sp>
        <p:nvSpPr>
          <p:cNvPr id="5" name="Rectangle 3">
            <a:extLst>
              <a:ext uri="{FF2B5EF4-FFF2-40B4-BE49-F238E27FC236}">
                <a16:creationId xmlns:a16="http://schemas.microsoft.com/office/drawing/2014/main" id="{6A9C981F-6CA0-46C5-8274-8ED3CC0F322B}"/>
              </a:ext>
            </a:extLst>
          </p:cNvPr>
          <p:cNvSpPr txBox="1">
            <a:spLocks noGrp="1" noChangeArrowheads="1"/>
          </p:cNvSpPr>
          <p:nvPr>
            <p:ph idx="1"/>
          </p:nvPr>
        </p:nvSpPr>
        <p:spPr>
          <a:xfrm>
            <a:off x="611188" y="1268413"/>
            <a:ext cx="8075612" cy="2447925"/>
          </a:xfrm>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Clr>
                <a:srgbClr val="003B76"/>
              </a:buClr>
              <a:defRPr/>
            </a:pPr>
            <a:r>
              <a:rPr lang="en-AU" altLang="en-US" sz="2000" dirty="0">
                <a:solidFill>
                  <a:srgbClr val="003B76"/>
                </a:solidFill>
                <a:effectLst/>
              </a:rPr>
              <a:t>first Regional Workshop on the Implementation of IMSAS – Suva (Fiji), 21 to 25 September 2015</a:t>
            </a:r>
            <a:endParaRPr lang="en-AU" altLang="en-US" sz="2000" dirty="0">
              <a:solidFill>
                <a:srgbClr val="003B76"/>
              </a:solidFill>
            </a:endParaRPr>
          </a:p>
          <a:p>
            <a:pPr lvl="1" eaLnBrk="1" hangingPunct="1">
              <a:buClr>
                <a:srgbClr val="003B76"/>
              </a:buClr>
              <a:buFont typeface="+mj-lt"/>
              <a:buAutoNum type="arabicPeriod"/>
              <a:defRPr/>
            </a:pPr>
            <a:r>
              <a:rPr lang="en-AU" altLang="en-US" sz="1800" dirty="0">
                <a:solidFill>
                  <a:srgbClr val="003B76"/>
                </a:solidFill>
                <a:effectLst/>
              </a:rPr>
              <a:t>attended by </a:t>
            </a:r>
            <a:r>
              <a:rPr lang="en-AU" sz="1800" dirty="0">
                <a:solidFill>
                  <a:srgbClr val="003B76"/>
                </a:solidFill>
                <a:effectLst/>
              </a:rPr>
              <a:t>representatives from Cook Islands, Fiji, Kiribati, Papua New Guinea, Samoa, Solomon Islands, Tuvalu and Vanuatu</a:t>
            </a:r>
          </a:p>
          <a:p>
            <a:pPr lvl="1" eaLnBrk="1" hangingPunct="1">
              <a:buClr>
                <a:srgbClr val="003B76"/>
              </a:buClr>
              <a:buFont typeface="+mj-lt"/>
              <a:buAutoNum type="arabicPeriod"/>
              <a:defRPr/>
            </a:pPr>
            <a:r>
              <a:rPr lang="en-AU" sz="1800" dirty="0">
                <a:solidFill>
                  <a:srgbClr val="003B76"/>
                </a:solidFill>
                <a:effectLst/>
              </a:rPr>
              <a:t>main objective</a:t>
            </a:r>
            <a:endParaRPr lang="en-AU" altLang="en-US" sz="1800" dirty="0">
              <a:solidFill>
                <a:srgbClr val="003B76"/>
              </a:solidFill>
              <a:effectLst/>
            </a:endParaRPr>
          </a:p>
          <a:p>
            <a:pPr lvl="1" eaLnBrk="1" hangingPunct="1">
              <a:buClr>
                <a:srgbClr val="003B76"/>
              </a:buClr>
              <a:buFont typeface="+mj-lt"/>
              <a:buAutoNum type="arabicPeriod"/>
              <a:defRPr/>
            </a:pPr>
            <a:r>
              <a:rPr lang="en-AU" altLang="en-US" sz="1800" dirty="0">
                <a:solidFill>
                  <a:srgbClr val="003B76"/>
                </a:solidFill>
                <a:effectLst/>
              </a:rPr>
              <a:t>outcome</a:t>
            </a:r>
            <a:r>
              <a:rPr lang="en-AU" altLang="en-US" sz="1800" b="1" dirty="0">
                <a:solidFill>
                  <a:srgbClr val="003B76"/>
                </a:solidFill>
                <a:effectLst/>
              </a:rPr>
              <a:t>: </a:t>
            </a:r>
            <a:r>
              <a:rPr lang="en-AU" altLang="en-US" sz="1800" b="1" dirty="0">
                <a:solidFill>
                  <a:srgbClr val="FF0000"/>
                </a:solidFill>
                <a:effectLst/>
              </a:rPr>
              <a:t>roadmap</a:t>
            </a:r>
            <a:r>
              <a:rPr lang="en-AU" altLang="en-US" sz="1800" b="1" dirty="0">
                <a:solidFill>
                  <a:srgbClr val="003B76"/>
                </a:solidFill>
                <a:effectLst/>
              </a:rPr>
              <a:t> </a:t>
            </a:r>
            <a:r>
              <a:rPr lang="en-AU" altLang="en-US" sz="1800" dirty="0">
                <a:solidFill>
                  <a:srgbClr val="003B76"/>
                </a:solidFill>
                <a:effectLst/>
              </a:rPr>
              <a:t>to facilitate PICs effective preparation for IMSAS (19 steps) </a:t>
            </a:r>
            <a:endParaRPr lang="en-US" altLang="en-US" sz="1800" dirty="0">
              <a:solidFill>
                <a:srgbClr val="003B76"/>
              </a:solidFill>
              <a:effectLst/>
            </a:endParaRPr>
          </a:p>
          <a:p>
            <a:pPr eaLnBrk="1" hangingPunct="1">
              <a:buClr>
                <a:srgbClr val="003B76"/>
              </a:buClr>
              <a:defRPr/>
            </a:pPr>
            <a:endParaRPr lang="en-AU" altLang="en-US" sz="1800" dirty="0">
              <a:solidFill>
                <a:srgbClr val="003B76"/>
              </a:solidFill>
              <a:effectLst/>
            </a:endParaRPr>
          </a:p>
        </p:txBody>
      </p:sp>
      <p:pic>
        <p:nvPicPr>
          <p:cNvPr id="16388" name="Picture 5">
            <a:extLst>
              <a:ext uri="{FF2B5EF4-FFF2-40B4-BE49-F238E27FC236}">
                <a16:creationId xmlns:a16="http://schemas.microsoft.com/office/drawing/2014/main" id="{97E9614D-36A7-4307-AF8E-5848EB142B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436938"/>
            <a:ext cx="5113337"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3885-2AF5-40FD-B928-568C93A0E768}"/>
              </a:ext>
            </a:extLst>
          </p:cNvPr>
          <p:cNvSpPr>
            <a:spLocks noGrp="1"/>
          </p:cNvSpPr>
          <p:nvPr>
            <p:ph type="title"/>
          </p:nvPr>
        </p:nvSpPr>
        <p:spPr/>
        <p:txBody>
          <a:bodyPr/>
          <a:lstStyle/>
          <a:p>
            <a:pPr>
              <a:defRPr/>
            </a:pPr>
            <a:r>
              <a:rPr lang="en-AU" dirty="0"/>
              <a:t>National Assistance</a:t>
            </a:r>
          </a:p>
        </p:txBody>
      </p:sp>
      <p:sp>
        <p:nvSpPr>
          <p:cNvPr id="3" name="Content Placeholder 2">
            <a:extLst>
              <a:ext uri="{FF2B5EF4-FFF2-40B4-BE49-F238E27FC236}">
                <a16:creationId xmlns:a16="http://schemas.microsoft.com/office/drawing/2014/main" id="{C2677069-B88E-4E63-A19C-5F4A809F442B}"/>
              </a:ext>
            </a:extLst>
          </p:cNvPr>
          <p:cNvSpPr>
            <a:spLocks noGrp="1"/>
          </p:cNvSpPr>
          <p:nvPr>
            <p:ph idx="1"/>
          </p:nvPr>
        </p:nvSpPr>
        <p:spPr>
          <a:xfrm>
            <a:off x="107950" y="1125538"/>
            <a:ext cx="8075613" cy="2381250"/>
          </a:xfrm>
        </p:spPr>
        <p:txBody>
          <a:bodyPr/>
          <a:lstStyle/>
          <a:p>
            <a:pPr eaLnBrk="1" hangingPunct="1">
              <a:buClr>
                <a:srgbClr val="003B76"/>
              </a:buClr>
              <a:buFont typeface="Wingdings" panose="05000000000000000000" pitchFamily="2" charset="2"/>
              <a:buChar char="q"/>
              <a:defRPr/>
            </a:pPr>
            <a:r>
              <a:rPr lang="en-AU" altLang="en-US" sz="2000" dirty="0">
                <a:solidFill>
                  <a:srgbClr val="003B76"/>
                </a:solidFill>
                <a:effectLst/>
              </a:rPr>
              <a:t>IMSAS Awareness </a:t>
            </a:r>
            <a:r>
              <a:rPr lang="en-AU" altLang="en-US" sz="2000" b="1" dirty="0">
                <a:solidFill>
                  <a:srgbClr val="003B76"/>
                </a:solidFill>
                <a:effectLst/>
              </a:rPr>
              <a:t>worksho</a:t>
            </a:r>
            <a:r>
              <a:rPr lang="en-AU" altLang="en-US" sz="2000" b="1" dirty="0">
                <a:solidFill>
                  <a:srgbClr val="003B76"/>
                </a:solidFill>
              </a:rPr>
              <a:t>p</a:t>
            </a:r>
          </a:p>
          <a:p>
            <a:pPr marL="1257300" lvl="3" indent="0" eaLnBrk="1" hangingPunct="1">
              <a:buClr>
                <a:srgbClr val="003B76"/>
              </a:buClr>
              <a:buFontTx/>
              <a:buNone/>
              <a:defRPr/>
            </a:pPr>
            <a:r>
              <a:rPr lang="en-AU" altLang="en-US" sz="1600" dirty="0">
                <a:solidFill>
                  <a:srgbClr val="003B76"/>
                </a:solidFill>
              </a:rPr>
              <a:t>1</a:t>
            </a:r>
            <a:r>
              <a:rPr lang="en-AU" altLang="en-US" sz="1600" dirty="0">
                <a:solidFill>
                  <a:srgbClr val="003B76"/>
                </a:solidFill>
                <a:effectLst/>
              </a:rPr>
              <a:t>. 2015/2016/2017 countries</a:t>
            </a:r>
            <a:r>
              <a:rPr lang="en-AU" altLang="en-US" dirty="0">
                <a:solidFill>
                  <a:srgbClr val="FF0000"/>
                </a:solidFill>
                <a:effectLst/>
              </a:rPr>
              <a:t>: Tuvalu, Vanuatu, Kiribati, Solomon Islands, Samoa</a:t>
            </a:r>
          </a:p>
          <a:p>
            <a:pPr marL="1257300" lvl="3" indent="0" eaLnBrk="1" hangingPunct="1">
              <a:buClr>
                <a:srgbClr val="003B76"/>
              </a:buClr>
              <a:buFontTx/>
              <a:buNone/>
              <a:defRPr/>
            </a:pPr>
            <a:r>
              <a:rPr lang="en-AU" altLang="en-US" sz="1600" dirty="0">
                <a:solidFill>
                  <a:srgbClr val="003B76"/>
                </a:solidFill>
                <a:effectLst/>
              </a:rPr>
              <a:t>2. outcome: national roadmaps towards IMSAS</a:t>
            </a:r>
          </a:p>
          <a:p>
            <a:pPr>
              <a:defRPr/>
            </a:pPr>
            <a:endParaRPr lang="en-AU" dirty="0"/>
          </a:p>
        </p:txBody>
      </p:sp>
      <p:sp>
        <p:nvSpPr>
          <p:cNvPr id="17412" name="Rectangle 3">
            <a:extLst>
              <a:ext uri="{FF2B5EF4-FFF2-40B4-BE49-F238E27FC236}">
                <a16:creationId xmlns:a16="http://schemas.microsoft.com/office/drawing/2014/main" id="{9EAE4D31-130F-426C-BDC4-7F85D9603193}"/>
              </a:ext>
            </a:extLst>
          </p:cNvPr>
          <p:cNvSpPr>
            <a:spLocks noChangeArrowheads="1"/>
          </p:cNvSpPr>
          <p:nvPr/>
        </p:nvSpPr>
        <p:spPr bwMode="auto">
          <a:xfrm>
            <a:off x="107950" y="2565400"/>
            <a:ext cx="9131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2573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20000"/>
              </a:spcBef>
              <a:buClr>
                <a:srgbClr val="003B76"/>
              </a:buClr>
              <a:buSzPct val="60000"/>
              <a:buFont typeface="Wingdings" panose="05000000000000000000" pitchFamily="2" charset="2"/>
              <a:buChar char="q"/>
            </a:pPr>
            <a:r>
              <a:rPr lang="en-AU" altLang="en-US" sz="2000">
                <a:solidFill>
                  <a:srgbClr val="003B76"/>
                </a:solidFill>
                <a:latin typeface="Arial" panose="020B0604020202020204" pitchFamily="34" charset="0"/>
              </a:rPr>
              <a:t> </a:t>
            </a:r>
            <a:r>
              <a:rPr lang="en-AU" altLang="en-US" sz="2000" b="1">
                <a:solidFill>
                  <a:srgbClr val="003B76"/>
                </a:solidFill>
                <a:latin typeface="Arial" panose="020B0604020202020204" pitchFamily="34" charset="0"/>
              </a:rPr>
              <a:t>Strategy</a:t>
            </a:r>
            <a:r>
              <a:rPr lang="en-AU" altLang="en-US" sz="2000">
                <a:solidFill>
                  <a:srgbClr val="003B76"/>
                </a:solidFill>
                <a:latin typeface="Arial" panose="020B0604020202020204" pitchFamily="34" charset="0"/>
              </a:rPr>
              <a:t> to implement international instruments</a:t>
            </a:r>
          </a:p>
          <a:p>
            <a:pPr lvl="3" eaLnBrk="1" hangingPunct="1">
              <a:spcBef>
                <a:spcPct val="20000"/>
              </a:spcBef>
              <a:buClr>
                <a:srgbClr val="003B76"/>
              </a:buClr>
            </a:pPr>
            <a:r>
              <a:rPr lang="en-AU" altLang="en-US" sz="1600">
                <a:solidFill>
                  <a:srgbClr val="003B76"/>
                </a:solidFill>
                <a:latin typeface="Arial" panose="020B0604020202020204" pitchFamily="34" charset="0"/>
              </a:rPr>
              <a:t>Upon official request, SPC assisted  </a:t>
            </a:r>
            <a:r>
              <a:rPr lang="en-AU" altLang="en-US" sz="1600">
                <a:solidFill>
                  <a:srgbClr val="FF0000"/>
                </a:solidFill>
                <a:latin typeface="Arial" panose="020B0604020202020204" pitchFamily="34" charset="0"/>
              </a:rPr>
              <a:t>Vanuatu, Kiribati, Solomon Islands and Samoa </a:t>
            </a:r>
            <a:r>
              <a:rPr lang="en-AU" altLang="en-US" sz="1600">
                <a:solidFill>
                  <a:srgbClr val="003B76"/>
                </a:solidFill>
                <a:latin typeface="Arial" panose="020B0604020202020204" pitchFamily="34" charset="0"/>
              </a:rPr>
              <a:t>in developing their own national Strategy</a:t>
            </a:r>
          </a:p>
        </p:txBody>
      </p:sp>
      <p:sp>
        <p:nvSpPr>
          <p:cNvPr id="5" name="Content Placeholder 2">
            <a:extLst>
              <a:ext uri="{FF2B5EF4-FFF2-40B4-BE49-F238E27FC236}">
                <a16:creationId xmlns:a16="http://schemas.microsoft.com/office/drawing/2014/main" id="{0F435C99-5206-48A0-B60D-569C6D56CABA}"/>
              </a:ext>
            </a:extLst>
          </p:cNvPr>
          <p:cNvSpPr txBox="1">
            <a:spLocks/>
          </p:cNvSpPr>
          <p:nvPr/>
        </p:nvSpPr>
        <p:spPr bwMode="auto">
          <a:xfrm>
            <a:off x="101600" y="3213100"/>
            <a:ext cx="10109200"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Clr>
                <a:srgbClr val="003B76"/>
              </a:buClr>
              <a:buFont typeface="Wingdings" panose="05000000000000000000" pitchFamily="2" charset="2"/>
              <a:buNone/>
              <a:defRPr/>
            </a:pPr>
            <a:endParaRPr lang="en-AU" altLang="en-US" sz="2400" dirty="0">
              <a:solidFill>
                <a:srgbClr val="003B76"/>
              </a:solidFill>
              <a:effectLst/>
            </a:endParaRPr>
          </a:p>
          <a:p>
            <a:pPr eaLnBrk="1" hangingPunct="1">
              <a:buClr>
                <a:srgbClr val="003B76"/>
              </a:buClr>
              <a:buFont typeface="Wingdings" panose="05000000000000000000" pitchFamily="2" charset="2"/>
              <a:buChar char="q"/>
              <a:defRPr/>
            </a:pPr>
            <a:r>
              <a:rPr lang="en-AU" altLang="en-US" sz="1800" dirty="0">
                <a:solidFill>
                  <a:srgbClr val="003B76"/>
                </a:solidFill>
                <a:effectLst/>
              </a:rPr>
              <a:t>Maritime Transport </a:t>
            </a:r>
            <a:r>
              <a:rPr lang="en-AU" altLang="en-US" sz="1800" b="1" dirty="0">
                <a:solidFill>
                  <a:srgbClr val="003B76"/>
                </a:solidFill>
                <a:effectLst/>
              </a:rPr>
              <a:t>Policy</a:t>
            </a:r>
            <a:r>
              <a:rPr lang="en-AU" altLang="en-US" sz="1800" dirty="0">
                <a:solidFill>
                  <a:srgbClr val="003B76"/>
                </a:solidFill>
                <a:effectLst/>
              </a:rPr>
              <a:t> </a:t>
            </a:r>
          </a:p>
          <a:p>
            <a:pPr marL="1771650" lvl="3" indent="-514350" eaLnBrk="1" hangingPunct="1">
              <a:buClr>
                <a:srgbClr val="003B76"/>
              </a:buClr>
              <a:buFontTx/>
              <a:buAutoNum type="arabicPeriod"/>
              <a:defRPr/>
            </a:pPr>
            <a:r>
              <a:rPr lang="en-AU" altLang="en-US" sz="1600" dirty="0">
                <a:solidFill>
                  <a:srgbClr val="003B76"/>
                </a:solidFill>
                <a:effectLst/>
              </a:rPr>
              <a:t>Upon official request SPC assisted  </a:t>
            </a:r>
            <a:r>
              <a:rPr lang="en-AU" altLang="en-US" sz="1600" dirty="0">
                <a:solidFill>
                  <a:srgbClr val="FF0000"/>
                </a:solidFill>
                <a:effectLst/>
              </a:rPr>
              <a:t>Vanuatu, Kiribati, Palau </a:t>
            </a:r>
            <a:r>
              <a:rPr lang="en-AU" altLang="en-US" sz="1600" dirty="0">
                <a:solidFill>
                  <a:srgbClr val="003B76"/>
                </a:solidFill>
                <a:effectLst/>
              </a:rPr>
              <a:t>in </a:t>
            </a:r>
            <a:r>
              <a:rPr lang="en-AU" altLang="en-US" sz="1600" dirty="0" err="1">
                <a:solidFill>
                  <a:srgbClr val="003B76"/>
                </a:solidFill>
                <a:effectLst/>
              </a:rPr>
              <a:t>developping</a:t>
            </a:r>
            <a:endParaRPr lang="en-AU" altLang="en-US" sz="1600" dirty="0">
              <a:solidFill>
                <a:srgbClr val="003B76"/>
              </a:solidFill>
              <a:effectLst/>
            </a:endParaRPr>
          </a:p>
          <a:p>
            <a:pPr marL="1257300" lvl="3" indent="0" eaLnBrk="1" hangingPunct="1">
              <a:buClr>
                <a:srgbClr val="003B76"/>
              </a:buClr>
              <a:buFontTx/>
              <a:buNone/>
              <a:defRPr/>
            </a:pPr>
            <a:r>
              <a:rPr lang="en-AU" altLang="en-US" sz="1600" dirty="0">
                <a:solidFill>
                  <a:srgbClr val="003B76"/>
                </a:solidFill>
                <a:effectLst/>
              </a:rPr>
              <a:t> their own national MTP</a:t>
            </a:r>
            <a:endParaRPr lang="en-AU" altLang="en-US" sz="1800" dirty="0">
              <a:solidFill>
                <a:srgbClr val="003B76"/>
              </a:solidFill>
              <a:effectLst/>
            </a:endParaRPr>
          </a:p>
          <a:p>
            <a:pPr eaLnBrk="1" hangingPunct="1">
              <a:buClr>
                <a:srgbClr val="003B76"/>
              </a:buClr>
              <a:buFont typeface="Wingdings" panose="05000000000000000000" pitchFamily="2" charset="2"/>
              <a:buChar char="q"/>
              <a:defRPr/>
            </a:pPr>
            <a:r>
              <a:rPr lang="en-AU" altLang="en-US" sz="1800" b="1" dirty="0">
                <a:solidFill>
                  <a:srgbClr val="003B76"/>
                </a:solidFill>
                <a:effectLst/>
              </a:rPr>
              <a:t>Legal gap analysis </a:t>
            </a:r>
            <a:r>
              <a:rPr lang="en-AU" altLang="en-US" sz="1800" dirty="0">
                <a:solidFill>
                  <a:srgbClr val="003B76"/>
                </a:solidFill>
                <a:effectLst/>
              </a:rPr>
              <a:t>in the scope of IMSAS </a:t>
            </a:r>
          </a:p>
          <a:p>
            <a:pPr marL="1257300" lvl="3" indent="0" eaLnBrk="1" hangingPunct="1">
              <a:buClr>
                <a:srgbClr val="003B76"/>
              </a:buClr>
              <a:buFontTx/>
              <a:buNone/>
              <a:defRPr/>
            </a:pPr>
            <a:r>
              <a:rPr lang="en-AU" altLang="en-US" sz="1600" dirty="0">
                <a:solidFill>
                  <a:srgbClr val="003B76"/>
                </a:solidFill>
                <a:effectLst/>
              </a:rPr>
              <a:t>4 Spreadsheets developed taking into account IMO Resolution A.1105(29) 2015 </a:t>
            </a:r>
          </a:p>
          <a:p>
            <a:pPr marL="1257300" lvl="3" indent="0" eaLnBrk="1" hangingPunct="1">
              <a:buClr>
                <a:srgbClr val="003B76"/>
              </a:buClr>
              <a:buFontTx/>
              <a:buNone/>
              <a:defRPr/>
            </a:pPr>
            <a:r>
              <a:rPr lang="en-AU" altLang="en-US" sz="1600" dirty="0">
                <a:solidFill>
                  <a:srgbClr val="003B76"/>
                </a:solidFill>
                <a:effectLst/>
              </a:rPr>
              <a:t>Non-Exhaustive list of obligations under instruments relevant to the IMO Instruments Implementation Code</a:t>
            </a:r>
          </a:p>
          <a:p>
            <a:pPr marL="1257300" lvl="3" indent="0" eaLnBrk="1" hangingPunct="1">
              <a:buClr>
                <a:srgbClr val="003B76"/>
              </a:buClr>
              <a:buFontTx/>
              <a:buNone/>
              <a:defRPr/>
            </a:pPr>
            <a:endParaRPr lang="en-AU" altLang="en-US" sz="1600" dirty="0">
              <a:solidFill>
                <a:srgbClr val="003B76"/>
              </a:solidFill>
              <a:effectLst/>
            </a:endParaRPr>
          </a:p>
          <a:p>
            <a:pPr marL="1257300" lvl="3" indent="0" eaLnBrk="1" hangingPunct="1">
              <a:buClr>
                <a:srgbClr val="003B76"/>
              </a:buClr>
              <a:buFontTx/>
              <a:buNone/>
              <a:defRPr/>
            </a:pPr>
            <a:r>
              <a:rPr lang="en-AU" altLang="en-US" sz="1600" dirty="0">
                <a:solidFill>
                  <a:srgbClr val="003B76"/>
                </a:solidFill>
                <a:effectLst/>
              </a:rPr>
              <a:t>Upon official request SPC conducted legal gap analysis in </a:t>
            </a:r>
            <a:r>
              <a:rPr lang="en-AU" altLang="en-US" sz="1600" dirty="0">
                <a:solidFill>
                  <a:srgbClr val="FF0000"/>
                </a:solidFill>
                <a:effectLst/>
              </a:rPr>
              <a:t>Vanuatu, Tuvalu, Kiribati, </a:t>
            </a:r>
          </a:p>
          <a:p>
            <a:pPr marL="1257300" lvl="3" indent="0" eaLnBrk="1" hangingPunct="1">
              <a:buClr>
                <a:srgbClr val="003B76"/>
              </a:buClr>
              <a:buFontTx/>
              <a:buNone/>
              <a:defRPr/>
            </a:pPr>
            <a:r>
              <a:rPr lang="en-AU" altLang="en-US" sz="1600" dirty="0">
                <a:solidFill>
                  <a:srgbClr val="FF0000"/>
                </a:solidFill>
                <a:effectLst/>
              </a:rPr>
              <a:t>Samoa</a:t>
            </a:r>
          </a:p>
          <a:p>
            <a:pPr>
              <a:buClr>
                <a:srgbClr val="FFFFCC"/>
              </a:buClr>
              <a:defRPr/>
            </a:pPr>
            <a:endParaRPr lang="en-AU" sz="2400" dirty="0">
              <a:solidFill>
                <a:srgbClr val="003B76"/>
              </a:solidFill>
            </a:endParaRPr>
          </a:p>
        </p:txBody>
      </p:sp>
    </p:spTree>
  </p:cSld>
  <p:clrMapOvr>
    <a:masterClrMapping/>
  </p:clrMapOvr>
  <p:transition spd="med">
    <p:fade/>
  </p:transition>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4034</TotalTime>
  <Words>1033</Words>
  <Application>Microsoft Office PowerPoint</Application>
  <PresentationFormat>On-screen Show (4:3)</PresentationFormat>
  <Paragraphs>179</Paragraphs>
  <Slides>17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Verdana</vt:lpstr>
      <vt:lpstr>Arial</vt:lpstr>
      <vt:lpstr>Wingdings</vt:lpstr>
      <vt:lpstr>Times New Roman</vt:lpstr>
      <vt:lpstr>Geneva</vt:lpstr>
      <vt:lpstr>Calibri</vt:lpstr>
      <vt:lpstr>Symbol</vt:lpstr>
      <vt:lpstr>Globe</vt:lpstr>
      <vt:lpstr>    16th South West Pacific  Hydrographic Commission Technical Workshop  11th-12th February   Alofi – Niue</vt:lpstr>
      <vt:lpstr> Background </vt:lpstr>
      <vt:lpstr>Framework &amp; Procedures (Resolution A.1067(28) </vt:lpstr>
      <vt:lpstr>Framework &amp; Procedures (Resolution A.1067(28) </vt:lpstr>
      <vt:lpstr>PowerPoint Presentation</vt:lpstr>
      <vt:lpstr>PowerPoint Presentation</vt:lpstr>
      <vt:lpstr>Hydrography in IMSAS </vt:lpstr>
      <vt:lpstr>SPC Regional Assistance in preparation for IMSAS</vt:lpstr>
      <vt:lpstr>National Assistance</vt:lpstr>
      <vt:lpstr>What IMO says</vt:lpstr>
      <vt:lpstr>PowerPoint Presentation</vt:lpstr>
      <vt:lpstr>PowerPoint Presentation</vt:lpstr>
      <vt:lpstr>Purpose</vt:lpstr>
      <vt:lpstr> Implementation </vt:lpstr>
      <vt:lpstr> Transport Ministers’ agreement </vt:lpstr>
      <vt:lpstr>Performance Monitoring Plan </vt:lpstr>
      <vt:lpstr>PowerPoint Presentation</vt:lpstr>
    </vt:vector>
  </TitlesOfParts>
  <Company>Department of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14th  South West Pacific  Hydrographic Commission Conference  30 November – 02 December NOUMEA</dc:title>
  <dc:creator>Melinda McMullen</dc:creator>
  <cp:lastModifiedBy>Alberto Costaneves</cp:lastModifiedBy>
  <cp:revision>76</cp:revision>
  <dcterms:created xsi:type="dcterms:W3CDTF">2016-11-03T03:14:38Z</dcterms:created>
  <dcterms:modified xsi:type="dcterms:W3CDTF">2019-03-10T14:21:46Z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AA928724</vt:lpwstr>
  </property>
  <property fmtid="{D5CDD505-2E9C-101B-9397-08002B2CF9AE}" pid="3" name="Objective-Title">
    <vt:lpwstr>14th South West Pacific_v2_without IHO_white background</vt:lpwstr>
  </property>
  <property fmtid="{D5CDD505-2E9C-101B-9397-08002B2CF9AE}" pid="4" name="Objective-Comment">
    <vt:lpwstr> </vt:lpwstr>
  </property>
  <property fmtid="{D5CDD505-2E9C-101B-9397-08002B2CF9AE}" pid="5" name="Objective-CreationStamp">
    <vt:filetime>2016-11-11T04:42:58Z</vt:filetime>
  </property>
  <property fmtid="{D5CDD505-2E9C-101B-9397-08002B2CF9AE}" pid="6" name="Objective-IsApproved">
    <vt:bool>false</vt:bool>
  </property>
  <property fmtid="{D5CDD505-2E9C-101B-9397-08002B2CF9AE}" pid="7" name="Objective-IsPublished">
    <vt:bool>true</vt:bool>
  </property>
  <property fmtid="{D5CDD505-2E9C-101B-9397-08002B2CF9AE}" pid="8" name="Objective-DatePublished">
    <vt:filetime>2016-11-11T04:42:58Z</vt:filetime>
  </property>
  <property fmtid="{D5CDD505-2E9C-101B-9397-08002B2CF9AE}" pid="9" name="Objective-ModificationStamp">
    <vt:filetime>2016-11-11T04:42:59Z</vt:filetime>
  </property>
  <property fmtid="{D5CDD505-2E9C-101B-9397-08002B2CF9AE}" pid="10" name="Objective-Owner">
    <vt:lpwstr>Randhawa, Jasbir (MR)(DDER -  External Relations)</vt:lpwstr>
  </property>
  <property fmtid="{D5CDD505-2E9C-101B-9397-08002B2CF9AE}" pid="11" name="Objective-Path">
    <vt:lpwstr>Objective Global Folder - PROD:Defence Business Units:Intelligence and Security Group:HM BRANCH : Hydrography and Metoc Branch:HM BRANCH WORLD:03 HM  BRANCH CORPORATE FILES:D. (Process 03) Management of External Relations Process:b. Process 03 Corporate f</vt:lpwstr>
  </property>
  <property fmtid="{D5CDD505-2E9C-101B-9397-08002B2CF9AE}" pid="12" name="Objective-Parent">
    <vt:lpwstr>SWPHC14_Agenda Items</vt:lpwstr>
  </property>
  <property fmtid="{D5CDD505-2E9C-101B-9397-08002B2CF9AE}" pid="13" name="Objective-State">
    <vt:lpwstr>Published</vt:lpwstr>
  </property>
  <property fmtid="{D5CDD505-2E9C-101B-9397-08002B2CF9AE}" pid="14" name="Objective-Version">
    <vt:lpwstr>1.0</vt:lpwstr>
  </property>
  <property fmtid="{D5CDD505-2E9C-101B-9397-08002B2CF9AE}" pid="15" name="Objective-VersionNumber">
    <vt:i4>1</vt:i4>
  </property>
  <property fmtid="{D5CDD505-2E9C-101B-9397-08002B2CF9AE}" pid="16" name="Objective-VersionComment">
    <vt:lpwstr>First version</vt:lpwstr>
  </property>
  <property fmtid="{D5CDD505-2E9C-101B-9397-08002B2CF9AE}" pid="17" name="Objective-FileNumber">
    <vt:lpwstr> </vt:lpwstr>
  </property>
  <property fmtid="{D5CDD505-2E9C-101B-9397-08002B2CF9AE}" pid="18" name="Objective-Classification">
    <vt:lpwstr>[Inherited - Unclassified]</vt:lpwstr>
  </property>
  <property fmtid="{D5CDD505-2E9C-101B-9397-08002B2CF9AE}" pid="19" name="Objective-Caveats">
    <vt:lpwstr> </vt:lpwstr>
  </property>
  <property fmtid="{D5CDD505-2E9C-101B-9397-08002B2CF9AE}" pid="20" name="Objective-Document Type [system]">
    <vt:lpwstr> </vt:lpwstr>
  </property>
</Properties>
</file>