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7" r:id="rId3"/>
  </p:sldMasterIdLst>
  <p:notesMasterIdLst>
    <p:notesMasterId r:id="rId32"/>
  </p:notesMasterIdLst>
  <p:handoutMasterIdLst>
    <p:handoutMasterId r:id="rId33"/>
  </p:handoutMasterIdLst>
  <p:sldIdLst>
    <p:sldId id="280" r:id="rId4"/>
    <p:sldId id="742" r:id="rId5"/>
    <p:sldId id="416" r:id="rId6"/>
    <p:sldId id="415" r:id="rId7"/>
    <p:sldId id="338" r:id="rId8"/>
    <p:sldId id="433" r:id="rId9"/>
    <p:sldId id="354" r:id="rId10"/>
    <p:sldId id="431" r:id="rId11"/>
    <p:sldId id="430" r:id="rId12"/>
    <p:sldId id="434" r:id="rId13"/>
    <p:sldId id="697" r:id="rId14"/>
    <p:sldId id="723" r:id="rId15"/>
    <p:sldId id="685" r:id="rId16"/>
    <p:sldId id="687" r:id="rId17"/>
    <p:sldId id="712" r:id="rId18"/>
    <p:sldId id="724" r:id="rId19"/>
    <p:sldId id="725" r:id="rId20"/>
    <p:sldId id="719" r:id="rId21"/>
    <p:sldId id="736" r:id="rId22"/>
    <p:sldId id="726" r:id="rId23"/>
    <p:sldId id="715" r:id="rId24"/>
    <p:sldId id="718" r:id="rId25"/>
    <p:sldId id="728" r:id="rId26"/>
    <p:sldId id="733" r:id="rId27"/>
    <p:sldId id="419" r:id="rId28"/>
    <p:sldId id="420" r:id="rId29"/>
    <p:sldId id="422" r:id="rId30"/>
    <p:sldId id="302" r:id="rId3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822">
          <p15:clr>
            <a:srgbClr val="A4A3A4"/>
          </p15:clr>
        </p15:guide>
        <p15:guide id="4" orient="horz" pos="3929">
          <p15:clr>
            <a:srgbClr val="A4A3A4"/>
          </p15:clr>
        </p15:guide>
        <p15:guide id="5" orient="horz" pos="164">
          <p15:clr>
            <a:srgbClr val="A4A3A4"/>
          </p15:clr>
        </p15:guide>
        <p15:guide id="6" orient="horz" pos="4020">
          <p15:clr>
            <a:srgbClr val="A4A3A4"/>
          </p15:clr>
        </p15:guide>
        <p15:guide id="7" orient="horz" pos="2682">
          <p15:clr>
            <a:srgbClr val="A4A3A4"/>
          </p15:clr>
        </p15:guide>
        <p15:guide id="8" pos="2880">
          <p15:clr>
            <a:srgbClr val="A4A3A4"/>
          </p15:clr>
        </p15:guide>
        <p15:guide id="9" pos="431">
          <p15:clr>
            <a:srgbClr val="A4A3A4"/>
          </p15:clr>
        </p15:guide>
        <p15:guide id="10" pos="5329">
          <p15:clr>
            <a:srgbClr val="A4A3A4"/>
          </p15:clr>
        </p15:guide>
        <p15:guide id="11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A2"/>
    <a:srgbClr val="FFDC00"/>
    <a:srgbClr val="00B5D2"/>
    <a:srgbClr val="9D9D9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71" autoAdjust="0"/>
  </p:normalViewPr>
  <p:slideViewPr>
    <p:cSldViewPr showGuides="1">
      <p:cViewPr>
        <p:scale>
          <a:sx n="75" d="100"/>
          <a:sy n="75" d="100"/>
        </p:scale>
        <p:origin x="1085" y="48"/>
      </p:cViewPr>
      <p:guideLst>
        <p:guide orient="horz" pos="2160"/>
        <p:guide orient="horz" pos="754"/>
        <p:guide orient="horz" pos="822"/>
        <p:guide orient="horz" pos="3929"/>
        <p:guide orient="horz" pos="164"/>
        <p:guide orient="horz" pos="4020"/>
        <p:guide orient="horz" pos="2682"/>
        <p:guide pos="2880"/>
        <p:guide pos="431"/>
        <p:guide pos="5329"/>
        <p:guide pos="5556"/>
      </p:guideLst>
    </p:cSldViewPr>
  </p:slideViewPr>
  <p:outlineViewPr>
    <p:cViewPr>
      <p:scale>
        <a:sx n="33" d="100"/>
        <a:sy n="33" d="100"/>
      </p:scale>
      <p:origin x="0" y="-2484"/>
    </p:cViewPr>
  </p:outlineViewPr>
  <p:notesTextViewPr>
    <p:cViewPr>
      <p:scale>
        <a:sx n="3" d="2"/>
        <a:sy n="3" d="2"/>
      </p:scale>
      <p:origin x="0" y="-869"/>
    </p:cViewPr>
  </p:notesTextViewPr>
  <p:sorterViewPr>
    <p:cViewPr varScale="1">
      <p:scale>
        <a:sx n="100" d="100"/>
        <a:sy n="100" d="100"/>
      </p:scale>
      <p:origin x="0" y="-1421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072B-B038-4E79-BC82-8175E74197D0}" type="datetimeFigureOut">
              <a:rPr lang="da-DK" smtClean="0"/>
              <a:t>12-02-2019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308E-8C2B-4EE8-A3A0-58E204564BB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6128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A62A-CE70-485D-88C9-D5281E6FD8B3}" type="datetimeFigureOut">
              <a:rPr lang="fr-FR" smtClean="0"/>
              <a:t>12/02/2019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52FE5-1AD8-4D12-BBD3-45164A135A3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0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3798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Inaugurated in 2012</a:t>
            </a:r>
          </a:p>
          <a:p>
            <a:r>
              <a:rPr lang="en-US" dirty="0"/>
              <a:t>Working in these three areas (more 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69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This is </a:t>
            </a:r>
            <a:r>
              <a:rPr lang="da-DK" dirty="0" err="1"/>
              <a:t>what</a:t>
            </a:r>
            <a:r>
              <a:rPr lang="da-DK" dirty="0"/>
              <a:t> the Academy </a:t>
            </a:r>
            <a:r>
              <a:rPr lang="da-DK" dirty="0" err="1"/>
              <a:t>does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51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Capacity</a:t>
            </a:r>
            <a:r>
              <a:rPr lang="da-DK" dirty="0"/>
              <a:t> </a:t>
            </a:r>
            <a:r>
              <a:rPr lang="da-DK" dirty="0" err="1"/>
              <a:t>building</a:t>
            </a:r>
            <a:r>
              <a:rPr lang="da-DK" dirty="0"/>
              <a:t> is </a:t>
            </a:r>
            <a:r>
              <a:rPr lang="da-DK" dirty="0" err="1"/>
              <a:t>one</a:t>
            </a:r>
            <a:r>
              <a:rPr lang="da-DK" dirty="0"/>
              <a:t> of the more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areas</a:t>
            </a:r>
            <a:r>
              <a:rPr lang="da-DK" dirty="0"/>
              <a:t>, </a:t>
            </a:r>
            <a:r>
              <a:rPr lang="da-DK" dirty="0" err="1"/>
              <a:t>since</a:t>
            </a:r>
            <a:r>
              <a:rPr lang="da-DK" dirty="0"/>
              <a:t> it, over time, </a:t>
            </a:r>
            <a:r>
              <a:rPr lang="da-DK" dirty="0" err="1"/>
              <a:t>brings</a:t>
            </a:r>
            <a:r>
              <a:rPr lang="da-DK" dirty="0"/>
              <a:t> </a:t>
            </a:r>
            <a:r>
              <a:rPr lang="da-DK" dirty="0" err="1"/>
              <a:t>developing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</a:t>
            </a:r>
            <a:r>
              <a:rPr lang="da-DK" dirty="0" err="1"/>
              <a:t>iton</a:t>
            </a:r>
            <a:r>
              <a:rPr lang="da-DK" dirty="0"/>
              <a:t> </a:t>
            </a:r>
            <a:r>
              <a:rPr lang="da-DK" dirty="0" err="1"/>
              <a:t>conformance</a:t>
            </a:r>
            <a:r>
              <a:rPr lang="da-DK" dirty="0"/>
              <a:t> with </a:t>
            </a:r>
            <a:r>
              <a:rPr lang="da-DK" dirty="0" err="1"/>
              <a:t>their</a:t>
            </a:r>
            <a:r>
              <a:rPr lang="da-DK" dirty="0"/>
              <a:t> international obligations and </a:t>
            </a:r>
            <a:r>
              <a:rPr lang="da-DK" dirty="0" err="1"/>
              <a:t>hopefully</a:t>
            </a:r>
            <a:r>
              <a:rPr lang="da-DK" dirty="0"/>
              <a:t> </a:t>
            </a:r>
            <a:r>
              <a:rPr lang="da-DK" dirty="0" err="1"/>
              <a:t>ensures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follow</a:t>
            </a:r>
            <a:r>
              <a:rPr lang="da-DK" dirty="0"/>
              <a:t> the </a:t>
            </a:r>
            <a:r>
              <a:rPr lang="da-DK" dirty="0" err="1"/>
              <a:t>iALA</a:t>
            </a:r>
            <a:r>
              <a:rPr lang="da-DK" dirty="0"/>
              <a:t> </a:t>
            </a:r>
            <a:r>
              <a:rPr lang="da-DK" dirty="0" err="1"/>
              <a:t>Mamritime</a:t>
            </a:r>
            <a:r>
              <a:rPr lang="da-DK" dirty="0"/>
              <a:t> </a:t>
            </a:r>
            <a:r>
              <a:rPr lang="da-DK" dirty="0" err="1"/>
              <a:t>Buoyage</a:t>
            </a:r>
            <a:r>
              <a:rPr lang="da-DK" dirty="0"/>
              <a:t>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1066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Academy has </a:t>
            </a:r>
            <a:r>
              <a:rPr lang="da-DK" dirty="0" err="1"/>
              <a:t>classified</a:t>
            </a:r>
            <a:r>
              <a:rPr lang="da-DK" dirty="0"/>
              <a:t> all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of the </a:t>
            </a:r>
            <a:r>
              <a:rPr lang="da-DK" dirty="0" err="1"/>
              <a:t>world</a:t>
            </a:r>
            <a:r>
              <a:rPr lang="da-DK" dirty="0"/>
              <a:t>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categories</a:t>
            </a:r>
            <a:r>
              <a:rPr lang="da-DK" dirty="0"/>
              <a:t> </a:t>
            </a:r>
            <a:r>
              <a:rPr lang="da-DK" dirty="0" err="1"/>
              <a:t>depending</a:t>
            </a:r>
            <a:r>
              <a:rPr lang="da-DK" dirty="0"/>
              <a:t> on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need</a:t>
            </a:r>
            <a:r>
              <a:rPr lang="da-DK" dirty="0"/>
              <a:t> for </a:t>
            </a:r>
            <a:r>
              <a:rPr lang="da-DK" dirty="0" err="1"/>
              <a:t>capacity</a:t>
            </a:r>
            <a:r>
              <a:rPr lang="da-DK" dirty="0"/>
              <a:t> </a:t>
            </a:r>
            <a:r>
              <a:rPr lang="da-DK" dirty="0" err="1"/>
              <a:t>building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882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26 </a:t>
            </a:r>
            <a:r>
              <a:rPr lang="da-DK" dirty="0" err="1"/>
              <a:t>states</a:t>
            </a:r>
            <a:r>
              <a:rPr lang="da-DK" dirty="0"/>
              <a:t> in the red (</a:t>
            </a:r>
            <a:r>
              <a:rPr lang="da-DK" dirty="0" err="1"/>
              <a:t>priority</a:t>
            </a:r>
            <a:r>
              <a:rPr lang="da-DK" dirty="0"/>
              <a:t> 1) zone. None of </a:t>
            </a:r>
            <a:r>
              <a:rPr lang="da-DK" dirty="0" err="1"/>
              <a:t>them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the </a:t>
            </a:r>
            <a:r>
              <a:rPr lang="da-DK" dirty="0" err="1"/>
              <a:t>pacific</a:t>
            </a:r>
            <a:r>
              <a:rPr lang="da-DK" dirty="0"/>
              <a:t>.</a:t>
            </a:r>
          </a:p>
          <a:p>
            <a:r>
              <a:rPr lang="da-DK" dirty="0"/>
              <a:t>In the </a:t>
            </a:r>
            <a:r>
              <a:rPr lang="da-DK" dirty="0" err="1"/>
              <a:t>pacific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in </a:t>
            </a:r>
            <a:r>
              <a:rPr lang="da-DK" dirty="0" err="1"/>
              <a:t>priority</a:t>
            </a:r>
            <a:r>
              <a:rPr lang="da-DK" dirty="0"/>
              <a:t> 2 and </a:t>
            </a:r>
            <a:r>
              <a:rPr lang="da-DK" dirty="0" err="1"/>
              <a:t>one</a:t>
            </a:r>
            <a:r>
              <a:rPr lang="da-DK" dirty="0"/>
              <a:t> in </a:t>
            </a:r>
            <a:r>
              <a:rPr lang="da-DK" dirty="0" err="1"/>
              <a:t>priority</a:t>
            </a:r>
            <a:r>
              <a:rPr lang="da-DK" dirty="0"/>
              <a:t> 3.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260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highest</a:t>
            </a:r>
            <a:r>
              <a:rPr lang="da-DK" dirty="0"/>
              <a:t> </a:t>
            </a:r>
            <a:r>
              <a:rPr lang="da-DK" dirty="0" err="1"/>
              <a:t>concentration</a:t>
            </a:r>
            <a:r>
              <a:rPr lang="da-DK" dirty="0"/>
              <a:t> of </a:t>
            </a:r>
            <a:r>
              <a:rPr lang="da-DK" dirty="0" err="1"/>
              <a:t>states</a:t>
            </a:r>
            <a:r>
              <a:rPr lang="da-DK" dirty="0"/>
              <a:t> in </a:t>
            </a:r>
            <a:r>
              <a:rPr lang="da-DK" dirty="0" err="1"/>
              <a:t>need</a:t>
            </a:r>
            <a:r>
              <a:rPr lang="da-DK" dirty="0"/>
              <a:t> is in </a:t>
            </a:r>
            <a:r>
              <a:rPr lang="da-DK" dirty="0" err="1"/>
              <a:t>Africa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474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IALA has </a:t>
            </a:r>
            <a:r>
              <a:rPr lang="da-DK" dirty="0" err="1"/>
              <a:t>developed</a:t>
            </a:r>
            <a:r>
              <a:rPr lang="da-DK" dirty="0"/>
              <a:t>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call</a:t>
            </a:r>
            <a:r>
              <a:rPr lang="da-DK" dirty="0"/>
              <a:t> Level 1 Aids to Navigation Manager </a:t>
            </a:r>
            <a:r>
              <a:rPr lang="da-DK" dirty="0" err="1"/>
              <a:t>course</a:t>
            </a:r>
            <a:r>
              <a:rPr lang="da-DK" dirty="0"/>
              <a:t>.</a:t>
            </a:r>
          </a:p>
          <a:p>
            <a:r>
              <a:rPr lang="da-DK" dirty="0"/>
              <a:t>It is a </a:t>
            </a:r>
            <a:r>
              <a:rPr lang="da-DK" dirty="0" err="1"/>
              <a:t>four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 </a:t>
            </a:r>
            <a:r>
              <a:rPr lang="da-DK" dirty="0" err="1"/>
              <a:t>residential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(lover bit), but it is </a:t>
            </a:r>
            <a:r>
              <a:rPr lang="da-DK" dirty="0" err="1"/>
              <a:t>possible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the </a:t>
            </a:r>
            <a:r>
              <a:rPr lang="da-DK" dirty="0" err="1"/>
              <a:t>first</a:t>
            </a:r>
            <a:r>
              <a:rPr lang="da-DK" dirty="0"/>
              <a:t>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weeks</a:t>
            </a:r>
            <a:r>
              <a:rPr lang="da-DK" dirty="0"/>
              <a:t> as distance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92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big </a:t>
            </a:r>
            <a:r>
              <a:rPr lang="da-DK" dirty="0" err="1"/>
              <a:t>leaves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accredited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organizations</a:t>
            </a:r>
            <a:r>
              <a:rPr lang="da-DK" dirty="0"/>
              <a:t> </a:t>
            </a:r>
            <a:r>
              <a:rPr lang="da-DK" dirty="0" err="1"/>
              <a:t>delivering</a:t>
            </a:r>
            <a:r>
              <a:rPr lang="da-DK" dirty="0"/>
              <a:t> the Level 1 </a:t>
            </a:r>
            <a:r>
              <a:rPr lang="da-DK" dirty="0" err="1"/>
              <a:t>course</a:t>
            </a:r>
            <a:r>
              <a:rPr lang="da-DK" dirty="0"/>
              <a:t>, the smaller </a:t>
            </a:r>
            <a:r>
              <a:rPr lang="da-DK" dirty="0" err="1"/>
              <a:t>leaves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organizations</a:t>
            </a:r>
            <a:r>
              <a:rPr lang="da-DK" dirty="0"/>
              <a:t>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planning</a:t>
            </a:r>
            <a:r>
              <a:rPr lang="da-DK" dirty="0"/>
              <a:t> to do so.</a:t>
            </a:r>
          </a:p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hope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someday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an </a:t>
            </a:r>
            <a:r>
              <a:rPr lang="da-DK" dirty="0" err="1"/>
              <a:t>Accredited</a:t>
            </a:r>
            <a:r>
              <a:rPr lang="da-DK" dirty="0"/>
              <a:t> </a:t>
            </a:r>
            <a:r>
              <a:rPr lang="da-DK" dirty="0" err="1"/>
              <a:t>training</a:t>
            </a:r>
            <a:r>
              <a:rPr lang="da-DK" dirty="0"/>
              <a:t> </a:t>
            </a:r>
            <a:r>
              <a:rPr lang="da-DK" dirty="0" err="1"/>
              <a:t>organization</a:t>
            </a:r>
            <a:r>
              <a:rPr lang="da-DK" dirty="0"/>
              <a:t> in Fiji.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27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results</a:t>
            </a:r>
            <a:r>
              <a:rPr lang="da-DK" dirty="0"/>
              <a:t> of Level 1 </a:t>
            </a:r>
            <a:r>
              <a:rPr lang="da-DK" dirty="0" err="1"/>
              <a:t>training</a:t>
            </a:r>
            <a:r>
              <a:rPr lang="da-DK" dirty="0"/>
              <a:t> is more </a:t>
            </a:r>
            <a:r>
              <a:rPr lang="da-DK" dirty="0" err="1"/>
              <a:t>than</a:t>
            </a:r>
            <a:r>
              <a:rPr lang="da-DK" dirty="0"/>
              <a:t> 200 </a:t>
            </a:r>
            <a:r>
              <a:rPr lang="da-DK" dirty="0" err="1"/>
              <a:t>internationally</a:t>
            </a:r>
            <a:r>
              <a:rPr lang="da-DK" dirty="0"/>
              <a:t> </a:t>
            </a:r>
            <a:r>
              <a:rPr lang="da-DK" dirty="0" err="1"/>
              <a:t>certified</a:t>
            </a:r>
            <a:r>
              <a:rPr lang="da-DK" dirty="0"/>
              <a:t> Level 1 Aids to Navigation Managers, </a:t>
            </a:r>
            <a:r>
              <a:rPr lang="da-DK" dirty="0" err="1"/>
              <a:t>many</a:t>
            </a:r>
            <a:r>
              <a:rPr lang="da-DK" dirty="0"/>
              <a:t> of </a:t>
            </a:r>
            <a:r>
              <a:rPr lang="da-DK" dirty="0" err="1"/>
              <a:t>whom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from the Pacific.</a:t>
            </a:r>
          </a:p>
          <a:p>
            <a:r>
              <a:rPr lang="da-DK" dirty="0"/>
              <a:t>IALA </a:t>
            </a:r>
            <a:r>
              <a:rPr lang="da-DK" dirty="0" err="1"/>
              <a:t>encourages</a:t>
            </a:r>
            <a:r>
              <a:rPr lang="da-DK" dirty="0"/>
              <a:t> all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to </a:t>
            </a:r>
            <a:r>
              <a:rPr lang="da-DK" dirty="0" err="1"/>
              <a:t>employ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or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certified</a:t>
            </a:r>
            <a:r>
              <a:rPr lang="da-DK" dirty="0"/>
              <a:t> aids to navigation managers. </a:t>
            </a:r>
          </a:p>
          <a:p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sponsorship</a:t>
            </a:r>
            <a:r>
              <a:rPr lang="da-DK" dirty="0"/>
              <a:t> </a:t>
            </a:r>
            <a:r>
              <a:rPr lang="da-DK" dirty="0" err="1"/>
              <a:t>may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available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540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Academy crew.</a:t>
            </a:r>
          </a:p>
          <a:p>
            <a:r>
              <a:rPr lang="en-US" dirty="0"/>
              <a:t>We have replaced Stephen with a younger model called Kevin Gregory.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51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Omar Frits Eriksson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hoping</a:t>
            </a:r>
            <a:r>
              <a:rPr lang="da-DK" dirty="0"/>
              <a:t> to </a:t>
            </a:r>
            <a:r>
              <a:rPr lang="da-DK" dirty="0" err="1"/>
              <a:t>attend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meeting, but he had to send his </a:t>
            </a:r>
            <a:r>
              <a:rPr lang="da-DK" dirty="0" err="1"/>
              <a:t>appologies</a:t>
            </a:r>
            <a:r>
              <a:rPr lang="da-DK" dirty="0"/>
              <a:t>.</a:t>
            </a:r>
          </a:p>
          <a:p>
            <a:r>
              <a:rPr lang="da-DK" dirty="0"/>
              <a:t>Omar has </a:t>
            </a:r>
            <a:r>
              <a:rPr lang="da-DK" dirty="0" err="1"/>
              <a:t>recently</a:t>
            </a:r>
            <a:r>
              <a:rPr lang="da-DK" dirty="0"/>
              <a:t> </a:t>
            </a:r>
            <a:r>
              <a:rPr lang="da-DK" dirty="0" err="1"/>
              <a:t>taken</a:t>
            </a:r>
            <a:r>
              <a:rPr lang="da-DK" dirty="0"/>
              <a:t> over the post as </a:t>
            </a:r>
            <a:r>
              <a:rPr lang="da-DK" dirty="0" err="1"/>
              <a:t>Deputy</a:t>
            </a:r>
            <a:r>
              <a:rPr lang="da-DK" dirty="0"/>
              <a:t> </a:t>
            </a:r>
            <a:r>
              <a:rPr lang="da-DK" dirty="0" err="1"/>
              <a:t>Secretary</a:t>
            </a:r>
            <a:r>
              <a:rPr lang="da-DK" dirty="0"/>
              <a:t> General of IALA, and he had to </a:t>
            </a:r>
            <a:r>
              <a:rPr lang="da-DK" dirty="0" err="1"/>
              <a:t>attend</a:t>
            </a:r>
            <a:r>
              <a:rPr lang="da-DK" dirty="0"/>
              <a:t> an IALA event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week</a:t>
            </a:r>
            <a:r>
              <a:rPr lang="da-DK" dirty="0"/>
              <a:t> in Paris France in his </a:t>
            </a:r>
            <a:r>
              <a:rPr lang="da-DK" dirty="0" err="1"/>
              <a:t>capacity</a:t>
            </a:r>
            <a:r>
              <a:rPr lang="da-DK" dirty="0"/>
              <a:t> as the </a:t>
            </a:r>
            <a:r>
              <a:rPr lang="da-DK" dirty="0" err="1"/>
              <a:t>Deputy</a:t>
            </a:r>
            <a:r>
              <a:rPr lang="da-DK" dirty="0"/>
              <a:t>.</a:t>
            </a:r>
          </a:p>
          <a:p>
            <a:r>
              <a:rPr lang="da-DK" dirty="0"/>
              <a:t>Omar </a:t>
            </a:r>
            <a:r>
              <a:rPr lang="da-DK" dirty="0" err="1"/>
              <a:t>continues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the Dean of the </a:t>
            </a:r>
            <a:r>
              <a:rPr lang="da-DK" dirty="0" err="1"/>
              <a:t>World-Wide</a:t>
            </a:r>
            <a:r>
              <a:rPr lang="da-DK" dirty="0"/>
              <a:t> Academy, and </a:t>
            </a:r>
            <a:r>
              <a:rPr lang="da-DK" dirty="0" err="1"/>
              <a:t>hopes</a:t>
            </a:r>
            <a:r>
              <a:rPr lang="da-DK" dirty="0"/>
              <a:t> to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able</a:t>
            </a:r>
            <a:r>
              <a:rPr lang="da-DK" dirty="0"/>
              <a:t> to </a:t>
            </a:r>
            <a:r>
              <a:rPr lang="da-DK" dirty="0" err="1"/>
              <a:t>attend</a:t>
            </a:r>
            <a:r>
              <a:rPr lang="da-DK" dirty="0"/>
              <a:t>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Hydrographic</a:t>
            </a:r>
            <a:r>
              <a:rPr lang="da-DK" dirty="0"/>
              <a:t> </a:t>
            </a:r>
            <a:r>
              <a:rPr lang="da-DK" dirty="0" err="1"/>
              <a:t>Commission</a:t>
            </a:r>
            <a:r>
              <a:rPr lang="da-DK" dirty="0"/>
              <a:t>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408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most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development</a:t>
            </a:r>
            <a:r>
              <a:rPr lang="da-DK" dirty="0"/>
              <a:t> </a:t>
            </a:r>
            <a:r>
              <a:rPr lang="da-DK" dirty="0" err="1"/>
              <a:t>within</a:t>
            </a:r>
            <a:r>
              <a:rPr lang="da-DK" dirty="0"/>
              <a:t> IALA </a:t>
            </a:r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days</a:t>
            </a:r>
            <a:r>
              <a:rPr lang="da-DK" dirty="0"/>
              <a:t> is the transformation of IALA from an NGO to an IGO.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810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several</a:t>
            </a:r>
            <a:r>
              <a:rPr lang="da-DK" dirty="0"/>
              <a:t> </a:t>
            </a:r>
            <a:r>
              <a:rPr lang="da-DK" dirty="0" err="1"/>
              <a:t>advantages</a:t>
            </a:r>
            <a:r>
              <a:rPr lang="da-DK" dirty="0"/>
              <a:t> with </a:t>
            </a:r>
            <a:r>
              <a:rPr lang="da-DK" dirty="0" err="1"/>
              <a:t>becoming</a:t>
            </a:r>
            <a:r>
              <a:rPr lang="da-DK" dirty="0"/>
              <a:t> an IGO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6222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IALA has </a:t>
            </a:r>
            <a:r>
              <a:rPr lang="da-DK" dirty="0" err="1"/>
              <a:t>conducted</a:t>
            </a:r>
            <a:r>
              <a:rPr lang="da-DK" dirty="0"/>
              <a:t>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preparatory</a:t>
            </a:r>
            <a:r>
              <a:rPr lang="da-DK" dirty="0"/>
              <a:t> </a:t>
            </a:r>
            <a:r>
              <a:rPr lang="da-DK" dirty="0" err="1"/>
              <a:t>diplomatic</a:t>
            </a:r>
            <a:r>
              <a:rPr lang="da-DK" dirty="0"/>
              <a:t> </a:t>
            </a:r>
            <a:r>
              <a:rPr lang="da-DK" dirty="0" err="1"/>
              <a:t>conferences</a:t>
            </a:r>
            <a:r>
              <a:rPr lang="da-DK" dirty="0"/>
              <a:t>, </a:t>
            </a:r>
            <a:r>
              <a:rPr lang="da-DK" dirty="0" err="1"/>
              <a:t>one</a:t>
            </a:r>
            <a:r>
              <a:rPr lang="da-DK" dirty="0"/>
              <a:t> i Paris and </a:t>
            </a:r>
            <a:r>
              <a:rPr lang="da-DK" dirty="0" err="1"/>
              <a:t>one</a:t>
            </a:r>
            <a:r>
              <a:rPr lang="da-DK" dirty="0"/>
              <a:t> in </a:t>
            </a:r>
            <a:r>
              <a:rPr lang="da-DK" dirty="0" err="1"/>
              <a:t>Morocco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diplomats from all over the </a:t>
            </a:r>
            <a:r>
              <a:rPr lang="da-DK" dirty="0" err="1"/>
              <a:t>world</a:t>
            </a:r>
            <a:r>
              <a:rPr lang="da-DK" dirty="0"/>
              <a:t> </a:t>
            </a:r>
            <a:r>
              <a:rPr lang="da-DK" dirty="0" err="1"/>
              <a:t>met</a:t>
            </a:r>
            <a:r>
              <a:rPr lang="da-DK" dirty="0"/>
              <a:t> and </a:t>
            </a:r>
            <a:r>
              <a:rPr lang="da-DK" dirty="0" err="1"/>
              <a:t>discussed</a:t>
            </a:r>
            <a:r>
              <a:rPr lang="da-DK" dirty="0"/>
              <a:t> the </a:t>
            </a:r>
            <a:r>
              <a:rPr lang="da-DK" dirty="0" err="1"/>
              <a:t>text</a:t>
            </a:r>
            <a:r>
              <a:rPr lang="da-DK" dirty="0"/>
              <a:t> of the new IALA </a:t>
            </a:r>
            <a:r>
              <a:rPr lang="da-DK" dirty="0" err="1"/>
              <a:t>Convention</a:t>
            </a:r>
            <a:r>
              <a:rPr lang="da-DK" dirty="0"/>
              <a:t>,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the basis of the </a:t>
            </a:r>
            <a:r>
              <a:rPr lang="da-DK" dirty="0" err="1"/>
              <a:t>Intergovernmental</a:t>
            </a:r>
            <a:r>
              <a:rPr lang="da-DK" dirty="0"/>
              <a:t> IALA.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7475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The </a:t>
            </a:r>
            <a:r>
              <a:rPr lang="da-DK" dirty="0" err="1"/>
              <a:t>third</a:t>
            </a:r>
            <a:r>
              <a:rPr lang="da-DK" dirty="0"/>
              <a:t> and </a:t>
            </a:r>
            <a:r>
              <a:rPr lang="da-DK" dirty="0" err="1"/>
              <a:t>hopefully</a:t>
            </a:r>
            <a:r>
              <a:rPr lang="da-DK" dirty="0"/>
              <a:t> final </a:t>
            </a:r>
            <a:r>
              <a:rPr lang="da-DK" dirty="0" err="1"/>
              <a:t>preparatory</a:t>
            </a:r>
            <a:r>
              <a:rPr lang="da-DK" dirty="0"/>
              <a:t> </a:t>
            </a:r>
            <a:r>
              <a:rPr lang="da-DK" dirty="0" err="1"/>
              <a:t>Diplomatic</a:t>
            </a:r>
            <a:r>
              <a:rPr lang="da-DK" dirty="0"/>
              <a:t> </a:t>
            </a:r>
            <a:r>
              <a:rPr lang="da-DK" dirty="0" err="1"/>
              <a:t>conference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held in Istanbul, </a:t>
            </a:r>
            <a:r>
              <a:rPr lang="da-DK" dirty="0" err="1"/>
              <a:t>Turkey</a:t>
            </a:r>
            <a:r>
              <a:rPr lang="da-DK" dirty="0"/>
              <a:t> 12-14 March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All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invited</a:t>
            </a:r>
            <a:r>
              <a:rPr lang="da-DK" dirty="0"/>
              <a:t>, and IALA </a:t>
            </a:r>
            <a:r>
              <a:rPr lang="da-DK" dirty="0" err="1"/>
              <a:t>would</a:t>
            </a:r>
            <a:r>
              <a:rPr lang="da-DK" dirty="0"/>
              <a:t> like to </a:t>
            </a:r>
            <a:r>
              <a:rPr lang="da-DK" dirty="0" err="1"/>
              <a:t>urge</a:t>
            </a:r>
            <a:r>
              <a:rPr lang="da-DK" dirty="0"/>
              <a:t> all of </a:t>
            </a:r>
            <a:r>
              <a:rPr lang="da-DK" dirty="0" err="1"/>
              <a:t>you</a:t>
            </a:r>
            <a:r>
              <a:rPr lang="da-DK" dirty="0"/>
              <a:t> to send a </a:t>
            </a:r>
            <a:r>
              <a:rPr lang="da-DK" dirty="0" err="1"/>
              <a:t>representative</a:t>
            </a:r>
            <a:r>
              <a:rPr lang="da-DK" dirty="0"/>
              <a:t> to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conference</a:t>
            </a:r>
            <a:r>
              <a:rPr lang="da-DK" dirty="0"/>
              <a:t>. IALA </a:t>
            </a:r>
            <a:r>
              <a:rPr lang="da-DK" dirty="0" err="1"/>
              <a:t>really</a:t>
            </a:r>
            <a:r>
              <a:rPr lang="da-DK" dirty="0"/>
              <a:t> </a:t>
            </a:r>
            <a:r>
              <a:rPr lang="da-DK" dirty="0" err="1"/>
              <a:t>needs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support in </a:t>
            </a:r>
            <a:r>
              <a:rPr lang="da-DK" dirty="0" err="1"/>
              <a:t>this</a:t>
            </a:r>
            <a:r>
              <a:rPr lang="da-DK" dirty="0"/>
              <a:t> matter.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Once</a:t>
            </a:r>
            <a:r>
              <a:rPr lang="da-DK" dirty="0"/>
              <a:t> 30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have </a:t>
            </a:r>
            <a:r>
              <a:rPr lang="da-DK" dirty="0" err="1"/>
              <a:t>signed</a:t>
            </a:r>
            <a:r>
              <a:rPr lang="da-DK" dirty="0"/>
              <a:t> the new </a:t>
            </a:r>
            <a:r>
              <a:rPr lang="da-DK" dirty="0" err="1"/>
              <a:t>convention</a:t>
            </a:r>
            <a:r>
              <a:rPr lang="da-DK" dirty="0"/>
              <a:t>, IALA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change</a:t>
            </a:r>
            <a:r>
              <a:rPr lang="da-DK" dirty="0"/>
              <a:t> </a:t>
            </a:r>
            <a:r>
              <a:rPr lang="da-DK" dirty="0" err="1"/>
              <a:t>its</a:t>
            </a:r>
            <a:r>
              <a:rPr lang="da-DK" dirty="0"/>
              <a:t> status to an IGO.</a:t>
            </a:r>
          </a:p>
          <a:p>
            <a:endParaRPr lang="da-DK" dirty="0"/>
          </a:p>
          <a:p>
            <a:r>
              <a:rPr lang="da-DK" dirty="0"/>
              <a:t>In </a:t>
            </a:r>
            <a:r>
              <a:rPr lang="da-DK" dirty="0" err="1"/>
              <a:t>conclusion</a:t>
            </a:r>
            <a:r>
              <a:rPr lang="da-DK" dirty="0"/>
              <a:t>, IALA and the </a:t>
            </a:r>
            <a:r>
              <a:rPr lang="da-DK" dirty="0" err="1"/>
              <a:t>World-Wide</a:t>
            </a:r>
            <a:r>
              <a:rPr lang="da-DK" dirty="0"/>
              <a:t> Academy </a:t>
            </a:r>
            <a:r>
              <a:rPr lang="da-DK" dirty="0" err="1"/>
              <a:t>wish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a </a:t>
            </a:r>
            <a:r>
              <a:rPr lang="da-DK" dirty="0" err="1"/>
              <a:t>succesful</a:t>
            </a:r>
            <a:r>
              <a:rPr lang="da-DK" dirty="0"/>
              <a:t> meeting and </a:t>
            </a: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hope</a:t>
            </a:r>
            <a:r>
              <a:rPr lang="da-DK" dirty="0"/>
              <a:t> to </a:t>
            </a:r>
            <a:r>
              <a:rPr lang="da-DK" dirty="0" err="1"/>
              <a:t>meet</a:t>
            </a:r>
            <a:r>
              <a:rPr lang="da-DK" dirty="0"/>
              <a:t> </a:t>
            </a:r>
            <a:r>
              <a:rPr lang="da-DK" dirty="0" err="1"/>
              <a:t>again</a:t>
            </a:r>
            <a:r>
              <a:rPr lang="da-DK" dirty="0"/>
              <a:t> </a:t>
            </a:r>
            <a:r>
              <a:rPr lang="da-DK" dirty="0" err="1"/>
              <a:t>soon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12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Number</a:t>
            </a:r>
            <a:r>
              <a:rPr lang="da-DK" dirty="0"/>
              <a:t> of </a:t>
            </a:r>
            <a:r>
              <a:rPr lang="da-DK" dirty="0" err="1"/>
              <a:t>members</a:t>
            </a:r>
            <a:r>
              <a:rPr lang="da-DK" dirty="0"/>
              <a:t> is </a:t>
            </a:r>
            <a:r>
              <a:rPr lang="da-DK" dirty="0" err="1"/>
              <a:t>increasing</a:t>
            </a:r>
            <a:r>
              <a:rPr lang="da-DK" dirty="0"/>
              <a:t> </a:t>
            </a:r>
            <a:r>
              <a:rPr lang="da-DK" dirty="0" err="1"/>
              <a:t>steadily</a:t>
            </a:r>
            <a:r>
              <a:rPr lang="da-DK" dirty="0"/>
              <a:t> and is </a:t>
            </a:r>
            <a:r>
              <a:rPr lang="da-DK" dirty="0" err="1"/>
              <a:t>presently</a:t>
            </a:r>
            <a:r>
              <a:rPr lang="da-DK" dirty="0"/>
              <a:t> over 300 </a:t>
            </a:r>
            <a:r>
              <a:rPr lang="da-DK" dirty="0" err="1"/>
              <a:t>members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6389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IALA has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strategic</a:t>
            </a:r>
            <a:r>
              <a:rPr lang="da-DK" dirty="0"/>
              <a:t> </a:t>
            </a:r>
            <a:r>
              <a:rPr lang="da-DK" dirty="0" err="1"/>
              <a:t>goals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IALA´s</a:t>
            </a:r>
            <a:r>
              <a:rPr lang="da-DK" dirty="0"/>
              <a:t> major </a:t>
            </a:r>
            <a:r>
              <a:rPr lang="da-DK" dirty="0" err="1"/>
              <a:t>achievement</a:t>
            </a:r>
            <a:r>
              <a:rPr lang="da-DK" dirty="0"/>
              <a:t> is the Maritime </a:t>
            </a:r>
            <a:r>
              <a:rPr lang="da-DK" dirty="0" err="1"/>
              <a:t>buoyage</a:t>
            </a:r>
            <a:r>
              <a:rPr lang="da-DK" dirty="0"/>
              <a:t> system, </a:t>
            </a:r>
            <a:r>
              <a:rPr lang="da-DK" dirty="0" err="1"/>
              <a:t>which</a:t>
            </a:r>
            <a:r>
              <a:rPr lang="da-DK" dirty="0"/>
              <a:t> has </a:t>
            </a:r>
            <a:r>
              <a:rPr lang="da-DK" dirty="0" err="1"/>
              <a:t>lead</a:t>
            </a:r>
            <a:r>
              <a:rPr lang="da-DK" dirty="0"/>
              <a:t> to the </a:t>
            </a:r>
            <a:r>
              <a:rPr lang="da-DK" dirty="0" err="1"/>
              <a:t>harmonization</a:t>
            </a:r>
            <a:r>
              <a:rPr lang="da-DK" dirty="0"/>
              <a:t> of aids to navigation </a:t>
            </a:r>
            <a:r>
              <a:rPr lang="da-DK" dirty="0" err="1"/>
              <a:t>world-wide</a:t>
            </a:r>
            <a:r>
              <a:rPr lang="da-DK" dirty="0"/>
              <a:t>.</a:t>
            </a:r>
          </a:p>
          <a:p>
            <a:r>
              <a:rPr lang="da-DK" dirty="0"/>
              <a:t>IALA </a:t>
            </a:r>
            <a:r>
              <a:rPr lang="da-DK" dirty="0" err="1"/>
              <a:t>continues</a:t>
            </a:r>
            <a:r>
              <a:rPr lang="da-DK" dirty="0"/>
              <a:t> to </a:t>
            </a:r>
            <a:r>
              <a:rPr lang="da-DK" dirty="0" err="1"/>
              <a:t>maintain</a:t>
            </a:r>
            <a:r>
              <a:rPr lang="da-DK" dirty="0"/>
              <a:t> </a:t>
            </a:r>
            <a:r>
              <a:rPr lang="da-DK" dirty="0" err="1"/>
              <a:t>this</a:t>
            </a:r>
            <a:r>
              <a:rPr lang="da-DK" dirty="0"/>
              <a:t> system, and </a:t>
            </a:r>
            <a:r>
              <a:rPr lang="da-DK" dirty="0" err="1"/>
              <a:t>encourages</a:t>
            </a:r>
            <a:r>
              <a:rPr lang="da-DK" dirty="0"/>
              <a:t> all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to </a:t>
            </a:r>
            <a:r>
              <a:rPr lang="da-DK" dirty="0" err="1"/>
              <a:t>use</a:t>
            </a:r>
            <a:r>
              <a:rPr lang="da-DK" dirty="0"/>
              <a:t>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527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IALA has </a:t>
            </a:r>
            <a:r>
              <a:rPr lang="da-DK" dirty="0" err="1"/>
              <a:t>four</a:t>
            </a:r>
            <a:r>
              <a:rPr lang="da-DK" dirty="0"/>
              <a:t> </a:t>
            </a:r>
            <a:r>
              <a:rPr lang="da-DK" dirty="0" err="1"/>
              <a:t>technical</a:t>
            </a:r>
            <a:r>
              <a:rPr lang="da-DK" dirty="0"/>
              <a:t> </a:t>
            </a:r>
            <a:r>
              <a:rPr lang="da-DK" dirty="0" err="1"/>
              <a:t>committees</a:t>
            </a:r>
            <a:r>
              <a:rPr lang="da-DK" dirty="0"/>
              <a:t>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meet</a:t>
            </a:r>
            <a:r>
              <a:rPr lang="da-DK" dirty="0"/>
              <a:t> </a:t>
            </a:r>
            <a:r>
              <a:rPr lang="da-DK" dirty="0" err="1"/>
              <a:t>twice</a:t>
            </a:r>
            <a:r>
              <a:rPr lang="da-DK" dirty="0"/>
              <a:t> </a:t>
            </a:r>
            <a:r>
              <a:rPr lang="da-DK" dirty="0" err="1"/>
              <a:t>every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.</a:t>
            </a:r>
          </a:p>
          <a:p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workhorses of IALA, and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produce</a:t>
            </a:r>
            <a:r>
              <a:rPr lang="da-DK" dirty="0"/>
              <a:t> all IALA </a:t>
            </a:r>
            <a:r>
              <a:rPr lang="da-DK" dirty="0" err="1"/>
              <a:t>documentation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9462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These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types of </a:t>
            </a:r>
            <a:r>
              <a:rPr lang="da-DK" dirty="0" err="1"/>
              <a:t>documents</a:t>
            </a:r>
            <a:r>
              <a:rPr lang="da-DK" dirty="0"/>
              <a:t> </a:t>
            </a:r>
            <a:r>
              <a:rPr lang="da-DK" dirty="0" err="1"/>
              <a:t>produced</a:t>
            </a:r>
            <a:r>
              <a:rPr lang="da-DK" dirty="0"/>
              <a:t> and </a:t>
            </a:r>
            <a:r>
              <a:rPr lang="da-DK" dirty="0" err="1"/>
              <a:t>published</a:t>
            </a:r>
            <a:r>
              <a:rPr lang="da-DK" dirty="0"/>
              <a:t> by IALA.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33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volume</a:t>
            </a:r>
            <a:r>
              <a:rPr lang="da-DK" dirty="0"/>
              <a:t> of </a:t>
            </a:r>
            <a:r>
              <a:rPr lang="da-DK" dirty="0" err="1"/>
              <a:t>traffic</a:t>
            </a:r>
            <a:r>
              <a:rPr lang="da-DK" dirty="0"/>
              <a:t> and </a:t>
            </a:r>
            <a:r>
              <a:rPr lang="da-DK" dirty="0" err="1"/>
              <a:t>degree</a:t>
            </a:r>
            <a:r>
              <a:rPr lang="da-DK" dirty="0"/>
              <a:t> of </a:t>
            </a:r>
            <a:r>
              <a:rPr lang="da-DK" dirty="0" err="1"/>
              <a:t>risk</a:t>
            </a:r>
            <a:r>
              <a:rPr lang="da-DK" dirty="0"/>
              <a:t> is </a:t>
            </a:r>
            <a:r>
              <a:rPr lang="da-DK" dirty="0" err="1"/>
              <a:t>considerable</a:t>
            </a:r>
            <a:r>
              <a:rPr lang="da-DK" dirty="0"/>
              <a:t> </a:t>
            </a:r>
            <a:r>
              <a:rPr lang="da-DK" dirty="0" err="1"/>
              <a:t>worldwide</a:t>
            </a:r>
            <a:r>
              <a:rPr lang="da-DK" dirty="0"/>
              <a:t>. </a:t>
            </a:r>
            <a:r>
              <a:rPr lang="da-DK" dirty="0" err="1"/>
              <a:t>Also</a:t>
            </a:r>
            <a:r>
              <a:rPr lang="da-DK" dirty="0"/>
              <a:t> in the </a:t>
            </a:r>
            <a:r>
              <a:rPr lang="da-DK" dirty="0" err="1"/>
              <a:t>pacific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areas</a:t>
            </a:r>
            <a:r>
              <a:rPr lang="da-DK" dirty="0"/>
              <a:t> with </a:t>
            </a:r>
            <a:r>
              <a:rPr lang="da-DK" dirty="0" err="1"/>
              <a:t>considerable</a:t>
            </a:r>
            <a:r>
              <a:rPr lang="da-DK" dirty="0"/>
              <a:t> </a:t>
            </a:r>
            <a:r>
              <a:rPr lang="da-DK" dirty="0" err="1"/>
              <a:t>traffic</a:t>
            </a:r>
            <a:r>
              <a:rPr lang="da-DK" dirty="0"/>
              <a:t> and resulting </a:t>
            </a:r>
            <a:r>
              <a:rPr lang="da-DK" dirty="0" err="1"/>
              <a:t>risk</a:t>
            </a:r>
            <a:r>
              <a:rPr lang="da-DK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2679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world-wide</a:t>
            </a:r>
            <a:r>
              <a:rPr lang="da-DK" dirty="0"/>
              <a:t> Academy </a:t>
            </a:r>
            <a:r>
              <a:rPr lang="da-DK" dirty="0" err="1"/>
              <a:t>focuses</a:t>
            </a:r>
            <a:r>
              <a:rPr lang="da-DK" dirty="0"/>
              <a:t> on the </a:t>
            </a:r>
            <a:r>
              <a:rPr lang="da-DK" dirty="0" err="1"/>
              <a:t>second</a:t>
            </a:r>
            <a:r>
              <a:rPr lang="da-DK" dirty="0"/>
              <a:t> </a:t>
            </a:r>
            <a:r>
              <a:rPr lang="da-DK" dirty="0" err="1"/>
              <a:t>strategic</a:t>
            </a:r>
            <a:r>
              <a:rPr lang="da-DK" dirty="0"/>
              <a:t> </a:t>
            </a:r>
            <a:r>
              <a:rPr lang="da-DK" dirty="0" err="1"/>
              <a:t>goal</a:t>
            </a:r>
            <a:r>
              <a:rPr lang="da-DK" dirty="0"/>
              <a:t>, to </a:t>
            </a:r>
            <a:r>
              <a:rPr lang="da-DK" dirty="0" err="1"/>
              <a:t>get</a:t>
            </a:r>
            <a:r>
              <a:rPr lang="da-DK" dirty="0"/>
              <a:t> all </a:t>
            </a:r>
            <a:r>
              <a:rPr lang="da-DK" dirty="0" err="1"/>
              <a:t>coastal</a:t>
            </a:r>
            <a:r>
              <a:rPr lang="da-DK" dirty="0"/>
              <a:t> </a:t>
            </a:r>
            <a:r>
              <a:rPr lang="da-DK" dirty="0" err="1"/>
              <a:t>states</a:t>
            </a:r>
            <a:r>
              <a:rPr lang="da-DK" dirty="0"/>
              <a:t> to </a:t>
            </a:r>
            <a:r>
              <a:rPr lang="da-DK" dirty="0" err="1"/>
              <a:t>contribute</a:t>
            </a:r>
            <a:r>
              <a:rPr lang="da-DK" dirty="0"/>
              <a:t> </a:t>
            </a:r>
            <a:r>
              <a:rPr lang="da-DK" dirty="0" err="1"/>
              <a:t>towards</a:t>
            </a:r>
            <a:r>
              <a:rPr lang="da-DK" dirty="0"/>
              <a:t> a </a:t>
            </a:r>
            <a:r>
              <a:rPr lang="da-DK" dirty="0" err="1"/>
              <a:t>globally</a:t>
            </a:r>
            <a:r>
              <a:rPr lang="da-DK" dirty="0"/>
              <a:t> </a:t>
            </a:r>
            <a:r>
              <a:rPr lang="da-DK" dirty="0" err="1"/>
              <a:t>harmonized</a:t>
            </a:r>
            <a:r>
              <a:rPr lang="da-DK" dirty="0"/>
              <a:t> system of aids to navigation.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52FE5-1AD8-4D12-BBD3-45164A135A3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71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r>
              <a:rPr lang="en-GB" noProof="0" dirty="0">
                <a:solidFill>
                  <a:schemeClr val="bg1"/>
                </a:solidFill>
              </a:rPr>
              <a:t>Date: Insert / Header and footer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389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E24D-B5EF-4C07-88D6-0C61B9C818F0}" type="datetime1">
              <a:rPr lang="en-US" smtClean="0"/>
              <a:t>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Level 1 AtoN Manager Course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4297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B74E1200-8DE4-4BCD-B45A-CA8D89247122}" type="datetime1">
              <a:rPr lang="en-US" smtClean="0">
                <a:solidFill>
                  <a:prstClr val="white"/>
                </a:solidFill>
              </a:rPr>
              <a:pPr algn="r"/>
              <a:t>2/12/2019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alpha val="0"/>
                  </a:prstClr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982087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8C4F1088-1054-40EA-B4F2-C26EA03F0155}" type="datetime1">
              <a:rPr lang="en-US" smtClean="0">
                <a:solidFill>
                  <a:prstClr val="white"/>
                </a:solidFill>
              </a:rPr>
              <a:pPr algn="r"/>
              <a:t>2/12/2019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alpha val="0"/>
                  </a:prstClr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1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63C7BEFC-34A4-432C-BC80-BE24085C81CB}" type="datetime1">
              <a:rPr lang="en-US" smtClean="0">
                <a:solidFill>
                  <a:prstClr val="white"/>
                </a:solidFill>
              </a:rPr>
              <a:pPr algn="r"/>
              <a:t>2/12/2019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alpha val="0"/>
                  </a:prstClr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68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95F6E866-484D-4472-B5CA-B38CE192D7F9}" type="datetime1">
              <a:rPr lang="en-US" smtClean="0">
                <a:solidFill>
                  <a:srgbClr val="009FE3"/>
                </a:solidFill>
              </a:rPr>
              <a:pPr algn="r"/>
              <a:t>2/12/2019</a:t>
            </a:fld>
            <a:endParaRPr lang="en-GB" dirty="0">
              <a:solidFill>
                <a:srgbClr val="009FE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alpha val="0"/>
                  </a:prstClr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58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AAC806B-F2A2-4087-8599-0D5471E5C9B6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9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9A1C8D6E-0737-4014-9C8E-EF00AF8F1013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10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F9F40AF-2220-4165-9A4F-C15BD869414F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</a:p>
        </p:txBody>
      </p:sp>
    </p:spTree>
    <p:extLst>
      <p:ext uri="{BB962C8B-B14F-4D97-AF65-F5344CB8AC3E}">
        <p14:creationId xmlns:p14="http://schemas.microsoft.com/office/powerpoint/2010/main" val="1297589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B5451E-5027-4B0E-AFA8-CF65193E58FB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715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1C1FAE2B-A727-4AD6-B4B3-20349E02A895}" type="datetime1">
              <a:rPr lang="en-US" smtClean="0">
                <a:solidFill>
                  <a:prstClr val="white"/>
                </a:solidFill>
              </a:rPr>
              <a:pPr algn="r"/>
              <a:t>2/12/2019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alpha val="0"/>
                  </a:prstClr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2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r>
              <a:rPr lang="en-GB" noProof="0" dirty="0">
                <a:solidFill>
                  <a:schemeClr val="bg1"/>
                </a:solidFill>
              </a:rPr>
              <a:t>Date: Insert / Header and footer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16035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79C4B-BC5F-4441-A743-C48418806AFC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014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78DF51CB-15B7-4665-ADC5-FF9D372FA076}" type="datetime1">
              <a:rPr lang="en-GB" smtClean="0">
                <a:solidFill>
                  <a:prstClr val="white"/>
                </a:solidFill>
              </a:rPr>
              <a:pPr algn="r"/>
              <a:t>12/02/2019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alpha val="0"/>
                  </a:prstClr>
                </a:solidFill>
              </a:rPr>
              <a:t>Level 1 AtoN Manager Distance Learning Course</a:t>
            </a:r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421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A558D85D-242B-4D55-89C2-63CCD4DFA066}" type="datetime1">
              <a:rPr lang="en-GB" smtClean="0">
                <a:solidFill>
                  <a:prstClr val="white"/>
                </a:solidFill>
              </a:rPr>
              <a:pPr algn="r"/>
              <a:t>12/02/2019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alpha val="0"/>
                  </a:prstClr>
                </a:solidFill>
              </a:rPr>
              <a:t>Level 1 AtoN Manager Distance Learning Course</a:t>
            </a:r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7" name="Espace réservé pour une image 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37394"/>
            <a:ext cx="9144000" cy="3420606"/>
          </a:xfrm>
        </p:spPr>
        <p:txBody>
          <a:bodyPr lIns="2880000" rIns="288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Corporate visual: Select the icon to insert a picture then place the visual into background position (Right click with the mouse / Send to back)</a:t>
            </a:r>
          </a:p>
        </p:txBody>
      </p:sp>
    </p:spTree>
    <p:extLst>
      <p:ext uri="{BB962C8B-B14F-4D97-AF65-F5344CB8AC3E}">
        <p14:creationId xmlns:p14="http://schemas.microsoft.com/office/powerpoint/2010/main" val="3897175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3437394"/>
            <a:ext cx="9153525" cy="342060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4B0568EC-4F51-4816-B51C-DBE5ED0CA218}" type="datetime1">
              <a:rPr lang="en-GB" smtClean="0">
                <a:solidFill>
                  <a:prstClr val="white"/>
                </a:solidFill>
              </a:rPr>
              <a:pPr algn="r"/>
              <a:t>12/02/2019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alpha val="0"/>
                  </a:prstClr>
                </a:solidFill>
              </a:rPr>
              <a:t>Level 1 AtoN Manager Distance Learning Course</a:t>
            </a:r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1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62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9119B79F-2BD5-46AB-A12F-FE37D7205080}" type="datetime1">
              <a:rPr lang="en-GB" smtClean="0">
                <a:solidFill>
                  <a:prstClr val="white"/>
                </a:solidFill>
              </a:rPr>
              <a:pPr algn="r"/>
              <a:t>12/02/2019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alpha val="0"/>
                  </a:prstClr>
                </a:solidFill>
              </a:rPr>
              <a:t>Level 1 AtoN Manager Distance Learning Course</a:t>
            </a:r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fld id="{39FF6AB5-A8BA-4CD9-A791-DD984C13454B}" type="datetime1">
              <a:rPr lang="en-GB" smtClean="0">
                <a:solidFill>
                  <a:srgbClr val="009FE3"/>
                </a:solidFill>
              </a:rPr>
              <a:pPr algn="r"/>
              <a:t>12/02/2019</a:t>
            </a:fld>
            <a:endParaRPr lang="en-GB" dirty="0">
              <a:solidFill>
                <a:srgbClr val="009FE3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alpha val="0"/>
                  </a:prstClr>
                </a:solidFill>
              </a:rPr>
              <a:t>Level 1 AtoN Manager Distance Learning Course</a:t>
            </a:r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>
                    <a:alpha val="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alpha val="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158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95767B1-1CC5-4AFD-89B1-9E6599021617}" type="datetime1">
              <a:rPr lang="en-GB" smtClean="0">
                <a:solidFill>
                  <a:prstClr val="black"/>
                </a:solidFill>
              </a:rPr>
              <a:pPr/>
              <a:t>12/02/2019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Level 1 AtoN Manager Distance Learning Course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97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fld id="{10C62AD6-8B8C-4B2C-A050-7F43B0FD6F1D}" type="datetime1">
              <a:rPr lang="en-GB" smtClean="0">
                <a:solidFill>
                  <a:prstClr val="black"/>
                </a:solidFill>
              </a:rPr>
              <a:pPr/>
              <a:t>12/02/2019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Level 1 AtoN Manager Distance Learning Course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41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C752AC-966B-443A-BAC7-B376930CB320}" type="datetime1">
              <a:rPr lang="en-GB" smtClean="0">
                <a:solidFill>
                  <a:prstClr val="black"/>
                </a:solidFill>
              </a:rPr>
              <a:pPr/>
              <a:t>12/02/2019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Level 1 AtoN Manager Distance Learning Course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23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4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0" y="3437394"/>
            <a:ext cx="9143622" cy="820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4257674"/>
            <a:ext cx="9153525" cy="2600326"/>
          </a:xfrm>
          <a:solidFill>
            <a:schemeClr val="accent2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r>
              <a:rPr lang="en-GB" noProof="0" dirty="0">
                <a:solidFill>
                  <a:schemeClr val="bg1"/>
                </a:solidFill>
              </a:rPr>
              <a:t>Date: Insert / Header and footer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03238" y="3437394"/>
            <a:ext cx="2484586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13088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Espace réservé pour une image  6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559442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6" name="Espace réservé pour une image  6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005796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7" name="Espace réservé pour une image  6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452150" y="3559534"/>
            <a:ext cx="1368000" cy="576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824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1_Partner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3439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algn="r"/>
            <a:r>
              <a:rPr lang="en-GB" noProof="0" dirty="0"/>
              <a:t>Date: Insert / Header and footer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5984875"/>
            <a:ext cx="7775575" cy="504000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2376264"/>
          </a:xfrm>
        </p:spPr>
        <p:txBody>
          <a:bodyPr/>
          <a:lstStyle>
            <a:lvl1pPr>
              <a:defRPr sz="3500" cap="all" baseline="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3437394"/>
            <a:ext cx="4103543" cy="820281"/>
          </a:xfrm>
        </p:spPr>
        <p:txBody>
          <a:bodyPr anchor="ctr" anchorCtr="0"/>
          <a:lstStyle>
            <a:lvl1pPr algn="r">
              <a:lnSpc>
                <a:spcPct val="100000"/>
              </a:lnSpc>
              <a:spcAft>
                <a:spcPts val="0"/>
              </a:spcAft>
              <a:defRPr sz="160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noProof="0" dirty="0"/>
              <a:t>Text</a:t>
            </a:r>
          </a:p>
        </p:txBody>
      </p:sp>
      <p:sp>
        <p:nvSpPr>
          <p:cNvPr id="14" name="Espace réservé pour une image  6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85606" y="3523534"/>
            <a:ext cx="1620000" cy="648000"/>
          </a:xfrm>
        </p:spPr>
        <p:txBody>
          <a:bodyPr lIns="0" tIns="396000" rIns="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Picture</a:t>
            </a:r>
          </a:p>
        </p:txBody>
      </p:sp>
      <p:sp>
        <p:nvSpPr>
          <p:cNvPr id="15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2485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84213" y="2024844"/>
            <a:ext cx="7775575" cy="828000"/>
          </a:xfrm>
        </p:spPr>
        <p:txBody>
          <a:bodyPr/>
          <a:lstStyle>
            <a:lvl1pPr>
              <a:defRPr sz="3500" b="1" cap="all" baseline="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Date: Insert / Header and footer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/>
              <a:t>Footer can be personalized as follow: Insert / Header and footer</a:t>
            </a:r>
          </a:p>
        </p:txBody>
      </p:sp>
      <p:pic>
        <p:nvPicPr>
          <p:cNvPr id="8" name="Image 7" descr="Logo_50x5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70299" y="-2727"/>
            <a:ext cx="1803400" cy="1803400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3033713"/>
            <a:ext cx="7775575" cy="32035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tabLst>
                <a:tab pos="7776000" algn="r"/>
              </a:tabLst>
              <a:defRPr sz="1350">
                <a:solidFill>
                  <a:schemeClr val="accent1"/>
                </a:solidFill>
              </a:defRPr>
            </a:lvl1pPr>
            <a:lvl2pPr>
              <a:tabLst>
                <a:tab pos="7776000" algn="r"/>
              </a:tabLst>
              <a:defRPr/>
            </a:lvl2pPr>
            <a:lvl3pPr>
              <a:tabLst>
                <a:tab pos="7776000" algn="r"/>
              </a:tabLst>
              <a:defRPr/>
            </a:lvl3pPr>
            <a:lvl4pPr>
              <a:tabLst>
                <a:tab pos="7776000" algn="r"/>
              </a:tabLst>
              <a:defRPr/>
            </a:lvl4pPr>
            <a:lvl5pPr>
              <a:tabLst>
                <a:tab pos="7776000" algn="r"/>
              </a:tabLst>
              <a:defRPr/>
            </a:lvl5pPr>
          </a:lstStyle>
          <a:p>
            <a:pPr lvl="0"/>
            <a:r>
              <a:rPr lang="en-GB" noProof="0" dirty="0"/>
              <a:t>Chapter title</a:t>
            </a:r>
          </a:p>
        </p:txBody>
      </p:sp>
      <p:sp>
        <p:nvSpPr>
          <p:cNvPr id="3" name="Rectangle 2"/>
          <p:cNvSpPr/>
          <p:nvPr userDrawn="1"/>
        </p:nvSpPr>
        <p:spPr bwMode="gray">
          <a:xfrm>
            <a:off x="7812360" y="-2727"/>
            <a:ext cx="1331640" cy="1199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8100392" y="0"/>
            <a:ext cx="1043608" cy="898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131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2520274"/>
            <a:ext cx="7775575" cy="842507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1520788"/>
            <a:ext cx="7775575" cy="989359"/>
          </a:xfrm>
        </p:spPr>
        <p:txBody>
          <a:bodyPr/>
          <a:lstStyle>
            <a:lvl1pPr>
              <a:defRPr sz="35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pic>
        <p:nvPicPr>
          <p:cNvPr id="11" name="Image 10" descr="Logo_40x4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54450" y="0"/>
            <a:ext cx="1435100" cy="1435100"/>
          </a:xfrm>
          <a:prstGeom prst="rect">
            <a:avLst/>
          </a:prstGeom>
        </p:spPr>
      </p:pic>
      <p:sp>
        <p:nvSpPr>
          <p:cNvPr id="15" name="Espace réservé du texte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" y="3437394"/>
            <a:ext cx="9144000" cy="2944357"/>
          </a:xfrm>
          <a:solidFill>
            <a:schemeClr val="accent1"/>
          </a:solidFill>
        </p:spPr>
        <p:txBody>
          <a:bodyPr/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  <p:sp>
        <p:nvSpPr>
          <p:cNvPr id="16" name="Espace réservé de la date 10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2123591" cy="476251"/>
          </a:xfrm>
        </p:spPr>
        <p:txBody>
          <a:bodyPr/>
          <a:lstStyle/>
          <a:p>
            <a:r>
              <a:rPr lang="en-GB" noProof="0" dirty="0"/>
              <a:t>Date: Insert / Header and footer</a:t>
            </a:r>
          </a:p>
        </p:txBody>
      </p:sp>
      <p:sp>
        <p:nvSpPr>
          <p:cNvPr id="17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>
          <a:xfrm>
            <a:off x="8459787" y="6381750"/>
            <a:ext cx="684213" cy="476250"/>
          </a:xfrm>
        </p:spPr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Espace réservé du pied de page 12"/>
          <p:cNvSpPr>
            <a:spLocks noGrp="1"/>
          </p:cNvSpPr>
          <p:nvPr>
            <p:ph type="ftr" sz="quarter" idx="12"/>
          </p:nvPr>
        </p:nvSpPr>
        <p:spPr bwMode="gray">
          <a:xfrm>
            <a:off x="2843808" y="6381750"/>
            <a:ext cx="5615980" cy="476251"/>
          </a:xfrm>
        </p:spPr>
        <p:txBody>
          <a:bodyPr/>
          <a:lstStyle/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94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Date: Insert / Header and footer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/>
              <a:t>Footer can be personalized as follow: Insert / Header and footer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1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3429000"/>
            <a:ext cx="9144000" cy="2944800"/>
          </a:xfrm>
          <a:prstGeom prst="rect">
            <a:avLst/>
          </a:prstGeom>
        </p:spPr>
        <p:txBody>
          <a:bodyPr wrap="square" lIns="2880000" rIns="288000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0"/>
              </a:spcAft>
              <a:buClrTx/>
              <a:buSzPct val="25000"/>
              <a:buFontTx/>
              <a:buNone/>
              <a:tabLst/>
              <a:defRPr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Corporate visual or data elements: Select the icon to insert a picture then place the visual into background position (Right click with the mouse / Send to back)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684213" y="1304925"/>
            <a:ext cx="7775575" cy="2016064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en-GB" noProof="0" dirty="0"/>
              <a:t>Date: Insert / Header and footer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10C140CD-8AED-46FF-A9A2-77308F3F39AE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0" y="6339600"/>
            <a:ext cx="9153525" cy="43200"/>
          </a:xfrm>
          <a:custGeom>
            <a:avLst/>
            <a:gdLst>
              <a:gd name="connsiteX0" fmla="*/ 4576286 w 9153525"/>
              <a:gd name="connsiteY0" fmla="*/ 0 h 74613"/>
              <a:gd name="connsiteX1" fmla="*/ 9153525 w 9153525"/>
              <a:gd name="connsiteY1" fmla="*/ 62348 h 74613"/>
              <a:gd name="connsiteX2" fmla="*/ 9153525 w 9153525"/>
              <a:gd name="connsiteY2" fmla="*/ 74613 h 74613"/>
              <a:gd name="connsiteX3" fmla="*/ 0 w 9153525"/>
              <a:gd name="connsiteY3" fmla="*/ 74613 h 74613"/>
              <a:gd name="connsiteX4" fmla="*/ 0 w 9153525"/>
              <a:gd name="connsiteY4" fmla="*/ 62348 h 74613"/>
              <a:gd name="connsiteX5" fmla="*/ 4576286 w 9153525"/>
              <a:gd name="connsiteY5" fmla="*/ 0 h 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5" h="74613">
                <a:moveTo>
                  <a:pt x="4576286" y="0"/>
                </a:moveTo>
                <a:cubicBezTo>
                  <a:pt x="6191670" y="0"/>
                  <a:pt x="7735535" y="21464"/>
                  <a:pt x="9153525" y="62348"/>
                </a:cubicBezTo>
                <a:lnTo>
                  <a:pt x="9153525" y="74613"/>
                </a:lnTo>
                <a:lnTo>
                  <a:pt x="0" y="74613"/>
                </a:lnTo>
                <a:lnTo>
                  <a:pt x="0" y="62348"/>
                </a:lnTo>
                <a:cubicBezTo>
                  <a:pt x="1417991" y="21464"/>
                  <a:pt x="2961855" y="0"/>
                  <a:pt x="4576286" y="0"/>
                </a:cubicBezTo>
                <a:close/>
              </a:path>
            </a:pathLst>
          </a:custGeom>
          <a:solidFill>
            <a:srgbClr val="FFDC00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rgbClr val="9D9D9C">
                    <a:alpha val="0"/>
                  </a:srgbClr>
                </a:solidFill>
              </a:defRPr>
            </a:lvl1pPr>
          </a:lstStyle>
          <a:p>
            <a:pPr lvl="0"/>
            <a:r>
              <a:rPr lang="en-GB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68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0" y="-2364"/>
            <a:ext cx="9143622" cy="6860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3437394"/>
            <a:ext cx="9143622" cy="3420606"/>
          </a:xfrm>
          <a:prstGeom prst="rect">
            <a:avLst/>
          </a:prstGeom>
          <a:gradFill>
            <a:gsLst>
              <a:gs pos="100000">
                <a:srgbClr val="00B5D2"/>
              </a:gs>
              <a:gs pos="0">
                <a:srgbClr val="0076A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84213" y="6381750"/>
            <a:ext cx="8135937" cy="476251"/>
          </a:xfrm>
        </p:spPr>
        <p:txBody>
          <a:bodyPr/>
          <a:lstStyle/>
          <a:p>
            <a:pPr algn="r"/>
            <a:fld id="{16D4F688-07A1-47AD-8206-ED00D4F39EC3}" type="datetime1">
              <a:rPr lang="en-US" noProof="0" smtClean="0">
                <a:solidFill>
                  <a:schemeClr val="bg1"/>
                </a:solidFill>
              </a:rPr>
              <a:t>2/12/2019</a:t>
            </a:fld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6381750"/>
            <a:ext cx="684213" cy="476251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GB" noProof="0" dirty="0"/>
              <a:t>Level 1 AtoN Manager Course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" y="6381750"/>
            <a:ext cx="684212" cy="47625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4797152"/>
            <a:ext cx="7775575" cy="1584598"/>
          </a:xfrm>
        </p:spPr>
        <p:txBody>
          <a:bodyPr/>
          <a:lstStyle>
            <a:lvl1pPr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684213" y="3429000"/>
            <a:ext cx="7775575" cy="1188131"/>
          </a:xfrm>
        </p:spPr>
        <p:txBody>
          <a:bodyPr/>
          <a:lstStyle>
            <a:lvl1pPr>
              <a:defRPr sz="3500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10" name="Image 9" descr="Logo_couv_70x70_RVB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00806" y="-2364"/>
            <a:ext cx="2520000" cy="2520000"/>
          </a:xfrm>
          <a:prstGeom prst="rect">
            <a:avLst/>
          </a:prstGeom>
        </p:spPr>
      </p:pic>
      <p:sp>
        <p:nvSpPr>
          <p:cNvPr id="14" name="Freeform 5"/>
          <p:cNvSpPr>
            <a:spLocks/>
          </p:cNvSpPr>
          <p:nvPr userDrawn="1"/>
        </p:nvSpPr>
        <p:spPr bwMode="gray">
          <a:xfrm>
            <a:off x="0" y="33948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396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Date: Insert / Header and footer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Footer can be personalized as follow: Insert / Header and footer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3" r:id="rId7"/>
    <p:sldLayoutId id="2147483673" r:id="rId8"/>
    <p:sldLayoutId id="2147483674" r:id="rId9"/>
    <p:sldLayoutId id="2147483696" r:id="rId10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3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3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2639FCD-18F0-4BA1-A1A8-4A97B8492B8B}" type="datetime1">
              <a:rPr lang="en-US" smtClean="0">
                <a:solidFill>
                  <a:prstClr val="black"/>
                </a:solidFill>
              </a:rPr>
              <a:pPr/>
              <a:t>2/12/2019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WWA information brief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9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3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3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84213" y="260649"/>
            <a:ext cx="7775575" cy="9363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84213" y="1304924"/>
            <a:ext cx="7775575" cy="49323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/>
              <a:t>Text level 1</a:t>
            </a:r>
          </a:p>
          <a:p>
            <a:pPr lvl="1"/>
            <a:r>
              <a:rPr lang="en-GB" noProof="0" dirty="0"/>
              <a:t>Text level 2</a:t>
            </a:r>
          </a:p>
          <a:p>
            <a:pPr lvl="2"/>
            <a:r>
              <a:rPr lang="en-GB" noProof="0" dirty="0"/>
              <a:t>Text level 3</a:t>
            </a:r>
          </a:p>
          <a:p>
            <a:pPr lvl="3"/>
            <a:r>
              <a:rPr lang="en-GB" noProof="0" dirty="0"/>
              <a:t>Text level 4</a:t>
            </a:r>
          </a:p>
          <a:p>
            <a:pPr lvl="4"/>
            <a:r>
              <a:rPr lang="en-GB" noProof="0" dirty="0"/>
              <a:t>Text level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84213" y="6381750"/>
            <a:ext cx="2123591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063D45D-C5AB-4B84-A5B9-21B52CA0987A}" type="datetime1">
              <a:rPr lang="en-GB" smtClean="0">
                <a:solidFill>
                  <a:prstClr val="black"/>
                </a:solidFill>
              </a:rPr>
              <a:pPr/>
              <a:t>12/02/2019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43808" y="6381750"/>
            <a:ext cx="5615980" cy="47625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Level 1 AtoN Manager Distance Learning Course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59787" y="6381750"/>
            <a:ext cx="684213" cy="4762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100" b="1">
                <a:solidFill>
                  <a:schemeClr val="tx1"/>
                </a:solidFill>
              </a:defRPr>
            </a:lvl1pPr>
          </a:lstStyle>
          <a:p>
            <a:fld id="{10C140CD-8AED-46FF-A9A2-77308F3F39AE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0" y="6339600"/>
            <a:ext cx="9153525" cy="43200"/>
          </a:xfrm>
          <a:custGeom>
            <a:avLst/>
            <a:gdLst>
              <a:gd name="T0" fmla="*/ 0 w 9599"/>
              <a:gd name="T1" fmla="*/ 61 h 73"/>
              <a:gd name="T2" fmla="*/ 0 w 9599"/>
              <a:gd name="T3" fmla="*/ 61 h 73"/>
              <a:gd name="T4" fmla="*/ 0 w 9599"/>
              <a:gd name="T5" fmla="*/ 73 h 73"/>
              <a:gd name="T6" fmla="*/ 9599 w 9599"/>
              <a:gd name="T7" fmla="*/ 73 h 73"/>
              <a:gd name="T8" fmla="*/ 9599 w 9599"/>
              <a:gd name="T9" fmla="*/ 61 h 73"/>
              <a:gd name="T10" fmla="*/ 4799 w 9599"/>
              <a:gd name="T11" fmla="*/ 0 h 73"/>
              <a:gd name="T12" fmla="*/ 0 w 9599"/>
              <a:gd name="T13" fmla="*/ 6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99" h="73">
                <a:moveTo>
                  <a:pt x="0" y="61"/>
                </a:moveTo>
                <a:lnTo>
                  <a:pt x="0" y="61"/>
                </a:lnTo>
                <a:lnTo>
                  <a:pt x="0" y="73"/>
                </a:lnTo>
                <a:lnTo>
                  <a:pt x="9599" y="73"/>
                </a:lnTo>
                <a:lnTo>
                  <a:pt x="9599" y="61"/>
                </a:lnTo>
                <a:cubicBezTo>
                  <a:pt x="8112" y="21"/>
                  <a:pt x="6493" y="0"/>
                  <a:pt x="4799" y="0"/>
                </a:cubicBezTo>
                <a:cubicBezTo>
                  <a:pt x="3106" y="0"/>
                  <a:pt x="1487" y="21"/>
                  <a:pt x="0" y="61"/>
                </a:cubicBezTo>
                <a:close/>
              </a:path>
            </a:pathLst>
          </a:custGeom>
          <a:solidFill>
            <a:srgbClr val="FFDC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Image 8" descr="suite_15x15_RVB.pd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388424" y="152636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1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None/>
        <a:defRPr sz="2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3000"/>
        </a:spcAft>
        <a:buSzPct val="25000"/>
        <a:buFontTx/>
        <a:buBlip>
          <a:blip r:embed="rId11"/>
        </a:buBlip>
        <a:defRPr sz="1700" kern="1200">
          <a:solidFill>
            <a:srgbClr val="9D9D9C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25000"/>
        <a:buFontTx/>
        <a:buBlip>
          <a:blip r:embed="rId11"/>
        </a:buBlip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5"/>
        </a:buClr>
        <a:buSzPct val="10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solidFill>
            <a:schemeClr val="accent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684213" y="4293096"/>
            <a:ext cx="7775575" cy="1260140"/>
          </a:xfrm>
        </p:spPr>
        <p:txBody>
          <a:bodyPr/>
          <a:lstStyle/>
          <a:p>
            <a:pPr algn="ctr"/>
            <a:r>
              <a:rPr lang="en-GB" sz="1800" dirty="0"/>
              <a:t>International Association of Marine Aids to Navigation and Lighthouse Authorities</a:t>
            </a:r>
          </a:p>
          <a:p>
            <a:pPr algn="ctr"/>
            <a:r>
              <a:rPr lang="da-DK" sz="2400" dirty="0"/>
              <a:t>IALA and the World-Wide Academy</a:t>
            </a:r>
            <a:endParaRPr lang="en-GB" sz="18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55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and capacity building</a:t>
            </a:r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World-Wide Academy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5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5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indhold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037"/>
            <a:ext cx="9144000" cy="6130343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15516" y="188641"/>
            <a:ext cx="7775575" cy="360039"/>
          </a:xfrm>
        </p:spPr>
        <p:txBody>
          <a:bodyPr/>
          <a:lstStyle/>
          <a:p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some</a:t>
            </a:r>
            <a:r>
              <a:rPr lang="da-DK" dirty="0"/>
              <a:t> </a:t>
            </a:r>
            <a:r>
              <a:rPr lang="da-DK" dirty="0" err="1"/>
              <a:t>challenges</a:t>
            </a:r>
            <a:r>
              <a:rPr lang="da-DK" dirty="0"/>
              <a:t> out </a:t>
            </a:r>
            <a:r>
              <a:rPr lang="da-DK" dirty="0" err="1"/>
              <a:t>there</a:t>
            </a:r>
            <a:r>
              <a:rPr lang="da-DK" dirty="0"/>
              <a:t>…</a:t>
            </a:r>
            <a:endParaRPr lang="en-GB" dirty="0"/>
          </a:p>
        </p:txBody>
      </p:sp>
      <p:sp>
        <p:nvSpPr>
          <p:cNvPr id="4" name="Tekstfelt 3"/>
          <p:cNvSpPr txBox="1"/>
          <p:nvPr/>
        </p:nvSpPr>
        <p:spPr>
          <a:xfrm>
            <a:off x="6467737" y="63360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Source: MarineTraffic.com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20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0"/>
            <a:ext cx="7775575" cy="936326"/>
          </a:xfrm>
        </p:spPr>
        <p:txBody>
          <a:bodyPr/>
          <a:lstStyle/>
          <a:p>
            <a:r>
              <a:rPr lang="da-DK" dirty="0"/>
              <a:t>IALA Strategic 2014-2026 </a:t>
            </a:r>
            <a:r>
              <a:rPr lang="da-DK" dirty="0" err="1"/>
              <a:t>Goals</a:t>
            </a:r>
            <a:r>
              <a:rPr lang="da-DK" dirty="0"/>
              <a:t> for</a:t>
            </a:r>
            <a:br>
              <a:rPr lang="da-DK" dirty="0"/>
            </a:br>
            <a:r>
              <a:rPr lang="en-GB" i="1" dirty="0"/>
              <a:t>“Successful voyages, sustainable planet.”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836712"/>
            <a:ext cx="7775575" cy="201606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/>
              <a:t>G1 – Marine Aids to Navigation are harmonised through international cooperation and the provision of standards.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G2 ‐ All coastal states have contributed to an efficient global network of Marine Aids to Navigation through capacity building and the sharing of expertise.</a:t>
            </a:r>
            <a:endParaRPr lang="en-US" sz="2000" b="1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508"/>
            <a:ext cx="9144000" cy="2971800"/>
          </a:xfrm>
          <a:prstGeom prst="rect">
            <a:avLst/>
          </a:prstGeom>
        </p:spPr>
      </p:pic>
      <p:sp>
        <p:nvSpPr>
          <p:cNvPr id="7" name="Afrundet rektangel 6"/>
          <p:cNvSpPr/>
          <p:nvPr/>
        </p:nvSpPr>
        <p:spPr>
          <a:xfrm>
            <a:off x="287524" y="1880828"/>
            <a:ext cx="8424936" cy="11881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034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170662"/>
            <a:ext cx="7775575" cy="424838"/>
          </a:xfrm>
        </p:spPr>
        <p:txBody>
          <a:bodyPr/>
          <a:lstStyle/>
          <a:p>
            <a:r>
              <a:rPr lang="en-GB" dirty="0"/>
              <a:t>The IALA World-Wide Academy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31540" y="551247"/>
            <a:ext cx="7775575" cy="201606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Inaugurated January 2012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Independently funded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Integral part of IALA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69A1-94F6-4A63-9C47-D7CB9994AC7F}" type="datetime5">
              <a:rPr lang="en-US" smtClean="0">
                <a:solidFill>
                  <a:prstClr val="black"/>
                </a:solidFill>
              </a:rPr>
              <a:t>12-Feb-19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kstfelt 6"/>
          <p:cNvSpPr txBox="1"/>
          <p:nvPr/>
        </p:nvSpPr>
        <p:spPr>
          <a:xfrm>
            <a:off x="4570498" y="998176"/>
            <a:ext cx="417796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i="1" dirty="0"/>
              <a:t>1.	Education and training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i="1" dirty="0"/>
              <a:t>2.	Capacity building, and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i="1" dirty="0"/>
              <a:t>3.	Research &amp; development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400" i="1" dirty="0"/>
          </a:p>
        </p:txBody>
      </p:sp>
      <p:pic>
        <p:nvPicPr>
          <p:cNvPr id="9" name="Picture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4" y="3436950"/>
            <a:ext cx="9144000" cy="29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40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dirty="0"/>
              <a:t>What do we do?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6825" y="1052736"/>
            <a:ext cx="7775575" cy="435648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b="1" dirty="0"/>
              <a:t>Education and Training</a:t>
            </a:r>
          </a:p>
          <a:p>
            <a:pPr marL="630900" lvl="2" indent="-342900">
              <a:buFontTx/>
              <a:buChar char="-"/>
            </a:pPr>
            <a:r>
              <a:rPr lang="da-DK" sz="2000" dirty="0" err="1"/>
              <a:t>Oversee</a:t>
            </a:r>
            <a:r>
              <a:rPr lang="da-DK" sz="2000" dirty="0"/>
              <a:t> IALA Training </a:t>
            </a:r>
            <a:r>
              <a:rPr lang="da-DK" sz="2000" dirty="0" err="1"/>
              <a:t>Accreditation</a:t>
            </a:r>
            <a:r>
              <a:rPr lang="da-DK" sz="2000" dirty="0"/>
              <a:t> </a:t>
            </a:r>
            <a:r>
              <a:rPr lang="da-DK" sz="2000" dirty="0" err="1"/>
              <a:t>scheme</a:t>
            </a:r>
            <a:endParaRPr lang="da-DK" sz="2000" dirty="0"/>
          </a:p>
          <a:p>
            <a:pPr marL="630900" lvl="2" indent="-342900">
              <a:buFontTx/>
              <a:buChar char="-"/>
            </a:pPr>
            <a:r>
              <a:rPr lang="da-DK" sz="2000" dirty="0"/>
              <a:t>Support </a:t>
            </a:r>
            <a:r>
              <a:rPr lang="da-DK" sz="2000" dirty="0" err="1"/>
              <a:t>Accredited</a:t>
            </a:r>
            <a:r>
              <a:rPr lang="da-DK" sz="2000" dirty="0"/>
              <a:t> Training Organisations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Deliver </a:t>
            </a:r>
            <a:r>
              <a:rPr lang="da-DK" sz="2000" dirty="0" err="1"/>
              <a:t>training</a:t>
            </a:r>
            <a:r>
              <a:rPr lang="da-DK" sz="2000" dirty="0"/>
              <a:t> on Risk Management and </a:t>
            </a:r>
            <a:r>
              <a:rPr lang="da-DK" sz="2000" dirty="0" err="1"/>
              <a:t>other</a:t>
            </a:r>
            <a:r>
              <a:rPr lang="da-DK" sz="2000" dirty="0"/>
              <a:t> special </a:t>
            </a:r>
            <a:r>
              <a:rPr lang="da-DK" sz="2000" dirty="0" err="1"/>
              <a:t>topics</a:t>
            </a:r>
            <a:endParaRPr lang="da-DK" sz="2000" dirty="0"/>
          </a:p>
          <a:p>
            <a:pPr lvl="2" indent="0">
              <a:buNone/>
            </a:pPr>
            <a:endParaRPr lang="da-DK" sz="2000" dirty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da-DK" sz="2000" b="1" dirty="0" err="1"/>
              <a:t>Capacity</a:t>
            </a:r>
            <a:r>
              <a:rPr lang="da-DK" sz="2000" b="1" dirty="0"/>
              <a:t> Building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High Level Missions, </a:t>
            </a:r>
            <a:r>
              <a:rPr lang="da-DK" sz="2000" dirty="0" err="1"/>
              <a:t>raising</a:t>
            </a:r>
            <a:r>
              <a:rPr lang="da-DK" sz="2000" dirty="0"/>
              <a:t> </a:t>
            </a:r>
            <a:r>
              <a:rPr lang="da-DK" sz="2000" dirty="0" err="1"/>
              <a:t>awareness</a:t>
            </a:r>
            <a:r>
              <a:rPr lang="da-DK" sz="2000" dirty="0"/>
              <a:t> 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Technical </a:t>
            </a:r>
            <a:r>
              <a:rPr lang="da-DK" sz="2000" dirty="0" err="1"/>
              <a:t>Assessment</a:t>
            </a:r>
            <a:r>
              <a:rPr lang="da-DK" sz="2000" dirty="0"/>
              <a:t> Missions to </a:t>
            </a:r>
            <a:r>
              <a:rPr lang="da-DK" sz="2000" dirty="0" err="1"/>
              <a:t>Coastal</a:t>
            </a:r>
            <a:r>
              <a:rPr lang="da-DK" sz="2000" dirty="0"/>
              <a:t> States in </a:t>
            </a:r>
            <a:r>
              <a:rPr lang="da-DK" sz="2000" dirty="0" err="1"/>
              <a:t>need</a:t>
            </a:r>
            <a:endParaRPr lang="da-DK" sz="2000" dirty="0"/>
          </a:p>
          <a:p>
            <a:pPr marL="630900" lvl="2" indent="-342900">
              <a:buFontTx/>
              <a:buChar char="-"/>
            </a:pPr>
            <a:r>
              <a:rPr lang="da-DK" sz="2000" dirty="0"/>
              <a:t>Long-term </a:t>
            </a:r>
            <a:r>
              <a:rPr lang="da-DK" sz="2000" dirty="0" err="1"/>
              <a:t>partnership</a:t>
            </a:r>
            <a:r>
              <a:rPr lang="da-DK" sz="2000" dirty="0"/>
              <a:t> and </a:t>
            </a:r>
            <a:r>
              <a:rPr lang="da-DK" sz="2000" dirty="0" err="1"/>
              <a:t>follow</a:t>
            </a:r>
            <a:r>
              <a:rPr lang="da-DK" sz="2000" dirty="0"/>
              <a:t> up </a:t>
            </a:r>
            <a:r>
              <a:rPr lang="da-DK" sz="2000" dirty="0" err="1"/>
              <a:t>activities</a:t>
            </a:r>
            <a:r>
              <a:rPr lang="da-DK" sz="2000" dirty="0"/>
              <a:t> with </a:t>
            </a:r>
            <a:r>
              <a:rPr lang="da-DK" sz="2000" dirty="0" err="1"/>
              <a:t>Coastal</a:t>
            </a:r>
            <a:r>
              <a:rPr lang="da-DK" sz="2000" dirty="0"/>
              <a:t> States</a:t>
            </a:r>
          </a:p>
          <a:p>
            <a:pPr marL="630900" lvl="2" indent="-342900">
              <a:buFontTx/>
              <a:buChar char="-"/>
            </a:pPr>
            <a:endParaRPr lang="da-DK" sz="2000" dirty="0"/>
          </a:p>
          <a:p>
            <a:pPr marL="342900" lvl="1" indent="-342900">
              <a:buSzPct val="100000"/>
              <a:buFont typeface="Arial" panose="020B0604020202020204" pitchFamily="34" charset="0"/>
              <a:buChar char="•"/>
            </a:pPr>
            <a:r>
              <a:rPr lang="da-DK" sz="2000" b="1" dirty="0"/>
              <a:t>Research &amp; Development</a:t>
            </a:r>
          </a:p>
          <a:p>
            <a:pPr marL="630900" lvl="2" indent="-342900">
              <a:buFontTx/>
              <a:buChar char="-"/>
            </a:pPr>
            <a:r>
              <a:rPr lang="da-DK" sz="2000" dirty="0" err="1"/>
              <a:t>Determine</a:t>
            </a:r>
            <a:r>
              <a:rPr lang="da-DK" sz="2000" dirty="0"/>
              <a:t> </a:t>
            </a:r>
            <a:r>
              <a:rPr lang="da-DK" sz="2000" dirty="0" err="1"/>
              <a:t>knowledge</a:t>
            </a:r>
            <a:r>
              <a:rPr lang="da-DK" sz="2000" dirty="0"/>
              <a:t> </a:t>
            </a:r>
            <a:r>
              <a:rPr lang="da-DK" sz="2000" dirty="0" err="1"/>
              <a:t>gaps</a:t>
            </a:r>
            <a:r>
              <a:rPr lang="da-DK" sz="2000" dirty="0"/>
              <a:t> and </a:t>
            </a:r>
            <a:r>
              <a:rPr lang="da-DK" sz="2000" dirty="0" err="1"/>
              <a:t>need</a:t>
            </a:r>
            <a:r>
              <a:rPr lang="da-DK" sz="2000" dirty="0"/>
              <a:t> for R&amp;D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Promote R&amp;D</a:t>
            </a:r>
          </a:p>
          <a:p>
            <a:pPr marL="630900" lvl="2" indent="-342900">
              <a:buFontTx/>
              <a:buChar char="-"/>
            </a:pPr>
            <a:r>
              <a:rPr lang="da-DK" sz="2000" dirty="0"/>
              <a:t>Harvest   R&amp;D </a:t>
            </a:r>
            <a:r>
              <a:rPr lang="da-DK" sz="2000" dirty="0" err="1"/>
              <a:t>results</a:t>
            </a:r>
            <a:r>
              <a:rPr lang="da-DK" sz="2000" dirty="0"/>
              <a:t> and feed </a:t>
            </a:r>
            <a:r>
              <a:rPr lang="da-DK" sz="2000" dirty="0" err="1"/>
              <a:t>this</a:t>
            </a:r>
            <a:r>
              <a:rPr lang="da-DK" sz="2000" dirty="0"/>
              <a:t> </a:t>
            </a:r>
            <a:r>
              <a:rPr lang="da-DK" sz="2000" dirty="0" err="1"/>
              <a:t>into</a:t>
            </a:r>
            <a:r>
              <a:rPr lang="da-DK" sz="2000" dirty="0"/>
              <a:t> IALA </a:t>
            </a:r>
            <a:r>
              <a:rPr lang="da-DK" sz="2000" dirty="0" err="1"/>
              <a:t>Committees</a:t>
            </a: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  <a:p>
            <a:pPr marL="630900" lvl="2" indent="-342900">
              <a:buFontTx/>
              <a:buChar char="-"/>
            </a:pPr>
            <a:endParaRPr lang="da-DK" sz="2000" dirty="0"/>
          </a:p>
          <a:p>
            <a:pPr marL="630900" lvl="2" indent="-342900">
              <a:buFontTx/>
              <a:buChar char="-"/>
            </a:pPr>
            <a:r>
              <a:rPr lang="da-DK" sz="2000" dirty="0" err="1"/>
              <a:t>Meanwhile</a:t>
            </a:r>
            <a:r>
              <a:rPr lang="da-DK" sz="2000" dirty="0"/>
              <a:t>, </a:t>
            </a:r>
            <a:r>
              <a:rPr lang="da-DK" sz="2000" dirty="0" err="1"/>
              <a:t>we</a:t>
            </a:r>
            <a:r>
              <a:rPr lang="da-DK" sz="2000" dirty="0"/>
              <a:t> have a </a:t>
            </a:r>
            <a:r>
              <a:rPr lang="da-DK" sz="2000" dirty="0" err="1"/>
              <a:t>lot</a:t>
            </a:r>
            <a:r>
              <a:rPr lang="da-DK" sz="2000" dirty="0"/>
              <a:t> of </a:t>
            </a:r>
            <a:r>
              <a:rPr lang="da-DK" sz="2000" dirty="0" err="1"/>
              <a:t>fun</a:t>
            </a:r>
            <a:r>
              <a:rPr lang="da-DK" sz="2000" dirty="0"/>
              <a:t>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40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F9B1-9B29-4DC5-9C9D-297F9545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955603"/>
            <a:ext cx="7775575" cy="989359"/>
          </a:xfrm>
        </p:spPr>
        <p:txBody>
          <a:bodyPr/>
          <a:lstStyle/>
          <a:p>
            <a:r>
              <a:rPr lang="en-GB" dirty="0"/>
              <a:t>World-Wide Academy </a:t>
            </a:r>
            <a:br>
              <a:rPr lang="en-GB" dirty="0"/>
            </a:br>
            <a:r>
              <a:rPr lang="en-GB" dirty="0"/>
              <a:t>Capacity Building </a:t>
            </a:r>
            <a:br>
              <a:rPr lang="en-GB" dirty="0"/>
            </a:br>
            <a:r>
              <a:rPr lang="en-GB" dirty="0"/>
              <a:t>in developing countries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3C674-473B-49E7-A746-8EFF42074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06C1-95CD-4FB8-B36D-40FE374F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BB16-26A3-4AE1-8168-F405A16897E0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F140C-8EDD-4BF1-B6AB-0C4EB8593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D692E-53A8-42F4-812D-7C8A68294A9A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Billed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415655"/>
            <a:ext cx="8028247" cy="5652627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 rot="16200000">
            <a:off x="-1589331" y="2920298"/>
            <a:ext cx="417646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da-DK" sz="2400" b="1" dirty="0"/>
              <a:t>Maritime Management </a:t>
            </a:r>
            <a:r>
              <a:rPr lang="da-DK" sz="2400" b="1" dirty="0" err="1"/>
              <a:t>Quality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69120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F3216-CAFE-F04D-8201-583F3982750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31540" y="620688"/>
            <a:ext cx="7958733" cy="87271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558C"/>
                </a:solidFill>
              </a:rPr>
              <a:t>States in need (2018)</a:t>
            </a:r>
          </a:p>
          <a:p>
            <a:endParaRPr lang="da-DK" dirty="0">
              <a:solidFill>
                <a:srgbClr val="00558C"/>
              </a:solidFill>
            </a:endParaRPr>
          </a:p>
          <a:p>
            <a:r>
              <a:rPr lang="da-DK" i="1" dirty="0" err="1">
                <a:solidFill>
                  <a:srgbClr val="00558C"/>
                </a:solidFill>
              </a:rPr>
              <a:t>Priority</a:t>
            </a:r>
            <a:r>
              <a:rPr lang="da-DK" i="1" dirty="0">
                <a:solidFill>
                  <a:srgbClr val="00558C"/>
                </a:solidFill>
              </a:rPr>
              <a:t> 1-3 </a:t>
            </a:r>
            <a:r>
              <a:rPr lang="da-DK" i="1" dirty="0" err="1">
                <a:solidFill>
                  <a:srgbClr val="00558C"/>
                </a:solidFill>
              </a:rPr>
              <a:t>Reduced</a:t>
            </a:r>
            <a:r>
              <a:rPr lang="da-DK" i="1" dirty="0">
                <a:solidFill>
                  <a:srgbClr val="00558C"/>
                </a:solidFill>
              </a:rPr>
              <a:t> from 78 to 62 </a:t>
            </a:r>
            <a:r>
              <a:rPr lang="da-DK" i="1" dirty="0" err="1">
                <a:solidFill>
                  <a:srgbClr val="00558C"/>
                </a:solidFill>
              </a:rPr>
              <a:t>since</a:t>
            </a:r>
            <a:r>
              <a:rPr lang="da-DK" i="1" dirty="0">
                <a:solidFill>
                  <a:srgbClr val="00558C"/>
                </a:solidFill>
              </a:rPr>
              <a:t> 2012</a:t>
            </a:r>
            <a:endParaRPr lang="en-GB" i="1" dirty="0">
              <a:solidFill>
                <a:srgbClr val="00558C"/>
              </a:solidFill>
            </a:endParaRPr>
          </a:p>
        </p:txBody>
      </p:sp>
      <p:sp>
        <p:nvSpPr>
          <p:cNvPr id="2" name="Pladsholder til indhold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914"/>
            <a:ext cx="9144000" cy="256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415396"/>
            <a:ext cx="10009112" cy="4099414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2303748" y="4837738"/>
            <a:ext cx="1152128" cy="14355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848" y="330958"/>
            <a:ext cx="4715880" cy="936326"/>
          </a:xfrm>
        </p:spPr>
        <p:txBody>
          <a:bodyPr/>
          <a:lstStyle/>
          <a:p>
            <a:r>
              <a:rPr lang="da-DK" sz="3600" b="1" dirty="0" err="1"/>
              <a:t>Those</a:t>
            </a:r>
            <a:r>
              <a:rPr lang="da-DK" sz="3600" b="1" dirty="0"/>
              <a:t> in </a:t>
            </a:r>
            <a:r>
              <a:rPr lang="da-DK" sz="3600" b="1" dirty="0" err="1"/>
              <a:t>need</a:t>
            </a:r>
            <a:r>
              <a:rPr lang="da-DK" sz="3600" b="1" dirty="0"/>
              <a:t> (still</a:t>
            </a:r>
            <a:r>
              <a:rPr lang="da-DK" sz="2400" dirty="0"/>
              <a:t>)</a:t>
            </a:r>
            <a:br>
              <a:rPr lang="da-DK" sz="2400" dirty="0"/>
            </a:br>
            <a:r>
              <a:rPr lang="da-DK" sz="2400" dirty="0"/>
              <a:t>The Pacific is </a:t>
            </a:r>
            <a:r>
              <a:rPr lang="da-DK" sz="2400" dirty="0" err="1"/>
              <a:t>doing</a:t>
            </a:r>
            <a:r>
              <a:rPr lang="da-DK" sz="2400" dirty="0"/>
              <a:t> </a:t>
            </a:r>
            <a:r>
              <a:rPr lang="da-DK" sz="2400" dirty="0" err="1"/>
              <a:t>well</a:t>
            </a:r>
            <a:endParaRPr lang="en-GB" sz="3600" dirty="0"/>
          </a:p>
        </p:txBody>
      </p:sp>
      <p:sp>
        <p:nvSpPr>
          <p:cNvPr id="5" name="Ellipse 4"/>
          <p:cNvSpPr/>
          <p:nvPr/>
        </p:nvSpPr>
        <p:spPr>
          <a:xfrm>
            <a:off x="2663788" y="5514810"/>
            <a:ext cx="180000" cy="1800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/>
          <p:cNvSpPr/>
          <p:nvPr/>
        </p:nvSpPr>
        <p:spPr>
          <a:xfrm>
            <a:off x="2663788" y="5819610"/>
            <a:ext cx="180000" cy="180000"/>
          </a:xfrm>
          <a:prstGeom prst="ellipse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2663788" y="5207070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kstfelt 7"/>
          <p:cNvSpPr txBox="1"/>
          <p:nvPr/>
        </p:nvSpPr>
        <p:spPr>
          <a:xfrm>
            <a:off x="2891310" y="5133962"/>
            <a:ext cx="301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1</a:t>
            </a:r>
          </a:p>
          <a:p>
            <a:r>
              <a:rPr lang="da-DK" dirty="0"/>
              <a:t>2</a:t>
            </a:r>
          </a:p>
          <a:p>
            <a:r>
              <a:rPr lang="da-DK" dirty="0"/>
              <a:t>3</a:t>
            </a:r>
            <a:endParaRPr lang="en-GB" dirty="0"/>
          </a:p>
        </p:txBody>
      </p:sp>
      <p:sp>
        <p:nvSpPr>
          <p:cNvPr id="9" name="Tekstfelt 8"/>
          <p:cNvSpPr txBox="1"/>
          <p:nvPr/>
        </p:nvSpPr>
        <p:spPr>
          <a:xfrm>
            <a:off x="2407610" y="483773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Priority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649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F9B1-9B29-4DC5-9C9D-297F9545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955603"/>
            <a:ext cx="7775575" cy="989359"/>
          </a:xfrm>
        </p:spPr>
        <p:txBody>
          <a:bodyPr/>
          <a:lstStyle/>
          <a:p>
            <a:r>
              <a:rPr lang="en-GB" dirty="0"/>
              <a:t>Education and Training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3C674-473B-49E7-A746-8EFF42074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06C1-95CD-4FB8-B36D-40FE374F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BB16-26A3-4AE1-8168-F405A16897E0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F140C-8EDD-4BF1-B6AB-0C4EB8593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7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1332929" y="2636912"/>
            <a:ext cx="7775575" cy="3203575"/>
          </a:xfrm>
        </p:spPr>
        <p:txBody>
          <a:bodyPr/>
          <a:lstStyle/>
          <a:p>
            <a:pPr>
              <a:buClr>
                <a:schemeClr val="accent1"/>
              </a:buClr>
              <a:buSzPct val="100000"/>
              <a:buNone/>
            </a:pPr>
            <a:endParaRPr lang="en-GB" sz="2400" dirty="0"/>
          </a:p>
          <a:p>
            <a: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IALA	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IALA World-Wide Academy</a:t>
            </a:r>
          </a:p>
          <a:p>
            <a:pPr marL="342900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400" dirty="0"/>
              <a:t>IALA in the future	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81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90246"/>
            <a:ext cx="7775575" cy="396043"/>
          </a:xfrm>
        </p:spPr>
        <p:txBody>
          <a:bodyPr/>
          <a:lstStyle/>
          <a:p>
            <a:r>
              <a:rPr lang="da-DK" dirty="0" err="1"/>
              <a:t>Current</a:t>
            </a:r>
            <a:r>
              <a:rPr lang="da-DK" dirty="0"/>
              <a:t> Level 1 AtoN Manager Training </a:t>
            </a:r>
            <a:r>
              <a:rPr lang="da-DK" dirty="0" err="1"/>
              <a:t>Scheme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4CD6-9177-451D-87C9-AAD87E9D077F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Pladsholder til indhold 9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5" y="908720"/>
            <a:ext cx="7380820" cy="5241035"/>
          </a:xfrm>
        </p:spPr>
      </p:pic>
    </p:spTree>
    <p:extLst>
      <p:ext uri="{BB962C8B-B14F-4D97-AF65-F5344CB8AC3E}">
        <p14:creationId xmlns:p14="http://schemas.microsoft.com/office/powerpoint/2010/main" val="83768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4CD6-9177-451D-87C9-AAD87E9D077F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894"/>
            <a:ext cx="9144000" cy="54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79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Level 1 Aids to Navigation Managers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4CD6-9177-451D-87C9-AAD87E9D077F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1385"/>
            <a:ext cx="9144000" cy="341522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035C93-B4CC-4144-A2EA-2C1107A05D37}"/>
              </a:ext>
            </a:extLst>
          </p:cNvPr>
          <p:cNvCxnSpPr/>
          <p:nvPr/>
        </p:nvCxnSpPr>
        <p:spPr>
          <a:xfrm flipH="1">
            <a:off x="0" y="4905164"/>
            <a:ext cx="5395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764F549-71D3-48B7-AF76-E3E3481C0AAF}"/>
              </a:ext>
            </a:extLst>
          </p:cNvPr>
          <p:cNvSpPr txBox="1"/>
          <p:nvPr/>
        </p:nvSpPr>
        <p:spPr>
          <a:xfrm>
            <a:off x="539552" y="4695527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chemeClr val="bg1"/>
                </a:solidFill>
              </a:rPr>
              <a:t>200+</a:t>
            </a:r>
          </a:p>
        </p:txBody>
      </p:sp>
    </p:spTree>
    <p:extLst>
      <p:ext uri="{BB962C8B-B14F-4D97-AF65-F5344CB8AC3E}">
        <p14:creationId xmlns:p14="http://schemas.microsoft.com/office/powerpoint/2010/main" val="316416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213" y="-63387"/>
            <a:ext cx="7775575" cy="1404154"/>
          </a:xfrm>
        </p:spPr>
        <p:txBody>
          <a:bodyPr/>
          <a:lstStyle/>
          <a:p>
            <a:pPr algn="ctr"/>
            <a:r>
              <a:rPr lang="fr-FR" dirty="0"/>
              <a:t>The IALA World-Wide Academy Team</a:t>
            </a:r>
            <a:br>
              <a:rPr lang="fr-FR" dirty="0"/>
            </a:br>
            <a:r>
              <a:rPr lang="fr-FR" dirty="0"/>
              <a:t>Jacques, Gerardine, Omar and Kevin</a:t>
            </a:r>
            <a:endParaRPr lang="fr-FR" sz="28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0A306-997B-4775-87BF-1014BDA3D386}" type="datetime5">
              <a:rPr lang="en-US" smtClean="0"/>
              <a:t>12-Feb-19</a:t>
            </a:fld>
            <a:endParaRPr lang="en-US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79963"/>
            <a:ext cx="7775575" cy="438228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E98703-133D-4348-82F7-26BC7D355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100" y="1520788"/>
            <a:ext cx="1116124" cy="133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48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70F9B1-9B29-4DC5-9C9D-297F9545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1955603"/>
            <a:ext cx="7775575" cy="989359"/>
          </a:xfrm>
        </p:spPr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Transforming IALA </a:t>
            </a:r>
            <a:br>
              <a:rPr lang="en-GB" dirty="0"/>
            </a:br>
            <a:r>
              <a:rPr lang="en-GB" dirty="0"/>
              <a:t>from  	Non-Governmental status </a:t>
            </a:r>
            <a:br>
              <a:rPr lang="en-GB" dirty="0"/>
            </a:br>
            <a:r>
              <a:rPr lang="en-GB" dirty="0"/>
              <a:t>to 		Inter-Governmental status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43C674-473B-49E7-A746-8EFF42074D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06C1-95CD-4FB8-B36D-40FE374F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BB16-26A3-4AE1-8168-F405A16897E0}" type="datetime1">
              <a:rPr lang="en-GB" smtClean="0"/>
              <a:t>12/02/2019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F140C-8EDD-4BF1-B6AB-0C4EB85934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A18EDB-7950-48C8-8830-B44F92E019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1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3429000"/>
            <a:ext cx="9144000" cy="294481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207404"/>
            <a:ext cx="7775575" cy="936326"/>
          </a:xfrm>
        </p:spPr>
        <p:txBody>
          <a:bodyPr/>
          <a:lstStyle/>
          <a:p>
            <a:r>
              <a:rPr lang="en-GB" dirty="0"/>
              <a:t>Advantages of IGO Status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836712"/>
            <a:ext cx="7775575" cy="2016064"/>
          </a:xfrm>
        </p:spPr>
        <p:txBody>
          <a:bodyPr/>
          <a:lstStyle/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/>
              <a:t>Increased international acceptance of Standards and existing Recommendations and Guidelines due to direct participation by Governments. Harmonization will be enhanced.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/>
              <a:t>Enhanced liaison with IMO and IHO – with IALA as an equal partner. Synergies between this trinity of excellence will make more efficient use of the resources available.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dirty="0"/>
              <a:t>Headquarters agreement with host nation will provide additional financial, operational and human resource capabilities and reduce bureaucratic hurdles</a:t>
            </a:r>
            <a:r>
              <a:rPr lang="en-US" sz="1700" dirty="0">
                <a:solidFill>
                  <a:srgbClr val="FF0000"/>
                </a:solidFill>
              </a:rPr>
              <a:t>.</a:t>
            </a:r>
            <a:r>
              <a:rPr lang="en-US" sz="1700" dirty="0"/>
              <a:t> </a:t>
            </a:r>
            <a:r>
              <a:rPr lang="en-US" sz="1700" dirty="0" err="1"/>
              <a:t>foMembers</a:t>
            </a:r>
            <a:r>
              <a:rPr lang="en-US" sz="1700" dirty="0"/>
              <a:t>.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9576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C1081C-F2A4-4139-B3C3-057CDF4A7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73" y="-83833"/>
            <a:ext cx="7775575" cy="945709"/>
          </a:xfrm>
        </p:spPr>
        <p:txBody>
          <a:bodyPr/>
          <a:lstStyle/>
          <a:p>
            <a:r>
              <a:rPr lang="en-GB" dirty="0"/>
              <a:t>Diplomatic Conference – France and Morocco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92A63-02B3-4C18-8169-AB9B7D896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015052"/>
            <a:ext cx="7775576" cy="1261716"/>
          </a:xfrm>
        </p:spPr>
        <p:txBody>
          <a:bodyPr/>
          <a:lstStyle/>
          <a:p>
            <a:pPr>
              <a:buNone/>
            </a:pPr>
            <a:endParaRPr lang="en-GB" sz="200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51F2-D3A6-40F2-AF66-C9DF1F85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00558C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F7248E-A95B-424D-97CF-32FD32B7C1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268760"/>
            <a:ext cx="4104456" cy="273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722"/>
            <a:ext cx="4088376" cy="27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9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4213" y="44624"/>
            <a:ext cx="7775575" cy="936326"/>
          </a:xfrm>
        </p:spPr>
        <p:txBody>
          <a:bodyPr/>
          <a:lstStyle/>
          <a:p>
            <a:r>
              <a:rPr lang="da-DK"/>
              <a:t>Roadmap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2929" y="1304925"/>
            <a:ext cx="7775575" cy="2016064"/>
          </a:xfrm>
        </p:spPr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18-19 April 2017:	First Preparatory Diplomatic Conference, Paris.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May - September 2017:	The Secretariat received written comments on the draft 				Convention and the draft General Regulations.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October 2017:	The Secretariat collated all received written comments 				and made them available on the dedicated web site.</a:t>
            </a:r>
          </a:p>
          <a:p>
            <a:r>
              <a:rPr lang="en-US" sz="1400" dirty="0">
                <a:solidFill>
                  <a:schemeClr val="tx1"/>
                </a:solidFill>
              </a:rPr>
              <a:t>30-31 October 2017:	The IALA Legal Advisory Panel, open to all National 				Members, developed amended draft texts for the IALA 				Convention/General Regulations, as appropriate.</a:t>
            </a:r>
          </a:p>
          <a:p>
            <a:r>
              <a:rPr lang="en-US" sz="1400" dirty="0">
                <a:solidFill>
                  <a:schemeClr val="tx1"/>
                </a:solidFill>
              </a:rPr>
              <a:t>7-8 February 2018:	Second Preparatory Diplomatic Conference, Marrakech 				to consider the revised texts.</a:t>
            </a:r>
          </a:p>
          <a:p>
            <a:r>
              <a:rPr lang="en-US" sz="1400" dirty="0">
                <a:solidFill>
                  <a:schemeClr val="tx1"/>
                </a:solidFill>
              </a:rPr>
              <a:t>12-14 March 2019:	Third Preparatory Diplomatic Conference, Istanbul 				to consider the revised texts.</a:t>
            </a:r>
          </a:p>
          <a:p>
            <a:endParaRPr lang="da-DK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962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IALA WWA Level 1 Manager Course 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en-GB" noProof="0" smtClean="0"/>
              <a:t>28</a:t>
            </a:fld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4213" y="3753036"/>
            <a:ext cx="7775575" cy="2916324"/>
          </a:xfrm>
        </p:spPr>
        <p:txBody>
          <a:bodyPr/>
          <a:lstStyle/>
          <a:p>
            <a:r>
              <a:rPr lang="en-GB" dirty="0"/>
              <a:t>Connect: </a:t>
            </a:r>
          </a:p>
          <a:p>
            <a:endParaRPr lang="en-GB" dirty="0"/>
          </a:p>
          <a:p>
            <a:r>
              <a:rPr lang="en-GB" dirty="0"/>
              <a:t>E-mail:	omar.eriksson@iala-aism.org</a:t>
            </a:r>
          </a:p>
          <a:p>
            <a:r>
              <a:rPr lang="da-DK" dirty="0"/>
              <a:t>LinkedIn:	Omar Frits Eriksson</a:t>
            </a:r>
            <a:endParaRPr lang="en-GB" dirty="0"/>
          </a:p>
          <a:p>
            <a:r>
              <a:rPr lang="da-DK" dirty="0"/>
              <a:t>Twitter: 	</a:t>
            </a:r>
            <a:r>
              <a:rPr lang="da-DK" dirty="0" err="1"/>
              <a:t>OMaritime</a:t>
            </a:r>
            <a:endParaRPr lang="da-DK" dirty="0"/>
          </a:p>
          <a:p>
            <a:r>
              <a:rPr lang="da-DK" dirty="0"/>
              <a:t>Mobile:	+33 6 31 17 76 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8620"/>
            <a:ext cx="7775575" cy="936326"/>
          </a:xfrm>
        </p:spPr>
        <p:txBody>
          <a:bodyPr/>
          <a:lstStyle/>
          <a:p>
            <a:r>
              <a:rPr lang="en-GB" dirty="0"/>
              <a:t>Headquarters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1160748"/>
            <a:ext cx="7775575" cy="2016064"/>
          </a:xfrm>
        </p:spPr>
        <p:txBody>
          <a:bodyPr/>
          <a:lstStyle/>
          <a:p>
            <a:r>
              <a:rPr lang="en-GB" dirty="0"/>
              <a:t>St. Germain-en-Laye, near Paris, is the home base of IALA providing: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Offices of the permanent secretariat and</a:t>
            </a:r>
          </a:p>
          <a:p>
            <a:pPr marL="2857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/>
                </a:solidFill>
              </a:rPr>
              <a:t>IT-equipped meeting rooms for technical committees, workshops and seminars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7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0"/>
            <a:ext cx="7775575" cy="936326"/>
          </a:xfrm>
        </p:spPr>
        <p:txBody>
          <a:bodyPr/>
          <a:lstStyle/>
          <a:p>
            <a:r>
              <a:rPr lang="da-DK" dirty="0"/>
              <a:t>Membership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2" y="1587723"/>
            <a:ext cx="7154980" cy="39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9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632848" cy="852704"/>
          </a:xfrm>
        </p:spPr>
        <p:txBody>
          <a:bodyPr>
            <a:normAutofit/>
          </a:bodyPr>
          <a:lstStyle/>
          <a:p>
            <a:r>
              <a:rPr lang="en-GB" dirty="0"/>
              <a:t>The IALA </a:t>
            </a:r>
            <a:r>
              <a:rPr lang="en-GB" dirty="0">
                <a:solidFill>
                  <a:srgbClr val="0076A2"/>
                </a:solidFill>
              </a:rPr>
              <a:t>‘m</a:t>
            </a:r>
            <a:r>
              <a:rPr lang="en-GB" dirty="0"/>
              <a:t>otto</a:t>
            </a:r>
            <a:r>
              <a:rPr lang="en-GB" dirty="0">
                <a:solidFill>
                  <a:srgbClr val="0076A2"/>
                </a:solidFill>
              </a:rPr>
              <a:t>’</a:t>
            </a:r>
            <a:r>
              <a:rPr lang="en-GB" dirty="0"/>
              <a:t> and principal 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24844"/>
            <a:ext cx="8003232" cy="3646004"/>
          </a:xfrm>
        </p:spPr>
        <p:txBody>
          <a:bodyPr>
            <a:normAutofit fontScale="77500" lnSpcReduction="20000"/>
          </a:bodyPr>
          <a:lstStyle/>
          <a:p>
            <a:pPr algn="ctr">
              <a:buClr>
                <a:schemeClr val="accent1"/>
              </a:buClr>
              <a:buSzPct val="100000"/>
              <a:buNone/>
            </a:pPr>
            <a:r>
              <a:rPr lang="en-GB" sz="3200" dirty="0">
                <a:solidFill>
                  <a:schemeClr val="tx1"/>
                </a:solidFill>
              </a:rPr>
              <a:t>"Successful voyages, sustainable planet"</a:t>
            </a:r>
          </a:p>
          <a:p>
            <a:pPr marL="457200" indent="-4572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To harmonise standards for Aids to Navigation systems worldwide </a:t>
            </a:r>
          </a:p>
          <a:p>
            <a:pPr marL="457200" indent="-4572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To facilitate the safe and efficient movement of shipping</a:t>
            </a:r>
          </a:p>
          <a:p>
            <a:pPr marL="457200" indent="-4572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/>
                </a:solidFill>
              </a:rPr>
              <a:t>To enhance the protection of the marine environment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21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99392"/>
            <a:ext cx="7775575" cy="936326"/>
          </a:xfrm>
        </p:spPr>
        <p:txBody>
          <a:bodyPr/>
          <a:lstStyle/>
          <a:p>
            <a:r>
              <a:rPr lang="en-US" dirty="0"/>
              <a:t>IALA Strategic Goals for 2026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916891"/>
            <a:ext cx="7775575" cy="2476105"/>
          </a:xfrm>
        </p:spPr>
        <p:txBody>
          <a:bodyPr/>
          <a:lstStyle/>
          <a:p>
            <a:pPr lvl="1"/>
            <a:r>
              <a:rPr lang="en-US" sz="1800" dirty="0"/>
              <a:t>Goal 1 </a:t>
            </a:r>
          </a:p>
          <a:p>
            <a:pPr lvl="1"/>
            <a:r>
              <a:rPr lang="en-US" sz="1800" dirty="0"/>
              <a:t>Marine Aids to Navigation are developed and harmonized through international cooperation and the provision of standards.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Goal 2 </a:t>
            </a:r>
          </a:p>
          <a:p>
            <a:pPr lvl="1"/>
            <a:r>
              <a:rPr lang="en-US" sz="1800" dirty="0"/>
              <a:t>All coastal states have contributed to a sustainable and efficient global network of Marine Aids to Navigation through capacity building and the sharing of expertise.</a:t>
            </a:r>
            <a:endParaRPr lang="en-GB" sz="18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438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Maritime Buoyage Agreement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IALA A and IALA B</a:t>
            </a:r>
          </a:p>
          <a:p>
            <a:pPr lvl="1"/>
            <a:r>
              <a:rPr lang="en-US" sz="1700" dirty="0">
                <a:solidFill>
                  <a:schemeClr val="accent1"/>
                </a:solidFill>
              </a:rPr>
              <a:t>During the IALA conference in November 1980 two navigation marking systems, i.e. the System A (red color at left hand </a:t>
            </a:r>
            <a:r>
              <a:rPr lang="en-US" sz="1700" dirty="0">
                <a:solidFill>
                  <a:srgbClr val="0076A2"/>
                </a:solidFill>
              </a:rPr>
              <a:t>side</a:t>
            </a:r>
            <a:r>
              <a:rPr lang="en-US" sz="1700" dirty="0">
                <a:solidFill>
                  <a:schemeClr val="accent1"/>
                </a:solidFill>
              </a:rPr>
              <a:t> of the ship) and the System B (red color at right hand side of the ship), were combined into one - the </a:t>
            </a:r>
            <a:r>
              <a:rPr lang="en-US" sz="1700" b="1" dirty="0">
                <a:solidFill>
                  <a:srgbClr val="0076A2"/>
                </a:solidFill>
              </a:rPr>
              <a:t>IALA Maritime Buoyage System</a:t>
            </a:r>
            <a:r>
              <a:rPr lang="en-US" sz="17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47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135396"/>
            <a:ext cx="7775575" cy="936326"/>
          </a:xfrm>
        </p:spPr>
        <p:txBody>
          <a:bodyPr/>
          <a:lstStyle/>
          <a:p>
            <a:r>
              <a:rPr lang="en-GB" dirty="0"/>
              <a:t>The Committees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872716"/>
            <a:ext cx="7775575" cy="2016064"/>
          </a:xfrm>
        </p:spPr>
        <p:txBody>
          <a:bodyPr/>
          <a:lstStyle/>
          <a:p>
            <a:r>
              <a:rPr lang="en-GB" dirty="0"/>
              <a:t>The “Power House” of IALA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AtoN Requirements and Management (ARM)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Engineering and Sustainability (ENG)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Vessel Traffic Services (VTS)</a:t>
            </a:r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e-Navigation (ENAV)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5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4213" y="-171400"/>
            <a:ext cx="7775575" cy="936326"/>
          </a:xfrm>
        </p:spPr>
        <p:txBody>
          <a:bodyPr/>
          <a:lstStyle/>
          <a:p>
            <a:r>
              <a:rPr lang="en-GB" dirty="0"/>
              <a:t>Publications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84213" y="728700"/>
            <a:ext cx="7775575" cy="2016064"/>
          </a:xfrm>
        </p:spPr>
        <p:txBody>
          <a:bodyPr/>
          <a:lstStyle/>
          <a:p>
            <a:r>
              <a:rPr lang="en-GB" dirty="0"/>
              <a:t>Main result of the Committees</a:t>
            </a:r>
            <a:r>
              <a:rPr lang="en-GB" dirty="0">
                <a:solidFill>
                  <a:schemeClr val="tx1"/>
                </a:solidFill>
              </a:rPr>
              <a:t>’</a:t>
            </a:r>
            <a:r>
              <a:rPr lang="en-GB" dirty="0"/>
              <a:t> work</a:t>
            </a:r>
            <a:endParaRPr lang="en-US" sz="2000" b="1" u="sng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/>
              <a:t>Standards</a:t>
            </a:r>
            <a:r>
              <a:rPr lang="en-US" sz="2000" dirty="0"/>
              <a:t> which can be referred to directly in IMO and other international conventions and in national maritime laws.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/>
              <a:t>Recommendations</a:t>
            </a:r>
            <a:r>
              <a:rPr lang="en-US" sz="2000" dirty="0"/>
              <a:t> which advise what should be done.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/>
              <a:t>Guidelines</a:t>
            </a:r>
            <a:r>
              <a:rPr lang="en-US" sz="2000" dirty="0"/>
              <a:t> which advise how to implement the recommendations as ‘best practice’.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/>
              <a:t>Manuals</a:t>
            </a:r>
            <a:r>
              <a:rPr lang="en-US" sz="2000" dirty="0"/>
              <a:t> which provide general reference materials (NAVGUIDE; MBS; VTS Guide; IALA Dictionary).</a:t>
            </a:r>
          </a:p>
          <a:p>
            <a:pPr lvl="1">
              <a:buClr>
                <a:schemeClr val="accent1"/>
              </a:buClr>
              <a:buSzPct val="100000"/>
              <a:buNone/>
            </a:pPr>
            <a:endParaRPr lang="en-US" sz="2000" dirty="0"/>
          </a:p>
          <a:p>
            <a:pPr marL="285750" lvl="1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u="sng" dirty="0"/>
              <a:t>Model courses</a:t>
            </a:r>
            <a:r>
              <a:rPr lang="en-US" sz="2000" dirty="0"/>
              <a:t> which provide guidance on the training of VTS personnel, Aids to Navigation Managers and Aids to Navigation Technicians.</a:t>
            </a:r>
            <a:endParaRPr lang="en-US" sz="2000" b="1" u="sng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909218"/>
      </p:ext>
    </p:extLst>
  </p:cSld>
  <p:clrMapOvr>
    <a:masterClrMapping/>
  </p:clrMapOvr>
</p:sld>
</file>

<file path=ppt/theme/theme1.xml><?xml version="1.0" encoding="utf-8"?>
<a:theme xmlns:a="http://schemas.openxmlformats.org/drawingml/2006/main" name="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ALA_template-powerpoint">
  <a:themeElements>
    <a:clrScheme name="IALA">
      <a:dk1>
        <a:sysClr val="windowText" lastClr="000000"/>
      </a:dk1>
      <a:lt1>
        <a:sysClr val="window" lastClr="FFFFFF"/>
      </a:lt1>
      <a:dk2>
        <a:srgbClr val="3AAA35"/>
      </a:dk2>
      <a:lt2>
        <a:srgbClr val="E94E1B"/>
      </a:lt2>
      <a:accent1>
        <a:srgbClr val="00558C"/>
      </a:accent1>
      <a:accent2>
        <a:srgbClr val="009FE3"/>
      </a:accent2>
      <a:accent3>
        <a:srgbClr val="00B0A9"/>
      </a:accent3>
      <a:accent4>
        <a:srgbClr val="00BCD0"/>
      </a:accent4>
      <a:accent5>
        <a:srgbClr val="6787C4"/>
      </a:accent5>
      <a:accent6>
        <a:srgbClr val="99509A"/>
      </a:accent6>
      <a:hlink>
        <a:srgbClr val="000000"/>
      </a:hlink>
      <a:folHlink>
        <a:srgbClr val="9D9D9C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IALA_template-powerpoint.potx</Template>
  <TotalTime>4942</TotalTime>
  <Words>1349</Words>
  <Application>Microsoft Office PowerPoint</Application>
  <PresentationFormat>On-screen Show (4:3)</PresentationFormat>
  <Paragraphs>195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IALA_template-powerpoint</vt:lpstr>
      <vt:lpstr>1_IALA_template-powerpoint</vt:lpstr>
      <vt:lpstr>2_IALA_template-powerpoint</vt:lpstr>
      <vt:lpstr>PowerPoint Presentation</vt:lpstr>
      <vt:lpstr>contents</vt:lpstr>
      <vt:lpstr>Headquarters</vt:lpstr>
      <vt:lpstr>Membership</vt:lpstr>
      <vt:lpstr>The IALA ‘motto’ and principal aims</vt:lpstr>
      <vt:lpstr>IALA Strategic Goals for 2026</vt:lpstr>
      <vt:lpstr>The Maritime Buoyage Agreement</vt:lpstr>
      <vt:lpstr>The Committees</vt:lpstr>
      <vt:lpstr>Publications</vt:lpstr>
      <vt:lpstr>The World-Wide Academy</vt:lpstr>
      <vt:lpstr>There are some challenges out there…</vt:lpstr>
      <vt:lpstr>IALA Strategic 2014-2026 Goals for “Successful voyages, sustainable planet.”</vt:lpstr>
      <vt:lpstr>The IALA World-Wide Academy</vt:lpstr>
      <vt:lpstr>What do we do?</vt:lpstr>
      <vt:lpstr>World-Wide Academy  Capacity Building  in developing countries</vt:lpstr>
      <vt:lpstr>PowerPoint Presentation</vt:lpstr>
      <vt:lpstr>PowerPoint Presentation</vt:lpstr>
      <vt:lpstr>Those in need (still) The Pacific is doing well</vt:lpstr>
      <vt:lpstr>Education and Training</vt:lpstr>
      <vt:lpstr>Current Level 1 AtoN Manager Training Scheme</vt:lpstr>
      <vt:lpstr>PowerPoint Presentation</vt:lpstr>
      <vt:lpstr>International Level 1 Aids to Navigation Managers</vt:lpstr>
      <vt:lpstr>The IALA World-Wide Academy Team Jacques, Gerardine, Omar and Kevin</vt:lpstr>
      <vt:lpstr>  Transforming IALA  from   Non-Governmental status  to   Inter-Governmental status</vt:lpstr>
      <vt:lpstr>Advantages of IGO Status</vt:lpstr>
      <vt:lpstr>Diplomatic Conference – France and Morocco</vt:lpstr>
      <vt:lpstr>Roadmap </vt:lpstr>
      <vt:lpstr>PowerPoint Presentation</vt:lpstr>
    </vt:vector>
  </TitlesOfParts>
  <Manager>IALA</Manager>
  <Company>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IALA</dc:title>
  <dc:subject>IALA</dc:subject>
  <dc:creator>IALA</dc:creator>
  <cp:lastModifiedBy>Omar Eriksson</cp:lastModifiedBy>
  <cp:revision>191</cp:revision>
  <cp:lastPrinted>2018-02-20T15:09:28Z</cp:lastPrinted>
  <dcterms:created xsi:type="dcterms:W3CDTF">2015-06-18T13:41:36Z</dcterms:created>
  <dcterms:modified xsi:type="dcterms:W3CDTF">2019-02-12T08:29:48Z</dcterms:modified>
</cp:coreProperties>
</file>