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sldIdLst>
    <p:sldId id="256" r:id="rId2"/>
    <p:sldId id="287" r:id="rId3"/>
    <p:sldId id="288" r:id="rId4"/>
    <p:sldId id="363" r:id="rId5"/>
    <p:sldId id="369" r:id="rId6"/>
    <p:sldId id="372" r:id="rId7"/>
    <p:sldId id="370" r:id="rId8"/>
    <p:sldId id="364" r:id="rId9"/>
    <p:sldId id="371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7" r:id="rId23"/>
    <p:sldId id="386" r:id="rId24"/>
    <p:sldId id="385" r:id="rId25"/>
    <p:sldId id="397" r:id="rId26"/>
    <p:sldId id="388" r:id="rId27"/>
    <p:sldId id="391" r:id="rId28"/>
    <p:sldId id="390" r:id="rId29"/>
    <p:sldId id="392" r:id="rId30"/>
    <p:sldId id="389" r:id="rId31"/>
    <p:sldId id="393" r:id="rId32"/>
    <p:sldId id="394" r:id="rId33"/>
    <p:sldId id="395" r:id="rId34"/>
    <p:sldId id="396" r:id="rId35"/>
    <p:sldId id="398" r:id="rId36"/>
    <p:sldId id="399" r:id="rId37"/>
    <p:sldId id="400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09" r:id="rId46"/>
    <p:sldId id="410" r:id="rId47"/>
    <p:sldId id="411" r:id="rId48"/>
    <p:sldId id="412" r:id="rId49"/>
    <p:sldId id="413" r:id="rId50"/>
    <p:sldId id="414" r:id="rId51"/>
    <p:sldId id="415" r:id="rId52"/>
    <p:sldId id="416" r:id="rId53"/>
    <p:sldId id="28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11/02/2019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945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016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8134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1643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8055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9073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2889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0556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9345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6959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70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7174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5240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6621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24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5427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172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26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2903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27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5889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28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1781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29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0989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30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2960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31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160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49286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32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02291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33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37442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34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23157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35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11512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36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4570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37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08534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38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0141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39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62815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40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4039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41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735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97891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42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40044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43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3767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44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514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45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04062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46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62143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47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99242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48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84852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49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60913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50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70144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51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8919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03088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52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813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367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4083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9166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717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9144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276123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569357" y="6280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200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2" y="6049724"/>
            <a:ext cx="647716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9415"/>
            <a:ext cx="78867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6"/>
            <a:ext cx="5793137" cy="2158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08995" y="893799"/>
            <a:ext cx="7926011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9144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609116" y="6280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200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6040080"/>
            <a:ext cx="621968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11/02/2019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11/02/2019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11/02/2019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o.int/cb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abri.kampfer@iho.int" TargetMode="External"/><Relationship Id="rId2" Type="http://schemas.openxmlformats.org/officeDocument/2006/relationships/hyperlink" Target="http://www.iho.in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mailto:alberto.neves@iho.in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165" y="412694"/>
            <a:ext cx="8178501" cy="3332033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16</a:t>
            </a:r>
            <a:r>
              <a:rPr lang="en-US" sz="4900" baseline="30000" dirty="0" smtClean="0"/>
              <a:t>th</a:t>
            </a:r>
            <a:r>
              <a:rPr lang="en-US" sz="4900" dirty="0" smtClean="0"/>
              <a:t> </a:t>
            </a:r>
            <a:r>
              <a:rPr lang="en-US" sz="4900" dirty="0"/>
              <a:t>Meeting of the </a:t>
            </a:r>
            <a:r>
              <a:rPr lang="en-US" sz="4900" dirty="0" smtClean="0"/>
              <a:t>South </a:t>
            </a:r>
            <a:r>
              <a:rPr lang="en-US" sz="4900" dirty="0"/>
              <a:t>West Pacific </a:t>
            </a:r>
            <a:r>
              <a:rPr lang="en-US" sz="4900" dirty="0" smtClean="0"/>
              <a:t>Hydrographic Commission</a:t>
            </a:r>
            <a:br>
              <a:rPr lang="en-US" sz="49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 </a:t>
            </a:r>
            <a:r>
              <a:rPr lang="en-US" sz="4400" dirty="0"/>
              <a:t>Technical Workshop </a:t>
            </a:r>
            <a:r>
              <a:rPr lang="en-US" sz="4400" dirty="0"/>
              <a:t>on  Disaster Response Planning and Data Discovery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165" y="4191675"/>
            <a:ext cx="7994933" cy="1051964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+mj-lt"/>
                <a:cs typeface="Arial" pitchFamily="34" charset="0"/>
              </a:rPr>
              <a:t>IHO CB Strategy and importance of MSI</a:t>
            </a:r>
          </a:p>
          <a:p>
            <a:r>
              <a:rPr lang="en-US" sz="3200" dirty="0">
                <a:latin typeface="+mj-lt"/>
                <a:cs typeface="Arial" pitchFamily="34" charset="0"/>
              </a:rPr>
              <a:t>Basic steps for implementing MSI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Principles: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funding </a:t>
            </a:r>
            <a:r>
              <a:rPr lang="en-US" sz="3600" dirty="0">
                <a:latin typeface="+mj-lt"/>
                <a:cs typeface="Arial" pitchFamily="34" charset="0"/>
              </a:rPr>
              <a:t>of </a:t>
            </a:r>
            <a:r>
              <a:rPr lang="en-US" sz="3600" dirty="0" smtClean="0">
                <a:latin typeface="+mj-lt"/>
                <a:cs typeface="Arial" pitchFamily="34" charset="0"/>
              </a:rPr>
              <a:t>Non-MS </a:t>
            </a:r>
            <a:r>
              <a:rPr lang="en-US" sz="3600" dirty="0">
                <a:latin typeface="+mj-lt"/>
                <a:cs typeface="Arial" pitchFamily="34" charset="0"/>
              </a:rPr>
              <a:t>is generally limited to technical visits and Phase 1 </a:t>
            </a:r>
            <a:r>
              <a:rPr lang="en-US" sz="3600" dirty="0" smtClean="0">
                <a:latin typeface="+mj-lt"/>
                <a:cs typeface="Arial" pitchFamily="34" charset="0"/>
              </a:rPr>
              <a:t>projects, awareness and technical assistance</a:t>
            </a:r>
          </a:p>
          <a:p>
            <a:pPr marL="0" indent="0">
              <a:buNone/>
            </a:pP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965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Phases of development of hydrographic surveying and nautical charting capability: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 Phase 1: MSI</a:t>
            </a:r>
          </a:p>
          <a:p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smtClean="0">
                <a:latin typeface="+mj-lt"/>
                <a:cs typeface="Arial" pitchFamily="34" charset="0"/>
              </a:rPr>
              <a:t>Phase 2: surveying</a:t>
            </a:r>
          </a:p>
          <a:p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smtClean="0">
                <a:latin typeface="+mj-lt"/>
                <a:cs typeface="Arial" pitchFamily="34" charset="0"/>
              </a:rPr>
              <a:t>Phase 3: nautical charting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0656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Phase 1: MSI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201591"/>
              </p:ext>
            </p:extLst>
          </p:nvPr>
        </p:nvGraphicFramePr>
        <p:xfrm>
          <a:off x="315590" y="1990639"/>
          <a:ext cx="8480452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1671"/>
                <a:gridCol w="4498781"/>
              </a:tblGrid>
              <a:tr h="303140"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en-US" sz="2000" kern="1200" dirty="0">
                          <a:effectLst/>
                        </a:rPr>
                        <a:t>Phases of Development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kern="1200">
                          <a:effectLst/>
                        </a:rPr>
                        <a:t>National Activity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37681">
                <a:tc>
                  <a:txBody>
                    <a:bodyPr/>
                    <a:lstStyle/>
                    <a:p>
                      <a:pPr eaLnBrk="0" fontAlgn="base" hangingPunct="0"/>
                      <a:r>
                        <a:rPr lang="en-US" sz="2000" kern="12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eaLnBrk="0" fontAlgn="base" hangingPunct="0"/>
                      <a:r>
                        <a:rPr lang="en-US" sz="2000" kern="1200" dirty="0">
                          <a:effectLst/>
                        </a:rPr>
                        <a:t>Phase 1</a:t>
                      </a:r>
                      <a:endParaRPr lang="en-US" sz="2000" dirty="0">
                        <a:effectLst/>
                      </a:endParaRPr>
                    </a:p>
                    <a:p>
                      <a:pPr eaLnBrk="0" fontAlgn="base" hangingPunct="0"/>
                      <a:r>
                        <a:rPr lang="en-US" sz="2000" kern="1200" dirty="0">
                          <a:effectLst/>
                        </a:rPr>
                        <a:t>Collection and circulation of nautical information, necessary to maintain existing charts and publications up to date</a:t>
                      </a:r>
                      <a:endParaRPr lang="en-US" sz="2000" dirty="0">
                        <a:effectLst/>
                      </a:endParaRPr>
                    </a:p>
                    <a:p>
                      <a:pPr eaLnBrk="0" fontAlgn="base" hangingPunct="0"/>
                      <a:r>
                        <a:rPr lang="fr-FR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Form National Authority (NA) and/or National Hydrographic Coordinating Committee (NHCC).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Create/improve current infrastructure to collect and circulate information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Strengthen links with charting authority to enable updating of charts and publications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Minimal training needed 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Strengthen links with NAVAREA Coordinator to enable the promulgation of safety information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5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Phase 2: surveying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405476"/>
              </p:ext>
            </p:extLst>
          </p:nvPr>
        </p:nvGraphicFramePr>
        <p:xfrm>
          <a:off x="323633" y="2021510"/>
          <a:ext cx="8545238" cy="3912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2088"/>
                <a:gridCol w="4533150"/>
              </a:tblGrid>
              <a:tr h="300600"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en-US" sz="2000" kern="1200">
                          <a:effectLst/>
                        </a:rPr>
                        <a:t>Phases of Development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kern="1200">
                          <a:effectLst/>
                        </a:rPr>
                        <a:t>National Activity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7202">
                <a:tc>
                  <a:txBody>
                    <a:bodyPr/>
                    <a:lstStyle/>
                    <a:p>
                      <a:pPr eaLnBrk="0" fontAlgn="base" hangingPunct="0"/>
                      <a:r>
                        <a:rPr lang="fr-FR" sz="2000" kern="12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eaLnBrk="0" fontAlgn="base" hangingPunct="0"/>
                      <a:r>
                        <a:rPr lang="en-US" sz="2000" kern="1200" dirty="0">
                          <a:effectLst/>
                        </a:rPr>
                        <a:t>Phase 2</a:t>
                      </a:r>
                      <a:endParaRPr lang="en-US" sz="2000" dirty="0">
                        <a:effectLst/>
                      </a:endParaRPr>
                    </a:p>
                    <a:p>
                      <a:pPr eaLnBrk="0" fontAlgn="base" hangingPunct="0"/>
                      <a:r>
                        <a:rPr lang="en-US" sz="2000" kern="1200" dirty="0">
                          <a:effectLst/>
                        </a:rPr>
                        <a:t>Creation of a surveying capability to conduct: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Coastal projects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Offshore projects</a:t>
                      </a:r>
                      <a:endParaRPr lang="en-US" sz="2000" dirty="0">
                        <a:effectLst/>
                      </a:endParaRPr>
                    </a:p>
                    <a:p>
                      <a:pPr marL="457200" eaLnBrk="0" fontAlgn="base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Establish capacity to enable surveys of ports and their approaches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Maintain adequate aids to navigation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Build capacity to enable surveys in support of coastal and offshore areas 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Build capacity to set up hydrographic databases to support the work of the NA/NHCC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Provide basic geospatial data via MSDI 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Requires funding for training, advising &amp; equipment or contract survey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73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Phase 3: nautical charting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31849"/>
              </p:ext>
            </p:extLst>
          </p:nvPr>
        </p:nvGraphicFramePr>
        <p:xfrm>
          <a:off x="372186" y="2021797"/>
          <a:ext cx="8391488" cy="3739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9901"/>
                <a:gridCol w="4451587"/>
              </a:tblGrid>
              <a:tr h="384458"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en-US" sz="2000" kern="1200">
                          <a:effectLst/>
                        </a:rPr>
                        <a:t>Phases of Development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kern="1200">
                          <a:effectLst/>
                        </a:rPr>
                        <a:t>National Activity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5273">
                <a:tc>
                  <a:txBody>
                    <a:bodyPr/>
                    <a:lstStyle/>
                    <a:p>
                      <a:pPr eaLnBrk="0" fontAlgn="base" hangingPunct="0"/>
                      <a:r>
                        <a:rPr lang="en-US" sz="2000" kern="12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eaLnBrk="0" fontAlgn="base" hangingPunct="0"/>
                      <a:r>
                        <a:rPr lang="en-US" sz="2000" kern="1200">
                          <a:effectLst/>
                        </a:rPr>
                        <a:t>Phase 3</a:t>
                      </a:r>
                      <a:endParaRPr lang="en-US" sz="2000">
                        <a:effectLst/>
                      </a:endParaRPr>
                    </a:p>
                    <a:p>
                      <a:pPr eaLnBrk="0" fontAlgn="base" hangingPunct="0"/>
                      <a:r>
                        <a:rPr lang="en-US" sz="2000" kern="1200">
                          <a:effectLst/>
                        </a:rPr>
                        <a:t>Produce paper charts, ENC and publications independently</a:t>
                      </a:r>
                      <a:endParaRPr lang="en-US" sz="2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The need shall be thoroughly assessed. Requires investment for production, distribution and updating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Alternatively, bi-lateral agreements for charting can provide easier solutions in production and distribution (of ENC through RENCs) and rewards.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Further development of MSDI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0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Long term objectives:</a:t>
            </a:r>
          </a:p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• to </a:t>
            </a:r>
            <a:r>
              <a:rPr lang="en-US" sz="3600" dirty="0">
                <a:latin typeface="+mj-lt"/>
                <a:cs typeface="Arial" pitchFamily="34" charset="0"/>
              </a:rPr>
              <a:t>enable all states </a:t>
            </a:r>
            <a:r>
              <a:rPr lang="en-US" sz="3600" dirty="0" smtClean="0">
                <a:latin typeface="+mj-lt"/>
                <a:cs typeface="Arial" pitchFamily="34" charset="0"/>
              </a:rPr>
              <a:t>with navigable </a:t>
            </a:r>
            <a:r>
              <a:rPr lang="en-US" sz="3600" dirty="0">
                <a:latin typeface="+mj-lt"/>
                <a:cs typeface="Arial" pitchFamily="34" charset="0"/>
              </a:rPr>
              <a:t>waters to achieve Phase 1 </a:t>
            </a:r>
            <a:r>
              <a:rPr lang="en-US" sz="3600" dirty="0" smtClean="0">
                <a:latin typeface="+mj-lt"/>
                <a:cs typeface="Arial" pitchFamily="34" charset="0"/>
              </a:rPr>
              <a:t>and </a:t>
            </a:r>
            <a:r>
              <a:rPr lang="en-US" sz="3600" dirty="0">
                <a:latin typeface="+mj-lt"/>
                <a:cs typeface="Arial" pitchFamily="34" charset="0"/>
              </a:rPr>
              <a:t>to develop a national plan to put in place appropriate elements of Phases 2 and 3 or alternative cooperative regional or bilateral arrangements.</a:t>
            </a:r>
            <a:endParaRPr lang="en-US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9860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Long term objectives:</a:t>
            </a:r>
          </a:p>
          <a:p>
            <a:pPr marL="0" indent="0">
              <a:buNone/>
            </a:pPr>
            <a:r>
              <a:rPr lang="en-US" sz="3600" dirty="0">
                <a:latin typeface="+mj-lt"/>
                <a:cs typeface="Arial" pitchFamily="34" charset="0"/>
              </a:rPr>
              <a:t>• </a:t>
            </a:r>
            <a:r>
              <a:rPr lang="en-US" sz="3600" dirty="0" smtClean="0">
                <a:latin typeface="+mj-lt"/>
                <a:cs typeface="Arial" pitchFamily="34" charset="0"/>
              </a:rPr>
              <a:t>in </a:t>
            </a:r>
            <a:r>
              <a:rPr lang="en-US" sz="3600" dirty="0">
                <a:latin typeface="+mj-lt"/>
                <a:cs typeface="Arial" pitchFamily="34" charset="0"/>
              </a:rPr>
              <a:t>conjunction with the IMO’s Technical Cooperation Committee and IALA’s World Wide Academy a series of ‘country profiles’ will be developed to accurately measure the state of hydrography in every coastal </a:t>
            </a:r>
            <a:r>
              <a:rPr lang="en-US" sz="3600" dirty="0" smtClean="0">
                <a:latin typeface="+mj-lt"/>
                <a:cs typeface="Arial" pitchFamily="34" charset="0"/>
              </a:rPr>
              <a:t>State</a:t>
            </a:r>
            <a:r>
              <a:rPr lang="en-US" sz="3600" dirty="0">
                <a:latin typeface="+mj-lt"/>
                <a:cs typeface="Arial" pitchFamily="34" charset="0"/>
              </a:rPr>
              <a:t>.</a:t>
            </a:r>
            <a:endParaRPr lang="en-US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3296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The CB Process (the 4 As):</a:t>
            </a:r>
          </a:p>
          <a:p>
            <a:pPr marL="0" indent="0">
              <a:buNone/>
            </a:pPr>
            <a:endParaRPr lang="en-US" sz="36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36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36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+mj-lt"/>
                <a:cs typeface="Arial" pitchFamily="34" charset="0"/>
              </a:rPr>
              <a:t>Degree of engagement (X = Low, XX = Medium-low, XXX = Medium-high, XXXX = High)</a:t>
            </a:r>
            <a:endParaRPr lang="en-US" sz="1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954167"/>
              </p:ext>
            </p:extLst>
          </p:nvPr>
        </p:nvGraphicFramePr>
        <p:xfrm>
          <a:off x="784175" y="2196349"/>
          <a:ext cx="7534436" cy="31443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84178"/>
                <a:gridCol w="1512363"/>
                <a:gridCol w="1512363"/>
                <a:gridCol w="1512363"/>
                <a:gridCol w="1513169"/>
              </a:tblGrid>
              <a:tr h="628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IHO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CBSC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RHC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Country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8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Awareness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8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Assessment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8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Analysis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8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Action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XXXX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57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Assessment of needs is done by:</a:t>
            </a:r>
          </a:p>
          <a:p>
            <a:r>
              <a:rPr lang="en-US" sz="3600" dirty="0">
                <a:latin typeface="+mj-lt"/>
                <a:cs typeface="Arial" pitchFamily="34" charset="0"/>
              </a:rPr>
              <a:t>h</a:t>
            </a:r>
            <a:r>
              <a:rPr lang="en-US" sz="3600" dirty="0" smtClean="0">
                <a:latin typeface="+mj-lt"/>
                <a:cs typeface="Arial" pitchFamily="34" charset="0"/>
              </a:rPr>
              <a:t>igh-level visits</a:t>
            </a:r>
          </a:p>
          <a:p>
            <a:r>
              <a:rPr lang="en-US" sz="3600" dirty="0">
                <a:latin typeface="+mj-lt"/>
                <a:cs typeface="Arial" pitchFamily="34" charset="0"/>
              </a:rPr>
              <a:t>t</a:t>
            </a:r>
            <a:r>
              <a:rPr lang="en-US" sz="3600" dirty="0" smtClean="0">
                <a:latin typeface="+mj-lt"/>
                <a:cs typeface="Arial" pitchFamily="34" charset="0"/>
              </a:rPr>
              <a:t>echnical visits</a:t>
            </a:r>
          </a:p>
          <a:p>
            <a:r>
              <a:rPr lang="en-US" sz="3600" dirty="0">
                <a:latin typeface="+mj-lt"/>
                <a:cs typeface="Arial" pitchFamily="34" charset="0"/>
              </a:rPr>
              <a:t>r</a:t>
            </a:r>
            <a:r>
              <a:rPr lang="en-US" sz="3600" dirty="0" smtClean="0">
                <a:latin typeface="+mj-lt"/>
                <a:cs typeface="Arial" pitchFamily="34" charset="0"/>
              </a:rPr>
              <a:t>isk analysis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0647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CB annual cycle: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Assessment (RHC)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Planning (RHC)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Submission for support (RHC)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Preparation of the CB Plan (Secretariat)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Adoption of the CBWP (CBSC)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Implementation and impact assessment (RHC, Secretariat, CBSC, IRCC, Council)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3616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pic>
        <p:nvPicPr>
          <p:cNvPr id="8196" name="Picture 2" descr="C:\Users\Robert Ward\Documents\Digifots\IHO\Website banners\main_image_OHI_multibeam_300dp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" y="1011504"/>
            <a:ext cx="9146707" cy="500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20786" y="191295"/>
            <a:ext cx="7962563" cy="7524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 smtClean="0"/>
              <a:t>IHO CB Strategy</a:t>
            </a:r>
            <a:endParaRPr lang="en-GB" sz="2800" dirty="0"/>
          </a:p>
          <a:p>
            <a:pPr>
              <a:defRPr/>
            </a:pPr>
            <a:r>
              <a:rPr lang="en-AU" sz="2400" dirty="0" smtClean="0">
                <a:hlinkClick r:id="rId3"/>
              </a:rPr>
              <a:t>www.iho.int</a:t>
            </a:r>
            <a:r>
              <a:rPr lang="en-AU" sz="2400" dirty="0" smtClean="0">
                <a:hlinkClick r:id="rId3"/>
              </a:rPr>
              <a:t>/cb</a:t>
            </a:r>
            <a:r>
              <a:rPr lang="en-AU" sz="2400" dirty="0" smtClean="0"/>
              <a:t> </a:t>
            </a:r>
            <a:r>
              <a:rPr lang="en-AU" sz="2400" dirty="0" smtClean="0">
                <a:sym typeface="Symbol" panose="05050102010706020507" pitchFamily="18" charset="2"/>
              </a:rPr>
              <a:t> </a:t>
            </a:r>
            <a:r>
              <a:rPr lang="en-AU" sz="2400" dirty="0" smtClean="0">
                <a:sym typeface="Symbol" panose="05050102010706020507" pitchFamily="18" charset="2"/>
              </a:rPr>
              <a:t>CB Strategy</a:t>
            </a:r>
            <a:endParaRPr lang="en-AU" sz="2400" dirty="0"/>
          </a:p>
        </p:txBody>
      </p:sp>
    </p:spTree>
  </p:cSld>
  <p:clrMapOvr>
    <a:masterClrMapping/>
  </p:clrMapOvr>
  <p:transition spd="slow" advClick="0" advTm="4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Introduction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IHO CB Strategy</a:t>
            </a:r>
          </a:p>
          <a:p>
            <a:pPr marL="0" indent="0"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Strategic aspect of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What is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Basic steps to implement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Conclusion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Summary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73208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Why is MSI so important?</a:t>
            </a:r>
          </a:p>
          <a:p>
            <a:pPr marL="0" indent="0" eaLnBrk="1" hangingPunct="1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Maritime Safety Information is the fundamental piece of information that needs to be made available to the mariner to ensure safety of navigation!</a:t>
            </a:r>
          </a:p>
          <a:p>
            <a:pPr marL="0" indent="0" eaLnBrk="1" hangingPunct="1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Through the WWNWS the mariner will receive the elements to </a:t>
            </a:r>
            <a:r>
              <a:rPr lang="en-GB" sz="3600" dirty="0" smtClean="0">
                <a:latin typeface="+mj-lt"/>
                <a:cs typeface="Arial" pitchFamily="34" charset="0"/>
              </a:rPr>
              <a:t>urgent updates to </a:t>
            </a:r>
            <a:r>
              <a:rPr lang="en-GB" sz="3600" dirty="0" smtClean="0">
                <a:latin typeface="+mj-lt"/>
                <a:cs typeface="Arial" pitchFamily="34" charset="0"/>
              </a:rPr>
              <a:t>nautical charts and </a:t>
            </a:r>
            <a:r>
              <a:rPr lang="en-GB" sz="3600" dirty="0" smtClean="0">
                <a:latin typeface="+mj-lt"/>
                <a:cs typeface="Arial" pitchFamily="34" charset="0"/>
              </a:rPr>
              <a:t>other warnings.</a:t>
            </a:r>
            <a:endParaRPr lang="en-GB" sz="3600" dirty="0" smtClean="0">
              <a:latin typeface="+mj-lt"/>
              <a:cs typeface="Arial" pitchFamily="34" charset="0"/>
            </a:endParaRPr>
          </a:p>
          <a:p>
            <a:pPr marL="0" indent="0" eaLnBrk="1" hangingPunct="1">
              <a:defRPr/>
            </a:pPr>
            <a:endParaRPr lang="en-GB" sz="3600" dirty="0">
              <a:solidFill>
                <a:srgbClr val="CCEC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Strategic aspects of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33576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Why is MSI so important?</a:t>
            </a:r>
          </a:p>
          <a:p>
            <a:pPr marL="0" indent="0" eaLnBrk="1" hangingPunct="1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Without MSI, hydrographic services (SOLAS V/9) can’t be provided</a:t>
            </a:r>
          </a:p>
          <a:p>
            <a:pPr marL="0" indent="0" eaLnBrk="1" hangingPunct="1">
              <a:defRPr/>
            </a:pPr>
            <a:endParaRPr lang="en-GB" sz="3600" dirty="0">
              <a:solidFill>
                <a:srgbClr val="CCEC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Strategic aspects of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240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Introduction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IHO CB Strategy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Strategic aspect of MSI</a:t>
            </a:r>
          </a:p>
          <a:p>
            <a:pPr marL="0" indent="0"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What is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Basic steps to implement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Conclusion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Summary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1507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Reference: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IHO </a:t>
            </a:r>
            <a:r>
              <a:rPr lang="en-US" sz="3600" dirty="0" smtClean="0">
                <a:latin typeface="+mj-lt"/>
                <a:cs typeface="Arial" pitchFamily="34" charset="0"/>
              </a:rPr>
              <a:t>Publication </a:t>
            </a:r>
            <a:r>
              <a:rPr lang="en-US" sz="3600" dirty="0">
                <a:latin typeface="+mj-lt"/>
                <a:cs typeface="Arial" pitchFamily="34" charset="0"/>
              </a:rPr>
              <a:t>S-53 </a:t>
            </a:r>
            <a:r>
              <a:rPr lang="en-US" sz="3600" i="1" dirty="0">
                <a:latin typeface="+mj-lt"/>
                <a:cs typeface="Arial" pitchFamily="34" charset="0"/>
              </a:rPr>
              <a:t>Joint IMO/IHO/WMO Manual on Maritime Safety Information </a:t>
            </a:r>
            <a:r>
              <a:rPr lang="en-US" sz="3600" dirty="0">
                <a:latin typeface="+mj-lt"/>
                <a:cs typeface="Arial" pitchFamily="34" charset="0"/>
              </a:rPr>
              <a:t>(January 2016)</a:t>
            </a: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What is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5986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Maritime Safety Information </a:t>
            </a:r>
            <a:r>
              <a:rPr lang="en-US" sz="3600" dirty="0" smtClean="0">
                <a:latin typeface="+mj-lt"/>
                <a:cs typeface="Arial" pitchFamily="34" charset="0"/>
              </a:rPr>
              <a:t>(MSI) means </a:t>
            </a:r>
            <a:r>
              <a:rPr lang="en-US" sz="3600" u="sng" dirty="0">
                <a:latin typeface="+mj-lt"/>
                <a:cs typeface="Arial" pitchFamily="34" charset="0"/>
              </a:rPr>
              <a:t>navigational</a:t>
            </a:r>
            <a:r>
              <a:rPr lang="en-US" sz="3600" dirty="0">
                <a:latin typeface="+mj-lt"/>
                <a:cs typeface="Arial" pitchFamily="34" charset="0"/>
              </a:rPr>
              <a:t> and </a:t>
            </a:r>
            <a:r>
              <a:rPr lang="en-US" sz="3600" u="sng" dirty="0" smtClean="0">
                <a:latin typeface="+mj-lt"/>
                <a:cs typeface="Arial" pitchFamily="34" charset="0"/>
              </a:rPr>
              <a:t>meteorological</a:t>
            </a:r>
            <a:r>
              <a:rPr lang="en-US" sz="3600" dirty="0" smtClean="0">
                <a:latin typeface="+mj-lt"/>
                <a:cs typeface="Arial" pitchFamily="34" charset="0"/>
              </a:rPr>
              <a:t> warnings</a:t>
            </a:r>
            <a:r>
              <a:rPr lang="en-US" sz="3600" dirty="0">
                <a:latin typeface="+mj-lt"/>
                <a:cs typeface="Arial" pitchFamily="34" charset="0"/>
              </a:rPr>
              <a:t>, meteorological forecasts and </a:t>
            </a:r>
            <a:r>
              <a:rPr lang="en-US" sz="3600" u="sng" dirty="0">
                <a:latin typeface="+mj-lt"/>
                <a:cs typeface="Arial" pitchFamily="34" charset="0"/>
              </a:rPr>
              <a:t>other urgent </a:t>
            </a:r>
            <a:r>
              <a:rPr lang="en-US" sz="3600" u="sng" dirty="0" smtClean="0">
                <a:latin typeface="+mj-lt"/>
                <a:cs typeface="Arial" pitchFamily="34" charset="0"/>
              </a:rPr>
              <a:t>safety-related messages </a:t>
            </a:r>
            <a:r>
              <a:rPr lang="en-US" sz="3600" dirty="0">
                <a:latin typeface="+mj-lt"/>
                <a:cs typeface="Arial" pitchFamily="34" charset="0"/>
              </a:rPr>
              <a:t>broadcast to </a:t>
            </a:r>
            <a:r>
              <a:rPr lang="en-US" sz="3600" dirty="0" smtClean="0">
                <a:latin typeface="+mj-lt"/>
                <a:cs typeface="Arial" pitchFamily="34" charset="0"/>
              </a:rPr>
              <a:t>ships.</a:t>
            </a:r>
            <a:endParaRPr lang="en-GB" sz="3600" dirty="0">
              <a:solidFill>
                <a:srgbClr val="CCEC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What is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5961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Maritime </a:t>
            </a:r>
            <a:r>
              <a:rPr lang="en-US" sz="3600" dirty="0">
                <a:latin typeface="+mj-lt"/>
                <a:cs typeface="Arial" pitchFamily="34" charset="0"/>
              </a:rPr>
              <a:t>safety information </a:t>
            </a:r>
            <a:r>
              <a:rPr lang="en-US" sz="3600" u="sng" dirty="0">
                <a:latin typeface="+mj-lt"/>
                <a:cs typeface="Arial" pitchFamily="34" charset="0"/>
              </a:rPr>
              <a:t>service</a:t>
            </a:r>
            <a:r>
              <a:rPr lang="en-US" sz="3600" dirty="0">
                <a:latin typeface="+mj-lt"/>
                <a:cs typeface="Arial" pitchFamily="34" charset="0"/>
              </a:rPr>
              <a:t> means the internationally and </a:t>
            </a:r>
            <a:r>
              <a:rPr lang="en-US" sz="3600" dirty="0" smtClean="0">
                <a:latin typeface="+mj-lt"/>
                <a:cs typeface="Arial" pitchFamily="34" charset="0"/>
              </a:rPr>
              <a:t>nationally coordinated </a:t>
            </a:r>
            <a:r>
              <a:rPr lang="en-US" sz="3600" dirty="0">
                <a:latin typeface="+mj-lt"/>
                <a:cs typeface="Arial" pitchFamily="34" charset="0"/>
              </a:rPr>
              <a:t>network of broadcasts containing information which </a:t>
            </a:r>
            <a:r>
              <a:rPr lang="en-US" sz="3600" dirty="0" smtClean="0">
                <a:latin typeface="+mj-lt"/>
                <a:cs typeface="Arial" pitchFamily="34" charset="0"/>
              </a:rPr>
              <a:t>is </a:t>
            </a:r>
            <a:r>
              <a:rPr lang="en-US" sz="3600" u="sng" dirty="0" smtClean="0">
                <a:latin typeface="+mj-lt"/>
                <a:cs typeface="Arial" pitchFamily="34" charset="0"/>
              </a:rPr>
              <a:t>necessary </a:t>
            </a:r>
            <a:r>
              <a:rPr lang="en-US" sz="3600" u="sng" dirty="0">
                <a:latin typeface="+mj-lt"/>
                <a:cs typeface="Arial" pitchFamily="34" charset="0"/>
              </a:rPr>
              <a:t>for safe navigation</a:t>
            </a:r>
            <a:r>
              <a:rPr lang="en-US" sz="3600" dirty="0">
                <a:latin typeface="+mj-lt"/>
                <a:cs typeface="Arial" pitchFamily="34" charset="0"/>
              </a:rPr>
              <a:t>.</a:t>
            </a:r>
            <a:endParaRPr lang="en-GB" sz="3600" dirty="0">
              <a:solidFill>
                <a:srgbClr val="CCEC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What is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8196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Maritime </a:t>
            </a:r>
            <a:r>
              <a:rPr lang="en-US" sz="3600" dirty="0">
                <a:latin typeface="+mj-lt"/>
                <a:cs typeface="Arial" pitchFamily="34" charset="0"/>
              </a:rPr>
              <a:t>safety </a:t>
            </a:r>
            <a:r>
              <a:rPr lang="en-US" sz="3600" dirty="0" smtClean="0">
                <a:latin typeface="+mj-lt"/>
                <a:cs typeface="Arial" pitchFamily="34" charset="0"/>
              </a:rPr>
              <a:t>information is grouped in:</a:t>
            </a:r>
          </a:p>
          <a:p>
            <a:pPr>
              <a:defRPr/>
            </a:pP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smtClean="0">
                <a:latin typeface="+mj-lt"/>
                <a:cs typeface="Arial" pitchFamily="34" charset="0"/>
              </a:rPr>
              <a:t>Local warnings (ports)</a:t>
            </a:r>
          </a:p>
          <a:p>
            <a:pPr>
              <a:defRPr/>
            </a:pPr>
            <a:r>
              <a:rPr lang="en-US" sz="3600" b="1" dirty="0">
                <a:latin typeface="+mj-lt"/>
                <a:cs typeface="Arial" pitchFamily="34" charset="0"/>
              </a:rPr>
              <a:t> </a:t>
            </a:r>
            <a:r>
              <a:rPr lang="en-US" sz="3600" b="1" dirty="0" smtClean="0">
                <a:latin typeface="+mj-lt"/>
                <a:cs typeface="Arial" pitchFamily="34" charset="0"/>
              </a:rPr>
              <a:t>Coastal warnings (national coordinator)</a:t>
            </a:r>
          </a:p>
          <a:p>
            <a:pPr>
              <a:defRPr/>
            </a:pPr>
            <a:r>
              <a:rPr lang="en-US" sz="3600" b="1" dirty="0">
                <a:latin typeface="+mj-lt"/>
                <a:cs typeface="Arial" pitchFamily="34" charset="0"/>
              </a:rPr>
              <a:t> </a:t>
            </a:r>
            <a:r>
              <a:rPr lang="en-US" sz="3600" b="1" dirty="0" smtClean="0">
                <a:latin typeface="+mj-lt"/>
                <a:cs typeface="Arial" pitchFamily="34" charset="0"/>
              </a:rPr>
              <a:t>Sub-area warnings (Sub-area coordinator</a:t>
            </a:r>
            <a:r>
              <a:rPr lang="en-US" sz="3600" b="1" dirty="0">
                <a:latin typeface="+mj-lt"/>
                <a:cs typeface="Arial" pitchFamily="34" charset="0"/>
              </a:rPr>
              <a:t>)</a:t>
            </a:r>
            <a:endParaRPr lang="en-GB" sz="3600" b="1" dirty="0"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sz="3600" b="1" dirty="0" smtClean="0">
                <a:latin typeface="+mj-lt"/>
                <a:cs typeface="Arial" pitchFamily="34" charset="0"/>
              </a:rPr>
              <a:t> NAVAREA warnings (NAVAREA coordinator)</a:t>
            </a:r>
            <a:endParaRPr lang="en-GB" sz="3600" b="1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What is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4925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Maritime </a:t>
            </a:r>
            <a:r>
              <a:rPr lang="en-US" sz="3600" dirty="0">
                <a:latin typeface="+mj-lt"/>
                <a:cs typeface="Arial" pitchFamily="34" charset="0"/>
              </a:rPr>
              <a:t>safety </a:t>
            </a:r>
            <a:r>
              <a:rPr lang="en-US" sz="3600" dirty="0" smtClean="0">
                <a:latin typeface="+mj-lt"/>
                <a:cs typeface="Arial" pitchFamily="34" charset="0"/>
              </a:rPr>
              <a:t>information is </a:t>
            </a:r>
            <a:r>
              <a:rPr lang="en-US" sz="3600" dirty="0">
                <a:latin typeface="+mj-lt"/>
                <a:cs typeface="Arial" pitchFamily="34" charset="0"/>
              </a:rPr>
              <a:t>promulgated </a:t>
            </a:r>
            <a:r>
              <a:rPr lang="en-US" sz="3600" dirty="0" smtClean="0">
                <a:latin typeface="+mj-lt"/>
                <a:cs typeface="Arial" pitchFamily="34" charset="0"/>
              </a:rPr>
              <a:t>by the </a:t>
            </a:r>
            <a:r>
              <a:rPr lang="en-US" sz="3600" dirty="0">
                <a:latin typeface="+mj-lt"/>
                <a:cs typeface="Arial" pitchFamily="34" charset="0"/>
              </a:rPr>
              <a:t>Global Maritime Distress and Safety System (</a:t>
            </a:r>
            <a:r>
              <a:rPr lang="en-US" sz="3600" dirty="0" smtClean="0">
                <a:latin typeface="+mj-lt"/>
                <a:cs typeface="Arial" pitchFamily="34" charset="0"/>
              </a:rPr>
              <a:t>GMDSS), the </a:t>
            </a:r>
            <a:r>
              <a:rPr lang="en-US" sz="3600" dirty="0" smtClean="0">
                <a:latin typeface="+mj-lt"/>
                <a:cs typeface="Arial" pitchFamily="34" charset="0"/>
              </a:rPr>
              <a:t>global communications </a:t>
            </a:r>
            <a:r>
              <a:rPr lang="en-US" sz="3600" dirty="0">
                <a:latin typeface="+mj-lt"/>
                <a:cs typeface="Arial" pitchFamily="34" charset="0"/>
              </a:rPr>
              <a:t>service based upon automated systems, both satellite </a:t>
            </a:r>
            <a:r>
              <a:rPr lang="en-US" sz="3600" dirty="0" smtClean="0">
                <a:latin typeface="+mj-lt"/>
                <a:cs typeface="Arial" pitchFamily="34" charset="0"/>
              </a:rPr>
              <a:t>and terrestrial</a:t>
            </a:r>
            <a:r>
              <a:rPr lang="en-US" sz="3600" dirty="0">
                <a:latin typeface="+mj-lt"/>
                <a:cs typeface="Arial" pitchFamily="34" charset="0"/>
              </a:rPr>
              <a:t>, to provide distress alerting and promulgation of maritime </a:t>
            </a:r>
            <a:r>
              <a:rPr lang="en-US" sz="3600" dirty="0" smtClean="0">
                <a:latin typeface="+mj-lt"/>
                <a:cs typeface="Arial" pitchFamily="34" charset="0"/>
              </a:rPr>
              <a:t>safety information </a:t>
            </a:r>
            <a:r>
              <a:rPr lang="en-US" sz="3600" dirty="0">
                <a:latin typeface="+mj-lt"/>
                <a:cs typeface="Arial" pitchFamily="34" charset="0"/>
              </a:rPr>
              <a:t>for mariners.</a:t>
            </a:r>
            <a:endParaRPr lang="en-GB" sz="3600" dirty="0">
              <a:solidFill>
                <a:srgbClr val="CCEC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What is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4430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85443" y="1375645"/>
            <a:ext cx="6667837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3600" dirty="0" smtClean="0">
              <a:latin typeface="+mj-lt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3600" dirty="0">
              <a:latin typeface="+mj-lt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                          SafetyNET</a:t>
            </a:r>
          </a:p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GMDSS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smtClean="0">
                <a:latin typeface="+mj-lt"/>
                <a:cs typeface="Arial" pitchFamily="34" charset="0"/>
              </a:rPr>
              <a:t>                          NAVTEX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What is MSI</a:t>
            </a:r>
            <a:endParaRPr lang="en-AU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439114" y="2912057"/>
            <a:ext cx="1132885" cy="331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439115" y="3620109"/>
            <a:ext cx="1132885" cy="4733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0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 eaLnBrk="1" hangingPunct="1"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 Introduction</a:t>
            </a:r>
          </a:p>
          <a:p>
            <a:pPr marL="0" indent="0" eaLnBrk="1" hangingPunct="1"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 IHO CB Strategy</a:t>
            </a:r>
          </a:p>
          <a:p>
            <a:pPr marL="0" indent="0" eaLnBrk="1" hangingPunct="1"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Strategic aspect of MSI</a:t>
            </a:r>
          </a:p>
          <a:p>
            <a:pPr marL="0" indent="0" eaLnBrk="1" hangingPunct="1"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What is MSI</a:t>
            </a:r>
          </a:p>
          <a:p>
            <a:pPr marL="0" indent="0" eaLnBrk="1" hangingPunct="1"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Basic steps to implement MSI</a:t>
            </a:r>
          </a:p>
          <a:p>
            <a:pPr marL="0" indent="0" eaLnBrk="1" hangingPunct="1"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Conclusion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Summary</a:t>
            </a:r>
            <a:endParaRPr lang="en-A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NAVAREAS</a:t>
            </a:r>
            <a:endParaRPr lang="en-A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43" y="892469"/>
            <a:ext cx="7497431" cy="51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Introduction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IHO CB Strategy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Strategic aspect of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What is MSI</a:t>
            </a:r>
          </a:p>
          <a:p>
            <a:pPr marL="0" indent="0"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Basic steps to implement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Conclusion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Summary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3382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What do I need to put MSI in place?</a:t>
            </a:r>
            <a:endParaRPr lang="en-GB" sz="3600" dirty="0" smtClean="0">
              <a:solidFill>
                <a:srgbClr val="CCECFF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A national coordinator</a:t>
            </a:r>
          </a:p>
          <a:p>
            <a:pPr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An email account</a:t>
            </a:r>
          </a:p>
          <a:p>
            <a:pPr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A telephone line</a:t>
            </a:r>
          </a:p>
          <a:p>
            <a:pPr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Access to the relevant information</a:t>
            </a:r>
          </a:p>
          <a:p>
            <a:pPr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The will to do it!</a:t>
            </a:r>
            <a:endParaRPr lang="en-US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46" y="0"/>
            <a:ext cx="8311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7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9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9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9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9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9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9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9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9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9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9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eriod"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Designate a National Coordinator</a:t>
            </a:r>
          </a:p>
          <a:p>
            <a:pPr marL="742950" indent="-742950">
              <a:buFont typeface="Arial" panose="020B0604020202020204" pitchFamily="34" charset="0"/>
              <a:buAutoNum type="arabicPeriod"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Train the National Coordinator</a:t>
            </a:r>
          </a:p>
          <a:p>
            <a:pPr marL="742950" indent="-742950">
              <a:buFont typeface="Arial" panose="020B0604020202020204" pitchFamily="34" charset="0"/>
              <a:buAutoNum type="arabicPeriod"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Establish a communication plan to access relevant information</a:t>
            </a:r>
          </a:p>
          <a:p>
            <a:pPr marL="742950" indent="-742950">
              <a:buFont typeface="Arial" panose="020B0604020202020204" pitchFamily="34" charset="0"/>
              <a:buAutoNum type="arabicPeriod"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Collect the relevant information</a:t>
            </a:r>
          </a:p>
          <a:p>
            <a:pPr marL="742950" indent="-742950">
              <a:buFont typeface="Arial" panose="020B0604020202020204" pitchFamily="34" charset="0"/>
              <a:buAutoNum type="arabicPeriod"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Draft the MSI messages</a:t>
            </a:r>
          </a:p>
          <a:p>
            <a:pPr marL="742950" indent="-742950">
              <a:buFont typeface="Arial" panose="020B0604020202020204" pitchFamily="34" charset="0"/>
              <a:buAutoNum type="arabicPeriod"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Send MSI messages to the NAVAREA Coordinator</a:t>
            </a: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3911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XIII 145/14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SEA OF OKHOTSK.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WESTERN PART.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</a:t>
            </a:r>
            <a:r>
              <a:rPr lang="en-US" sz="3600" dirty="0" smtClean="0">
                <a:latin typeface="+mj-lt"/>
                <a:cs typeface="Arial" pitchFamily="34" charset="0"/>
              </a:rPr>
              <a:t>).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ISOLATED </a:t>
            </a:r>
            <a:r>
              <a:rPr lang="en-US" sz="3600" u="sng" dirty="0">
                <a:latin typeface="+mj-lt"/>
                <a:cs typeface="Arial" pitchFamily="34" charset="0"/>
              </a:rPr>
              <a:t>DANGER BUOY </a:t>
            </a:r>
            <a:r>
              <a:rPr lang="en-US" sz="3600" dirty="0">
                <a:latin typeface="+mj-lt"/>
                <a:cs typeface="Arial" pitchFamily="34" charset="0"/>
              </a:rPr>
              <a:t>54-49.9N 142-04.1E </a:t>
            </a:r>
            <a:r>
              <a:rPr lang="en-US" sz="3600" u="sng" dirty="0">
                <a:latin typeface="+mj-lt"/>
                <a:cs typeface="Arial" pitchFamily="34" charset="0"/>
              </a:rPr>
              <a:t>MISSING</a:t>
            </a:r>
            <a:endParaRPr lang="en-GB" sz="3600" u="sng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8691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(2):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X 346/14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AUSTRALIA NORTH EAST COAST.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ARCHER POINT.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u="sng" dirty="0">
                <a:latin typeface="+mj-lt"/>
                <a:cs typeface="Arial" pitchFamily="34" charset="0"/>
              </a:rPr>
              <a:t>LIGHT</a:t>
            </a:r>
            <a:r>
              <a:rPr lang="en-US" sz="3600" dirty="0">
                <a:latin typeface="+mj-lt"/>
                <a:cs typeface="Arial" pitchFamily="34" charset="0"/>
              </a:rPr>
              <a:t> 15-35.6S 145-19.7E </a:t>
            </a:r>
            <a:r>
              <a:rPr lang="en-US" sz="3600" u="sng" dirty="0">
                <a:latin typeface="+mj-lt"/>
                <a:cs typeface="Arial" pitchFamily="34" charset="0"/>
              </a:rPr>
              <a:t>UNRELIABLE</a:t>
            </a:r>
            <a:r>
              <a:rPr lang="en-US" sz="3600" dirty="0" smtClean="0">
                <a:latin typeface="+mj-lt"/>
                <a:cs typeface="Arial" pitchFamily="34" charset="0"/>
              </a:rPr>
              <a:t>.</a:t>
            </a:r>
            <a:endParaRPr 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8160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(3):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VII 345/14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MOZAMBIQUE CHANNEL.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PORT OF MAPUTO.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BAIXO RIBEIRO </a:t>
            </a:r>
            <a:r>
              <a:rPr lang="en-US" sz="3600" u="sng" dirty="0">
                <a:latin typeface="+mj-lt"/>
                <a:cs typeface="Arial" pitchFamily="34" charset="0"/>
              </a:rPr>
              <a:t>LIGHT</a:t>
            </a:r>
            <a:r>
              <a:rPr lang="en-US" sz="3600" dirty="0">
                <a:latin typeface="+mj-lt"/>
                <a:cs typeface="Arial" pitchFamily="34" charset="0"/>
              </a:rPr>
              <a:t> 25-54.6S 032-48.1E </a:t>
            </a:r>
            <a:r>
              <a:rPr lang="en-US" sz="3600" u="sng" dirty="0">
                <a:latin typeface="+mj-lt"/>
                <a:cs typeface="Arial" pitchFamily="34" charset="0"/>
              </a:rPr>
              <a:t>UNLIT</a:t>
            </a:r>
            <a:endParaRPr lang="en-GB" sz="3600" u="sng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9197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(4):</a:t>
            </a:r>
          </a:p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NAVAREA </a:t>
            </a:r>
            <a:r>
              <a:rPr lang="en-US" sz="3600" dirty="0">
                <a:latin typeface="+mj-lt"/>
                <a:cs typeface="Arial" pitchFamily="34" charset="0"/>
              </a:rPr>
              <a:t>III 45/14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TUNISIA, EAST COAST.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RADE DE SFAX.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u="sng" dirty="0">
                <a:latin typeface="+mj-lt"/>
                <a:cs typeface="Arial" pitchFamily="34" charset="0"/>
              </a:rPr>
              <a:t>WRECK REPORTED </a:t>
            </a:r>
            <a:r>
              <a:rPr lang="en-US" sz="3600" dirty="0">
                <a:latin typeface="+mj-lt"/>
                <a:cs typeface="Arial" pitchFamily="34" charset="0"/>
              </a:rPr>
              <a:t>IN VICINITY 34-41.5N 010-54.0E.</a:t>
            </a:r>
          </a:p>
          <a:p>
            <a:pPr marL="0" indent="0">
              <a:buNone/>
              <a:defRPr/>
            </a:pP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772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(6):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IV 210/14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JAMAICA, SOUTHWARDS.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PEDRO BANK.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26050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SOUTHWEST </a:t>
            </a:r>
            <a:r>
              <a:rPr lang="en-US" sz="3600" u="sng" dirty="0">
                <a:latin typeface="+mj-lt"/>
                <a:cs typeface="Arial" pitchFamily="34" charset="0"/>
              </a:rPr>
              <a:t>ROCK LIGHT</a:t>
            </a:r>
            <a:r>
              <a:rPr lang="en-US" sz="3600" dirty="0">
                <a:latin typeface="+mj-lt"/>
                <a:cs typeface="Arial" pitchFamily="34" charset="0"/>
              </a:rPr>
              <a:t>, FL (3) 10 SECONDS 7 METRES </a:t>
            </a:r>
            <a:r>
              <a:rPr lang="en-US" sz="3600" dirty="0" smtClean="0">
                <a:latin typeface="+mj-lt"/>
                <a:cs typeface="Arial" pitchFamily="34" charset="0"/>
              </a:rPr>
              <a:t>5M </a:t>
            </a:r>
            <a:r>
              <a:rPr lang="en-US" sz="3600" u="sng" dirty="0" smtClean="0">
                <a:latin typeface="+mj-lt"/>
                <a:cs typeface="Arial" pitchFamily="34" charset="0"/>
              </a:rPr>
              <a:t>ESTABLISHED</a:t>
            </a:r>
            <a:r>
              <a:rPr lang="en-US" sz="3600" dirty="0" smtClean="0">
                <a:latin typeface="+mj-lt"/>
                <a:cs typeface="Arial" pitchFamily="34" charset="0"/>
              </a:rPr>
              <a:t> </a:t>
            </a:r>
            <a:r>
              <a:rPr lang="en-US" sz="3600" dirty="0">
                <a:latin typeface="+mj-lt"/>
                <a:cs typeface="Arial" pitchFamily="34" charset="0"/>
              </a:rPr>
              <a:t>16-47.55N 078-11.48W.</a:t>
            </a: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805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(7):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VII 58/14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SOUTH ATLANTIC OCEAN.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TUG RIG DELIVERER WILL </a:t>
            </a:r>
            <a:r>
              <a:rPr lang="en-US" sz="3600" u="sng" dirty="0">
                <a:latin typeface="+mj-lt"/>
                <a:cs typeface="Arial" pitchFamily="34" charset="0"/>
              </a:rPr>
              <a:t>TOW</a:t>
            </a:r>
            <a:r>
              <a:rPr lang="en-US" sz="3600" dirty="0">
                <a:latin typeface="+mj-lt"/>
                <a:cs typeface="Arial" pitchFamily="34" charset="0"/>
              </a:rPr>
              <a:t> VESSEL AGATE ISLAND </a:t>
            </a:r>
            <a:r>
              <a:rPr lang="en-US" sz="3600" dirty="0" smtClean="0">
                <a:latin typeface="+mj-lt"/>
                <a:cs typeface="Arial" pitchFamily="34" charset="0"/>
              </a:rPr>
              <a:t>FROM RECIFE</a:t>
            </a:r>
            <a:r>
              <a:rPr lang="en-US" sz="3600" dirty="0">
                <a:latin typeface="+mj-lt"/>
                <a:cs typeface="Arial" pitchFamily="34" charset="0"/>
              </a:rPr>
              <a:t>, BRAZIL TO CAPE TOWN, COMMENCING 09 JUN 14, </a:t>
            </a:r>
            <a:r>
              <a:rPr lang="en-US" sz="3600" dirty="0" smtClean="0">
                <a:latin typeface="+mj-lt"/>
                <a:cs typeface="Arial" pitchFamily="34" charset="0"/>
              </a:rPr>
              <a:t>ETA CAPE </a:t>
            </a:r>
            <a:r>
              <a:rPr lang="en-US" sz="3600" dirty="0">
                <a:latin typeface="+mj-lt"/>
                <a:cs typeface="Arial" pitchFamily="34" charset="0"/>
              </a:rPr>
              <a:t>TOWN 09 JUL 14. LENGTH OF TOW 550 METRES </a:t>
            </a:r>
            <a:r>
              <a:rPr lang="en-US" sz="3600" dirty="0" smtClean="0">
                <a:latin typeface="+mj-lt"/>
                <a:cs typeface="Arial" pitchFamily="34" charset="0"/>
              </a:rPr>
              <a:t>WIDE BERTH </a:t>
            </a:r>
            <a:r>
              <a:rPr lang="en-US" sz="3600" dirty="0">
                <a:latin typeface="+mj-lt"/>
                <a:cs typeface="Arial" pitchFamily="34" charset="0"/>
              </a:rPr>
              <a:t>REQUESTED.</a:t>
            </a: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0581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sz="3600" u="sng" dirty="0" smtClean="0">
                <a:latin typeface="+mj-lt"/>
                <a:cs typeface="Arial" pitchFamily="34" charset="0"/>
              </a:rPr>
              <a:t>Capacity Building (CB) </a:t>
            </a:r>
            <a:r>
              <a:rPr lang="en-US" sz="3600" u="sng" dirty="0">
                <a:latin typeface="+mj-lt"/>
                <a:cs typeface="Arial" pitchFamily="34" charset="0"/>
              </a:rPr>
              <a:t>- Concept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3600" u="sng" dirty="0">
              <a:latin typeface="+mj-lt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CB is </a:t>
            </a:r>
            <a:r>
              <a:rPr lang="en-US" sz="3600" dirty="0">
                <a:latin typeface="+mj-lt"/>
                <a:cs typeface="Arial" pitchFamily="34" charset="0"/>
              </a:rPr>
              <a:t>defined as the process by which the </a:t>
            </a:r>
            <a:r>
              <a:rPr lang="en-US" sz="3600" dirty="0" smtClean="0">
                <a:latin typeface="+mj-lt"/>
                <a:cs typeface="Arial" pitchFamily="34" charset="0"/>
              </a:rPr>
              <a:t>IHO </a:t>
            </a:r>
            <a:r>
              <a:rPr lang="en-US" sz="3600" u="sng" dirty="0" smtClean="0">
                <a:latin typeface="+mj-lt"/>
                <a:cs typeface="Arial" pitchFamily="34" charset="0"/>
              </a:rPr>
              <a:t>assesses</a:t>
            </a:r>
            <a:r>
              <a:rPr lang="en-US" sz="3600" dirty="0" smtClean="0">
                <a:latin typeface="+mj-lt"/>
                <a:cs typeface="Arial" pitchFamily="34" charset="0"/>
              </a:rPr>
              <a:t> </a:t>
            </a:r>
            <a:r>
              <a:rPr lang="en-US" sz="3600" dirty="0">
                <a:latin typeface="+mj-lt"/>
                <a:cs typeface="Arial" pitchFamily="34" charset="0"/>
              </a:rPr>
              <a:t>and </a:t>
            </a:r>
            <a:r>
              <a:rPr lang="en-US" sz="3600" u="sng" dirty="0">
                <a:latin typeface="+mj-lt"/>
                <a:cs typeface="Arial" pitchFamily="34" charset="0"/>
              </a:rPr>
              <a:t>assists</a:t>
            </a:r>
            <a:r>
              <a:rPr lang="en-US" sz="3600" dirty="0">
                <a:latin typeface="+mj-lt"/>
                <a:cs typeface="Arial" pitchFamily="34" charset="0"/>
              </a:rPr>
              <a:t> in sustainable development and improvement of the States, to </a:t>
            </a:r>
            <a:r>
              <a:rPr lang="en-US" sz="3600" u="sng" dirty="0">
                <a:latin typeface="+mj-lt"/>
                <a:cs typeface="Arial" pitchFamily="34" charset="0"/>
              </a:rPr>
              <a:t>meet the objectives </a:t>
            </a:r>
            <a:r>
              <a:rPr lang="en-US" sz="3600" dirty="0">
                <a:latin typeface="+mj-lt"/>
                <a:cs typeface="Arial" pitchFamily="34" charset="0"/>
              </a:rPr>
              <a:t>of the IHO and the </a:t>
            </a:r>
            <a:r>
              <a:rPr lang="en-US" sz="3600" u="sng" dirty="0">
                <a:latin typeface="+mj-lt"/>
                <a:cs typeface="Arial" pitchFamily="34" charset="0"/>
              </a:rPr>
              <a:t>obligations and recommendations </a:t>
            </a:r>
            <a:r>
              <a:rPr lang="en-US" sz="3600" dirty="0">
                <a:latin typeface="+mj-lt"/>
                <a:cs typeface="Arial" pitchFamily="34" charset="0"/>
              </a:rPr>
              <a:t>related to hydrography, charting and </a:t>
            </a:r>
            <a:r>
              <a:rPr lang="en-US" sz="3600" u="sng" dirty="0">
                <a:latin typeface="+mj-lt"/>
                <a:cs typeface="Arial" pitchFamily="34" charset="0"/>
              </a:rPr>
              <a:t>maritime safety </a:t>
            </a: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smtClean="0">
                <a:latin typeface="+mj-lt"/>
                <a:cs typeface="Arial" pitchFamily="34" charset="0"/>
              </a:rPr>
              <a:t>as described </a:t>
            </a:r>
            <a:r>
              <a:rPr lang="en-US" sz="3600" dirty="0">
                <a:latin typeface="+mj-lt"/>
                <a:cs typeface="Arial" pitchFamily="34" charset="0"/>
              </a:rPr>
              <a:t>in </a:t>
            </a:r>
            <a:r>
              <a:rPr lang="en-US" sz="3600" u="sng" dirty="0">
                <a:latin typeface="+mj-lt"/>
                <a:cs typeface="Arial" pitchFamily="34" charset="0"/>
              </a:rPr>
              <a:t>SOLAS Chapter V</a:t>
            </a:r>
            <a:r>
              <a:rPr lang="en-US" sz="3600" dirty="0">
                <a:latin typeface="+mj-lt"/>
                <a:cs typeface="Arial" pitchFamily="34" charset="0"/>
              </a:rPr>
              <a:t>, UNCLOS and other international instruments.</a:t>
            </a:r>
            <a:endParaRPr lang="en-US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Introduction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0436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(8):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NAVAREA II 78/14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PAZENN.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1. </a:t>
            </a:r>
            <a:r>
              <a:rPr lang="en-GB" sz="3600" u="sng" dirty="0">
                <a:latin typeface="+mj-lt"/>
                <a:cs typeface="Arial" pitchFamily="34" charset="0"/>
              </a:rPr>
              <a:t>SIX CONTAINERS ADRIFT </a:t>
            </a:r>
            <a:r>
              <a:rPr lang="en-GB" sz="3600" dirty="0">
                <a:latin typeface="+mj-lt"/>
                <a:cs typeface="Arial" pitchFamily="34" charset="0"/>
              </a:rPr>
              <a:t>IN VICINITY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47-37N 006-26W AT 262200 UTC JUL 14.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2. CANCEL THIS MSG 292200 UTC JUL 14</a:t>
            </a: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6364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(9):</a:t>
            </a:r>
          </a:p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NAVAREA </a:t>
            </a:r>
            <a:r>
              <a:rPr lang="en-GB" sz="3600" dirty="0">
                <a:latin typeface="+mj-lt"/>
                <a:cs typeface="Arial" pitchFamily="34" charset="0"/>
              </a:rPr>
              <a:t>I 112/14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CELTIC SEA.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CELTIC DEEP.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1. </a:t>
            </a:r>
            <a:r>
              <a:rPr lang="en-GB" sz="3600" u="sng" dirty="0">
                <a:latin typeface="+mj-lt"/>
                <a:cs typeface="Arial" pitchFamily="34" charset="0"/>
              </a:rPr>
              <a:t>DERELICT FISHING VESSEL </a:t>
            </a:r>
            <a:r>
              <a:rPr lang="en-GB" sz="3600" dirty="0">
                <a:latin typeface="+mj-lt"/>
                <a:cs typeface="Arial" pitchFamily="34" charset="0"/>
              </a:rPr>
              <a:t>REPORTED ADRIFT </a:t>
            </a:r>
            <a:r>
              <a:rPr lang="en-GB" sz="3600" dirty="0" smtClean="0">
                <a:latin typeface="+mj-lt"/>
                <a:cs typeface="Arial" pitchFamily="34" charset="0"/>
              </a:rPr>
              <a:t>51-25.5N 006-21.9W </a:t>
            </a:r>
            <a:r>
              <a:rPr lang="en-GB" sz="3600" dirty="0">
                <a:latin typeface="+mj-lt"/>
                <a:cs typeface="Arial" pitchFamily="34" charset="0"/>
              </a:rPr>
              <a:t>AT 132210 UTC NOV 14.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2. CANCEL THIS MSG 162210 UTC NOV 14</a:t>
            </a:r>
            <a:r>
              <a:rPr lang="en-GB" sz="3600" dirty="0" smtClean="0">
                <a:latin typeface="+mj-lt"/>
                <a:cs typeface="Arial" pitchFamily="34" charset="0"/>
              </a:rPr>
              <a:t>.</a:t>
            </a: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16907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(10):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XIV 67/14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NEW ZEALAND.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COOK STRAIT.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u="sng" dirty="0">
                <a:latin typeface="+mj-lt"/>
                <a:cs typeface="Arial" pitchFamily="34" charset="0"/>
              </a:rPr>
              <a:t>SAR OPERATION </a:t>
            </a:r>
            <a:r>
              <a:rPr lang="en-US" sz="3600" dirty="0">
                <a:latin typeface="+mj-lt"/>
                <a:cs typeface="Arial" pitchFamily="34" charset="0"/>
              </a:rPr>
              <a:t>IN PROGRESS CENTRED ON 40-24.5S </a:t>
            </a:r>
            <a:r>
              <a:rPr lang="en-US" sz="3600" dirty="0" smtClean="0">
                <a:latin typeface="+mj-lt"/>
                <a:cs typeface="Arial" pitchFamily="34" charset="0"/>
              </a:rPr>
              <a:t>173-57.6E</a:t>
            </a:r>
            <a:r>
              <a:rPr lang="en-US" sz="3600" dirty="0">
                <a:latin typeface="+mj-lt"/>
                <a:cs typeface="Arial" pitchFamily="34" charset="0"/>
              </a:rPr>
              <a:t>. ALL VESSELS NOT UNDER INSTRUCTION OF THE </a:t>
            </a:r>
            <a:r>
              <a:rPr lang="en-US" sz="3600" dirty="0" smtClean="0">
                <a:latin typeface="+mj-lt"/>
                <a:cs typeface="Arial" pitchFamily="34" charset="0"/>
              </a:rPr>
              <a:t>SAR MISSION </a:t>
            </a:r>
            <a:r>
              <a:rPr lang="en-US" sz="3600" dirty="0">
                <a:latin typeface="+mj-lt"/>
                <a:cs typeface="Arial" pitchFamily="34" charset="0"/>
              </a:rPr>
              <a:t>CONTROLLER RCCNZ ARE REQUESTED TO KEEP A </a:t>
            </a:r>
            <a:r>
              <a:rPr lang="en-US" sz="3600" dirty="0" smtClean="0">
                <a:latin typeface="+mj-lt"/>
                <a:cs typeface="Arial" pitchFamily="34" charset="0"/>
              </a:rPr>
              <a:t>WIDE BERTH.</a:t>
            </a:r>
            <a:endParaRPr 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5893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(11):</a:t>
            </a:r>
          </a:p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NAVAREA </a:t>
            </a:r>
            <a:r>
              <a:rPr lang="en-US" sz="3600" dirty="0">
                <a:latin typeface="+mj-lt"/>
                <a:cs typeface="Arial" pitchFamily="34" charset="0"/>
              </a:rPr>
              <a:t>I 25/14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ENGLAND SOUTH COAST.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LYME BAY, BEER HEAD WESTWARDS.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u="sng" dirty="0">
                <a:latin typeface="+mj-lt"/>
                <a:cs typeface="Arial" pitchFamily="34" charset="0"/>
              </a:rPr>
              <a:t>ANTIPOLLUTION OPERATIONS </a:t>
            </a:r>
            <a:r>
              <a:rPr lang="en-US" sz="3600" dirty="0">
                <a:latin typeface="+mj-lt"/>
                <a:cs typeface="Arial" pitchFamily="34" charset="0"/>
              </a:rPr>
              <a:t>IN PROGRESS </a:t>
            </a:r>
            <a:r>
              <a:rPr lang="en-US" sz="3600" dirty="0" smtClean="0">
                <a:latin typeface="+mj-lt"/>
                <a:cs typeface="Arial" pitchFamily="34" charset="0"/>
              </a:rPr>
              <a:t>50-40.0N 003-10.0W</a:t>
            </a:r>
            <a:r>
              <a:rPr lang="en-US" sz="3600" dirty="0">
                <a:latin typeface="+mj-lt"/>
                <a:cs typeface="Arial" pitchFamily="34" charset="0"/>
              </a:rPr>
              <a:t>. A TEMPORARY EXCLUSION ZONE RADIUS TWO </a:t>
            </a:r>
            <a:r>
              <a:rPr lang="en-US" sz="3600" dirty="0" smtClean="0">
                <a:latin typeface="+mj-lt"/>
                <a:cs typeface="Arial" pitchFamily="34" charset="0"/>
              </a:rPr>
              <a:t>MILES HAS </a:t>
            </a:r>
            <a:r>
              <a:rPr lang="en-US" sz="3600" dirty="0">
                <a:latin typeface="+mj-lt"/>
                <a:cs typeface="Arial" pitchFamily="34" charset="0"/>
              </a:rPr>
              <a:t>BEEN ESTABLISHED CENTRED ON THIS POSITION. </a:t>
            </a:r>
            <a:r>
              <a:rPr lang="en-US" sz="3600" dirty="0" smtClean="0">
                <a:latin typeface="+mj-lt"/>
                <a:cs typeface="Arial" pitchFamily="34" charset="0"/>
              </a:rPr>
              <a:t>SHIPS ARE </a:t>
            </a:r>
            <a:r>
              <a:rPr lang="en-US" sz="3600" dirty="0">
                <a:latin typeface="+mj-lt"/>
                <a:cs typeface="Arial" pitchFamily="34" charset="0"/>
              </a:rPr>
              <a:t>PROHIBITED FROM ENTERING OR REMAINING WITHIN </a:t>
            </a:r>
            <a:r>
              <a:rPr lang="en-US" sz="3600" dirty="0" smtClean="0">
                <a:latin typeface="+mj-lt"/>
                <a:cs typeface="Arial" pitchFamily="34" charset="0"/>
              </a:rPr>
              <a:t>THIS ZONE</a:t>
            </a:r>
            <a:r>
              <a:rPr lang="en-US" sz="3600" dirty="0">
                <a:latin typeface="+mj-lt"/>
                <a:cs typeface="Arial" pitchFamily="34" charset="0"/>
              </a:rPr>
              <a:t>.</a:t>
            </a: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7324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(12):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XII 222/14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COSTA RICA.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SOUTHWEST COAST.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u="sng" dirty="0">
                <a:latin typeface="+mj-lt"/>
                <a:cs typeface="Arial" pitchFamily="34" charset="0"/>
              </a:rPr>
              <a:t>SHOALS LOCATED</a:t>
            </a:r>
            <a:r>
              <a:rPr lang="en-US" sz="3600" dirty="0">
                <a:latin typeface="+mj-lt"/>
                <a:cs typeface="Arial" pitchFamily="34" charset="0"/>
              </a:rPr>
              <a:t>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A. 28 METRES 08-17.1N 083-53.1W.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B. 13.5 METRES 08-19.2N 083-54.2W.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C. 27 METRES 08-21.8N 083-56.1W</a:t>
            </a:r>
            <a:r>
              <a:rPr lang="en-US" sz="3600" dirty="0" smtClean="0">
                <a:latin typeface="+mj-lt"/>
                <a:cs typeface="Arial" pitchFamily="34" charset="0"/>
              </a:rPr>
              <a:t>.</a:t>
            </a:r>
            <a:endParaRPr 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80470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(13):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IV 231/14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NORTH PACIFIC OCEAN.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JASPER SEAMOUNT.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DISCOLOURED WATER WITH SUBMARINE </a:t>
            </a:r>
            <a:r>
              <a:rPr lang="en-US" sz="3600" u="sng" dirty="0">
                <a:latin typeface="+mj-lt"/>
                <a:cs typeface="Arial" pitchFamily="34" charset="0"/>
              </a:rPr>
              <a:t>VOLCANIC </a:t>
            </a:r>
            <a:r>
              <a:rPr lang="en-US" sz="3600" u="sng" dirty="0" smtClean="0">
                <a:latin typeface="+mj-lt"/>
                <a:cs typeface="Arial" pitchFamily="34" charset="0"/>
              </a:rPr>
              <a:t>ACTIVITY </a:t>
            </a:r>
            <a:r>
              <a:rPr lang="en-US" sz="3600" dirty="0" smtClean="0">
                <a:latin typeface="+mj-lt"/>
                <a:cs typeface="Arial" pitchFamily="34" charset="0"/>
              </a:rPr>
              <a:t>REPORTED </a:t>
            </a:r>
            <a:r>
              <a:rPr lang="en-US" sz="3600" dirty="0">
                <a:latin typeface="+mj-lt"/>
                <a:cs typeface="Arial" pitchFamily="34" charset="0"/>
              </a:rPr>
              <a:t>VICINITY 30-27N 122-40W AT 190110 UTC FEB 14</a:t>
            </a: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5711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(14):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VII 256/14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ATLANTIC OCEAN.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ANGOLA.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M/V GECO EMERALD IS CONDUCTING </a:t>
            </a:r>
            <a:r>
              <a:rPr lang="en-US" sz="3600" u="sng" dirty="0">
                <a:latin typeface="+mj-lt"/>
                <a:cs typeface="Arial" pitchFamily="34" charset="0"/>
              </a:rPr>
              <a:t>SEISMIC </a:t>
            </a:r>
            <a:r>
              <a:rPr lang="en-US" sz="3600" u="sng" dirty="0" smtClean="0">
                <a:latin typeface="+mj-lt"/>
                <a:cs typeface="Arial" pitchFamily="34" charset="0"/>
              </a:rPr>
              <a:t>SURVEY</a:t>
            </a:r>
            <a:r>
              <a:rPr lang="en-US" sz="3600" dirty="0" smtClean="0">
                <a:latin typeface="+mj-lt"/>
                <a:cs typeface="Arial" pitchFamily="34" charset="0"/>
              </a:rPr>
              <a:t> OPERATIONS </a:t>
            </a:r>
            <a:r>
              <a:rPr lang="en-US" sz="3600" dirty="0">
                <a:latin typeface="+mj-lt"/>
                <a:cs typeface="Arial" pitchFamily="34" charset="0"/>
              </a:rPr>
              <a:t>AND TOWING SIX STREAMERS AT 8000 </a:t>
            </a:r>
            <a:r>
              <a:rPr lang="en-US" sz="3600" dirty="0" smtClean="0">
                <a:latin typeface="+mj-lt"/>
                <a:cs typeface="Arial" pitchFamily="34" charset="0"/>
              </a:rPr>
              <a:t>METRE LENGTH </a:t>
            </a:r>
            <a:r>
              <a:rPr lang="en-US" sz="3600" dirty="0">
                <a:latin typeface="+mj-lt"/>
                <a:cs typeface="Arial" pitchFamily="34" charset="0"/>
              </a:rPr>
              <a:t>WITH ENDS MARKED WITH YELLOW BUOYS AND </a:t>
            </a:r>
            <a:r>
              <a:rPr lang="en-US" sz="3600" dirty="0" smtClean="0">
                <a:latin typeface="+mj-lt"/>
                <a:cs typeface="Arial" pitchFamily="34" charset="0"/>
              </a:rPr>
              <a:t>BLUE FLASHING </a:t>
            </a:r>
            <a:r>
              <a:rPr lang="en-US" sz="3600" dirty="0">
                <a:latin typeface="+mj-lt"/>
                <a:cs typeface="Arial" pitchFamily="34" charset="0"/>
              </a:rPr>
              <a:t>LIGHTS IN AREA </a:t>
            </a:r>
            <a:r>
              <a:rPr lang="en-US" sz="3600" dirty="0" smtClean="0">
                <a:latin typeface="+mj-lt"/>
                <a:cs typeface="Arial" pitchFamily="34" charset="0"/>
              </a:rPr>
              <a:t>BOUNDED …</a:t>
            </a: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2152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(15):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NAVAREA XIII 55/14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TATARSKIY PROLIV.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PROLIV LAPERUZA.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1. </a:t>
            </a:r>
            <a:r>
              <a:rPr lang="en-GB" sz="3600" u="sng" dirty="0">
                <a:latin typeface="+mj-lt"/>
                <a:cs typeface="Arial" pitchFamily="34" charset="0"/>
              </a:rPr>
              <a:t>CABLE LAYING OPERATIONS </a:t>
            </a:r>
            <a:r>
              <a:rPr lang="en-GB" sz="3600" dirty="0">
                <a:latin typeface="+mj-lt"/>
                <a:cs typeface="Arial" pitchFamily="34" charset="0"/>
              </a:rPr>
              <a:t>IN PROGRESS BY SHIP </a:t>
            </a:r>
            <a:r>
              <a:rPr lang="en-GB" sz="3600" dirty="0" smtClean="0">
                <a:latin typeface="+mj-lt"/>
                <a:cs typeface="Arial" pitchFamily="34" charset="0"/>
              </a:rPr>
              <a:t>SUBARU UNTIL </a:t>
            </a:r>
            <a:r>
              <a:rPr lang="en-GB" sz="3600" dirty="0">
                <a:latin typeface="+mj-lt"/>
                <a:cs typeface="Arial" pitchFamily="34" charset="0"/>
              </a:rPr>
              <a:t>30 JUN 14 ALONG LINE JOINING 45–56.8N </a:t>
            </a:r>
            <a:r>
              <a:rPr lang="en-GB" sz="3600" dirty="0" smtClean="0">
                <a:latin typeface="+mj-lt"/>
                <a:cs typeface="Arial" pitchFamily="34" charset="0"/>
              </a:rPr>
              <a:t>140–00.7E</a:t>
            </a:r>
            <a:r>
              <a:rPr lang="en-GB" sz="3600" dirty="0">
                <a:latin typeface="+mj-lt"/>
                <a:cs typeface="Arial" pitchFamily="34" charset="0"/>
              </a:rPr>
              <a:t>, 46–36.5N 140–53.6E</a:t>
            </a:r>
            <a:r>
              <a:rPr lang="en-GB" sz="3600" dirty="0" smtClean="0">
                <a:latin typeface="+mj-lt"/>
                <a:cs typeface="Arial" pitchFamily="34" charset="0"/>
              </a:rPr>
              <a:t>, 46-36.6N </a:t>
            </a:r>
            <a:r>
              <a:rPr lang="en-GB" sz="3600" dirty="0">
                <a:latin typeface="+mj-lt"/>
                <a:cs typeface="Arial" pitchFamily="34" charset="0"/>
              </a:rPr>
              <a:t>141–29.0E, 46–38.9N 141–47.3E, </a:t>
            </a:r>
            <a:r>
              <a:rPr lang="en-GB" sz="3600" dirty="0" smtClean="0">
                <a:latin typeface="+mj-lt"/>
                <a:cs typeface="Arial" pitchFamily="34" charset="0"/>
              </a:rPr>
              <a:t>46–36.5N 141-49.8E</a:t>
            </a:r>
            <a:r>
              <a:rPr lang="en-GB" sz="3600" dirty="0">
                <a:latin typeface="+mj-lt"/>
                <a:cs typeface="Arial" pitchFamily="34" charset="0"/>
              </a:rPr>
              <a:t>. WIDE BERTH REQUESTED</a:t>
            </a:r>
            <a:r>
              <a:rPr lang="en-GB" sz="3600" dirty="0" smtClean="0">
                <a:latin typeface="+mj-lt"/>
                <a:cs typeface="Arial" pitchFamily="34" charset="0"/>
              </a:rPr>
              <a:t>.</a:t>
            </a: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5346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(16):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VII 321/14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MADAGASCAR.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PORT OF MAJUNGA.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TWO TIDE GAUGES AND A CURRENT METER MOORED IN </a:t>
            </a:r>
            <a:r>
              <a:rPr lang="en-US" sz="3600" dirty="0" smtClean="0">
                <a:latin typeface="+mj-lt"/>
                <a:cs typeface="Arial" pitchFamily="34" charset="0"/>
              </a:rPr>
              <a:t>AREA BOUNDED </a:t>
            </a:r>
            <a:r>
              <a:rPr lang="en-US" sz="3600" dirty="0">
                <a:latin typeface="+mj-lt"/>
                <a:cs typeface="Arial" pitchFamily="34" charset="0"/>
              </a:rPr>
              <a:t>BY: 15-32.70S, 15-33.03S, 046-11.77E AND </a:t>
            </a:r>
            <a:r>
              <a:rPr lang="en-US" sz="3600" dirty="0" smtClean="0">
                <a:latin typeface="+mj-lt"/>
                <a:cs typeface="Arial" pitchFamily="34" charset="0"/>
              </a:rPr>
              <a:t>046-11.53E</a:t>
            </a:r>
            <a:r>
              <a:rPr lang="en-US" sz="3600" dirty="0">
                <a:latin typeface="+mj-lt"/>
                <a:cs typeface="Arial" pitchFamily="34" charset="0"/>
              </a:rPr>
              <a:t>.</a:t>
            </a: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5505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(17):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NAVAREA XI 95/14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HOKKAIDO, EAST COAST AND OKHOTSK COAST.</a:t>
            </a:r>
          </a:p>
          <a:p>
            <a:pPr marL="0" indent="0">
              <a:buNone/>
              <a:defRPr/>
            </a:pPr>
            <a:r>
              <a:rPr lang="en-GB" sz="3600" u="sng" dirty="0">
                <a:latin typeface="+mj-lt"/>
                <a:cs typeface="Arial" pitchFamily="34" charset="0"/>
              </a:rPr>
              <a:t>TSUNAMI WARNING</a:t>
            </a:r>
            <a:r>
              <a:rPr lang="en-GB" sz="3600" dirty="0">
                <a:latin typeface="+mj-lt"/>
                <a:cs typeface="Arial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TSUNAMI WARNING AT 130436 UTC JAN 14. DANGEROUS </a:t>
            </a:r>
            <a:r>
              <a:rPr lang="en-US" sz="3600" dirty="0" smtClean="0">
                <a:latin typeface="+mj-lt"/>
                <a:cs typeface="Arial" pitchFamily="34" charset="0"/>
              </a:rPr>
              <a:t>DRIFTING </a:t>
            </a:r>
            <a:r>
              <a:rPr lang="en-US" sz="3600" dirty="0">
                <a:latin typeface="+mj-lt"/>
                <a:cs typeface="Arial" pitchFamily="34" charset="0"/>
              </a:rPr>
              <a:t>OBJECTS, CHANGE OF DEPTH AND DAMAGE OF </a:t>
            </a:r>
            <a:r>
              <a:rPr lang="en-US" sz="3600" dirty="0" smtClean="0">
                <a:latin typeface="+mj-lt"/>
                <a:cs typeface="Arial" pitchFamily="34" charset="0"/>
              </a:rPr>
              <a:t>HARBOUR FACILITIES </a:t>
            </a:r>
            <a:r>
              <a:rPr lang="en-US" sz="3600" dirty="0">
                <a:latin typeface="+mj-lt"/>
                <a:cs typeface="Arial" pitchFamily="34" charset="0"/>
              </a:rPr>
              <a:t>OR NAVIGATIONAL AIDS MAY OCCUR</a:t>
            </a:r>
            <a:r>
              <a:rPr lang="en-US" sz="3600" dirty="0" smtClean="0">
                <a:latin typeface="+mj-lt"/>
                <a:cs typeface="Arial" pitchFamily="34" charset="0"/>
              </a:rPr>
              <a:t>.</a:t>
            </a:r>
            <a:endParaRPr 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3598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sz="3600" u="sng" dirty="0" smtClean="0">
                <a:latin typeface="+mj-lt"/>
                <a:cs typeface="Arial" pitchFamily="34" charset="0"/>
              </a:rPr>
              <a:t>Capacity Building</a:t>
            </a:r>
            <a:endParaRPr lang="en-US" sz="3600" u="sng" dirty="0">
              <a:latin typeface="+mj-lt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3600" dirty="0">
              <a:latin typeface="+mj-lt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Capacity Building is </a:t>
            </a:r>
            <a:r>
              <a:rPr lang="en-US" sz="3600" dirty="0" smtClean="0">
                <a:latin typeface="+mj-lt"/>
                <a:cs typeface="Arial" pitchFamily="34" charset="0"/>
              </a:rPr>
              <a:t>a </a:t>
            </a:r>
            <a:r>
              <a:rPr lang="en-US" sz="3600" u="sng" dirty="0">
                <a:latin typeface="+mj-lt"/>
                <a:cs typeface="Arial" pitchFamily="34" charset="0"/>
              </a:rPr>
              <a:t>strategic </a:t>
            </a:r>
            <a:r>
              <a:rPr lang="en-US" sz="3600" u="sng" dirty="0" smtClean="0">
                <a:latin typeface="+mj-lt"/>
                <a:cs typeface="Arial" pitchFamily="34" charset="0"/>
              </a:rPr>
              <a:t>objective </a:t>
            </a:r>
            <a:r>
              <a:rPr lang="en-US" sz="3600" dirty="0" smtClean="0">
                <a:latin typeface="+mj-lt"/>
                <a:cs typeface="Arial" pitchFamily="34" charset="0"/>
              </a:rPr>
              <a:t>of the IHO.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Introduction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7819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(18):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SUBAREA I 233/14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SOUTHERN BALTIC, THE BELTS, THE SOUND.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THE </a:t>
            </a:r>
            <a:r>
              <a:rPr lang="en-US" sz="3600" u="sng" dirty="0">
                <a:latin typeface="+mj-lt"/>
                <a:cs typeface="Arial" pitchFamily="34" charset="0"/>
              </a:rPr>
              <a:t>WATER LEVEL IS EXPECTED TO DROP </a:t>
            </a:r>
            <a:r>
              <a:rPr lang="en-US" sz="3600" dirty="0">
                <a:latin typeface="+mj-lt"/>
                <a:cs typeface="Arial" pitchFamily="34" charset="0"/>
              </a:rPr>
              <a:t>80 CM BELOW </a:t>
            </a:r>
            <a:r>
              <a:rPr lang="en-US" sz="3600" dirty="0" smtClean="0">
                <a:latin typeface="+mj-lt"/>
                <a:cs typeface="Arial" pitchFamily="34" charset="0"/>
              </a:rPr>
              <a:t>MSL AFTERNOON </a:t>
            </a:r>
            <a:r>
              <a:rPr lang="en-US" sz="3600" dirty="0">
                <a:latin typeface="+mj-lt"/>
                <a:cs typeface="Arial" pitchFamily="34" charset="0"/>
              </a:rPr>
              <a:t>20 AUG 14, RISING TO ABOUT MSL MORNING 21 </a:t>
            </a:r>
            <a:r>
              <a:rPr lang="en-US" sz="3600" dirty="0" smtClean="0">
                <a:latin typeface="+mj-lt"/>
                <a:cs typeface="Arial" pitchFamily="34" charset="0"/>
              </a:rPr>
              <a:t>AUG 14</a:t>
            </a:r>
            <a:r>
              <a:rPr lang="en-US" sz="3600" dirty="0">
                <a:latin typeface="+mj-lt"/>
                <a:cs typeface="Arial" pitchFamily="34" charset="0"/>
              </a:rPr>
              <a:t>.</a:t>
            </a: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9683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Introduction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IHO CB Strategy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Strategic aspect of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What is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Basic steps to implement MSI</a:t>
            </a:r>
          </a:p>
          <a:p>
            <a:pPr marL="0" indent="0"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Conclusion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Summary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02424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It is much more inexpensive to send MSI than to remediate the damages caused by the lack of proper information and </a:t>
            </a:r>
            <a:r>
              <a:rPr lang="en-GB" sz="3600" smtClean="0">
                <a:latin typeface="+mj-lt"/>
                <a:cs typeface="Arial" pitchFamily="34" charset="0"/>
              </a:rPr>
              <a:t>outdated charts.</a:t>
            </a: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Conclusion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7863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388" y="1836892"/>
            <a:ext cx="7420396" cy="391551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IHO </a:t>
            </a:r>
            <a:r>
              <a:rPr lang="en-US" sz="4000" dirty="0"/>
              <a:t>Secretariat, here to help you</a:t>
            </a:r>
            <a:r>
              <a:rPr lang="en-US" sz="4000" dirty="0" smtClean="0"/>
              <a:t>!</a:t>
            </a:r>
            <a:br>
              <a:rPr lang="en-US" sz="4000" dirty="0" smtClean="0"/>
            </a:br>
            <a:r>
              <a:rPr lang="en-US" dirty="0" smtClean="0">
                <a:hlinkClick r:id="rId2"/>
              </a:rPr>
              <a:t>www.iho.int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abri.kampfer@iho.int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alberto.neves@iho.int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42" y="803702"/>
            <a:ext cx="83210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Capacity Building </a:t>
            </a:r>
            <a:r>
              <a:rPr lang="en-US" sz="3600" dirty="0" smtClean="0">
                <a:latin typeface="+mj-lt"/>
              </a:rPr>
              <a:t>Sub-Committee (CBSC)</a:t>
            </a:r>
            <a:endParaRPr lang="en-US" sz="3600" dirty="0">
              <a:latin typeface="+mj-lt"/>
            </a:endParaRPr>
          </a:p>
          <a:p>
            <a:pPr marL="0" indent="0">
              <a:buNone/>
            </a:pPr>
            <a:endParaRPr lang="en-US" sz="3600" dirty="0" smtClean="0">
              <a:latin typeface="+mj-lt"/>
            </a:endParaRP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The CBSC was </a:t>
            </a:r>
            <a:r>
              <a:rPr lang="en-US" sz="3600" dirty="0">
                <a:latin typeface="+mj-lt"/>
              </a:rPr>
              <a:t>established to </a:t>
            </a:r>
            <a:r>
              <a:rPr lang="en-US" sz="3600" dirty="0" smtClean="0">
                <a:latin typeface="+mj-lt"/>
              </a:rPr>
              <a:t>coordinate the CB </a:t>
            </a:r>
            <a:r>
              <a:rPr lang="en-US" sz="3600" dirty="0">
                <a:latin typeface="+mj-lt"/>
              </a:rPr>
              <a:t>efforts, </a:t>
            </a:r>
            <a:r>
              <a:rPr lang="en-US" sz="3600" dirty="0" smtClean="0">
                <a:latin typeface="+mj-lt"/>
              </a:rPr>
              <a:t>under the IRCC.</a:t>
            </a:r>
          </a:p>
          <a:p>
            <a:pPr marL="0" indent="0">
              <a:buNone/>
            </a:pPr>
            <a:endParaRPr lang="en-US" sz="36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The CBSC is the guardian of the IHO CB Strategy.</a:t>
            </a: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Introduction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7320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Introduction</a:t>
            </a:r>
          </a:p>
          <a:p>
            <a:pPr marL="0" indent="0" eaLnBrk="1" hangingPunct="1"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 IHO CB Strategy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Strategic aspect of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What is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Basic steps to implement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Conclusion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Summary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51565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Capacity </a:t>
            </a:r>
            <a:r>
              <a:rPr lang="en-US" sz="3600" dirty="0">
                <a:latin typeface="+mj-lt"/>
              </a:rPr>
              <a:t>building is a vital component of the efforts of intergovernmental technical organizations to support the </a:t>
            </a:r>
            <a:r>
              <a:rPr lang="en-US" sz="3600" u="sng" dirty="0" smtClean="0">
                <a:latin typeface="+mj-lt"/>
              </a:rPr>
              <a:t>sustainable development </a:t>
            </a:r>
            <a:r>
              <a:rPr lang="en-US" sz="3600" u="sng" dirty="0">
                <a:latin typeface="+mj-lt"/>
              </a:rPr>
              <a:t>goals of the </a:t>
            </a:r>
            <a:r>
              <a:rPr lang="en-US" sz="3600" u="sng" dirty="0" smtClean="0">
                <a:latin typeface="+mj-lt"/>
              </a:rPr>
              <a:t>UN</a:t>
            </a:r>
            <a:r>
              <a:rPr lang="en-US" sz="3600" dirty="0" smtClean="0">
                <a:latin typeface="+mj-lt"/>
              </a:rPr>
              <a:t>. </a:t>
            </a:r>
            <a:r>
              <a:rPr lang="en-US" sz="3600" dirty="0">
                <a:latin typeface="+mj-lt"/>
              </a:rPr>
              <a:t>The IHO is committed to matching its efforts to those of the </a:t>
            </a:r>
            <a:r>
              <a:rPr lang="en-US" sz="3600" dirty="0" smtClean="0">
                <a:latin typeface="+mj-lt"/>
              </a:rPr>
              <a:t>IMO, </a:t>
            </a:r>
            <a:r>
              <a:rPr lang="en-US" sz="3600" dirty="0">
                <a:latin typeface="+mj-lt"/>
              </a:rPr>
              <a:t>the </a:t>
            </a:r>
            <a:r>
              <a:rPr lang="en-US" sz="3600" dirty="0" smtClean="0">
                <a:latin typeface="+mj-lt"/>
              </a:rPr>
              <a:t>IOC, </a:t>
            </a:r>
            <a:r>
              <a:rPr lang="en-US" sz="3600" dirty="0">
                <a:latin typeface="+mj-lt"/>
              </a:rPr>
              <a:t>the </a:t>
            </a:r>
            <a:r>
              <a:rPr lang="en-US" sz="3600" dirty="0" smtClean="0">
                <a:latin typeface="+mj-lt"/>
              </a:rPr>
              <a:t>IALA, </a:t>
            </a:r>
            <a:r>
              <a:rPr lang="en-US" sz="3600" dirty="0">
                <a:latin typeface="+mj-lt"/>
              </a:rPr>
              <a:t>the </a:t>
            </a:r>
            <a:r>
              <a:rPr lang="en-US" sz="3600" dirty="0" smtClean="0">
                <a:latin typeface="+mj-lt"/>
              </a:rPr>
              <a:t>FIG, SPC </a:t>
            </a:r>
            <a:r>
              <a:rPr lang="en-US" sz="3600" dirty="0">
                <a:latin typeface="+mj-lt"/>
              </a:rPr>
              <a:t>and other organizations working in allied fields.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60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Principles: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national needs </a:t>
            </a:r>
            <a:r>
              <a:rPr lang="en-US" sz="3600" dirty="0">
                <a:latin typeface="+mj-lt"/>
                <a:cs typeface="Arial" pitchFamily="34" charset="0"/>
              </a:rPr>
              <a:t>should be assessed firmly against the 3 </a:t>
            </a:r>
            <a:r>
              <a:rPr lang="en-US" sz="3600" dirty="0" smtClean="0">
                <a:latin typeface="+mj-lt"/>
                <a:cs typeface="Arial" pitchFamily="34" charset="0"/>
              </a:rPr>
              <a:t>CB phases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capacity </a:t>
            </a:r>
            <a:r>
              <a:rPr lang="en-US" sz="3600" dirty="0">
                <a:latin typeface="+mj-lt"/>
                <a:cs typeface="Arial" pitchFamily="34" charset="0"/>
              </a:rPr>
              <a:t>building projects should be coordinated regionally and </a:t>
            </a:r>
            <a:r>
              <a:rPr lang="en-US" sz="3600" dirty="0" smtClean="0">
                <a:latin typeface="+mj-lt"/>
                <a:cs typeface="Arial" pitchFamily="34" charset="0"/>
              </a:rPr>
              <a:t>through </a:t>
            </a:r>
            <a:r>
              <a:rPr lang="en-US" sz="3600" dirty="0">
                <a:latin typeface="+mj-lt"/>
                <a:cs typeface="Arial" pitchFamily="34" charset="0"/>
              </a:rPr>
              <a:t>regional </a:t>
            </a:r>
            <a:r>
              <a:rPr lang="en-US" sz="3600" dirty="0" smtClean="0">
                <a:latin typeface="+mj-lt"/>
                <a:cs typeface="Arial" pitchFamily="34" charset="0"/>
              </a:rPr>
              <a:t>cooperation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the </a:t>
            </a:r>
            <a:r>
              <a:rPr lang="en-US" sz="3600" dirty="0">
                <a:latin typeface="+mj-lt"/>
                <a:cs typeface="Arial" pitchFamily="34" charset="0"/>
              </a:rPr>
              <a:t>national administration of a State with developing hydrographic services must embrace and support the concept of </a:t>
            </a:r>
            <a:r>
              <a:rPr lang="en-US" sz="3600" dirty="0" smtClean="0">
                <a:latin typeface="+mj-lt"/>
                <a:cs typeface="Arial" pitchFamily="34" charset="0"/>
              </a:rPr>
              <a:t>CB as </a:t>
            </a:r>
            <a:r>
              <a:rPr lang="en-US" sz="3600" dirty="0">
                <a:latin typeface="+mj-lt"/>
                <a:cs typeface="Arial" pitchFamily="34" charset="0"/>
              </a:rPr>
              <a:t>being in its national </a:t>
            </a:r>
            <a:r>
              <a:rPr lang="en-US" sz="3600" dirty="0" smtClean="0">
                <a:latin typeface="+mj-lt"/>
                <a:cs typeface="Arial" pitchFamily="34" charset="0"/>
              </a:rPr>
              <a:t>interest</a:t>
            </a: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7721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776</TotalTime>
  <Words>2056</Words>
  <Application>Microsoft Office PowerPoint</Application>
  <PresentationFormat>On-screen Show (4:3)</PresentationFormat>
  <Paragraphs>385</Paragraphs>
  <Slides>53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MS PGothic</vt:lpstr>
      <vt:lpstr>Arial</vt:lpstr>
      <vt:lpstr>Calibri</vt:lpstr>
      <vt:lpstr>Calibri Light</vt:lpstr>
      <vt:lpstr>Symbol</vt:lpstr>
      <vt:lpstr>Times New Roman</vt:lpstr>
      <vt:lpstr>IHO_Presentations_template-Blank</vt:lpstr>
      <vt:lpstr>16th Meeting of the South West Pacific Hydrographic Commission   Technical Workshop on  Disaster Response Planning and Data Discovery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IHO Secretariat, here to help you! www.iho.int  abri.kampfer@iho.int  alberto.neves@iho.int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Alberto Costa Neves</cp:lastModifiedBy>
  <cp:revision>55</cp:revision>
  <dcterms:created xsi:type="dcterms:W3CDTF">2017-10-26T13:07:26Z</dcterms:created>
  <dcterms:modified xsi:type="dcterms:W3CDTF">2019-02-11T17:07:21Z</dcterms:modified>
</cp:coreProperties>
</file>