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04" r:id="rId1"/>
  </p:sldMasterIdLst>
  <p:notesMasterIdLst>
    <p:notesMasterId r:id="rId12"/>
  </p:notesMasterIdLst>
  <p:handoutMasterIdLst>
    <p:handoutMasterId r:id="rId13"/>
  </p:handoutMasterIdLst>
  <p:sldIdLst>
    <p:sldId id="773" r:id="rId2"/>
    <p:sldId id="774" r:id="rId3"/>
    <p:sldId id="775" r:id="rId4"/>
    <p:sldId id="779" r:id="rId5"/>
    <p:sldId id="776" r:id="rId6"/>
    <p:sldId id="777" r:id="rId7"/>
    <p:sldId id="780" r:id="rId8"/>
    <p:sldId id="781" r:id="rId9"/>
    <p:sldId id="784" r:id="rId10"/>
    <p:sldId id="782" r:id="rId11"/>
  </p:sldIdLst>
  <p:sldSz cx="9144000" cy="6858000" type="screen4x3"/>
  <p:notesSz cx="6797675" cy="9926638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3333CC"/>
    <a:srgbClr val="0099CC"/>
    <a:srgbClr val="66FFFF"/>
    <a:srgbClr val="333399"/>
    <a:srgbClr val="00CC66"/>
    <a:srgbClr val="06518B"/>
    <a:srgbClr val="4BC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593" autoAdjust="0"/>
    <p:restoredTop sz="97231" autoAdjust="0"/>
  </p:normalViewPr>
  <p:slideViewPr>
    <p:cSldViewPr>
      <p:cViewPr>
        <p:scale>
          <a:sx n="90" d="100"/>
          <a:sy n="90" d="100"/>
        </p:scale>
        <p:origin x="-1253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20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lary Thompson" userId="72a95a31ac3c1f2d" providerId="LiveId" clId="{739BF530-C054-406C-AF20-79A0854AC778}"/>
    <pc:docChg chg="custSel addSld modSld sldOrd">
      <pc:chgData name="Hilary Thompson" userId="72a95a31ac3c1f2d" providerId="LiveId" clId="{739BF530-C054-406C-AF20-79A0854AC778}" dt="2019-01-30T05:45:13.110" v="431" actId="20577"/>
      <pc:docMkLst>
        <pc:docMk/>
      </pc:docMkLst>
      <pc:sldChg chg="modSp">
        <pc:chgData name="Hilary Thompson" userId="72a95a31ac3c1f2d" providerId="LiveId" clId="{739BF530-C054-406C-AF20-79A0854AC778}" dt="2019-01-30T05:37:12.246" v="63" actId="20577"/>
        <pc:sldMkLst>
          <pc:docMk/>
          <pc:sldMk cId="0" sldId="773"/>
        </pc:sldMkLst>
        <pc:spChg chg="mod">
          <ac:chgData name="Hilary Thompson" userId="72a95a31ac3c1f2d" providerId="LiveId" clId="{739BF530-C054-406C-AF20-79A0854AC778}" dt="2019-01-30T05:36:28.972" v="14" actId="20577"/>
          <ac:spMkLst>
            <pc:docMk/>
            <pc:sldMk cId="0" sldId="773"/>
            <ac:spMk id="1084418" creationId="{00000000-0000-0000-0000-000000000000}"/>
          </ac:spMkLst>
        </pc:spChg>
        <pc:spChg chg="mod">
          <ac:chgData name="Hilary Thompson" userId="72a95a31ac3c1f2d" providerId="LiveId" clId="{739BF530-C054-406C-AF20-79A0854AC778}" dt="2019-01-30T05:37:12.246" v="63" actId="20577"/>
          <ac:spMkLst>
            <pc:docMk/>
            <pc:sldMk cId="0" sldId="773"/>
            <ac:spMk id="1084421" creationId="{00000000-0000-0000-0000-000000000000}"/>
          </ac:spMkLst>
        </pc:spChg>
      </pc:sldChg>
      <pc:sldChg chg="modSp">
        <pc:chgData name="Hilary Thompson" userId="72a95a31ac3c1f2d" providerId="LiveId" clId="{739BF530-C054-406C-AF20-79A0854AC778}" dt="2019-01-30T05:37:56.637" v="77" actId="20577"/>
        <pc:sldMkLst>
          <pc:docMk/>
          <pc:sldMk cId="0" sldId="774"/>
        </pc:sldMkLst>
        <pc:spChg chg="mod">
          <ac:chgData name="Hilary Thompson" userId="72a95a31ac3c1f2d" providerId="LiveId" clId="{739BF530-C054-406C-AF20-79A0854AC778}" dt="2019-01-30T05:37:56.637" v="77" actId="20577"/>
          <ac:spMkLst>
            <pc:docMk/>
            <pc:sldMk cId="0" sldId="774"/>
            <ac:spMk id="5" creationId="{00000000-0000-0000-0000-000000000000}"/>
          </ac:spMkLst>
        </pc:spChg>
      </pc:sldChg>
      <pc:sldChg chg="modSp">
        <pc:chgData name="Hilary Thompson" userId="72a95a31ac3c1f2d" providerId="LiveId" clId="{739BF530-C054-406C-AF20-79A0854AC778}" dt="2019-01-30T05:38:09.712" v="79"/>
        <pc:sldMkLst>
          <pc:docMk/>
          <pc:sldMk cId="0" sldId="775"/>
        </pc:sldMkLst>
        <pc:spChg chg="mod">
          <ac:chgData name="Hilary Thompson" userId="72a95a31ac3c1f2d" providerId="LiveId" clId="{739BF530-C054-406C-AF20-79A0854AC778}" dt="2019-01-30T05:38:09.712" v="79"/>
          <ac:spMkLst>
            <pc:docMk/>
            <pc:sldMk cId="0" sldId="775"/>
            <ac:spMk id="5" creationId="{00000000-0000-0000-0000-000000000000}"/>
          </ac:spMkLst>
        </pc:spChg>
        <pc:spChg chg="mod">
          <ac:chgData name="Hilary Thompson" userId="72a95a31ac3c1f2d" providerId="LiveId" clId="{739BF530-C054-406C-AF20-79A0854AC778}" dt="2019-01-30T05:38:05.273" v="78" actId="1076"/>
          <ac:spMkLst>
            <pc:docMk/>
            <pc:sldMk cId="0" sldId="775"/>
            <ac:spMk id="2292740" creationId="{00000000-0000-0000-0000-000000000000}"/>
          </ac:spMkLst>
        </pc:spChg>
      </pc:sldChg>
      <pc:sldChg chg="modSp">
        <pc:chgData name="Hilary Thompson" userId="72a95a31ac3c1f2d" providerId="LiveId" clId="{739BF530-C054-406C-AF20-79A0854AC778}" dt="2019-01-30T05:38:19.417" v="81"/>
        <pc:sldMkLst>
          <pc:docMk/>
          <pc:sldMk cId="0" sldId="776"/>
        </pc:sldMkLst>
        <pc:spChg chg="mod">
          <ac:chgData name="Hilary Thompson" userId="72a95a31ac3c1f2d" providerId="LiveId" clId="{739BF530-C054-406C-AF20-79A0854AC778}" dt="2019-01-30T05:38:19.417" v="81"/>
          <ac:spMkLst>
            <pc:docMk/>
            <pc:sldMk cId="0" sldId="776"/>
            <ac:spMk id="5" creationId="{00000000-0000-0000-0000-000000000000}"/>
          </ac:spMkLst>
        </pc:spChg>
      </pc:sldChg>
      <pc:sldChg chg="modSp">
        <pc:chgData name="Hilary Thompson" userId="72a95a31ac3c1f2d" providerId="LiveId" clId="{739BF530-C054-406C-AF20-79A0854AC778}" dt="2019-01-30T05:38:26.622" v="82"/>
        <pc:sldMkLst>
          <pc:docMk/>
          <pc:sldMk cId="0" sldId="777"/>
        </pc:sldMkLst>
        <pc:spChg chg="mod">
          <ac:chgData name="Hilary Thompson" userId="72a95a31ac3c1f2d" providerId="LiveId" clId="{739BF530-C054-406C-AF20-79A0854AC778}" dt="2019-01-30T05:38:26.622" v="82"/>
          <ac:spMkLst>
            <pc:docMk/>
            <pc:sldMk cId="0" sldId="777"/>
            <ac:spMk id="5" creationId="{00000000-0000-0000-0000-000000000000}"/>
          </ac:spMkLst>
        </pc:spChg>
      </pc:sldChg>
      <pc:sldChg chg="modSp">
        <pc:chgData name="Hilary Thompson" userId="72a95a31ac3c1f2d" providerId="LiveId" clId="{739BF530-C054-406C-AF20-79A0854AC778}" dt="2019-01-30T05:38:14.854" v="80"/>
        <pc:sldMkLst>
          <pc:docMk/>
          <pc:sldMk cId="0" sldId="779"/>
        </pc:sldMkLst>
        <pc:spChg chg="mod">
          <ac:chgData name="Hilary Thompson" userId="72a95a31ac3c1f2d" providerId="LiveId" clId="{739BF530-C054-406C-AF20-79A0854AC778}" dt="2019-01-30T05:38:14.854" v="80"/>
          <ac:spMkLst>
            <pc:docMk/>
            <pc:sldMk cId="0" sldId="779"/>
            <ac:spMk id="5" creationId="{00000000-0000-0000-0000-000000000000}"/>
          </ac:spMkLst>
        </pc:spChg>
      </pc:sldChg>
      <pc:sldChg chg="modSp">
        <pc:chgData name="Hilary Thompson" userId="72a95a31ac3c1f2d" providerId="LiveId" clId="{739BF530-C054-406C-AF20-79A0854AC778}" dt="2019-01-30T05:38:32.420" v="83"/>
        <pc:sldMkLst>
          <pc:docMk/>
          <pc:sldMk cId="0" sldId="780"/>
        </pc:sldMkLst>
        <pc:spChg chg="mod">
          <ac:chgData name="Hilary Thompson" userId="72a95a31ac3c1f2d" providerId="LiveId" clId="{739BF530-C054-406C-AF20-79A0854AC778}" dt="2019-01-30T05:38:32.420" v="83"/>
          <ac:spMkLst>
            <pc:docMk/>
            <pc:sldMk cId="0" sldId="780"/>
            <ac:spMk id="5" creationId="{00000000-0000-0000-0000-000000000000}"/>
          </ac:spMkLst>
        </pc:spChg>
      </pc:sldChg>
      <pc:sldChg chg="modSp">
        <pc:chgData name="Hilary Thompson" userId="72a95a31ac3c1f2d" providerId="LiveId" clId="{739BF530-C054-406C-AF20-79A0854AC778}" dt="2019-01-30T05:38:37.390" v="84"/>
        <pc:sldMkLst>
          <pc:docMk/>
          <pc:sldMk cId="0" sldId="781"/>
        </pc:sldMkLst>
        <pc:spChg chg="mod">
          <ac:chgData name="Hilary Thompson" userId="72a95a31ac3c1f2d" providerId="LiveId" clId="{739BF530-C054-406C-AF20-79A0854AC778}" dt="2019-01-30T05:38:37.390" v="84"/>
          <ac:spMkLst>
            <pc:docMk/>
            <pc:sldMk cId="0" sldId="781"/>
            <ac:spMk id="5" creationId="{00000000-0000-0000-0000-000000000000}"/>
          </ac:spMkLst>
        </pc:spChg>
      </pc:sldChg>
      <pc:sldChg chg="modSp">
        <pc:chgData name="Hilary Thompson" userId="72a95a31ac3c1f2d" providerId="LiveId" clId="{739BF530-C054-406C-AF20-79A0854AC778}" dt="2019-01-30T05:38:41.735" v="85"/>
        <pc:sldMkLst>
          <pc:docMk/>
          <pc:sldMk cId="0" sldId="782"/>
        </pc:sldMkLst>
        <pc:spChg chg="mod">
          <ac:chgData name="Hilary Thompson" userId="72a95a31ac3c1f2d" providerId="LiveId" clId="{739BF530-C054-406C-AF20-79A0854AC778}" dt="2019-01-30T05:38:41.735" v="85"/>
          <ac:spMkLst>
            <pc:docMk/>
            <pc:sldMk cId="0" sldId="782"/>
            <ac:spMk id="5" creationId="{00000000-0000-0000-0000-000000000000}"/>
          </ac:spMkLst>
        </pc:spChg>
      </pc:sldChg>
      <pc:sldChg chg="modSp add ord">
        <pc:chgData name="Hilary Thompson" userId="72a95a31ac3c1f2d" providerId="LiveId" clId="{739BF530-C054-406C-AF20-79A0854AC778}" dt="2019-01-30T05:45:13.110" v="431" actId="20577"/>
        <pc:sldMkLst>
          <pc:docMk/>
          <pc:sldMk cId="2605788955" sldId="783"/>
        </pc:sldMkLst>
        <pc:spChg chg="mod">
          <ac:chgData name="Hilary Thompson" userId="72a95a31ac3c1f2d" providerId="LiveId" clId="{739BF530-C054-406C-AF20-79A0854AC778}" dt="2019-01-30T05:41:18.608" v="124" actId="20577"/>
          <ac:spMkLst>
            <pc:docMk/>
            <pc:sldMk cId="2605788955" sldId="783"/>
            <ac:spMk id="2" creationId="{23E9AEBA-A4FA-4FD3-A378-9EC33A05BC77}"/>
          </ac:spMkLst>
        </pc:spChg>
        <pc:spChg chg="mod">
          <ac:chgData name="Hilary Thompson" userId="72a95a31ac3c1f2d" providerId="LiveId" clId="{739BF530-C054-406C-AF20-79A0854AC778}" dt="2019-01-30T05:45:13.110" v="431" actId="20577"/>
          <ac:spMkLst>
            <pc:docMk/>
            <pc:sldMk cId="2605788955" sldId="783"/>
            <ac:spMk id="3" creationId="{933BA339-8F13-4907-AD7F-19A774B23E5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40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40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40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165068E-2E6A-4BE4-911A-1FE9A896E384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89570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noProof="0"/>
              <a:t>Click to edit Master text styles</a:t>
            </a:r>
          </a:p>
          <a:p>
            <a:pPr lvl="1"/>
            <a:r>
              <a:rPr lang="en-AU" altLang="en-US" noProof="0"/>
              <a:t>Second level</a:t>
            </a:r>
          </a:p>
          <a:p>
            <a:pPr lvl="2"/>
            <a:r>
              <a:rPr lang="en-AU" altLang="en-US" noProof="0"/>
              <a:t>Third level</a:t>
            </a:r>
          </a:p>
          <a:p>
            <a:pPr lvl="3"/>
            <a:r>
              <a:rPr lang="en-AU" altLang="en-US" noProof="0"/>
              <a:t>Fourth level</a:t>
            </a:r>
          </a:p>
          <a:p>
            <a:pPr lvl="4"/>
            <a:r>
              <a:rPr lang="en-AU" altLang="en-US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7A02A41-2659-4A04-BC94-598F1B565DBF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441629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AU" altLang="en-US">
                <a:cs typeface="Arial" panose="020B0604020202020204" pitchFamily="34" charset="0"/>
              </a:rPr>
              <a:t>N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96E20A-D5B6-4E34-A089-BC6CE19C003A}" type="slidenum">
              <a:rPr lang="en-AU" altLang="en-US"/>
              <a:pPr>
                <a:spcBef>
                  <a:spcPct val="0"/>
                </a:spcBef>
              </a:pPr>
              <a:t>6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548987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AU" altLang="en-US">
                <a:cs typeface="Arial" panose="020B0604020202020204" pitchFamily="34" charset="0"/>
              </a:rPr>
              <a:t>N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619BA5-C82C-4398-A990-2CDCDA6E0497}" type="slidenum">
              <a:rPr lang="en-AU" altLang="en-US"/>
              <a:pPr>
                <a:spcBef>
                  <a:spcPct val="0"/>
                </a:spcBef>
              </a:pPr>
              <a:t>7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970992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4" descr="SWPC Logo_digitsed_04012016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04138" y="363538"/>
            <a:ext cx="1331912" cy="127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7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1763" y="406400"/>
            <a:ext cx="839787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8013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pPr lvl="0"/>
            <a:r>
              <a:rPr lang="en-AU" altLang="en-US" noProof="0"/>
              <a:t>Click to edit Master subtitle style</a:t>
            </a:r>
          </a:p>
        </p:txBody>
      </p:sp>
      <p:sp>
        <p:nvSpPr>
          <p:cNvPr id="218013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1187450" y="188913"/>
            <a:ext cx="6337300" cy="1655762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AU" altLang="en-US" noProof="0" dirty="0"/>
              <a:t>Click to edit Master title style</a:t>
            </a: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68313" y="623728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2138" y="623728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Rectangle 4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778B8160-B8F7-4A48-9336-7F6CF5446026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994776088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2200171749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2575" y="115888"/>
            <a:ext cx="2054225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15888"/>
            <a:ext cx="6011862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3461244329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25" y="6067425"/>
            <a:ext cx="576263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19-20 February 2018</a:t>
            </a:r>
          </a:p>
          <a:p>
            <a:pPr>
              <a:defRPr/>
            </a:pPr>
            <a:r>
              <a:rPr lang="en-AU" altLang="en-US"/>
              <a:t>FIJI</a:t>
            </a:r>
          </a:p>
        </p:txBody>
      </p:sp>
    </p:spTree>
    <p:extLst>
      <p:ext uri="{BB962C8B-B14F-4D97-AF65-F5344CB8AC3E}">
        <p14:creationId xmlns:p14="http://schemas.microsoft.com/office/powerpoint/2010/main" val="2560443238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1693289704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196975"/>
            <a:ext cx="3960812" cy="4862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196975"/>
            <a:ext cx="3962400" cy="4862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1329252558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3213245863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2644634829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2497790350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1652817446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809959105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911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5888"/>
            <a:ext cx="8218487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217911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196975"/>
            <a:ext cx="8075612" cy="486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1028" name="Line 44"/>
          <p:cNvSpPr>
            <a:spLocks noChangeShapeType="1"/>
          </p:cNvSpPr>
          <p:nvPr userDrawn="1"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9" name="Picture 50" descr="SWPC Logo_digitsed_04012016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59788" y="6237288"/>
            <a:ext cx="576262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79127" name="Rectangle 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  <p:pic>
        <p:nvPicPr>
          <p:cNvPr id="1031" name="Picture 57" descr="Portrait_CMYK_Words 2_2016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6237288"/>
            <a:ext cx="420688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transition spd="med">
    <p:fade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692696"/>
            <a:ext cx="7772400" cy="1944688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800" dirty="0">
                <a:effectLst/>
              </a:rPr>
              <a:t>South West Pacific</a:t>
            </a:r>
            <a:br>
              <a:rPr lang="en-AU" altLang="en-US" sz="2800" dirty="0">
                <a:effectLst/>
              </a:rPr>
            </a:br>
            <a:r>
              <a:rPr lang="en-AU" altLang="en-US" sz="2800" dirty="0">
                <a:effectLst/>
              </a:rPr>
              <a:t>Hydrographic Commission</a:t>
            </a:r>
            <a:br>
              <a:rPr lang="en-AU" altLang="en-US" sz="2800" dirty="0">
                <a:effectLst/>
              </a:rPr>
            </a:br>
            <a:r>
              <a:rPr lang="en-AU" altLang="en-US" sz="2800" dirty="0">
                <a:effectLst/>
              </a:rPr>
              <a:t>Technical Workshop</a:t>
            </a:r>
            <a:r>
              <a:rPr lang="en-AU" altLang="en-US" sz="2400" dirty="0">
                <a:effectLst/>
              </a:rPr>
              <a:t/>
            </a:r>
            <a:br>
              <a:rPr lang="en-AU" altLang="en-US" sz="2400" dirty="0">
                <a:effectLst/>
              </a:rPr>
            </a:br>
            <a:r>
              <a:rPr lang="en-AU" altLang="en-US" sz="2400" dirty="0">
                <a:effectLst/>
              </a:rPr>
              <a:t/>
            </a:r>
            <a:br>
              <a:rPr lang="en-AU" altLang="en-US" sz="2400" dirty="0">
                <a:effectLst/>
              </a:rPr>
            </a:br>
            <a:r>
              <a:rPr lang="en-AU" altLang="en-US" sz="1800" dirty="0">
                <a:effectLst/>
              </a:rPr>
              <a:t>February 2019</a:t>
            </a:r>
            <a:r>
              <a:rPr lang="en-AU" altLang="en-US" sz="1800" b="0" dirty="0">
                <a:effectLst/>
              </a:rPr>
              <a:t/>
            </a:r>
            <a:br>
              <a:rPr lang="en-AU" altLang="en-US" sz="1800" b="0" dirty="0">
                <a:effectLst/>
              </a:rPr>
            </a:br>
            <a:r>
              <a:rPr lang="en-AU" altLang="en-US" sz="1800" dirty="0">
                <a:effectLst/>
              </a:rPr>
              <a:t>Alofi, Niue</a:t>
            </a:r>
            <a:endParaRPr lang="en-AU" altLang="en-AU" sz="1800" dirty="0">
              <a:effectLst/>
            </a:endParaRPr>
          </a:p>
        </p:txBody>
      </p:sp>
      <p:sp>
        <p:nvSpPr>
          <p:cNvPr id="10844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213100"/>
            <a:ext cx="6400800" cy="22320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effectLst/>
              </a:rPr>
              <a:t>Working with your Primary Charting Authority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84168" y="5877272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bg2"/>
                </a:solidFill>
                <a:latin typeface="+mn-lt"/>
              </a:rPr>
              <a:t>CDRE Fiona Freeman</a:t>
            </a:r>
          </a:p>
          <a:p>
            <a:endParaRPr lang="en-AU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/>
              <a:t>11-12 February 2019</a:t>
            </a:r>
          </a:p>
          <a:p>
            <a:pPr>
              <a:defRPr/>
            </a:pPr>
            <a:r>
              <a:rPr lang="en-AU" altLang="en-US" dirty="0"/>
              <a:t>NIUE</a:t>
            </a:r>
          </a:p>
        </p:txBody>
      </p:sp>
      <p:sp>
        <p:nvSpPr>
          <p:cNvPr id="229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76262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800" dirty="0">
                <a:effectLst/>
              </a:rPr>
              <a:t>Conclusion – So What?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484784"/>
            <a:ext cx="7849058" cy="4354512"/>
          </a:xfrm>
        </p:spPr>
        <p:txBody>
          <a:bodyPr/>
          <a:lstStyle/>
          <a:p>
            <a:pPr marL="457200" lvl="1" indent="-457200" eaLnBrk="1" hangingPunct="1">
              <a:spcBef>
                <a:spcPts val="0"/>
              </a:spcBef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en-AU" altLang="en-US" dirty="0" smtClean="0">
                <a:effectLst/>
              </a:rPr>
              <a:t>A </a:t>
            </a:r>
            <a:r>
              <a:rPr lang="en-AU" altLang="en-US" dirty="0">
                <a:effectLst/>
              </a:rPr>
              <a:t>PCA can assist a nation in meeting obligations, but does not absolve the nation of those </a:t>
            </a:r>
            <a:r>
              <a:rPr lang="en-AU" altLang="en-US" dirty="0" smtClean="0">
                <a:effectLst/>
              </a:rPr>
              <a:t>obligations.</a:t>
            </a:r>
          </a:p>
          <a:p>
            <a:pPr marL="457200" lvl="1" indent="-457200" eaLnBrk="1" hangingPunct="1">
              <a:spcBef>
                <a:spcPts val="0"/>
              </a:spcBef>
              <a:buClr>
                <a:schemeClr val="bg2"/>
              </a:buClr>
              <a:buFont typeface="Wingdings" panose="05000000000000000000" pitchFamily="2" charset="2"/>
              <a:buChar char="§"/>
            </a:pPr>
            <a:endParaRPr lang="en-AU" altLang="en-US" dirty="0">
              <a:effectLst/>
            </a:endParaRPr>
          </a:p>
          <a:p>
            <a:pPr marL="457200" lvl="1" indent="-457200" eaLnBrk="1" hangingPunct="1">
              <a:spcBef>
                <a:spcPts val="0"/>
              </a:spcBef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en-AU" altLang="en-US" dirty="0">
                <a:effectLst/>
              </a:rPr>
              <a:t>Determine what is needed and establish formal arrangements through a bilateral to establish accountability framework – review as </a:t>
            </a:r>
            <a:r>
              <a:rPr lang="en-AU" altLang="en-US" dirty="0" smtClean="0">
                <a:effectLst/>
              </a:rPr>
              <a:t>necessary.</a:t>
            </a:r>
          </a:p>
          <a:p>
            <a:pPr marL="457200" lvl="1" indent="-457200" eaLnBrk="1" hangingPunct="1">
              <a:spcBef>
                <a:spcPts val="0"/>
              </a:spcBef>
              <a:buClr>
                <a:schemeClr val="bg2"/>
              </a:buClr>
              <a:buFont typeface="Wingdings" panose="05000000000000000000" pitchFamily="2" charset="2"/>
              <a:buChar char="§"/>
            </a:pPr>
            <a:endParaRPr lang="en-AU" altLang="en-US" dirty="0">
              <a:effectLst/>
            </a:endParaRPr>
          </a:p>
          <a:p>
            <a:pPr marL="457200" lvl="1" indent="-457200" eaLnBrk="1" hangingPunct="1">
              <a:spcBef>
                <a:spcPts val="0"/>
              </a:spcBef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en-AU" altLang="en-US" dirty="0">
                <a:effectLst/>
              </a:rPr>
              <a:t>Use your PCA and engage them actively </a:t>
            </a:r>
            <a:r>
              <a:rPr lang="en-AU" altLang="en-US" dirty="0" smtClean="0">
                <a:effectLst/>
              </a:rPr>
              <a:t>– maintain communication.</a:t>
            </a:r>
            <a:endParaRPr lang="en-AU" altLang="en-US" dirty="0">
              <a:effectLst/>
            </a:endParaRPr>
          </a:p>
          <a:p>
            <a:pPr lvl="1" eaLnBrk="1" hangingPunct="1">
              <a:buClr>
                <a:schemeClr val="bg2"/>
              </a:buClr>
              <a:buFont typeface="Wingdings" panose="05000000000000000000" pitchFamily="2" charset="2"/>
              <a:buChar char="§"/>
            </a:pPr>
            <a:endParaRPr lang="en-AU" altLang="en-US" dirty="0">
              <a:effectLst/>
            </a:endParaRPr>
          </a:p>
        </p:txBody>
      </p:sp>
      <p:sp>
        <p:nvSpPr>
          <p:cNvPr id="2293764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endParaRPr lang="en-AU" altLang="en-US" sz="100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med" advClick="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/>
              <a:t>11-12 February 2019</a:t>
            </a:r>
          </a:p>
          <a:p>
            <a:pPr>
              <a:defRPr/>
            </a:pPr>
            <a:r>
              <a:rPr lang="en-AU" altLang="en-US" dirty="0"/>
              <a:t>NIUE</a:t>
            </a:r>
          </a:p>
        </p:txBody>
      </p:sp>
      <p:sp>
        <p:nvSpPr>
          <p:cNvPr id="153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76262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800" dirty="0" smtClean="0">
                <a:effectLst/>
              </a:rPr>
              <a:t>PCAs </a:t>
            </a:r>
            <a:r>
              <a:rPr lang="en-AU" altLang="en-US" sz="2800" dirty="0">
                <a:effectLst/>
              </a:rPr>
              <a:t>for the </a:t>
            </a:r>
            <a:r>
              <a:rPr lang="en-AU" altLang="en-US" sz="2800" dirty="0" smtClean="0">
                <a:effectLst/>
              </a:rPr>
              <a:t>SWPHC</a:t>
            </a:r>
            <a:endParaRPr lang="en-AU" altLang="en-US" sz="2800" dirty="0">
              <a:effectLst/>
            </a:endParaRPr>
          </a:p>
        </p:txBody>
      </p:sp>
      <p:sp>
        <p:nvSpPr>
          <p:cNvPr id="1530892" name="Rectangle 12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endParaRPr lang="en-AU" altLang="en-US" sz="100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960852"/>
              </p:ext>
            </p:extLst>
          </p:nvPr>
        </p:nvGraphicFramePr>
        <p:xfrm>
          <a:off x="827088" y="1196975"/>
          <a:ext cx="7489825" cy="5000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49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248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41321">
                <a:tc>
                  <a:txBody>
                    <a:bodyPr/>
                    <a:lstStyle/>
                    <a:p>
                      <a:r>
                        <a:rPr lang="en-A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Primary Charting Authority (PCA)</a:t>
                      </a:r>
                      <a:endParaRPr lang="en-AU" sz="1800" dirty="0"/>
                    </a:p>
                  </a:txBody>
                  <a:tcPr marL="91452" marR="91452" marT="45703" marB="45703"/>
                </a:tc>
                <a:tc>
                  <a:txBody>
                    <a:bodyPr/>
                    <a:lstStyle/>
                    <a:p>
                      <a:r>
                        <a:rPr lang="en-A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Responsible for:</a:t>
                      </a:r>
                      <a:endParaRPr lang="en-AU" sz="1800" dirty="0"/>
                    </a:p>
                  </a:txBody>
                  <a:tcPr marL="91452" marR="91452" marT="45703" marB="45703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1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Australia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Papua New Guinea, Solomon Islands</a:t>
                      </a:r>
                    </a:p>
                  </a:txBody>
                  <a:tcPr marL="68589" marR="68589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1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France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French Polynesia, New Caledonia, Wallis and Futuna</a:t>
                      </a:r>
                    </a:p>
                  </a:txBody>
                  <a:tcPr marL="68589" marR="68589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1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New Zealand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Cook Islands, Niue, Samoa, Tonga, Tokelau</a:t>
                      </a:r>
                    </a:p>
                  </a:txBody>
                  <a:tcPr marL="68589" marR="68589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1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United Kingdom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Fiji, Kiribati, Pitcairn Island, Tuvalu, Vanuatu</a:t>
                      </a:r>
                      <a:r>
                        <a:rPr lang="en-AU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, Nauru</a:t>
                      </a:r>
                      <a:endParaRPr lang="en-A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9" marR="68589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255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United States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Samoa, Federated States of Micronesia, Marianas </a:t>
                      </a:r>
                      <a:r>
                        <a:rPr lang="en-AU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Islands</a:t>
                      </a:r>
                      <a:r>
                        <a:rPr lang="en-A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Marshall Islands, Palau </a:t>
                      </a:r>
                    </a:p>
                  </a:txBody>
                  <a:tcPr marL="68589" marR="68589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 advClick="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9125" y="1079500"/>
            <a:ext cx="7905750" cy="539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/>
              <a:t>11-12 February 2019</a:t>
            </a:r>
          </a:p>
          <a:p>
            <a:pPr>
              <a:defRPr/>
            </a:pPr>
            <a:r>
              <a:rPr lang="en-AU" altLang="en-US" dirty="0"/>
              <a:t>NIUE</a:t>
            </a:r>
          </a:p>
        </p:txBody>
      </p:sp>
      <p:sp>
        <p:nvSpPr>
          <p:cNvPr id="229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76262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800" dirty="0" smtClean="0">
                <a:effectLst/>
              </a:rPr>
              <a:t>PCAs </a:t>
            </a:r>
            <a:r>
              <a:rPr lang="en-AU" altLang="en-US" sz="2800" dirty="0">
                <a:effectLst/>
              </a:rPr>
              <a:t>for the </a:t>
            </a:r>
            <a:r>
              <a:rPr lang="en-AU" altLang="en-US" sz="2800" dirty="0" smtClean="0">
                <a:effectLst/>
              </a:rPr>
              <a:t>SWPHC</a:t>
            </a:r>
            <a:endParaRPr lang="en-AU" altLang="en-US" sz="2800" dirty="0">
              <a:effectLst/>
            </a:endParaRPr>
          </a:p>
        </p:txBody>
      </p:sp>
      <p:sp>
        <p:nvSpPr>
          <p:cNvPr id="2292740" name="Rectangle 4"/>
          <p:cNvSpPr>
            <a:spLocks noChangeArrowheads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endParaRPr lang="en-AU" altLang="en-US" sz="100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med" advClick="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/>
              <a:t>11-12 February 2019</a:t>
            </a:r>
          </a:p>
          <a:p>
            <a:pPr>
              <a:defRPr/>
            </a:pPr>
            <a:r>
              <a:rPr lang="en-AU" altLang="en-US" dirty="0"/>
              <a:t>NIUE</a:t>
            </a:r>
          </a:p>
        </p:txBody>
      </p:sp>
      <p:sp>
        <p:nvSpPr>
          <p:cNvPr id="229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76262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800" dirty="0">
                <a:effectLst/>
              </a:rPr>
              <a:t>What is a PCA?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340768"/>
            <a:ext cx="7561510" cy="4354512"/>
          </a:xfrm>
        </p:spPr>
        <p:txBody>
          <a:bodyPr/>
          <a:lstStyle/>
          <a:p>
            <a:pPr marL="0" lvl="1" indent="0" eaLnBrk="1" hangingPunct="1">
              <a:spcBef>
                <a:spcPts val="0"/>
              </a:spcBef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en-AU" altLang="en-US" dirty="0">
                <a:effectLst/>
              </a:rPr>
              <a:t>The term Primary Charting Authority, or PCA, is not </a:t>
            </a:r>
            <a:r>
              <a:rPr lang="en-AU" altLang="en-US" dirty="0" smtClean="0">
                <a:effectLst/>
              </a:rPr>
              <a:t>defined.</a:t>
            </a:r>
          </a:p>
          <a:p>
            <a:pPr marL="0" lvl="1" indent="0" eaLnBrk="1" hangingPunct="1">
              <a:spcBef>
                <a:spcPts val="0"/>
              </a:spcBef>
              <a:buClr>
                <a:schemeClr val="bg2"/>
              </a:buClr>
              <a:buNone/>
            </a:pPr>
            <a:endParaRPr lang="en-AU" altLang="en-US" dirty="0">
              <a:effectLst/>
            </a:endParaRPr>
          </a:p>
          <a:p>
            <a:pPr marL="0" lvl="1" indent="0" eaLnBrk="1" hangingPunct="1">
              <a:spcBef>
                <a:spcPts val="0"/>
              </a:spcBef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en-AU" altLang="en-US" dirty="0">
                <a:effectLst/>
              </a:rPr>
              <a:t>It essentially describes the role that an established hydrographic office, or charting authority, can fulfil for another </a:t>
            </a:r>
            <a:r>
              <a:rPr lang="en-AU" altLang="en-US" dirty="0" smtClean="0">
                <a:effectLst/>
              </a:rPr>
              <a:t>nation.</a:t>
            </a:r>
          </a:p>
          <a:p>
            <a:pPr marL="0" lvl="1" indent="0" eaLnBrk="1" hangingPunct="1">
              <a:spcBef>
                <a:spcPts val="0"/>
              </a:spcBef>
              <a:buClr>
                <a:schemeClr val="bg2"/>
              </a:buClr>
              <a:buNone/>
            </a:pPr>
            <a:endParaRPr lang="en-AU" altLang="en-US" dirty="0">
              <a:effectLst/>
            </a:endParaRPr>
          </a:p>
          <a:p>
            <a:pPr marL="0" lvl="1" indent="0" eaLnBrk="1" hangingPunct="1">
              <a:spcBef>
                <a:spcPts val="0"/>
              </a:spcBef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en-AU" altLang="en-US" dirty="0">
                <a:effectLst/>
              </a:rPr>
              <a:t>The range of functions provided by the PCA are normally agreed bilaterally and therefore vary based on the need of the other </a:t>
            </a:r>
            <a:r>
              <a:rPr lang="en-AU" altLang="en-US" dirty="0" smtClean="0">
                <a:effectLst/>
              </a:rPr>
              <a:t>nation.</a:t>
            </a:r>
            <a:endParaRPr lang="en-AU" altLang="en-US" dirty="0">
              <a:effectLst/>
            </a:endParaRPr>
          </a:p>
        </p:txBody>
      </p:sp>
      <p:sp>
        <p:nvSpPr>
          <p:cNvPr id="2293764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endParaRPr lang="en-AU" altLang="en-US" sz="100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med" advClick="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/>
              <a:t>11-12 February 2019</a:t>
            </a:r>
          </a:p>
          <a:p>
            <a:pPr>
              <a:defRPr/>
            </a:pPr>
            <a:r>
              <a:rPr lang="en-AU" altLang="en-US" dirty="0"/>
              <a:t>NIUE</a:t>
            </a:r>
          </a:p>
        </p:txBody>
      </p:sp>
      <p:sp>
        <p:nvSpPr>
          <p:cNvPr id="229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76262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800" dirty="0">
                <a:effectLst/>
              </a:rPr>
              <a:t>Framework for the PCA</a:t>
            </a:r>
          </a:p>
        </p:txBody>
      </p:sp>
      <p:sp>
        <p:nvSpPr>
          <p:cNvPr id="229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84784"/>
            <a:ext cx="7632848" cy="4354512"/>
          </a:xfrm>
        </p:spPr>
        <p:txBody>
          <a:bodyPr/>
          <a:lstStyle/>
          <a:p>
            <a:pPr marL="0" lvl="1" indent="0" eaLnBrk="1" hangingPunct="1">
              <a:spcBef>
                <a:spcPts val="0"/>
              </a:spcBef>
              <a:defRPr/>
            </a:pPr>
            <a:r>
              <a:rPr lang="en-AU" dirty="0">
                <a:effectLst/>
              </a:rPr>
              <a:t>SOLAS Chapter V Regulation 2:</a:t>
            </a:r>
          </a:p>
          <a:p>
            <a:pPr marL="0" lvl="1" indent="0" eaLnBrk="1" hangingPunct="1">
              <a:spcBef>
                <a:spcPts val="0"/>
              </a:spcBef>
              <a:defRPr/>
            </a:pPr>
            <a:endParaRPr lang="en-AU" dirty="0">
              <a:effectLst/>
            </a:endParaRPr>
          </a:p>
          <a:p>
            <a:pPr marL="0" lvl="2" indent="0"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AU" dirty="0">
                <a:effectLst/>
              </a:rPr>
              <a:t>"Nautical chart" or "nautical publication" is a special-purpose map or book, or a specially compiled database from which such a map or book is derived, that is issued officially by </a:t>
            </a:r>
            <a:r>
              <a:rPr lang="en-AU" b="1" u="sng" dirty="0">
                <a:effectLst/>
              </a:rPr>
              <a:t>or on the authority of a Government</a:t>
            </a:r>
            <a:r>
              <a:rPr lang="en-AU" dirty="0">
                <a:effectLst/>
              </a:rPr>
              <a:t>, authorized Hydrographic Office or other relevant government institution and is designed to meet the requirements of marine navigation.</a:t>
            </a:r>
            <a:endParaRPr lang="en-US" altLang="en-US" dirty="0"/>
          </a:p>
        </p:txBody>
      </p:sp>
      <p:sp>
        <p:nvSpPr>
          <p:cNvPr id="2293764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endParaRPr lang="en-AU" altLang="en-US" sz="100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med" advClick="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/>
              <a:t>11-12 February 2019</a:t>
            </a:r>
          </a:p>
          <a:p>
            <a:pPr>
              <a:defRPr/>
            </a:pPr>
            <a:r>
              <a:rPr lang="en-AU" altLang="en-US" dirty="0"/>
              <a:t>NIUE</a:t>
            </a:r>
          </a:p>
        </p:txBody>
      </p:sp>
      <p:sp>
        <p:nvSpPr>
          <p:cNvPr id="229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76262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800" dirty="0">
                <a:effectLst/>
              </a:rPr>
              <a:t>Framework for the PCA</a:t>
            </a:r>
          </a:p>
        </p:txBody>
      </p:sp>
      <p:sp>
        <p:nvSpPr>
          <p:cNvPr id="229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12776"/>
            <a:ext cx="8137153" cy="4354512"/>
          </a:xfrm>
        </p:spPr>
        <p:txBody>
          <a:bodyPr/>
          <a:lstStyle/>
          <a:p>
            <a:pPr marL="0" lvl="1" indent="0" eaLnBrk="1" hangingPunct="1">
              <a:spcBef>
                <a:spcPts val="0"/>
              </a:spcBef>
              <a:defRPr/>
            </a:pPr>
            <a:r>
              <a:rPr lang="en-AU" dirty="0">
                <a:effectLst/>
              </a:rPr>
              <a:t>IHO Publication </a:t>
            </a:r>
            <a:r>
              <a:rPr lang="en-AU" dirty="0" smtClean="0">
                <a:effectLst/>
              </a:rPr>
              <a:t>S4</a:t>
            </a:r>
          </a:p>
          <a:p>
            <a:pPr marL="0" lvl="3" indent="0">
              <a:spcBef>
                <a:spcPts val="0"/>
              </a:spcBef>
              <a:buFontTx/>
              <a:buNone/>
              <a:defRPr/>
            </a:pPr>
            <a:endParaRPr lang="en-AU" b="1" dirty="0">
              <a:effectLst/>
            </a:endParaRPr>
          </a:p>
          <a:p>
            <a:pPr marL="0" lvl="3" indent="0">
              <a:spcBef>
                <a:spcPts val="0"/>
              </a:spcBef>
              <a:buFontTx/>
              <a:buNone/>
              <a:defRPr/>
            </a:pPr>
            <a:r>
              <a:rPr lang="en-AU" b="1" dirty="0" smtClean="0">
                <a:effectLst/>
              </a:rPr>
              <a:t>B-611.7 </a:t>
            </a:r>
            <a:r>
              <a:rPr lang="en-AU" b="1" dirty="0">
                <a:effectLst/>
              </a:rPr>
              <a:t>– Notice to Mariners (NM) originated by authorities concerning waters which are not their national charting responsibility </a:t>
            </a:r>
            <a:r>
              <a:rPr lang="en-AU" dirty="0">
                <a:effectLst/>
              </a:rPr>
              <a:t>should not normally be acted upon without obtaining corroboration from the national charting authority, if there is one. In certain circumstances, </a:t>
            </a:r>
            <a:r>
              <a:rPr lang="en-AU" b="1" dirty="0">
                <a:effectLst/>
              </a:rPr>
              <a:t>another hydrographic office may act as the </a:t>
            </a:r>
            <a:r>
              <a:rPr lang="en-AU" b="1" u="sng" dirty="0">
                <a:effectLst/>
              </a:rPr>
              <a:t>‘primary’ charting authority</a:t>
            </a:r>
            <a:r>
              <a:rPr lang="en-AU" dirty="0">
                <a:effectLst/>
              </a:rPr>
              <a:t>, for example where:</a:t>
            </a:r>
          </a:p>
          <a:p>
            <a:pPr marL="0" lvl="3" indent="0">
              <a:spcBef>
                <a:spcPts val="0"/>
              </a:spcBef>
              <a:buFontTx/>
              <a:buNone/>
              <a:defRPr/>
            </a:pPr>
            <a:r>
              <a:rPr lang="en-AU" dirty="0">
                <a:effectLst/>
              </a:rPr>
              <a:t>• there is no national hydrographic office; or </a:t>
            </a:r>
          </a:p>
          <a:p>
            <a:pPr marL="0" lvl="3" indent="0">
              <a:spcBef>
                <a:spcPts val="0"/>
              </a:spcBef>
              <a:buFontTx/>
              <a:buNone/>
              <a:defRPr/>
            </a:pPr>
            <a:r>
              <a:rPr lang="en-AU" dirty="0">
                <a:effectLst/>
              </a:rPr>
              <a:t>• where the responsible national agency, which does not itself produce charts, has agreed.</a:t>
            </a:r>
          </a:p>
          <a:p>
            <a:pPr marL="0" lvl="3" indent="0">
              <a:spcBef>
                <a:spcPts val="0"/>
              </a:spcBef>
              <a:buFontTx/>
              <a:buNone/>
              <a:defRPr/>
            </a:pPr>
            <a:r>
              <a:rPr lang="en-AU" dirty="0">
                <a:effectLst/>
              </a:rPr>
              <a:t>In such cases, NM issued by the primary charting hydrographic office in those waters may be regarded as authoritative.</a:t>
            </a:r>
            <a:endParaRPr lang="en-US" altLang="en-US" dirty="0"/>
          </a:p>
        </p:txBody>
      </p:sp>
      <p:sp>
        <p:nvSpPr>
          <p:cNvPr id="2293764" name="Rectangle 4"/>
          <p:cNvSpPr>
            <a:spLocks noChangeArrowheads="1"/>
          </p:cNvSpPr>
          <p:nvPr/>
        </p:nvSpPr>
        <p:spPr bwMode="auto">
          <a:xfrm>
            <a:off x="2916238" y="62769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endParaRPr lang="en-AU" altLang="en-US" sz="100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med" advClick="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/>
              <a:t>11-12 February 2019</a:t>
            </a:r>
          </a:p>
          <a:p>
            <a:pPr>
              <a:defRPr/>
            </a:pPr>
            <a:r>
              <a:rPr lang="en-AU" altLang="en-US" dirty="0"/>
              <a:t>NIUE</a:t>
            </a:r>
          </a:p>
        </p:txBody>
      </p:sp>
      <p:sp>
        <p:nvSpPr>
          <p:cNvPr id="229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76262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800" dirty="0">
                <a:effectLst/>
              </a:rPr>
              <a:t>Framework for the PCA – INT Charts</a:t>
            </a:r>
          </a:p>
        </p:txBody>
      </p:sp>
      <p:sp>
        <p:nvSpPr>
          <p:cNvPr id="229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1" y="1341438"/>
            <a:ext cx="8064896" cy="4354512"/>
          </a:xfrm>
        </p:spPr>
        <p:txBody>
          <a:bodyPr/>
          <a:lstStyle/>
          <a:p>
            <a:pPr marL="0" lvl="1" indent="0" eaLnBrk="1" hangingPunct="1">
              <a:spcBef>
                <a:spcPts val="0"/>
              </a:spcBef>
              <a:defRPr/>
            </a:pPr>
            <a:r>
              <a:rPr lang="en-AU" dirty="0">
                <a:effectLst/>
              </a:rPr>
              <a:t>IHO Publication </a:t>
            </a:r>
            <a:r>
              <a:rPr lang="en-AU" dirty="0" smtClean="0">
                <a:effectLst/>
              </a:rPr>
              <a:t>S11</a:t>
            </a:r>
          </a:p>
          <a:p>
            <a:pPr marL="0" lvl="1" indent="0" eaLnBrk="1" hangingPunct="1">
              <a:spcBef>
                <a:spcPts val="0"/>
              </a:spcBef>
              <a:defRPr/>
            </a:pPr>
            <a:endParaRPr lang="en-AU" dirty="0">
              <a:effectLst/>
            </a:endParaRPr>
          </a:p>
          <a:p>
            <a:pPr marL="0" lvl="3" indent="0">
              <a:spcBef>
                <a:spcPts val="0"/>
              </a:spcBef>
              <a:buFontTx/>
              <a:buNone/>
              <a:defRPr/>
            </a:pPr>
            <a:r>
              <a:rPr lang="en-AU" dirty="0">
                <a:effectLst/>
              </a:rPr>
              <a:t>Article 3.11.1 - In most cases, the allocation of Producer Nations for INT charts will be a fairly straightforward process. For most medium- and large-scale INT charts, </a:t>
            </a:r>
            <a:r>
              <a:rPr lang="en-AU" b="1" dirty="0">
                <a:effectLst/>
              </a:rPr>
              <a:t>the Producer Nation will be the IHO Member State with responsibility for charting the waters covered by these charts</a:t>
            </a:r>
            <a:r>
              <a:rPr lang="en-AU" dirty="0">
                <a:effectLst/>
              </a:rPr>
              <a:t>. There will, however, be some exceptions. (For further information, see S-4 A-203</a:t>
            </a:r>
            <a:r>
              <a:rPr lang="en-AU" dirty="0" smtClean="0">
                <a:effectLst/>
              </a:rPr>
              <a:t>).</a:t>
            </a:r>
          </a:p>
          <a:p>
            <a:pPr marL="0" lvl="3" indent="0">
              <a:spcBef>
                <a:spcPts val="0"/>
              </a:spcBef>
              <a:buFontTx/>
              <a:buNone/>
              <a:defRPr/>
            </a:pPr>
            <a:endParaRPr lang="en-AU" dirty="0">
              <a:effectLst/>
            </a:endParaRPr>
          </a:p>
          <a:p>
            <a:pPr marL="0" lvl="1" indent="0" eaLnBrk="1" hangingPunct="1">
              <a:spcBef>
                <a:spcPts val="0"/>
              </a:spcBef>
              <a:defRPr/>
            </a:pPr>
            <a:r>
              <a:rPr lang="en-AU" dirty="0">
                <a:effectLst/>
              </a:rPr>
              <a:t>IHO Publication </a:t>
            </a:r>
            <a:r>
              <a:rPr lang="en-AU" dirty="0" smtClean="0">
                <a:effectLst/>
              </a:rPr>
              <a:t>S4</a:t>
            </a:r>
          </a:p>
          <a:p>
            <a:pPr marL="0" lvl="1" indent="0" eaLnBrk="1" hangingPunct="1">
              <a:spcBef>
                <a:spcPts val="0"/>
              </a:spcBef>
              <a:defRPr/>
            </a:pPr>
            <a:endParaRPr lang="en-AU" dirty="0">
              <a:effectLst/>
            </a:endParaRPr>
          </a:p>
          <a:p>
            <a:pPr marL="0" lvl="3" indent="0">
              <a:spcBef>
                <a:spcPts val="0"/>
              </a:spcBef>
              <a:buFontTx/>
              <a:buNone/>
              <a:defRPr/>
            </a:pPr>
            <a:r>
              <a:rPr lang="en-AU" b="1" dirty="0">
                <a:effectLst/>
              </a:rPr>
              <a:t>A-203 PRODUCERS A-203.1 </a:t>
            </a:r>
            <a:r>
              <a:rPr lang="en-AU" dirty="0">
                <a:effectLst/>
              </a:rPr>
              <a:t>Producers of medium- and large-scale international charts will </a:t>
            </a:r>
            <a:r>
              <a:rPr lang="en-AU" b="1" dirty="0">
                <a:effectLst/>
              </a:rPr>
              <a:t>normally be the hydrographic offices with a national responsibility for the waters concerned</a:t>
            </a:r>
            <a:r>
              <a:rPr lang="en-AU" dirty="0">
                <a:effectLst/>
              </a:rPr>
              <a:t>.</a:t>
            </a:r>
            <a:endParaRPr lang="en-US" altLang="en-US" dirty="0"/>
          </a:p>
        </p:txBody>
      </p:sp>
      <p:sp>
        <p:nvSpPr>
          <p:cNvPr id="2293764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endParaRPr lang="en-AU" altLang="en-US" sz="100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med" advClick="0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/>
              <a:t>11-12 February 2019</a:t>
            </a:r>
          </a:p>
          <a:p>
            <a:pPr>
              <a:defRPr/>
            </a:pPr>
            <a:r>
              <a:rPr lang="en-AU" altLang="en-US" dirty="0"/>
              <a:t>NIUE</a:t>
            </a:r>
          </a:p>
        </p:txBody>
      </p:sp>
      <p:sp>
        <p:nvSpPr>
          <p:cNvPr id="229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76262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800" dirty="0">
                <a:effectLst/>
              </a:rPr>
              <a:t>What does/can a PCA do for you?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196752"/>
            <a:ext cx="7525171" cy="4354512"/>
          </a:xfrm>
        </p:spPr>
        <p:txBody>
          <a:bodyPr/>
          <a:lstStyle/>
          <a:p>
            <a:pPr marL="457200" lvl="1" indent="0" eaLnBrk="1" hangingPunct="1">
              <a:buClr>
                <a:schemeClr val="bg2"/>
              </a:buClr>
              <a:buNone/>
            </a:pPr>
            <a:endParaRPr lang="en-AU" altLang="en-US" sz="1600" dirty="0">
              <a:effectLst/>
            </a:endParaRPr>
          </a:p>
          <a:p>
            <a:pPr marL="457200" lvl="1" indent="-457200" eaLnBrk="1" hangingPunct="1">
              <a:spcBef>
                <a:spcPts val="0"/>
              </a:spcBef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en-AU" altLang="en-US" dirty="0">
                <a:effectLst/>
              </a:rPr>
              <a:t>Assist in meeting SOLAS obligations for hydrographic </a:t>
            </a:r>
            <a:r>
              <a:rPr lang="en-AU" altLang="en-US" dirty="0" smtClean="0">
                <a:effectLst/>
              </a:rPr>
              <a:t>services</a:t>
            </a:r>
          </a:p>
          <a:p>
            <a:pPr marL="457200" lvl="1" indent="-457200" eaLnBrk="1" hangingPunct="1">
              <a:spcBef>
                <a:spcPts val="0"/>
              </a:spcBef>
              <a:buClr>
                <a:schemeClr val="bg2"/>
              </a:buClr>
              <a:buFont typeface="Wingdings" panose="05000000000000000000" pitchFamily="2" charset="2"/>
              <a:buChar char="§"/>
            </a:pPr>
            <a:endParaRPr lang="en-AU" altLang="en-US" dirty="0">
              <a:effectLst/>
            </a:endParaRPr>
          </a:p>
          <a:p>
            <a:pPr marL="457200" lvl="1" indent="-457200" eaLnBrk="1" hangingPunct="1">
              <a:spcBef>
                <a:spcPts val="0"/>
              </a:spcBef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en-AU" altLang="en-US" dirty="0">
                <a:effectLst/>
              </a:rPr>
              <a:t>Provide charting </a:t>
            </a:r>
            <a:r>
              <a:rPr lang="en-AU" altLang="en-US" dirty="0" smtClean="0">
                <a:effectLst/>
              </a:rPr>
              <a:t>services</a:t>
            </a:r>
          </a:p>
          <a:p>
            <a:pPr marL="457200" lvl="1" indent="-457200" eaLnBrk="1" hangingPunct="1">
              <a:spcBef>
                <a:spcPts val="0"/>
              </a:spcBef>
              <a:buClr>
                <a:schemeClr val="bg2"/>
              </a:buClr>
              <a:buFont typeface="Wingdings" panose="05000000000000000000" pitchFamily="2" charset="2"/>
              <a:buChar char="§"/>
            </a:pPr>
            <a:endParaRPr lang="en-AU" altLang="en-US" dirty="0">
              <a:effectLst/>
            </a:endParaRPr>
          </a:p>
          <a:p>
            <a:pPr marL="457200" lvl="1" indent="-457200" eaLnBrk="1" hangingPunct="1">
              <a:spcBef>
                <a:spcPts val="0"/>
              </a:spcBef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en-AU" altLang="en-US" dirty="0">
                <a:effectLst/>
              </a:rPr>
              <a:t>Provide hydrographic surveying </a:t>
            </a:r>
            <a:r>
              <a:rPr lang="en-AU" altLang="en-US" dirty="0" smtClean="0">
                <a:effectLst/>
              </a:rPr>
              <a:t>services</a:t>
            </a:r>
          </a:p>
          <a:p>
            <a:pPr marL="457200" lvl="1" indent="-457200" eaLnBrk="1" hangingPunct="1">
              <a:spcBef>
                <a:spcPts val="0"/>
              </a:spcBef>
              <a:buClr>
                <a:schemeClr val="bg2"/>
              </a:buClr>
              <a:buFont typeface="Wingdings" panose="05000000000000000000" pitchFamily="2" charset="2"/>
              <a:buChar char="§"/>
            </a:pPr>
            <a:endParaRPr lang="en-AU" altLang="en-US" dirty="0">
              <a:effectLst/>
            </a:endParaRPr>
          </a:p>
          <a:p>
            <a:pPr marL="457200" lvl="1" indent="-457200" eaLnBrk="1" hangingPunct="1">
              <a:spcBef>
                <a:spcPts val="0"/>
              </a:spcBef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en-AU" altLang="en-US" dirty="0">
                <a:effectLst/>
              </a:rPr>
              <a:t>Provide technical assistance and </a:t>
            </a:r>
            <a:r>
              <a:rPr lang="en-AU" altLang="en-US" dirty="0" smtClean="0">
                <a:effectLst/>
              </a:rPr>
              <a:t>advice</a:t>
            </a:r>
          </a:p>
          <a:p>
            <a:pPr marL="457200" lvl="1" indent="-457200" eaLnBrk="1" hangingPunct="1">
              <a:spcBef>
                <a:spcPts val="0"/>
              </a:spcBef>
              <a:buClr>
                <a:schemeClr val="bg2"/>
              </a:buClr>
              <a:buFont typeface="Wingdings" panose="05000000000000000000" pitchFamily="2" charset="2"/>
              <a:buChar char="§"/>
            </a:pPr>
            <a:endParaRPr lang="en-AU" altLang="en-US" dirty="0">
              <a:effectLst/>
            </a:endParaRPr>
          </a:p>
          <a:p>
            <a:pPr marL="457200" lvl="1" indent="-457200" eaLnBrk="1" hangingPunct="1">
              <a:spcBef>
                <a:spcPts val="0"/>
              </a:spcBef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en-AU" altLang="en-US" dirty="0">
                <a:effectLst/>
              </a:rPr>
              <a:t>Advocate for support</a:t>
            </a:r>
          </a:p>
        </p:txBody>
      </p:sp>
      <p:sp>
        <p:nvSpPr>
          <p:cNvPr id="2293764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endParaRPr lang="en-AU" altLang="en-US" sz="100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med" advClick="0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18487" cy="774700"/>
          </a:xfrm>
        </p:spPr>
        <p:txBody>
          <a:bodyPr/>
          <a:lstStyle/>
          <a:p>
            <a:r>
              <a:rPr lang="en-AU" sz="2800" dirty="0">
                <a:effectLst/>
              </a:rPr>
              <a:t>PCA and Disaster Response</a:t>
            </a:r>
            <a:endParaRPr lang="en-A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8075612" cy="4862513"/>
          </a:xfrm>
        </p:spPr>
        <p:txBody>
          <a:bodyPr/>
          <a:lstStyle/>
          <a:p>
            <a:pPr marL="457200" lvl="1" indent="-457200" eaLnBrk="1" hangingPunct="1">
              <a:spcBef>
                <a:spcPts val="0"/>
              </a:spcBef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en-AU" altLang="en-US" dirty="0" smtClean="0">
                <a:effectLst/>
              </a:rPr>
              <a:t>Establish  communications with your PCA as soon as possible.</a:t>
            </a:r>
            <a:endParaRPr lang="en-AU" altLang="en-US" dirty="0">
              <a:effectLst/>
            </a:endParaRPr>
          </a:p>
          <a:p>
            <a:pPr marL="457200" lvl="1" indent="-457200" eaLnBrk="1" hangingPunct="1">
              <a:spcBef>
                <a:spcPts val="0"/>
              </a:spcBef>
              <a:buClr>
                <a:schemeClr val="bg2"/>
              </a:buClr>
              <a:buFont typeface="Wingdings" panose="05000000000000000000" pitchFamily="2" charset="2"/>
              <a:buChar char="§"/>
            </a:pPr>
            <a:endParaRPr lang="en-AU" altLang="en-US" dirty="0">
              <a:effectLst/>
            </a:endParaRPr>
          </a:p>
          <a:p>
            <a:pPr marL="457200" lvl="1" indent="-457200" eaLnBrk="1" hangingPunct="1">
              <a:spcBef>
                <a:spcPts val="0"/>
              </a:spcBef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en-AU" altLang="en-US" dirty="0">
                <a:effectLst/>
              </a:rPr>
              <a:t>Provide </a:t>
            </a:r>
            <a:r>
              <a:rPr lang="en-AU" altLang="en-US" dirty="0" smtClean="0">
                <a:effectLst/>
              </a:rPr>
              <a:t>information to PCA on status of waterways and infrastructure to enable Maritime Safety Updates to be promulgated.</a:t>
            </a:r>
            <a:endParaRPr lang="en-AU" altLang="en-US" dirty="0">
              <a:effectLst/>
            </a:endParaRPr>
          </a:p>
          <a:p>
            <a:pPr marL="457200" lvl="1" indent="-457200" eaLnBrk="1" hangingPunct="1">
              <a:spcBef>
                <a:spcPts val="0"/>
              </a:spcBef>
              <a:buClr>
                <a:schemeClr val="bg2"/>
              </a:buClr>
              <a:buFont typeface="Wingdings" panose="05000000000000000000" pitchFamily="2" charset="2"/>
              <a:buChar char="§"/>
            </a:pPr>
            <a:endParaRPr lang="en-AU" altLang="en-US" dirty="0">
              <a:effectLst/>
            </a:endParaRPr>
          </a:p>
          <a:p>
            <a:pPr marL="457200" lvl="1" indent="-457200" eaLnBrk="1" hangingPunct="1">
              <a:spcBef>
                <a:spcPts val="0"/>
              </a:spcBef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en-AU" altLang="en-US" dirty="0">
                <a:effectLst/>
              </a:rPr>
              <a:t>Provide </a:t>
            </a:r>
            <a:r>
              <a:rPr lang="en-AU" altLang="en-US" dirty="0" smtClean="0">
                <a:effectLst/>
              </a:rPr>
              <a:t>information on prioritising of surveying and charting requirements.</a:t>
            </a:r>
            <a:endParaRPr lang="en-AU" altLang="en-US" dirty="0">
              <a:effectLst/>
            </a:endParaRPr>
          </a:p>
          <a:p>
            <a:pPr marL="457200" lvl="1" indent="-457200" eaLnBrk="1" hangingPunct="1">
              <a:spcBef>
                <a:spcPts val="0"/>
              </a:spcBef>
              <a:buClr>
                <a:schemeClr val="bg2"/>
              </a:buClr>
              <a:buFont typeface="Wingdings" panose="05000000000000000000" pitchFamily="2" charset="2"/>
              <a:buChar char="§"/>
            </a:pPr>
            <a:endParaRPr lang="en-AU" altLang="en-US" dirty="0">
              <a:effectLst/>
            </a:endParaRP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smtClean="0"/>
              <a:t>19-20 February 2018</a:t>
            </a:r>
          </a:p>
          <a:p>
            <a:pPr>
              <a:defRPr/>
            </a:pPr>
            <a:r>
              <a:rPr lang="en-AU" altLang="en-US" smtClean="0"/>
              <a:t>FIJI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621663372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215</TotalTime>
  <Words>616</Words>
  <Application>Microsoft Office PowerPoint</Application>
  <PresentationFormat>On-screen Show (4:3)</PresentationFormat>
  <Paragraphs>92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Globe</vt:lpstr>
      <vt:lpstr>South West Pacific Hydrographic Commission Technical Workshop  February 2019 Alofi, Niue</vt:lpstr>
      <vt:lpstr>PCAs for the SWPHC</vt:lpstr>
      <vt:lpstr>PCAs for the SWPHC</vt:lpstr>
      <vt:lpstr>What is a PCA?</vt:lpstr>
      <vt:lpstr>Framework for the PCA</vt:lpstr>
      <vt:lpstr>Framework for the PCA</vt:lpstr>
      <vt:lpstr>Framework for the PCA – INT Charts</vt:lpstr>
      <vt:lpstr>What does/can a PCA do for you?</vt:lpstr>
      <vt:lpstr>PCA and Disaster Response</vt:lpstr>
      <vt:lpstr>Conclusion – So What?</vt:lpstr>
    </vt:vector>
  </TitlesOfParts>
  <Company>Department of Defence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14th  South West Pacific  Hydrographic Commission Conference  30 November – 02 December NOUMEA</dc:title>
  <dc:creator>Melinda McMullen</dc:creator>
  <cp:lastModifiedBy>brett.brace</cp:lastModifiedBy>
  <cp:revision>68</cp:revision>
  <dcterms:created xsi:type="dcterms:W3CDTF">2016-11-03T03:14:38Z</dcterms:created>
  <dcterms:modified xsi:type="dcterms:W3CDTF">2019-02-10T06:56:32Z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bjective-Id">
    <vt:lpwstr>BN2790142</vt:lpwstr>
  </property>
  <property fmtid="{D5CDD505-2E9C-101B-9397-08002B2CF9AE}" pid="3" name="Objective-Title">
    <vt:lpwstr>Working with your PCA (Aus presentation)</vt:lpwstr>
  </property>
  <property fmtid="{D5CDD505-2E9C-101B-9397-08002B2CF9AE}" pid="4" name="Objective-Comment">
    <vt:lpwstr/>
  </property>
  <property fmtid="{D5CDD505-2E9C-101B-9397-08002B2CF9AE}" pid="5" name="Objective-CreationStamp">
    <vt:filetime>2019-01-30T21:41:50Z</vt:filetime>
  </property>
  <property fmtid="{D5CDD505-2E9C-101B-9397-08002B2CF9AE}" pid="6" name="Objective-IsApproved">
    <vt:bool>false</vt:bool>
  </property>
  <property fmtid="{D5CDD505-2E9C-101B-9397-08002B2CF9AE}" pid="7" name="Objective-IsPublished">
    <vt:bool>false</vt:bool>
  </property>
  <property fmtid="{D5CDD505-2E9C-101B-9397-08002B2CF9AE}" pid="8" name="Objective-DatePublished">
    <vt:lpwstr/>
  </property>
  <property fmtid="{D5CDD505-2E9C-101B-9397-08002B2CF9AE}" pid="9" name="Objective-ModificationStamp">
    <vt:filetime>2019-02-04T04:10:59Z</vt:filetime>
  </property>
  <property fmtid="{D5CDD505-2E9C-101B-9397-08002B2CF9AE}" pid="10" name="Objective-Owner">
    <vt:lpwstr>Thompson, Hilary Mrs</vt:lpwstr>
  </property>
  <property fmtid="{D5CDD505-2E9C-101B-9397-08002B2CF9AE}" pid="11" name="Objective-Path">
    <vt:lpwstr>Objective Global Folder - PROD:Defence Business Units:Strategic Policy and Intelligence Group:Workgroup Staging Area:HM BRANCH : Hydrography and Metoc Branch:HM BRANCH WORLD:03 HM  BRANCH CORPORATE FILES:D. (Process 03) Management of External Relations Pr</vt:lpwstr>
  </property>
  <property fmtid="{D5CDD505-2E9C-101B-9397-08002B2CF9AE}" pid="12" name="Objective-Parent">
    <vt:lpwstr>01 SWPHC_2019_Technical Workshop  (Niue, 11-15 Feb 2019)</vt:lpwstr>
  </property>
  <property fmtid="{D5CDD505-2E9C-101B-9397-08002B2CF9AE}" pid="13" name="Objective-State">
    <vt:lpwstr>Being Edited</vt:lpwstr>
  </property>
  <property fmtid="{D5CDD505-2E9C-101B-9397-08002B2CF9AE}" pid="14" name="Objective-Version">
    <vt:lpwstr>1.1</vt:lpwstr>
  </property>
  <property fmtid="{D5CDD505-2E9C-101B-9397-08002B2CF9AE}" pid="15" name="Objective-VersionNumber">
    <vt:i4>2</vt:i4>
  </property>
  <property fmtid="{D5CDD505-2E9C-101B-9397-08002B2CF9AE}" pid="16" name="Objective-VersionComment">
    <vt:lpwstr/>
  </property>
  <property fmtid="{D5CDD505-2E9C-101B-9397-08002B2CF9AE}" pid="17" name="Objective-FileNumber">
    <vt:lpwstr>2018/1164841</vt:lpwstr>
  </property>
  <property fmtid="{D5CDD505-2E9C-101B-9397-08002B2CF9AE}" pid="18" name="Objective-Classification">
    <vt:lpwstr>[Inherited - Unclassified]</vt:lpwstr>
  </property>
  <property fmtid="{D5CDD505-2E9C-101B-9397-08002B2CF9AE}" pid="19" name="Objective-Caveats">
    <vt:lpwstr/>
  </property>
  <property fmtid="{D5CDD505-2E9C-101B-9397-08002B2CF9AE}" pid="20" name="Objective-Document Type [system]">
    <vt:lpwstr/>
  </property>
</Properties>
</file>