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65" r:id="rId3"/>
    <p:sldId id="343" r:id="rId4"/>
    <p:sldId id="337" r:id="rId5"/>
    <p:sldId id="338" r:id="rId6"/>
    <p:sldId id="334" r:id="rId7"/>
    <p:sldId id="339" r:id="rId8"/>
    <p:sldId id="340" r:id="rId9"/>
    <p:sldId id="341" r:id="rId10"/>
    <p:sldId id="342" r:id="rId11"/>
    <p:sldId id="287" r:id="rId12"/>
    <p:sldId id="317" r:id="rId13"/>
    <p:sldId id="319" r:id="rId14"/>
    <p:sldId id="347" r:id="rId15"/>
    <p:sldId id="257" r:id="rId16"/>
    <p:sldId id="351" r:id="rId17"/>
    <p:sldId id="327" r:id="rId18"/>
    <p:sldId id="331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CAA876-48AF-4228-8F28-9926A8EBEAFB}" type="datetimeFigureOut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F29466-D6AB-45B4-9A5B-06234B658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A754-0FDA-4255-843F-F3866A458EA9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FAD8-0D62-45D0-8C94-FEBE1A0E0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7B96-7932-4589-9C8B-979416D5F847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2ADA-E981-411F-B8BD-ED0862A3B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595A-7395-480B-85E3-4B6676F35FFE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3804-46E4-4D05-8861-063084349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F474-BE55-47F6-9E0E-C4D44BD8B685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9978-0E51-467C-B618-1A9C14D09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58CB-55D0-457B-A56F-61ABF3EEE8E7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F38E-DC93-458F-A992-AFA658C2C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056A-5B90-41CB-8D1A-697573A92948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6280-51D6-4971-9577-2D805CDCD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17C4-5C25-4519-A8B7-6E8B76EC1E56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7770-FE0F-4D23-BE7B-86C332899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BAC4-3F89-4D55-8EBF-246086D80D5D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4945-96FF-4FB5-A9D7-AE1EDB696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BC65-93B1-45E5-87BA-005EE2D8BF2F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7114-D112-4B68-B47B-5189BA1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6019-EA4D-4E49-A29D-2EC697AB6AE0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2022-25D6-440A-8D3E-B6015222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845-D197-4DB4-A135-E355E020E43D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4568-FA46-4B87-A7AD-F42FFF5DA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697C7-52EA-4A08-BADA-E9B6A9498947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414BF-A2E5-4629-B9FF-212A472F4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p3%20CONVERTED%20siren%20sounds/SirenUpDown%20(1)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p3%20CONVERTED%20siren%20sounds/SirenLong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re.gov.w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tter.com/DMO_Samoa" TargetMode="External"/><Relationship Id="rId2" Type="http://schemas.openxmlformats.org/officeDocument/2006/relationships/hyperlink" Target="https://www.facebook.com/DMOSamo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nre.gov/" TargetMode="External"/><Relationship Id="rId4" Type="http://schemas.openxmlformats.org/officeDocument/2006/relationships/hyperlink" Target="mailto:dmosamoa@gmail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DISASTER RESPONSE PLANNING IN SAMOA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3583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Prepared by </a:t>
            </a:r>
            <a:r>
              <a:rPr lang="en-US" dirty="0" err="1" smtClean="0"/>
              <a:t>Makerita</a:t>
            </a:r>
            <a:r>
              <a:rPr lang="en-US" dirty="0"/>
              <a:t> </a:t>
            </a:r>
            <a:r>
              <a:rPr lang="en-US" dirty="0" err="1" smtClean="0"/>
              <a:t>Atonio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Ministry of Works, Transport &amp; Infrastructure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DBC65-93B1-45E5-87BA-005EE2D8BF2F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3. The Response Process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969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n-lt"/>
              </a:rPr>
              <a:t>3.3 International Assistance for Response or Recovery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Direct participation in response operations e.g. use of specialised aircraft 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Provision of urgent relief supplies </a:t>
            </a:r>
            <a:r>
              <a:rPr lang="en-AU" sz="3200" dirty="0" err="1" smtClean="0">
                <a:latin typeface="+mn-lt"/>
              </a:rPr>
              <a:t>e.g</a:t>
            </a:r>
            <a:r>
              <a:rPr lang="en-AU" sz="3200" dirty="0" smtClean="0">
                <a:latin typeface="+mn-lt"/>
              </a:rPr>
              <a:t> food, medical, tents for temporary shelter </a:t>
            </a:r>
          </a:p>
          <a:p>
            <a:r>
              <a:rPr lang="en-AU" sz="3200" dirty="0" smtClean="0">
                <a:latin typeface="+mn-lt"/>
              </a:rPr>
              <a:t>3.3.1  Process to request international assistance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Requests can only be submitted to aid agencies and donors on direction of the Council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After realising the situation at hand is beyond the capabilities of the existing national resources</a:t>
            </a:r>
          </a:p>
          <a:p>
            <a:r>
              <a:rPr lang="en-AU" sz="3200" dirty="0" smtClean="0">
                <a:latin typeface="+mn-lt"/>
              </a:rPr>
              <a:t>3.4 Debriefs and Reporting </a:t>
            </a:r>
          </a:p>
          <a:p>
            <a:r>
              <a:rPr lang="en-AU" sz="3200" dirty="0" smtClean="0">
                <a:latin typeface="+mn-lt"/>
              </a:rPr>
              <a:t>3.4.1 Debriefs</a:t>
            </a:r>
            <a:r>
              <a:rPr lang="en-AU" sz="3200" dirty="0">
                <a:latin typeface="+mn-lt"/>
              </a:rPr>
              <a:t> </a:t>
            </a:r>
            <a:r>
              <a:rPr lang="en-AU" sz="3200" dirty="0" smtClean="0">
                <a:latin typeface="+mn-lt"/>
              </a:rPr>
              <a:t>– conducted asap after the event</a:t>
            </a:r>
            <a:endParaRPr lang="en-AU" sz="3200" dirty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3.4.2 Implementation of debrief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9447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Category 2: TC Gita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CEED25-9C3B-4FBE-9A4B-3184170F3764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pic>
        <p:nvPicPr>
          <p:cNvPr id="10241" name="Picture 1" descr="C:\Users\Malia Pisi\Document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1" y="642918"/>
            <a:ext cx="9071569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SAMOA TSUNAMI HAZARD ZONES MAP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92696"/>
            <a:ext cx="8686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Tsunami in 2009: South East of Upolu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CEED25-9C3B-4FBE-9A4B-3184170F3764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pic>
        <p:nvPicPr>
          <p:cNvPr id="18436" name="Picture 6" descr="C:\Documents and Settings\Kevin\Desktop\Photo Requested\Photos from Tsunami 2009\People are left homeless after Tsu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Kevin\Desktop\Photo Requested\Photos from Tsunami 2009\Left over household debris after tsunami-Lepa vi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47244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Documents and Settings\Kevin\Desktop\Photo Requested\Photos from Tsunami 2009\Private home destroyed at Aleipata ar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11600"/>
            <a:ext cx="44307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:\Documents and Settings\Kevin\Desktop\Photo Requested\Photos from Tsunami 2009\Primary School at Aleipata area destroyed by Tsunami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657600"/>
            <a:ext cx="4813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EMERGENCY SIREN NETWORK</a:t>
            </a:r>
          </a:p>
        </p:txBody>
      </p:sp>
      <p:pic>
        <p:nvPicPr>
          <p:cNvPr id="29699" name="Picture 2" descr="C:\Users\titi.simi\AppData\Local\Microsoft\Windows\Temporary Internet Files\Content.Outlook\FRKQCF52\27072014 Siren Site N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7467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924800" y="1981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Test Tone</a:t>
            </a:r>
          </a:p>
        </p:txBody>
      </p:sp>
      <p:sp>
        <p:nvSpPr>
          <p:cNvPr id="8" name="Rectangle 7">
            <a:hlinkClick r:id="rId3" action="ppaction://hlinkfile"/>
          </p:cNvPr>
          <p:cNvSpPr/>
          <p:nvPr/>
        </p:nvSpPr>
        <p:spPr>
          <a:xfrm>
            <a:off x="7848600" y="32766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hlinkClick r:id="rId3" action="ppaction://hlinkfile"/>
              </a:rPr>
              <a:t>Warning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72400" y="44958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hlinkClick r:id="rId4" action="ppaction://hlinkfile"/>
              </a:rPr>
              <a:t>Stand</a:t>
            </a:r>
            <a:r>
              <a:rPr lang="en-US" dirty="0"/>
              <a:t> </a:t>
            </a:r>
            <a:r>
              <a:rPr lang="en-US" dirty="0">
                <a:hlinkClick r:id="rId4" action="ppaction://hlinkfile"/>
              </a:rPr>
              <a:t>Down</a:t>
            </a:r>
            <a:endParaRPr lang="en-US" dirty="0"/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457200" y="5562600"/>
            <a:ext cx="545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23 sirens</a:t>
            </a:r>
          </a:p>
          <a:p>
            <a:r>
              <a:rPr lang="en-US">
                <a:latin typeface="Calibri" pitchFamily="34" charset="0"/>
              </a:rPr>
              <a:t>Test first Monday of Every Month at 3pm</a:t>
            </a:r>
          </a:p>
          <a:p>
            <a:r>
              <a:rPr lang="en-US">
                <a:latin typeface="Calibri" pitchFamily="34" charset="0"/>
              </a:rPr>
              <a:t>Can be activated from NEOC or manually in the villages.</a:t>
            </a:r>
          </a:p>
        </p:txBody>
      </p:sp>
    </p:spTree>
    <p:extLst>
      <p:ext uri="{BB962C8B-B14F-4D97-AF65-F5344CB8AC3E}">
        <p14:creationId xmlns:p14="http://schemas.microsoft.com/office/powerpoint/2010/main" val="34558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04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Tsunami Evacuation Route-Apia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6D01A-B8D4-49C2-89D9-C92F33D26DC2}" type="datetime1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509" name="Picture 3" descr="C:\Documents and Settings\Kevin\Desktop\apia.jpg"/>
          <p:cNvPicPr>
            <a:picLocks noChangeAspect="1" noChangeArrowheads="1"/>
          </p:cNvPicPr>
          <p:nvPr/>
        </p:nvPicPr>
        <p:blipFill>
          <a:blip r:embed="rId2"/>
          <a:srcRect l="2351" r="1775"/>
          <a:stretch>
            <a:fillRect/>
          </a:stretch>
        </p:blipFill>
        <p:spPr bwMode="auto">
          <a:xfrm>
            <a:off x="0" y="762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Official Source of Information &amp; Warnings for Samoa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915400" cy="519114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u="sng" dirty="0" smtClean="0"/>
              <a:t>Meteorology Office </a:t>
            </a:r>
            <a:r>
              <a:rPr lang="en-US" sz="2800" b="1" dirty="0" smtClean="0">
                <a:solidFill>
                  <a:srgbClr val="000000"/>
                </a:solidFill>
              </a:rPr>
              <a:t>under the MNRE is the main &amp; </a:t>
            </a:r>
            <a:r>
              <a:rPr lang="en-US" sz="2800" b="1" u="sng" dirty="0" smtClean="0">
                <a:solidFill>
                  <a:srgbClr val="000000"/>
                </a:solidFill>
              </a:rPr>
              <a:t>ONLY</a:t>
            </a:r>
            <a:r>
              <a:rPr lang="en-US" sz="2800" b="1" dirty="0" smtClean="0">
                <a:solidFill>
                  <a:srgbClr val="000000"/>
                </a:solidFill>
              </a:rPr>
              <a:t> Official source of information on weather forecasts &amp;  natural hazard warnings for Samoa with information being shared on the following;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MNRE official website: </a:t>
            </a:r>
            <a:r>
              <a:rPr lang="en-US" sz="2800" b="1" dirty="0" smtClean="0">
                <a:solidFill>
                  <a:srgbClr val="000000"/>
                </a:solidFill>
                <a:hlinkClick r:id="rId2"/>
              </a:rPr>
              <a:t>www.mnre.gov.ws</a:t>
            </a:r>
            <a:r>
              <a:rPr lang="en-US" sz="2800" b="1" dirty="0" smtClean="0">
                <a:solidFill>
                  <a:srgbClr val="000000"/>
                </a:solidFill>
              </a:rPr>
              <a:t> or the MET office official web pg: </a:t>
            </a:r>
            <a:r>
              <a:rPr lang="en-US" sz="2800" b="1" u="sng" dirty="0" smtClean="0">
                <a:solidFill>
                  <a:srgbClr val="92D050"/>
                </a:solidFill>
              </a:rPr>
              <a:t>samet.gov.ws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800" b="1" dirty="0" err="1" smtClean="0">
                <a:solidFill>
                  <a:srgbClr val="000000"/>
                </a:solidFill>
              </a:rPr>
              <a:t>Facebook</a:t>
            </a:r>
            <a:r>
              <a:rPr lang="en-US" sz="2800" b="1" dirty="0" smtClean="0">
                <a:solidFill>
                  <a:srgbClr val="000000"/>
                </a:solidFill>
              </a:rPr>
              <a:t> pg: @</a:t>
            </a:r>
            <a:r>
              <a:rPr lang="en-US" sz="2800" b="1" dirty="0" err="1" smtClean="0">
                <a:solidFill>
                  <a:srgbClr val="000000"/>
                </a:solidFill>
              </a:rPr>
              <a:t>samoameterologicalservices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>
              <a:buFont typeface="Arial" charset="0"/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However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 DMO/NEOC </a:t>
            </a:r>
            <a:r>
              <a:rPr lang="en-US" sz="2800" b="1" dirty="0" smtClean="0">
                <a:solidFill>
                  <a:srgbClr val="000000"/>
                </a:solidFill>
              </a:rPr>
              <a:t>is the main official source of information during Disaster Preparation &amp; Response.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How we get the message out?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SMS Text Messages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ERN &amp; ESN Networks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Active Facebook and Twitter channels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www.facebook.com/DMOSamoa</a:t>
            </a:r>
            <a:endParaRPr lang="en-US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www.twitter.com/DMO_Samoa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Email: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dmosamoa@gmail.com</a:t>
            </a:r>
            <a:endParaRPr lang="en-US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Ministry Website: 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www.mnre.gov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Radio Channels:  AM 540 or any FM station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TV Stations- TV1, EFKS TV, TV 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Church Bells and other Traditional methods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EMERGENCY SERVICES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9F474-BE55-47F6-9E0E-C4D44BD8B685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41507"/>
              </p:ext>
            </p:extLst>
          </p:nvPr>
        </p:nvGraphicFramePr>
        <p:xfrm>
          <a:off x="285720" y="928670"/>
          <a:ext cx="8858280" cy="592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786214"/>
                <a:gridCol w="1500166"/>
              </a:tblGrid>
              <a:tr h="1510999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Samoa</a:t>
                      </a:r>
                      <a:r>
                        <a:rPr lang="en-AU" sz="2800" baseline="0" dirty="0" smtClean="0"/>
                        <a:t> Fire &amp; Emergency Services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Search and Rescue, Ambulance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911</a:t>
                      </a:r>
                      <a:endParaRPr lang="en-AU" sz="2800" dirty="0"/>
                    </a:p>
                  </a:txBody>
                  <a:tcPr/>
                </a:tc>
              </a:tr>
              <a:tr h="1224554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Ministry of Police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Safety</a:t>
                      </a:r>
                      <a:r>
                        <a:rPr lang="en-AU" sz="2800" baseline="0" dirty="0" smtClean="0"/>
                        <a:t> and Security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911</a:t>
                      </a:r>
                      <a:endParaRPr lang="en-AU" sz="2800" dirty="0"/>
                    </a:p>
                  </a:txBody>
                  <a:tcPr/>
                </a:tc>
              </a:tr>
              <a:tr h="744668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Samoa Red Cross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First Aid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911/997</a:t>
                      </a:r>
                      <a:endParaRPr lang="en-AU" sz="2800" dirty="0"/>
                    </a:p>
                  </a:txBody>
                  <a:tcPr/>
                </a:tc>
              </a:tr>
              <a:tr h="1224554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Maritime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Search</a:t>
                      </a:r>
                      <a:r>
                        <a:rPr lang="en-AU" sz="2800" baseline="0" dirty="0" smtClean="0"/>
                        <a:t> &amp; Rescue at Sea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911/21611</a:t>
                      </a:r>
                      <a:endParaRPr lang="en-AU" sz="2800" dirty="0"/>
                    </a:p>
                  </a:txBody>
                  <a:tcPr/>
                </a:tc>
              </a:tr>
              <a:tr h="1224554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National</a:t>
                      </a:r>
                      <a:r>
                        <a:rPr lang="en-AU" sz="2800" baseline="0" dirty="0" smtClean="0"/>
                        <a:t> Health Services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Health services </a:t>
                      </a:r>
                    </a:p>
                    <a:p>
                      <a:r>
                        <a:rPr lang="en-AU" sz="2800" baseline="0" dirty="0" smtClean="0"/>
                        <a:t>Ambulance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911</a:t>
                      </a:r>
                      <a:endParaRPr lang="en-A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</a:p>
        </p:txBody>
      </p:sp>
      <p:pic>
        <p:nvPicPr>
          <p:cNvPr id="6" name="Picture 5" descr=" : Isolated abstract 3D character on whit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Outline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en-NZ" sz="3600" dirty="0" smtClean="0"/>
              <a:t>Policy and Legal Framework</a:t>
            </a:r>
          </a:p>
          <a:p>
            <a:r>
              <a:rPr lang="en-NZ" sz="3600" dirty="0" smtClean="0"/>
              <a:t>Disaster Response Operational Procedure (DROP)</a:t>
            </a:r>
          </a:p>
          <a:p>
            <a:r>
              <a:rPr lang="en-NZ" sz="3600" dirty="0" smtClean="0"/>
              <a:t>Organisational Framework for Response</a:t>
            </a:r>
          </a:p>
          <a:p>
            <a:r>
              <a:rPr lang="en-NZ" sz="3600" dirty="0" smtClean="0"/>
              <a:t>The Response Procedure</a:t>
            </a:r>
          </a:p>
          <a:p>
            <a:r>
              <a:rPr lang="en-NZ" sz="3600" dirty="0" smtClean="0"/>
              <a:t>Tropical Cyclone &amp; Tsunami impacts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b="1" dirty="0" smtClean="0">
                <a:solidFill>
                  <a:srgbClr val="FF0000"/>
                </a:solidFill>
              </a:rPr>
              <a:t>Policy &amp; Legal Framework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en-NZ" sz="3600" dirty="0" smtClean="0"/>
              <a:t>Disaster and Emergency Management Act 2007</a:t>
            </a:r>
          </a:p>
          <a:p>
            <a:r>
              <a:rPr lang="en-NZ" sz="3600" dirty="0" smtClean="0"/>
              <a:t>National Disaster Management Plan (section 9 of Act)</a:t>
            </a:r>
          </a:p>
          <a:p>
            <a:r>
              <a:rPr lang="en-NZ" sz="3600" dirty="0" smtClean="0"/>
              <a:t>Sector Plans</a:t>
            </a:r>
          </a:p>
          <a:p>
            <a:r>
              <a:rPr lang="en-NZ" sz="3600" dirty="0" smtClean="0"/>
              <a:t>Ministry/Agency Response and Contingency Plan</a:t>
            </a:r>
          </a:p>
        </p:txBody>
      </p:sp>
    </p:spTree>
    <p:extLst>
      <p:ext uri="{BB962C8B-B14F-4D97-AF65-F5344CB8AC3E}">
        <p14:creationId xmlns:p14="http://schemas.microsoft.com/office/powerpoint/2010/main" val="29307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AU" sz="3600" b="1" dirty="0" smtClean="0">
                <a:solidFill>
                  <a:srgbClr val="FF0000"/>
                </a:solidFill>
              </a:rPr>
              <a:t>1. Disaster Response Operational Procedure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NZ" sz="3600" dirty="0" smtClean="0"/>
              <a:t>1.1 Purpose</a:t>
            </a:r>
          </a:p>
          <a:p>
            <a:pPr>
              <a:buFontTx/>
              <a:buChar char="-"/>
            </a:pPr>
            <a:r>
              <a:rPr lang="en-NZ" sz="3600" dirty="0" smtClean="0"/>
              <a:t>focuses on disaster response coordination,   outlines operational procedures and response structure</a:t>
            </a:r>
          </a:p>
          <a:p>
            <a:pPr>
              <a:buFontTx/>
              <a:buChar char="-"/>
            </a:pPr>
            <a:r>
              <a:rPr lang="en-NZ" sz="3600" dirty="0" smtClean="0"/>
              <a:t>Minimise duplication of efforts and resources</a:t>
            </a:r>
          </a:p>
          <a:p>
            <a:pPr>
              <a:buFontTx/>
              <a:buChar char="-"/>
            </a:pPr>
            <a:r>
              <a:rPr lang="en-NZ" sz="3600" dirty="0" smtClean="0"/>
              <a:t>Clear understanding of roles and responsibilities</a:t>
            </a:r>
          </a:p>
          <a:p>
            <a:pPr>
              <a:buFontTx/>
              <a:buChar char="-"/>
            </a:pPr>
            <a:r>
              <a:rPr lang="en-NZ" sz="3600" dirty="0" smtClean="0"/>
              <a:t>Ensures timely implementation of disaster response</a:t>
            </a:r>
          </a:p>
          <a:p>
            <a:pPr marL="0" indent="0">
              <a:buNone/>
            </a:pPr>
            <a:r>
              <a:rPr lang="en-NZ" sz="3600" dirty="0" smtClean="0"/>
              <a:t> </a:t>
            </a:r>
          </a:p>
          <a:p>
            <a:r>
              <a:rPr lang="en-NZ" sz="3600" dirty="0" smtClean="0"/>
              <a:t>Organisational Framework for Response</a:t>
            </a:r>
          </a:p>
          <a:p>
            <a:r>
              <a:rPr lang="en-NZ" sz="3600" dirty="0" smtClean="0"/>
              <a:t>Response Operational Procedures</a:t>
            </a:r>
          </a:p>
        </p:txBody>
      </p:sp>
    </p:spTree>
    <p:extLst>
      <p:ext uri="{BB962C8B-B14F-4D97-AF65-F5344CB8AC3E}">
        <p14:creationId xmlns:p14="http://schemas.microsoft.com/office/powerpoint/2010/main" val="1188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AU" sz="3600" b="1" dirty="0" smtClean="0">
                <a:solidFill>
                  <a:srgbClr val="FF0000"/>
                </a:solidFill>
              </a:rPr>
              <a:t>1. Disaster Response Operational Procedure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NZ" sz="3600" dirty="0" smtClean="0"/>
              <a:t>1.2 Scope</a:t>
            </a:r>
          </a:p>
          <a:p>
            <a:pPr>
              <a:buFontTx/>
              <a:buChar char="-"/>
            </a:pPr>
            <a:r>
              <a:rPr lang="en-NZ" sz="3600" dirty="0" smtClean="0"/>
              <a:t>DROP must be used in the event of a declared disaster (Prime Minister orders a declaration of disaster on the advice of DAC)</a:t>
            </a:r>
          </a:p>
          <a:p>
            <a:pPr>
              <a:buFontTx/>
              <a:buChar char="-"/>
            </a:pPr>
            <a:r>
              <a:rPr lang="en-NZ" sz="3600" dirty="0" smtClean="0"/>
              <a:t>It can also used to facilitate a coordinated response to emergencies or hazards which do not require a formal declaration </a:t>
            </a:r>
          </a:p>
        </p:txBody>
      </p:sp>
    </p:spTree>
    <p:extLst>
      <p:ext uri="{BB962C8B-B14F-4D97-AF65-F5344CB8AC3E}">
        <p14:creationId xmlns:p14="http://schemas.microsoft.com/office/powerpoint/2010/main" val="33997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DBC65-93B1-45E5-87BA-005EE2D8BF2F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4252"/>
            <a:ext cx="7858179" cy="50720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2. Organisational Framework for Response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0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+mn-lt"/>
              </a:rPr>
              <a:t>National Disaster Response Structure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9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DBC65-93B1-45E5-87BA-005EE2D8BF2F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2. Organisational Framework for Response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+mn-lt"/>
              </a:rPr>
              <a:t>2.1  Roles in Disaster Response Structure</a:t>
            </a:r>
          </a:p>
          <a:p>
            <a:endParaRPr lang="en-AU" sz="1600" dirty="0" smtClean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2.1.1 National Disaster Council (NDC)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Setting strategic direction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Conflict resolution</a:t>
            </a:r>
          </a:p>
          <a:p>
            <a:endParaRPr lang="en-AU" sz="1600" dirty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2.1.2 NEOC - National Controller </a:t>
            </a:r>
            <a:r>
              <a:rPr lang="en-AU" sz="2800" dirty="0" smtClean="0">
                <a:latin typeface="+mn-lt"/>
              </a:rPr>
              <a:t>(DAC Chair)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Reports directly to NDC Chairperson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Management and oversight of all incident activities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Approve ordering and release of resources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DBC65-93B1-45E5-87BA-005EE2D8BF2F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2. Organisational Framework for Response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" y="856357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n-lt"/>
              </a:rPr>
              <a:t>2.1.3 Sectors</a:t>
            </a:r>
          </a:p>
          <a:p>
            <a:r>
              <a:rPr lang="en-AU" sz="3200" dirty="0" smtClean="0">
                <a:latin typeface="+mn-lt"/>
              </a:rPr>
              <a:t>- First responders to any disaster situation will conduct rapid assessment to provide an initial overview of impact and report to the NEOC. </a:t>
            </a:r>
          </a:p>
          <a:p>
            <a:endParaRPr lang="en-AU" sz="1600" dirty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2.1.4 Village Disaster and Climate Committee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DCC and trained village response teams as first responders within the village community</a:t>
            </a:r>
          </a:p>
          <a:p>
            <a:endParaRPr lang="en-AU" sz="1600" dirty="0" smtClean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2.1.5 Response Agencies (key lead and support agency)</a:t>
            </a:r>
          </a:p>
          <a:p>
            <a:endParaRPr lang="en-AU" sz="1600" dirty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2.1.6 International and Regional Humanitarian Partners</a:t>
            </a:r>
            <a:endParaRPr lang="en-AU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4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DBC65-93B1-45E5-87BA-005EE2D8BF2F}" type="datetime1">
              <a:rPr lang="en-US" smtClean="0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540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3. The Response Process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04" y="764704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n-lt"/>
              </a:rPr>
              <a:t>3.1 NEOC Activation Stages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Stage 1 – Standby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Stage 2 – Action</a:t>
            </a:r>
          </a:p>
          <a:p>
            <a:pPr marL="457200" indent="-457200">
              <a:buFontTx/>
              <a:buChar char="-"/>
            </a:pPr>
            <a:r>
              <a:rPr lang="en-AU" sz="3200" dirty="0" smtClean="0">
                <a:latin typeface="+mn-lt"/>
              </a:rPr>
              <a:t>Stage 3 – Stand-down</a:t>
            </a:r>
          </a:p>
          <a:p>
            <a:r>
              <a:rPr lang="en-AU" sz="2800" dirty="0" smtClean="0">
                <a:latin typeface="+mn-lt"/>
              </a:rPr>
              <a:t>(This escalation process will avoid over-response and serves as guide for response agency)</a:t>
            </a:r>
          </a:p>
          <a:p>
            <a:endParaRPr lang="en-AU" sz="1200" dirty="0" smtClean="0">
              <a:latin typeface="+mn-lt"/>
            </a:endParaRPr>
          </a:p>
          <a:p>
            <a:r>
              <a:rPr lang="en-AU" sz="3200" dirty="0" smtClean="0">
                <a:latin typeface="+mn-lt"/>
              </a:rPr>
              <a:t>3.2 </a:t>
            </a:r>
            <a:r>
              <a:rPr lang="en-AU" sz="3200" dirty="0" smtClean="0">
                <a:latin typeface="+mn-lt"/>
              </a:rPr>
              <a:t>Response Actions </a:t>
            </a:r>
          </a:p>
          <a:p>
            <a:r>
              <a:rPr lang="en-AU" sz="3200" dirty="0" smtClean="0">
                <a:latin typeface="+mn-lt"/>
              </a:rPr>
              <a:t>-  Rapid assessment should be conducted within the first 72 hours of receiving information on disaster</a:t>
            </a:r>
          </a:p>
          <a:p>
            <a:r>
              <a:rPr lang="en-AU" sz="3200" dirty="0" smtClean="0">
                <a:latin typeface="+mn-lt"/>
              </a:rPr>
              <a:t>-  Identify problems, their sources and consequences</a:t>
            </a:r>
          </a:p>
          <a:p>
            <a:r>
              <a:rPr lang="en-AU" sz="3200" dirty="0" smtClean="0">
                <a:latin typeface="+mn-lt"/>
              </a:rPr>
              <a:t>-  Initial damage assessment, continuous and updated information to determine exact disaster situation. </a:t>
            </a:r>
          </a:p>
          <a:p>
            <a:pPr marL="457200" indent="-457200">
              <a:buFontTx/>
              <a:buChar char="-"/>
            </a:pPr>
            <a:endParaRPr lang="en-AU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694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DISASTER RESPONSE PLANNING IN SAMOA</vt:lpstr>
      <vt:lpstr>Outline</vt:lpstr>
      <vt:lpstr>Policy &amp; Legal Framework</vt:lpstr>
      <vt:lpstr>1. Disaster Response Operational Procedure</vt:lpstr>
      <vt:lpstr>1. Disaster Response Operational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2: TC Gita</vt:lpstr>
      <vt:lpstr>SAMOA TSUNAMI HAZARD ZONES MAP</vt:lpstr>
      <vt:lpstr>Tsunami in 2009: South East of Upolu</vt:lpstr>
      <vt:lpstr>EMERGENCY SIREN NETWORK</vt:lpstr>
      <vt:lpstr>Tsunami Evacuation Route-Apia</vt:lpstr>
      <vt:lpstr>Official Source of Information &amp; Warnings for Samoa</vt:lpstr>
      <vt:lpstr>How we get the message out?</vt:lpstr>
      <vt:lpstr>EMERGENCY SERVICES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RISK MANAGEMENT IN SAMOA</dc:title>
  <dc:creator>Malia Pisi</dc:creator>
  <cp:lastModifiedBy>HP</cp:lastModifiedBy>
  <cp:revision>90</cp:revision>
  <dcterms:modified xsi:type="dcterms:W3CDTF">2019-02-11T19:31:21Z</dcterms:modified>
</cp:coreProperties>
</file>